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embeddings/oleObject1.bin" ContentType="application/vnd.openxmlformats-officedocument.oleObject"/>
  <Override PartName="/ppt/notesSlides/notesSlide34.xml" ContentType="application/vnd.openxmlformats-officedocument.presentationml.notesSlide+xml"/>
  <Override PartName="/ppt/embeddings/oleObject2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96"/>
  </p:notesMasterIdLst>
  <p:handoutMasterIdLst>
    <p:handoutMasterId r:id="rId97"/>
  </p:handoutMasterIdLst>
  <p:sldIdLst>
    <p:sldId id="538" r:id="rId2"/>
    <p:sldId id="1615" r:id="rId3"/>
    <p:sldId id="1689" r:id="rId4"/>
    <p:sldId id="1512" r:id="rId5"/>
    <p:sldId id="1513" r:id="rId6"/>
    <p:sldId id="1515" r:id="rId7"/>
    <p:sldId id="1690" r:id="rId8"/>
    <p:sldId id="1516" r:id="rId9"/>
    <p:sldId id="1606" r:id="rId10"/>
    <p:sldId id="1518" r:id="rId11"/>
    <p:sldId id="1480" r:id="rId12"/>
    <p:sldId id="1691" r:id="rId13"/>
    <p:sldId id="1481" r:id="rId14"/>
    <p:sldId id="1596" r:id="rId15"/>
    <p:sldId id="1597" r:id="rId16"/>
    <p:sldId id="1602" r:id="rId17"/>
    <p:sldId id="1605" r:id="rId18"/>
    <p:sldId id="1363" r:id="rId19"/>
    <p:sldId id="1692" r:id="rId20"/>
    <p:sldId id="1364" r:id="rId21"/>
    <p:sldId id="1365" r:id="rId22"/>
    <p:sldId id="1368" r:id="rId23"/>
    <p:sldId id="1617" r:id="rId24"/>
    <p:sldId id="1598" r:id="rId25"/>
    <p:sldId id="1599" r:id="rId26"/>
    <p:sldId id="1530" r:id="rId27"/>
    <p:sldId id="1542" r:id="rId28"/>
    <p:sldId id="1612" r:id="rId29"/>
    <p:sldId id="1544" r:id="rId30"/>
    <p:sldId id="1611" r:id="rId31"/>
    <p:sldId id="1521" r:id="rId32"/>
    <p:sldId id="1545" r:id="rId33"/>
    <p:sldId id="1600" r:id="rId34"/>
    <p:sldId id="1601" r:id="rId35"/>
    <p:sldId id="1693" r:id="rId36"/>
    <p:sldId id="1694" r:id="rId37"/>
    <p:sldId id="1546" r:id="rId38"/>
    <p:sldId id="1553" r:id="rId39"/>
    <p:sldId id="1555" r:id="rId40"/>
    <p:sldId id="1556" r:id="rId41"/>
    <p:sldId id="1557" r:id="rId42"/>
    <p:sldId id="1548" r:id="rId43"/>
    <p:sldId id="1462" r:id="rId44"/>
    <p:sldId id="1558" r:id="rId45"/>
    <p:sldId id="1622" r:id="rId46"/>
    <p:sldId id="1465" r:id="rId47"/>
    <p:sldId id="1695" r:id="rId48"/>
    <p:sldId id="1406" r:id="rId49"/>
    <p:sldId id="1623" r:id="rId50"/>
    <p:sldId id="1629" r:id="rId51"/>
    <p:sldId id="1625" r:id="rId52"/>
    <p:sldId id="1627" r:id="rId53"/>
    <p:sldId id="1628" r:id="rId54"/>
    <p:sldId id="1683" r:id="rId55"/>
    <p:sldId id="1681" r:id="rId56"/>
    <p:sldId id="1685" r:id="rId57"/>
    <p:sldId id="1682" r:id="rId58"/>
    <p:sldId id="1686" r:id="rId59"/>
    <p:sldId id="1679" r:id="rId60"/>
    <p:sldId id="1632" r:id="rId61"/>
    <p:sldId id="1644" r:id="rId62"/>
    <p:sldId id="1648" r:id="rId63"/>
    <p:sldId id="1650" r:id="rId64"/>
    <p:sldId id="1654" r:id="rId65"/>
    <p:sldId id="1649" r:id="rId66"/>
    <p:sldId id="1656" r:id="rId67"/>
    <p:sldId id="1667" r:id="rId68"/>
    <p:sldId id="1638" r:id="rId69"/>
    <p:sldId id="1652" r:id="rId70"/>
    <p:sldId id="1668" r:id="rId71"/>
    <p:sldId id="1672" r:id="rId72"/>
    <p:sldId id="1673" r:id="rId73"/>
    <p:sldId id="1636" r:id="rId74"/>
    <p:sldId id="1659" r:id="rId75"/>
    <p:sldId id="1660" r:id="rId76"/>
    <p:sldId id="1661" r:id="rId77"/>
    <p:sldId id="1670" r:id="rId78"/>
    <p:sldId id="1634" r:id="rId79"/>
    <p:sldId id="1671" r:id="rId80"/>
    <p:sldId id="1676" r:id="rId81"/>
    <p:sldId id="1675" r:id="rId82"/>
    <p:sldId id="1664" r:id="rId83"/>
    <p:sldId id="1665" r:id="rId84"/>
    <p:sldId id="1666" r:id="rId85"/>
    <p:sldId id="1677" r:id="rId86"/>
    <p:sldId id="1687" r:id="rId87"/>
    <p:sldId id="1678" r:id="rId88"/>
    <p:sldId id="1688" r:id="rId89"/>
    <p:sldId id="1476" r:id="rId90"/>
    <p:sldId id="1492" r:id="rId91"/>
    <p:sldId id="1493" r:id="rId92"/>
    <p:sldId id="1494" r:id="rId93"/>
    <p:sldId id="1498" r:id="rId94"/>
    <p:sldId id="1507" r:id="rId95"/>
  </p:sldIdLst>
  <p:sldSz cx="9144000" cy="514985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1pPr>
    <a:lvl2pPr marL="457126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2pPr>
    <a:lvl3pPr marL="914254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3pPr>
    <a:lvl4pPr marL="137138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4pPr>
    <a:lvl5pPr marL="1828507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5pPr>
    <a:lvl6pPr marL="2285634" algn="l" defTabSz="457126" rtl="0" eaLnBrk="1" latinLnBrk="0" hangingPunct="1">
      <a:defRPr sz="2800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6pPr>
    <a:lvl7pPr marL="2742760" algn="l" defTabSz="457126" rtl="0" eaLnBrk="1" latinLnBrk="0" hangingPunct="1">
      <a:defRPr sz="2800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7pPr>
    <a:lvl8pPr marL="3199887" algn="l" defTabSz="457126" rtl="0" eaLnBrk="1" latinLnBrk="0" hangingPunct="1">
      <a:defRPr sz="2800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8pPr>
    <a:lvl9pPr marL="3657014" algn="l" defTabSz="457126" rtl="0" eaLnBrk="1" latinLnBrk="0" hangingPunct="1">
      <a:defRPr sz="2800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DB835"/>
    <a:srgbClr val="0000FF"/>
    <a:srgbClr val="FD0D0D"/>
    <a:srgbClr val="33CAFF"/>
    <a:srgbClr val="13F749"/>
    <a:srgbClr val="FF3300"/>
    <a:srgbClr val="00A452"/>
    <a:srgbClr val="FF1AFF"/>
    <a:srgbClr val="1A3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34" autoAdjust="0"/>
    <p:restoredTop sz="94702" autoAdjust="0"/>
  </p:normalViewPr>
  <p:slideViewPr>
    <p:cSldViewPr>
      <p:cViewPr varScale="1">
        <p:scale>
          <a:sx n="120" d="100"/>
          <a:sy n="120" d="100"/>
        </p:scale>
        <p:origin x="-96" y="-344"/>
      </p:cViewPr>
      <p:guideLst>
        <p:guide orient="horz" pos="162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handoutMaster" Target="handoutMasters/handoutMaster1.xml"/><Relationship Id="rId98" Type="http://schemas.openxmlformats.org/officeDocument/2006/relationships/printerSettings" Target="printerSettings/printerSettings1.bin"/><Relationship Id="rId9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viewProps" Target="view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aramond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5E51560-5131-104F-859D-79D0E3293365}" type="datetime1">
              <a:rPr lang="en-US"/>
              <a:pPr>
                <a:defRPr/>
              </a:pPr>
              <a:t>3/3/15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aramond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D77A2E1-53FC-5244-95E0-F7B1AF357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782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4175" y="685800"/>
            <a:ext cx="60896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7A6B5C1E-077B-3D45-986E-4F4F8423977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695971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宋体" pitchFamily="-111" charset="-122"/>
      </a:defRPr>
    </a:lvl1pPr>
    <a:lvl2pPr marL="45712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pitchFamily="-111" charset="-122"/>
      </a:defRPr>
    </a:lvl2pPr>
    <a:lvl3pPr marL="9142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pitchFamily="-111" charset="-122"/>
      </a:defRPr>
    </a:lvl3pPr>
    <a:lvl4pPr marL="13713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pitchFamily="-111" charset="-122"/>
      </a:defRPr>
    </a:lvl4pPr>
    <a:lvl5pPr marL="182850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pitchFamily="-111" charset="-122"/>
      </a:defRPr>
    </a:lvl5pPr>
    <a:lvl6pPr marL="2285634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60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7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4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CA33DB8-39C4-8146-AB58-AADAFE472CEA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1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B5C1E-077B-3D45-986E-4F4F8423977C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858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04C16E5-B3E6-9843-A3C6-CFC48E572DB5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18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04C16E5-B3E6-9843-A3C6-CFC48E572DB5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19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6CFE70F-10B7-8C4E-B63F-2694B6E15805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20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E879865-9404-C644-8A74-E5B3B26C9882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21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9213604-1B4D-3F45-BE35-5DE33E8DBDA4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22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9213604-1B4D-3F45-BE35-5DE33E8DBDA4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23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CA33DB8-39C4-8146-AB58-AADAFE472CEA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24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CA33DB8-39C4-8146-AB58-AADAFE472CEA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25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9213604-1B4D-3F45-BE35-5DE33E8DBDA4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26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B93BFAE-8433-D04D-BAEE-540765798A90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2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9213604-1B4D-3F45-BE35-5DE33E8DBDA4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27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9213604-1B4D-3F45-BE35-5DE33E8DBDA4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28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9213604-1B4D-3F45-BE35-5DE33E8DBDA4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29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9213604-1B4D-3F45-BE35-5DE33E8DBDA4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30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9213604-1B4D-3F45-BE35-5DE33E8DBDA4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31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9213604-1B4D-3F45-BE35-5DE33E8DBDA4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32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CA33DB8-39C4-8146-AB58-AADAFE472CEA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33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CA33DB8-39C4-8146-AB58-AADAFE472CEA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34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B5C1E-077B-3D45-986E-4F4F8423977C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858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B5C1E-077B-3D45-986E-4F4F8423977C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85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B93BFAE-8433-D04D-BAEE-540765798A90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3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4DC8999-7313-B640-8FD6-1739F9C6AA9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37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0236D11-8930-7F49-A5A5-03CF378D42F2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42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33AE5D6-AB25-7044-9F69-11708C62BD7E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43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A6BECB4-5FE7-AA41-95B5-2E162D0B8AA4}" type="slidenum">
              <a:rPr lang="en-US" altLang="zh-CN" sz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pPr eaLnBrk="1" hangingPunct="1"/>
              <a:t>44</a:t>
            </a:fld>
            <a:endParaRPr lang="en-US" altLang="zh-CN" sz="1200">
              <a:solidFill>
                <a:schemeClr val="tx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A6BECB4-5FE7-AA41-95B5-2E162D0B8AA4}" type="slidenum">
              <a:rPr lang="en-US" altLang="zh-CN" sz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pPr eaLnBrk="1" hangingPunct="1"/>
              <a:t>45</a:t>
            </a:fld>
            <a:endParaRPr lang="en-US" altLang="zh-CN" sz="1200">
              <a:solidFill>
                <a:schemeClr val="tx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341F33D-ABAF-664D-8B05-10075CE3333E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46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341F33D-ABAF-664D-8B05-10075CE3333E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47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4F49FE2-8963-D343-9F32-254D7E4CECC5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48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49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50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23A2749-4F6E-D64C-A82F-72AEE3C2B38A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11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51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52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53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54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55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56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57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58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59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60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23A2749-4F6E-D64C-A82F-72AEE3C2B38A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12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61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62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63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64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65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66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67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68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69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70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9213604-1B4D-3F45-BE35-5DE33E8DBDA4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13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71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72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73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2pPr>
            <a:lvl3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3pPr>
            <a:lvl4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4pPr>
            <a:lvl5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D5B38340-5040-A34D-B837-413A177EBBFB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74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2pPr>
            <a:lvl3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3pPr>
            <a:lvl4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4pPr>
            <a:lvl5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D5B38340-5040-A34D-B837-413A177EBBFB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75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2pPr>
            <a:lvl3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3pPr>
            <a:lvl4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4pPr>
            <a:lvl5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D5B38340-5040-A34D-B837-413A177EBBFB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76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77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78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79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80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CA33DB8-39C4-8146-AB58-AADAFE472CEA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14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81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82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83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84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85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86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87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8943EE6-50C7-704A-99BC-175B625CEF79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88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F9280B2-CC59-A547-A96C-24AE8A0086CA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89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E1DCA12-F36A-474E-ADFC-7E0F04F3004C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90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CA33DB8-39C4-8146-AB58-AADAFE472CEA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15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E1DCA12-F36A-474E-ADFC-7E0F04F3004C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91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E1DCA12-F36A-474E-ADFC-7E0F04F3004C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92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E1DCA12-F36A-474E-ADFC-7E0F04F3004C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93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E1DCA12-F36A-474E-ADFC-7E0F04F3004C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94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CA33DB8-39C4-8146-AB58-AADAFE472CEA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16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915529"/>
            <a:ext cx="7924800" cy="686647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5" y="2975469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3" rIns="91425" bIns="45713"/>
          <a:lstStyle/>
          <a:p>
            <a:endParaRPr lang="en-US"/>
          </a:p>
        </p:txBody>
      </p:sp>
      <p:sp>
        <p:nvSpPr>
          <p:cNvPr id="72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5" y="1144411"/>
            <a:ext cx="7623175" cy="1316073"/>
          </a:xfrm>
        </p:spPr>
        <p:txBody>
          <a:bodyPr/>
          <a:lstStyle>
            <a:lvl1pPr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28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1" y="2975469"/>
            <a:ext cx="6553200" cy="1316073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8510"/>
            <a:ext cx="2895600" cy="34332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932C7-81D7-1948-B494-A81DC5E6D52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0842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CB49D-EA42-3948-848B-23A207FCFCE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097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8617"/>
            <a:ext cx="2057400" cy="43952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8617"/>
            <a:ext cx="6019800" cy="43952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D9989-0412-124B-8360-DEE0764A47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927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8619"/>
            <a:ext cx="8229600" cy="8559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1632"/>
            <a:ext cx="4038600" cy="34022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1633"/>
            <a:ext cx="4038600" cy="16438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9973"/>
            <a:ext cx="4038600" cy="16438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AA80E-D672-9345-8EB5-EC20A70825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3931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1" y="208617"/>
            <a:ext cx="8229600" cy="43952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B5489-735F-7E4E-B04A-EB5D3E853C0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6436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1" y="208619"/>
            <a:ext cx="8229600" cy="8559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1633"/>
            <a:ext cx="4038600" cy="16438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1633"/>
            <a:ext cx="4038600" cy="16438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9973"/>
            <a:ext cx="4038600" cy="16438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9973"/>
            <a:ext cx="4038600" cy="16438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48B70-1DD1-D14A-8B4F-7E04B6DB66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882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549A2-A3D5-E546-8059-5CF447BFA0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534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9257"/>
            <a:ext cx="7772400" cy="102281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726"/>
            <a:ext cx="7772400" cy="112652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6" indent="0">
              <a:buNone/>
              <a:defRPr sz="1800"/>
            </a:lvl2pPr>
            <a:lvl3pPr marL="914254" indent="0">
              <a:buNone/>
              <a:defRPr sz="1600"/>
            </a:lvl3pPr>
            <a:lvl4pPr marL="1371380" indent="0">
              <a:buNone/>
              <a:defRPr sz="1400"/>
            </a:lvl4pPr>
            <a:lvl5pPr marL="1828507" indent="0">
              <a:buNone/>
              <a:defRPr sz="1400"/>
            </a:lvl5pPr>
            <a:lvl6pPr marL="2285634" indent="0">
              <a:buNone/>
              <a:defRPr sz="1400"/>
            </a:lvl6pPr>
            <a:lvl7pPr marL="2742760" indent="0">
              <a:buNone/>
              <a:defRPr sz="1400"/>
            </a:lvl7pPr>
            <a:lvl8pPr marL="3199887" indent="0">
              <a:buNone/>
              <a:defRPr sz="1400"/>
            </a:lvl8pPr>
            <a:lvl9pPr marL="365701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3DAD7-5637-4C48-9144-5F5BC2C1669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09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1632"/>
            <a:ext cx="4038600" cy="34022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1632"/>
            <a:ext cx="4038600" cy="34022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E6FBB-7E25-0047-BB87-731F9F36D4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370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6233"/>
            <a:ext cx="8229600" cy="8583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757"/>
            <a:ext cx="4040188" cy="4804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6" indent="0">
              <a:buNone/>
              <a:defRPr sz="2000" b="1"/>
            </a:lvl2pPr>
            <a:lvl3pPr marL="914254" indent="0">
              <a:buNone/>
              <a:defRPr sz="1800" b="1"/>
            </a:lvl3pPr>
            <a:lvl4pPr marL="1371380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0" indent="0">
              <a:buNone/>
              <a:defRPr sz="1600" b="1"/>
            </a:lvl7pPr>
            <a:lvl8pPr marL="3199887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3170"/>
            <a:ext cx="4040188" cy="2967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2757"/>
            <a:ext cx="4041775" cy="4804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6" indent="0">
              <a:buNone/>
              <a:defRPr sz="2000" b="1"/>
            </a:lvl2pPr>
            <a:lvl3pPr marL="914254" indent="0">
              <a:buNone/>
              <a:defRPr sz="1800" b="1"/>
            </a:lvl3pPr>
            <a:lvl4pPr marL="1371380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0" indent="0">
              <a:buNone/>
              <a:defRPr sz="1600" b="1"/>
            </a:lvl7pPr>
            <a:lvl8pPr marL="3199887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3170"/>
            <a:ext cx="4041775" cy="2967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0D134-8468-8C40-BCCA-98AC87638F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4136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BB323-A77D-B24B-92F3-DC1488C0B5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97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3EE7B-C69C-1046-B17A-E0ED300AE7E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628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040"/>
            <a:ext cx="3008313" cy="87261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5043"/>
            <a:ext cx="5111750" cy="439525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7657"/>
            <a:ext cx="3008313" cy="3522641"/>
          </a:xfrm>
        </p:spPr>
        <p:txBody>
          <a:bodyPr/>
          <a:lstStyle>
            <a:lvl1pPr marL="0" indent="0">
              <a:buNone/>
              <a:defRPr sz="1400"/>
            </a:lvl1pPr>
            <a:lvl2pPr marL="457126" indent="0">
              <a:buNone/>
              <a:defRPr sz="1200"/>
            </a:lvl2pPr>
            <a:lvl3pPr marL="914254" indent="0">
              <a:buNone/>
              <a:defRPr sz="1000"/>
            </a:lvl3pPr>
            <a:lvl4pPr marL="1371380" indent="0">
              <a:buNone/>
              <a:defRPr sz="900"/>
            </a:lvl4pPr>
            <a:lvl5pPr marL="1828507" indent="0">
              <a:buNone/>
              <a:defRPr sz="900"/>
            </a:lvl5pPr>
            <a:lvl6pPr marL="2285634" indent="0">
              <a:buNone/>
              <a:defRPr sz="900"/>
            </a:lvl6pPr>
            <a:lvl7pPr marL="2742760" indent="0">
              <a:buNone/>
              <a:defRPr sz="900"/>
            </a:lvl7pPr>
            <a:lvl8pPr marL="3199887" indent="0">
              <a:buNone/>
              <a:defRPr sz="900"/>
            </a:lvl8pPr>
            <a:lvl9pPr marL="36570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A57CF-EF46-3D46-A1AD-1B2EB08438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0716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4897"/>
            <a:ext cx="5486400" cy="42557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148"/>
            <a:ext cx="5486400" cy="3089910"/>
          </a:xfrm>
        </p:spPr>
        <p:txBody>
          <a:bodyPr/>
          <a:lstStyle>
            <a:lvl1pPr marL="0" indent="0">
              <a:buNone/>
              <a:defRPr sz="3200"/>
            </a:lvl1pPr>
            <a:lvl2pPr marL="457126" indent="0">
              <a:buNone/>
              <a:defRPr sz="2800"/>
            </a:lvl2pPr>
            <a:lvl3pPr marL="914254" indent="0">
              <a:buNone/>
              <a:defRPr sz="2400"/>
            </a:lvl3pPr>
            <a:lvl4pPr marL="1371380" indent="0">
              <a:buNone/>
              <a:defRPr sz="2000"/>
            </a:lvl4pPr>
            <a:lvl5pPr marL="1828507" indent="0">
              <a:buNone/>
              <a:defRPr sz="2000"/>
            </a:lvl5pPr>
            <a:lvl6pPr marL="2285634" indent="0">
              <a:buNone/>
              <a:defRPr sz="2000"/>
            </a:lvl6pPr>
            <a:lvl7pPr marL="2742760" indent="0">
              <a:buNone/>
              <a:defRPr sz="2000"/>
            </a:lvl7pPr>
            <a:lvl8pPr marL="3199887" indent="0">
              <a:buNone/>
              <a:defRPr sz="2000"/>
            </a:lvl8pPr>
            <a:lvl9pPr marL="365701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30474"/>
            <a:ext cx="5486400" cy="604392"/>
          </a:xfrm>
        </p:spPr>
        <p:txBody>
          <a:bodyPr/>
          <a:lstStyle>
            <a:lvl1pPr marL="0" indent="0">
              <a:buNone/>
              <a:defRPr sz="1400"/>
            </a:lvl1pPr>
            <a:lvl2pPr marL="457126" indent="0">
              <a:buNone/>
              <a:defRPr sz="1200"/>
            </a:lvl2pPr>
            <a:lvl3pPr marL="914254" indent="0">
              <a:buNone/>
              <a:defRPr sz="1000"/>
            </a:lvl3pPr>
            <a:lvl4pPr marL="1371380" indent="0">
              <a:buNone/>
              <a:defRPr sz="900"/>
            </a:lvl4pPr>
            <a:lvl5pPr marL="1828507" indent="0">
              <a:buNone/>
              <a:defRPr sz="900"/>
            </a:lvl5pPr>
            <a:lvl6pPr marL="2285634" indent="0">
              <a:buNone/>
              <a:defRPr sz="900"/>
            </a:lvl6pPr>
            <a:lvl7pPr marL="2742760" indent="0">
              <a:buNone/>
              <a:defRPr sz="900"/>
            </a:lvl7pPr>
            <a:lvl8pPr marL="3199887" indent="0">
              <a:buNone/>
              <a:defRPr sz="900"/>
            </a:lvl8pPr>
            <a:lvl9pPr marL="36570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22D0B-000E-7A48-BC5F-FE270B4FF08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7236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08619"/>
            <a:ext cx="8229600" cy="85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201632"/>
            <a:ext cx="8229600" cy="340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2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8510"/>
            <a:ext cx="2133600" cy="34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Garamond" pitchFamily="18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2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92086"/>
            <a:ext cx="2895600" cy="34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Garamond" pitchFamily="18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2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4688510"/>
            <a:ext cx="2133600" cy="34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14125C83-1CAB-634B-A5C7-9DD2D1723AB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1" y="171662"/>
            <a:ext cx="8229600" cy="457764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1" y="4634865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3" rIns="91425" bIns="45713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8" r:id="rId1"/>
    <p:sldLayoutId id="2147484985" r:id="rId2"/>
    <p:sldLayoutId id="2147484986" r:id="rId3"/>
    <p:sldLayoutId id="2147484987" r:id="rId4"/>
    <p:sldLayoutId id="2147484988" r:id="rId5"/>
    <p:sldLayoutId id="2147484989" r:id="rId6"/>
    <p:sldLayoutId id="2147484990" r:id="rId7"/>
    <p:sldLayoutId id="2147484991" r:id="rId8"/>
    <p:sldLayoutId id="2147484992" r:id="rId9"/>
    <p:sldLayoutId id="2147484993" r:id="rId10"/>
    <p:sldLayoutId id="2147484994" r:id="rId11"/>
    <p:sldLayoutId id="2147484995" r:id="rId12"/>
    <p:sldLayoutId id="2147484996" r:id="rId13"/>
    <p:sldLayoutId id="2147484997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0"/>
          <a:cs typeface="宋体" pitchFamily="-111" charset="-12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宋体" pitchFamily="-111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宋体" pitchFamily="-111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宋体" pitchFamily="-111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宋体" pitchFamily="-111" charset="-122"/>
        </a:defRPr>
      </a:lvl5pPr>
      <a:lvl6pPr marL="457126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6pPr>
      <a:lvl7pPr marL="914254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7pPr>
      <a:lvl8pPr marL="137138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8pPr>
      <a:lvl9pPr marL="1828507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9pPr>
    </p:titleStyle>
    <p:bodyStyle>
      <a:lvl1pPr marL="342845" indent="-34284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ＭＳ Ｐゴシック" charset="0"/>
          <a:cs typeface="宋体" pitchFamily="-111" charset="-122"/>
        </a:defRPr>
      </a:lvl1pPr>
      <a:lvl2pPr marL="669818" indent="-32538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+mn-ea"/>
          <a:cs typeface="宋体" pitchFamily="-111" charset="-122"/>
        </a:defRPr>
      </a:lvl2pPr>
      <a:lvl3pPr marL="1022186" indent="-35078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+mn-ea"/>
          <a:cs typeface="宋体" pitchFamily="-111" charset="-122"/>
        </a:defRPr>
      </a:lvl3pPr>
      <a:lvl4pPr marL="1339635" indent="-3158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+mn-ea"/>
          <a:cs typeface="宋体" pitchFamily="-111" charset="-122"/>
        </a:defRPr>
      </a:lvl4pPr>
      <a:lvl5pPr marL="1680893" indent="-33967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宋体" pitchFamily="-111" charset="-122"/>
        </a:defRPr>
      </a:lvl5pPr>
      <a:lvl6pPr marL="2138020" indent="-339671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147" indent="-339671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274" indent="-339671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400" indent="-339671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6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0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0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7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4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4.emf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7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4.emf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4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5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6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7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8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9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7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0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4.emf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4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5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4.emf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7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8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9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2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4.emf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1" y="572206"/>
            <a:ext cx="7848600" cy="1373293"/>
          </a:xfrm>
        </p:spPr>
        <p:txBody>
          <a:bodyPr/>
          <a:lstStyle/>
          <a:p>
            <a:pPr algn="ctr" eaLnBrk="1" hangingPunct="1"/>
            <a:r>
              <a:rPr lang="en-US" altLang="zh-CN" sz="36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>Early-arrival waveform inversion for near-surface velocity estimation</a:t>
            </a:r>
          </a:p>
        </p:txBody>
      </p:sp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990600" y="2002719"/>
            <a:ext cx="7315200" cy="102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dirty="0">
                <a:solidFill>
                  <a:srgbClr val="0DB835"/>
                </a:solidFill>
              </a:rPr>
              <a:t>Xukai Shen</a:t>
            </a:r>
          </a:p>
          <a:p>
            <a:pPr marL="342845" indent="-342845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altLang="zh-CN" dirty="0">
              <a:solidFill>
                <a:srgbClr val="0DB835"/>
              </a:solidFill>
            </a:endParaRPr>
          </a:p>
          <a:p>
            <a:pPr marL="342845" indent="-342845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mtClean="0">
                <a:solidFill>
                  <a:srgbClr val="0DB835"/>
                </a:solidFill>
              </a:rPr>
              <a:t>Mar </a:t>
            </a:r>
            <a:r>
              <a:rPr lang="en-US" altLang="zh-CN" smtClean="0">
                <a:solidFill>
                  <a:srgbClr val="0DB835"/>
                </a:solidFill>
              </a:rPr>
              <a:t>3</a:t>
            </a:r>
            <a:r>
              <a:rPr lang="en-US" altLang="zh-CN" baseline="30000">
                <a:solidFill>
                  <a:srgbClr val="0DB835"/>
                </a:solidFill>
              </a:rPr>
              <a:t>r</a:t>
            </a:r>
            <a:r>
              <a:rPr lang="en-US" altLang="zh-CN" baseline="30000" smtClean="0">
                <a:solidFill>
                  <a:srgbClr val="0DB835"/>
                </a:solidFill>
              </a:rPr>
              <a:t>d</a:t>
            </a:r>
            <a:r>
              <a:rPr lang="en-US" altLang="zh-CN" smtClean="0">
                <a:solidFill>
                  <a:srgbClr val="0DB835"/>
                </a:solidFill>
              </a:rPr>
              <a:t>  2015</a:t>
            </a:r>
            <a:endParaRPr lang="en-US" altLang="zh-CN" dirty="0">
              <a:solidFill>
                <a:srgbClr val="0DB835"/>
              </a:solidFill>
            </a:endParaRPr>
          </a:p>
        </p:txBody>
      </p:sp>
      <p:sp>
        <p:nvSpPr>
          <p:cNvPr id="18435" name="Rectangle 9"/>
          <p:cNvSpPr>
            <a:spLocks noChangeArrowheads="1"/>
          </p:cNvSpPr>
          <p:nvPr/>
        </p:nvSpPr>
        <p:spPr bwMode="auto">
          <a:xfrm>
            <a:off x="381000" y="171662"/>
            <a:ext cx="34290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2400"/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AF3680A-621F-8C42-96D4-95CEC34B2773}" type="slidenum">
              <a:rPr lang="en-US" altLang="zh-CN" sz="1200">
                <a:solidFill>
                  <a:schemeClr val="tx1"/>
                </a:solidFill>
              </a:rPr>
              <a:pPr eaLnBrk="1" hangingPunct="1"/>
              <a:t>1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18437" name="Picture 5" descr="seg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2918252"/>
            <a:ext cx="1981200" cy="166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" descr="SU_Seal_Red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89366"/>
            <a:ext cx="2020570" cy="200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0DB835"/>
                </a:solidFill>
              </a:rPr>
              <a:t>Seismic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549A2-A3D5-E546-8059-5CF447BFA01D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  <p:pic>
        <p:nvPicPr>
          <p:cNvPr id="8" name="Picture 7" descr="realland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4" y="915529"/>
            <a:ext cx="2143717" cy="16593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6858001" y="1062720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17" name="Picture 16" descr="realland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4" y="839235"/>
            <a:ext cx="2143717" cy="16593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6934200" y="667573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795456" y="923806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0" name="Picture 19" descr="realland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4" y="762941"/>
            <a:ext cx="2143717" cy="165939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6768145" y="667573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29400" y="757544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3" name="Picture 22" descr="realland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4" y="681247"/>
            <a:ext cx="2143717" cy="16593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6619283" y="618627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80539" y="604955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cxnSp>
        <p:nvCxnSpPr>
          <p:cNvPr id="26" name="Straight Arrow Connector 5"/>
          <p:cNvCxnSpPr>
            <a:cxnSpLocks noChangeShapeType="1"/>
          </p:cNvCxnSpPr>
          <p:nvPr/>
        </p:nvCxnSpPr>
        <p:spPr bwMode="auto">
          <a:xfrm>
            <a:off x="228601" y="1811984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6"/>
          <p:cNvCxnSpPr>
            <a:cxnSpLocks noChangeShapeType="1"/>
          </p:cNvCxnSpPr>
          <p:nvPr/>
        </p:nvCxnSpPr>
        <p:spPr bwMode="auto">
          <a:xfrm>
            <a:off x="228600" y="1811984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81001" y="1201632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-76200" y="1735690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30" name="Picture 29" descr="SeismicChes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1964572"/>
            <a:ext cx="6229489" cy="3204351"/>
          </a:xfrm>
          <a:prstGeom prst="rect">
            <a:avLst/>
          </a:prstGeom>
        </p:spPr>
      </p:pic>
      <p:cxnSp>
        <p:nvCxnSpPr>
          <p:cNvPr id="31" name="Straight Arrow Connector 5"/>
          <p:cNvCxnSpPr>
            <a:cxnSpLocks noChangeShapeType="1"/>
          </p:cNvCxnSpPr>
          <p:nvPr/>
        </p:nvCxnSpPr>
        <p:spPr bwMode="auto">
          <a:xfrm>
            <a:off x="6553200" y="667573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6"/>
          <p:cNvCxnSpPr>
            <a:cxnSpLocks noChangeShapeType="1"/>
          </p:cNvCxnSpPr>
          <p:nvPr/>
        </p:nvCxnSpPr>
        <p:spPr bwMode="auto">
          <a:xfrm>
            <a:off x="6553200" y="667573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629401" y="57221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6172200" y="591279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Process 5"/>
          <p:cNvSpPr/>
          <p:nvPr/>
        </p:nvSpPr>
        <p:spPr bwMode="auto">
          <a:xfrm>
            <a:off x="345765" y="3144947"/>
            <a:ext cx="6096000" cy="1963882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7" name="Process 6"/>
          <p:cNvSpPr/>
          <p:nvPr/>
        </p:nvSpPr>
        <p:spPr bwMode="auto">
          <a:xfrm>
            <a:off x="336310" y="2038867"/>
            <a:ext cx="6122699" cy="1106080"/>
          </a:xfrm>
          <a:prstGeom prst="flowChartProcess">
            <a:avLst/>
          </a:prstGeom>
          <a:solidFill>
            <a:srgbClr val="33C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318455" y="3288919"/>
            <a:ext cx="6172200" cy="0"/>
          </a:xfrm>
          <a:prstGeom prst="line">
            <a:avLst/>
          </a:pr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318455" y="3566748"/>
            <a:ext cx="6172200" cy="0"/>
          </a:xfrm>
          <a:prstGeom prst="line">
            <a:avLst/>
          </a:pr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>
            <a:off x="318455" y="3871924"/>
            <a:ext cx="6172200" cy="0"/>
          </a:xfrm>
          <a:prstGeom prst="line">
            <a:avLst/>
          </a:pr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Freeform 47"/>
          <p:cNvSpPr/>
          <p:nvPr/>
        </p:nvSpPr>
        <p:spPr>
          <a:xfrm>
            <a:off x="314077" y="3965368"/>
            <a:ext cx="6226865" cy="300821"/>
          </a:xfrm>
          <a:custGeom>
            <a:avLst/>
            <a:gdLst>
              <a:gd name="connsiteX0" fmla="*/ 0 w 6226865"/>
              <a:gd name="connsiteY0" fmla="*/ 300450 h 300450"/>
              <a:gd name="connsiteX1" fmla="*/ 68277 w 6226865"/>
              <a:gd name="connsiteY1" fmla="*/ 286793 h 300450"/>
              <a:gd name="connsiteX2" fmla="*/ 122899 w 6226865"/>
              <a:gd name="connsiteY2" fmla="*/ 273136 h 300450"/>
              <a:gd name="connsiteX3" fmla="*/ 436973 w 6226865"/>
              <a:gd name="connsiteY3" fmla="*/ 232166 h 300450"/>
              <a:gd name="connsiteX4" fmla="*/ 491595 w 6226865"/>
              <a:gd name="connsiteY4" fmla="*/ 218509 h 300450"/>
              <a:gd name="connsiteX5" fmla="*/ 682771 w 6226865"/>
              <a:gd name="connsiteY5" fmla="*/ 191195 h 300450"/>
              <a:gd name="connsiteX6" fmla="*/ 846635 w 6226865"/>
              <a:gd name="connsiteY6" fmla="*/ 177539 h 300450"/>
              <a:gd name="connsiteX7" fmla="*/ 1106088 w 6226865"/>
              <a:gd name="connsiteY7" fmla="*/ 150225 h 300450"/>
              <a:gd name="connsiteX8" fmla="*/ 1174365 w 6226865"/>
              <a:gd name="connsiteY8" fmla="*/ 136568 h 300450"/>
              <a:gd name="connsiteX9" fmla="*/ 1584027 w 6226865"/>
              <a:gd name="connsiteY9" fmla="*/ 81941 h 300450"/>
              <a:gd name="connsiteX10" fmla="*/ 1761547 w 6226865"/>
              <a:gd name="connsiteY10" fmla="*/ 68284 h 300450"/>
              <a:gd name="connsiteX11" fmla="*/ 1966378 w 6226865"/>
              <a:gd name="connsiteY11" fmla="*/ 40970 h 300450"/>
              <a:gd name="connsiteX12" fmla="*/ 2212176 w 6226865"/>
              <a:gd name="connsiteY12" fmla="*/ 13657 h 300450"/>
              <a:gd name="connsiteX13" fmla="*/ 2867635 w 6226865"/>
              <a:gd name="connsiteY13" fmla="*/ 0 h 300450"/>
              <a:gd name="connsiteX14" fmla="*/ 3919101 w 6226865"/>
              <a:gd name="connsiteY14" fmla="*/ 13657 h 300450"/>
              <a:gd name="connsiteX15" fmla="*/ 4137588 w 6226865"/>
              <a:gd name="connsiteY15" fmla="*/ 40970 h 300450"/>
              <a:gd name="connsiteX16" fmla="*/ 4451662 w 6226865"/>
              <a:gd name="connsiteY16" fmla="*/ 54627 h 300450"/>
              <a:gd name="connsiteX17" fmla="*/ 4874980 w 6226865"/>
              <a:gd name="connsiteY17" fmla="*/ 81941 h 300450"/>
              <a:gd name="connsiteX18" fmla="*/ 5093466 w 6226865"/>
              <a:gd name="connsiteY18" fmla="*/ 109254 h 300450"/>
              <a:gd name="connsiteX19" fmla="*/ 5189054 w 6226865"/>
              <a:gd name="connsiteY19" fmla="*/ 122911 h 300450"/>
              <a:gd name="connsiteX20" fmla="*/ 5571405 w 6226865"/>
              <a:gd name="connsiteY20" fmla="*/ 150225 h 300450"/>
              <a:gd name="connsiteX21" fmla="*/ 5680648 w 6226865"/>
              <a:gd name="connsiteY21" fmla="*/ 163882 h 300450"/>
              <a:gd name="connsiteX22" fmla="*/ 5789892 w 6226865"/>
              <a:gd name="connsiteY22" fmla="*/ 191195 h 300450"/>
              <a:gd name="connsiteX23" fmla="*/ 5885479 w 6226865"/>
              <a:gd name="connsiteY23" fmla="*/ 204852 h 300450"/>
              <a:gd name="connsiteX24" fmla="*/ 5967412 w 6226865"/>
              <a:gd name="connsiteY24" fmla="*/ 218509 h 300450"/>
              <a:gd name="connsiteX25" fmla="*/ 6226865 w 6226865"/>
              <a:gd name="connsiteY25" fmla="*/ 232166 h 3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26865" h="300450">
                <a:moveTo>
                  <a:pt x="0" y="300450"/>
                </a:moveTo>
                <a:cubicBezTo>
                  <a:pt x="22759" y="295898"/>
                  <a:pt x="45620" y="291828"/>
                  <a:pt x="68277" y="286793"/>
                </a:cubicBezTo>
                <a:cubicBezTo>
                  <a:pt x="86598" y="282721"/>
                  <a:pt x="104417" y="276398"/>
                  <a:pt x="122899" y="273136"/>
                </a:cubicBezTo>
                <a:cubicBezTo>
                  <a:pt x="279728" y="245458"/>
                  <a:pt x="291202" y="246745"/>
                  <a:pt x="436973" y="232166"/>
                </a:cubicBezTo>
                <a:cubicBezTo>
                  <a:pt x="455180" y="227614"/>
                  <a:pt x="473192" y="222190"/>
                  <a:pt x="491595" y="218509"/>
                </a:cubicBezTo>
                <a:cubicBezTo>
                  <a:pt x="544562" y="207914"/>
                  <a:pt x="632424" y="196230"/>
                  <a:pt x="682771" y="191195"/>
                </a:cubicBezTo>
                <a:cubicBezTo>
                  <a:pt x="737310" y="185741"/>
                  <a:pt x="792079" y="182819"/>
                  <a:pt x="846635" y="177539"/>
                </a:cubicBezTo>
                <a:cubicBezTo>
                  <a:pt x="933193" y="169162"/>
                  <a:pt x="1020815" y="167282"/>
                  <a:pt x="1106088" y="150225"/>
                </a:cubicBezTo>
                <a:lnTo>
                  <a:pt x="1174365" y="136568"/>
                </a:lnTo>
                <a:cubicBezTo>
                  <a:pt x="1296432" y="114371"/>
                  <a:pt x="1501041" y="88325"/>
                  <a:pt x="1584027" y="81941"/>
                </a:cubicBezTo>
                <a:lnTo>
                  <a:pt x="1761547" y="68284"/>
                </a:lnTo>
                <a:cubicBezTo>
                  <a:pt x="1874113" y="40140"/>
                  <a:pt x="1772917" y="62467"/>
                  <a:pt x="1966378" y="40970"/>
                </a:cubicBezTo>
                <a:cubicBezTo>
                  <a:pt x="2085335" y="27752"/>
                  <a:pt x="2071154" y="18438"/>
                  <a:pt x="2212176" y="13657"/>
                </a:cubicBezTo>
                <a:cubicBezTo>
                  <a:pt x="2430584" y="6252"/>
                  <a:pt x="2649149" y="4552"/>
                  <a:pt x="2867635" y="0"/>
                </a:cubicBezTo>
                <a:lnTo>
                  <a:pt x="3919101" y="13657"/>
                </a:lnTo>
                <a:cubicBezTo>
                  <a:pt x="4254367" y="21365"/>
                  <a:pt x="3906934" y="25062"/>
                  <a:pt x="4137588" y="40970"/>
                </a:cubicBezTo>
                <a:cubicBezTo>
                  <a:pt x="4242130" y="48180"/>
                  <a:pt x="4347003" y="49393"/>
                  <a:pt x="4451662" y="54627"/>
                </a:cubicBezTo>
                <a:cubicBezTo>
                  <a:pt x="4509215" y="57505"/>
                  <a:pt x="4802949" y="74737"/>
                  <a:pt x="4874980" y="81941"/>
                </a:cubicBezTo>
                <a:cubicBezTo>
                  <a:pt x="4948011" y="89245"/>
                  <a:pt x="5020808" y="98873"/>
                  <a:pt x="5093466" y="109254"/>
                </a:cubicBezTo>
                <a:cubicBezTo>
                  <a:pt x="5125329" y="113806"/>
                  <a:pt x="5157065" y="119356"/>
                  <a:pt x="5189054" y="122911"/>
                </a:cubicBezTo>
                <a:cubicBezTo>
                  <a:pt x="5328599" y="138418"/>
                  <a:pt x="5424534" y="141585"/>
                  <a:pt x="5571405" y="150225"/>
                </a:cubicBezTo>
                <a:cubicBezTo>
                  <a:pt x="5607819" y="154777"/>
                  <a:pt x="5644579" y="157118"/>
                  <a:pt x="5680648" y="163882"/>
                </a:cubicBezTo>
                <a:cubicBezTo>
                  <a:pt x="5717541" y="170800"/>
                  <a:pt x="5752734" y="185886"/>
                  <a:pt x="5789892" y="191195"/>
                </a:cubicBezTo>
                <a:lnTo>
                  <a:pt x="5885479" y="204852"/>
                </a:lnTo>
                <a:cubicBezTo>
                  <a:pt x="5912845" y="209063"/>
                  <a:pt x="5939914" y="215274"/>
                  <a:pt x="5967412" y="218509"/>
                </a:cubicBezTo>
                <a:cubicBezTo>
                  <a:pt x="6111506" y="235463"/>
                  <a:pt x="6098040" y="232166"/>
                  <a:pt x="6226865" y="232166"/>
                </a:cubicBezTo>
              </a:path>
            </a:pathLst>
          </a:custGeom>
          <a:ln w="53975">
            <a:solidFill>
              <a:schemeClr val="tx1"/>
            </a:solidFill>
          </a:ln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327730" y="4088432"/>
            <a:ext cx="6131276" cy="642663"/>
          </a:xfrm>
          <a:custGeom>
            <a:avLst/>
            <a:gdLst>
              <a:gd name="connsiteX0" fmla="*/ 0 w 6131276"/>
              <a:gd name="connsiteY0" fmla="*/ 641871 h 641871"/>
              <a:gd name="connsiteX1" fmla="*/ 68277 w 6131276"/>
              <a:gd name="connsiteY1" fmla="*/ 614557 h 641871"/>
              <a:gd name="connsiteX2" fmla="*/ 150209 w 6131276"/>
              <a:gd name="connsiteY2" fmla="*/ 573587 h 641871"/>
              <a:gd name="connsiteX3" fmla="*/ 300419 w 6131276"/>
              <a:gd name="connsiteY3" fmla="*/ 532616 h 641871"/>
              <a:gd name="connsiteX4" fmla="*/ 423317 w 6131276"/>
              <a:gd name="connsiteY4" fmla="*/ 450675 h 641871"/>
              <a:gd name="connsiteX5" fmla="*/ 464283 w 6131276"/>
              <a:gd name="connsiteY5" fmla="*/ 423362 h 641871"/>
              <a:gd name="connsiteX6" fmla="*/ 546216 w 6131276"/>
              <a:gd name="connsiteY6" fmla="*/ 396048 h 641871"/>
              <a:gd name="connsiteX7" fmla="*/ 655459 w 6131276"/>
              <a:gd name="connsiteY7" fmla="*/ 355078 h 641871"/>
              <a:gd name="connsiteX8" fmla="*/ 764702 w 6131276"/>
              <a:gd name="connsiteY8" fmla="*/ 300450 h 641871"/>
              <a:gd name="connsiteX9" fmla="*/ 805669 w 6131276"/>
              <a:gd name="connsiteY9" fmla="*/ 273137 h 641871"/>
              <a:gd name="connsiteX10" fmla="*/ 846635 w 6131276"/>
              <a:gd name="connsiteY10" fmla="*/ 259480 h 641871"/>
              <a:gd name="connsiteX11" fmla="*/ 887601 w 6131276"/>
              <a:gd name="connsiteY11" fmla="*/ 232166 h 641871"/>
              <a:gd name="connsiteX12" fmla="*/ 1024155 w 6131276"/>
              <a:gd name="connsiteY12" fmla="*/ 218509 h 641871"/>
              <a:gd name="connsiteX13" fmla="*/ 1106087 w 6131276"/>
              <a:gd name="connsiteY13" fmla="*/ 191196 h 641871"/>
              <a:gd name="connsiteX14" fmla="*/ 1160709 w 6131276"/>
              <a:gd name="connsiteY14" fmla="*/ 177539 h 641871"/>
              <a:gd name="connsiteX15" fmla="*/ 1242641 w 6131276"/>
              <a:gd name="connsiteY15" fmla="*/ 150225 h 641871"/>
              <a:gd name="connsiteX16" fmla="*/ 1338229 w 6131276"/>
              <a:gd name="connsiteY16" fmla="*/ 136569 h 641871"/>
              <a:gd name="connsiteX17" fmla="*/ 1406506 w 6131276"/>
              <a:gd name="connsiteY17" fmla="*/ 122912 h 641871"/>
              <a:gd name="connsiteX18" fmla="*/ 1597682 w 6131276"/>
              <a:gd name="connsiteY18" fmla="*/ 95598 h 641871"/>
              <a:gd name="connsiteX19" fmla="*/ 1693270 w 6131276"/>
              <a:gd name="connsiteY19" fmla="*/ 81941 h 641871"/>
              <a:gd name="connsiteX20" fmla="*/ 1843479 w 6131276"/>
              <a:gd name="connsiteY20" fmla="*/ 68284 h 641871"/>
              <a:gd name="connsiteX21" fmla="*/ 1911756 w 6131276"/>
              <a:gd name="connsiteY21" fmla="*/ 54628 h 641871"/>
              <a:gd name="connsiteX22" fmla="*/ 2143898 w 6131276"/>
              <a:gd name="connsiteY22" fmla="*/ 27314 h 641871"/>
              <a:gd name="connsiteX23" fmla="*/ 2389695 w 6131276"/>
              <a:gd name="connsiteY23" fmla="*/ 13657 h 641871"/>
              <a:gd name="connsiteX24" fmla="*/ 2690114 w 6131276"/>
              <a:gd name="connsiteY24" fmla="*/ 0 h 641871"/>
              <a:gd name="connsiteX25" fmla="*/ 3823513 w 6131276"/>
              <a:gd name="connsiteY25" fmla="*/ 13657 h 641871"/>
              <a:gd name="connsiteX26" fmla="*/ 3919101 w 6131276"/>
              <a:gd name="connsiteY26" fmla="*/ 27314 h 641871"/>
              <a:gd name="connsiteX27" fmla="*/ 4082966 w 6131276"/>
              <a:gd name="connsiteY27" fmla="*/ 54628 h 641871"/>
              <a:gd name="connsiteX28" fmla="*/ 4356074 w 6131276"/>
              <a:gd name="connsiteY28" fmla="*/ 81941 h 641871"/>
              <a:gd name="connsiteX29" fmla="*/ 4451661 w 6131276"/>
              <a:gd name="connsiteY29" fmla="*/ 95598 h 641871"/>
              <a:gd name="connsiteX30" fmla="*/ 4683803 w 6131276"/>
              <a:gd name="connsiteY30" fmla="*/ 136569 h 641871"/>
              <a:gd name="connsiteX31" fmla="*/ 4820357 w 6131276"/>
              <a:gd name="connsiteY31" fmla="*/ 150225 h 641871"/>
              <a:gd name="connsiteX32" fmla="*/ 4902290 w 6131276"/>
              <a:gd name="connsiteY32" fmla="*/ 163882 h 641871"/>
              <a:gd name="connsiteX33" fmla="*/ 4970567 w 6131276"/>
              <a:gd name="connsiteY33" fmla="*/ 177539 h 641871"/>
              <a:gd name="connsiteX34" fmla="*/ 5148087 w 6131276"/>
              <a:gd name="connsiteY34" fmla="*/ 191196 h 641871"/>
              <a:gd name="connsiteX35" fmla="*/ 5202709 w 6131276"/>
              <a:gd name="connsiteY35" fmla="*/ 204853 h 641871"/>
              <a:gd name="connsiteX36" fmla="*/ 5243675 w 6131276"/>
              <a:gd name="connsiteY36" fmla="*/ 218509 h 641871"/>
              <a:gd name="connsiteX37" fmla="*/ 5352918 w 6131276"/>
              <a:gd name="connsiteY37" fmla="*/ 245823 h 641871"/>
              <a:gd name="connsiteX38" fmla="*/ 5434851 w 6131276"/>
              <a:gd name="connsiteY38" fmla="*/ 273137 h 641871"/>
              <a:gd name="connsiteX39" fmla="*/ 5475817 w 6131276"/>
              <a:gd name="connsiteY39" fmla="*/ 300450 h 641871"/>
              <a:gd name="connsiteX40" fmla="*/ 5530438 w 6131276"/>
              <a:gd name="connsiteY40" fmla="*/ 314107 h 641871"/>
              <a:gd name="connsiteX41" fmla="*/ 5612371 w 6131276"/>
              <a:gd name="connsiteY41" fmla="*/ 341421 h 641871"/>
              <a:gd name="connsiteX42" fmla="*/ 5680648 w 6131276"/>
              <a:gd name="connsiteY42" fmla="*/ 355078 h 641871"/>
              <a:gd name="connsiteX43" fmla="*/ 5721614 w 6131276"/>
              <a:gd name="connsiteY43" fmla="*/ 368734 h 641871"/>
              <a:gd name="connsiteX44" fmla="*/ 5844513 w 6131276"/>
              <a:gd name="connsiteY44" fmla="*/ 396048 h 641871"/>
              <a:gd name="connsiteX45" fmla="*/ 5940101 w 6131276"/>
              <a:gd name="connsiteY45" fmla="*/ 423362 h 641871"/>
              <a:gd name="connsiteX46" fmla="*/ 5994722 w 6131276"/>
              <a:gd name="connsiteY46" fmla="*/ 437019 h 641871"/>
              <a:gd name="connsiteX47" fmla="*/ 6076655 w 6131276"/>
              <a:gd name="connsiteY47" fmla="*/ 491646 h 641871"/>
              <a:gd name="connsiteX48" fmla="*/ 6131276 w 6131276"/>
              <a:gd name="connsiteY48" fmla="*/ 600900 h 64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131276" h="641871">
                <a:moveTo>
                  <a:pt x="0" y="641871"/>
                </a:moveTo>
                <a:cubicBezTo>
                  <a:pt x="22759" y="632766"/>
                  <a:pt x="46353" y="625520"/>
                  <a:pt x="68277" y="614557"/>
                </a:cubicBezTo>
                <a:cubicBezTo>
                  <a:pt x="135025" y="581180"/>
                  <a:pt x="81566" y="590750"/>
                  <a:pt x="150209" y="573587"/>
                </a:cubicBezTo>
                <a:cubicBezTo>
                  <a:pt x="191251" y="563325"/>
                  <a:pt x="265264" y="556055"/>
                  <a:pt x="300419" y="532616"/>
                </a:cubicBezTo>
                <a:lnTo>
                  <a:pt x="423317" y="450675"/>
                </a:lnTo>
                <a:cubicBezTo>
                  <a:pt x="436972" y="441571"/>
                  <a:pt x="448713" y="428552"/>
                  <a:pt x="464283" y="423362"/>
                </a:cubicBezTo>
                <a:cubicBezTo>
                  <a:pt x="491594" y="414257"/>
                  <a:pt x="520467" y="408924"/>
                  <a:pt x="546216" y="396048"/>
                </a:cubicBezTo>
                <a:cubicBezTo>
                  <a:pt x="617623" y="360340"/>
                  <a:pt x="581088" y="373671"/>
                  <a:pt x="655459" y="355078"/>
                </a:cubicBezTo>
                <a:cubicBezTo>
                  <a:pt x="691873" y="336869"/>
                  <a:pt x="730827" y="323035"/>
                  <a:pt x="764702" y="300450"/>
                </a:cubicBezTo>
                <a:cubicBezTo>
                  <a:pt x="778358" y="291346"/>
                  <a:pt x="790990" y="280477"/>
                  <a:pt x="805669" y="273137"/>
                </a:cubicBezTo>
                <a:cubicBezTo>
                  <a:pt x="818543" y="266699"/>
                  <a:pt x="833761" y="265918"/>
                  <a:pt x="846635" y="259480"/>
                </a:cubicBezTo>
                <a:cubicBezTo>
                  <a:pt x="861314" y="252139"/>
                  <a:pt x="871609" y="235857"/>
                  <a:pt x="887601" y="232166"/>
                </a:cubicBezTo>
                <a:cubicBezTo>
                  <a:pt x="932174" y="221879"/>
                  <a:pt x="978637" y="223061"/>
                  <a:pt x="1024155" y="218509"/>
                </a:cubicBezTo>
                <a:cubicBezTo>
                  <a:pt x="1051466" y="209405"/>
                  <a:pt x="1078159" y="198179"/>
                  <a:pt x="1106087" y="191196"/>
                </a:cubicBezTo>
                <a:cubicBezTo>
                  <a:pt x="1124294" y="186644"/>
                  <a:pt x="1142733" y="182932"/>
                  <a:pt x="1160709" y="177539"/>
                </a:cubicBezTo>
                <a:cubicBezTo>
                  <a:pt x="1188283" y="169266"/>
                  <a:pt x="1214142" y="154296"/>
                  <a:pt x="1242641" y="150225"/>
                </a:cubicBezTo>
                <a:cubicBezTo>
                  <a:pt x="1274504" y="145673"/>
                  <a:pt x="1306481" y="141861"/>
                  <a:pt x="1338229" y="136569"/>
                </a:cubicBezTo>
                <a:cubicBezTo>
                  <a:pt x="1361123" y="132753"/>
                  <a:pt x="1383580" y="126532"/>
                  <a:pt x="1406506" y="122912"/>
                </a:cubicBezTo>
                <a:cubicBezTo>
                  <a:pt x="1470091" y="112871"/>
                  <a:pt x="1533957" y="104703"/>
                  <a:pt x="1597682" y="95598"/>
                </a:cubicBezTo>
                <a:cubicBezTo>
                  <a:pt x="1629545" y="91046"/>
                  <a:pt x="1661216" y="84855"/>
                  <a:pt x="1693270" y="81941"/>
                </a:cubicBezTo>
                <a:lnTo>
                  <a:pt x="1843479" y="68284"/>
                </a:lnTo>
                <a:cubicBezTo>
                  <a:pt x="1866238" y="63732"/>
                  <a:pt x="1888816" y="58157"/>
                  <a:pt x="1911756" y="54628"/>
                </a:cubicBezTo>
                <a:cubicBezTo>
                  <a:pt x="1941727" y="50017"/>
                  <a:pt x="2119501" y="29121"/>
                  <a:pt x="2143898" y="27314"/>
                </a:cubicBezTo>
                <a:cubicBezTo>
                  <a:pt x="2225732" y="21251"/>
                  <a:pt x="2307739" y="17755"/>
                  <a:pt x="2389695" y="13657"/>
                </a:cubicBezTo>
                <a:lnTo>
                  <a:pt x="2690114" y="0"/>
                </a:lnTo>
                <a:lnTo>
                  <a:pt x="3823513" y="13657"/>
                </a:lnTo>
                <a:cubicBezTo>
                  <a:pt x="3855691" y="14372"/>
                  <a:pt x="3887309" y="22294"/>
                  <a:pt x="3919101" y="27314"/>
                </a:cubicBezTo>
                <a:lnTo>
                  <a:pt x="4082966" y="54628"/>
                </a:lnTo>
                <a:cubicBezTo>
                  <a:pt x="4227905" y="78787"/>
                  <a:pt x="4137307" y="66313"/>
                  <a:pt x="4356074" y="81941"/>
                </a:cubicBezTo>
                <a:cubicBezTo>
                  <a:pt x="4387936" y="86493"/>
                  <a:pt x="4419913" y="90306"/>
                  <a:pt x="4451661" y="95598"/>
                </a:cubicBezTo>
                <a:cubicBezTo>
                  <a:pt x="4557241" y="113197"/>
                  <a:pt x="4537596" y="121948"/>
                  <a:pt x="4683803" y="136569"/>
                </a:cubicBezTo>
                <a:cubicBezTo>
                  <a:pt x="4729321" y="141121"/>
                  <a:pt x="4774965" y="144551"/>
                  <a:pt x="4820357" y="150225"/>
                </a:cubicBezTo>
                <a:cubicBezTo>
                  <a:pt x="4847831" y="153660"/>
                  <a:pt x="4875049" y="158929"/>
                  <a:pt x="4902290" y="163882"/>
                </a:cubicBezTo>
                <a:cubicBezTo>
                  <a:pt x="4925125" y="168034"/>
                  <a:pt x="4947499" y="174976"/>
                  <a:pt x="4970567" y="177539"/>
                </a:cubicBezTo>
                <a:cubicBezTo>
                  <a:pt x="5029552" y="184094"/>
                  <a:pt x="5088914" y="186644"/>
                  <a:pt x="5148087" y="191196"/>
                </a:cubicBezTo>
                <a:cubicBezTo>
                  <a:pt x="5166294" y="195748"/>
                  <a:pt x="5184663" y="199697"/>
                  <a:pt x="5202709" y="204853"/>
                </a:cubicBezTo>
                <a:cubicBezTo>
                  <a:pt x="5216549" y="208808"/>
                  <a:pt x="5229788" y="214721"/>
                  <a:pt x="5243675" y="218509"/>
                </a:cubicBezTo>
                <a:cubicBezTo>
                  <a:pt x="5279887" y="228386"/>
                  <a:pt x="5317309" y="233952"/>
                  <a:pt x="5352918" y="245823"/>
                </a:cubicBezTo>
                <a:cubicBezTo>
                  <a:pt x="5380229" y="254928"/>
                  <a:pt x="5410898" y="257167"/>
                  <a:pt x="5434851" y="273137"/>
                </a:cubicBezTo>
                <a:cubicBezTo>
                  <a:pt x="5448506" y="282241"/>
                  <a:pt x="5460732" y="293984"/>
                  <a:pt x="5475817" y="300450"/>
                </a:cubicBezTo>
                <a:cubicBezTo>
                  <a:pt x="5493067" y="307844"/>
                  <a:pt x="5512462" y="308714"/>
                  <a:pt x="5530438" y="314107"/>
                </a:cubicBezTo>
                <a:cubicBezTo>
                  <a:pt x="5558012" y="322380"/>
                  <a:pt x="5584142" y="335774"/>
                  <a:pt x="5612371" y="341421"/>
                </a:cubicBezTo>
                <a:cubicBezTo>
                  <a:pt x="5635130" y="345973"/>
                  <a:pt x="5658131" y="349448"/>
                  <a:pt x="5680648" y="355078"/>
                </a:cubicBezTo>
                <a:cubicBezTo>
                  <a:pt x="5694612" y="358569"/>
                  <a:pt x="5707774" y="364779"/>
                  <a:pt x="5721614" y="368734"/>
                </a:cubicBezTo>
                <a:cubicBezTo>
                  <a:pt x="5779903" y="385389"/>
                  <a:pt x="5781144" y="381964"/>
                  <a:pt x="5844513" y="396048"/>
                </a:cubicBezTo>
                <a:cubicBezTo>
                  <a:pt x="5940554" y="417393"/>
                  <a:pt x="5860272" y="400551"/>
                  <a:pt x="5940101" y="423362"/>
                </a:cubicBezTo>
                <a:cubicBezTo>
                  <a:pt x="5958146" y="428518"/>
                  <a:pt x="5976515" y="432467"/>
                  <a:pt x="5994722" y="437019"/>
                </a:cubicBezTo>
                <a:cubicBezTo>
                  <a:pt x="6022033" y="455228"/>
                  <a:pt x="6066276" y="460505"/>
                  <a:pt x="6076655" y="491646"/>
                </a:cubicBezTo>
                <a:cubicBezTo>
                  <a:pt x="6108036" y="585801"/>
                  <a:pt x="6083608" y="553228"/>
                  <a:pt x="6131276" y="600900"/>
                </a:cubicBezTo>
              </a:path>
            </a:pathLst>
          </a:custGeom>
          <a:ln w="53975">
            <a:solidFill>
              <a:schemeClr val="tx1"/>
            </a:solidFill>
          </a:ln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628153" y="4484969"/>
            <a:ext cx="5871823" cy="574295"/>
          </a:xfrm>
          <a:custGeom>
            <a:avLst/>
            <a:gdLst>
              <a:gd name="connsiteX0" fmla="*/ 0 w 5871823"/>
              <a:gd name="connsiteY0" fmla="*/ 573587 h 573587"/>
              <a:gd name="connsiteX1" fmla="*/ 150209 w 5871823"/>
              <a:gd name="connsiteY1" fmla="*/ 532616 h 573587"/>
              <a:gd name="connsiteX2" fmla="*/ 191175 w 5871823"/>
              <a:gd name="connsiteY2" fmla="*/ 518959 h 573587"/>
              <a:gd name="connsiteX3" fmla="*/ 232141 w 5871823"/>
              <a:gd name="connsiteY3" fmla="*/ 505302 h 573587"/>
              <a:gd name="connsiteX4" fmla="*/ 327729 w 5871823"/>
              <a:gd name="connsiteY4" fmla="*/ 464332 h 573587"/>
              <a:gd name="connsiteX5" fmla="*/ 423317 w 5871823"/>
              <a:gd name="connsiteY5" fmla="*/ 409705 h 573587"/>
              <a:gd name="connsiteX6" fmla="*/ 532560 w 5871823"/>
              <a:gd name="connsiteY6" fmla="*/ 382391 h 573587"/>
              <a:gd name="connsiteX7" fmla="*/ 614493 w 5871823"/>
              <a:gd name="connsiteY7" fmla="*/ 355077 h 573587"/>
              <a:gd name="connsiteX8" fmla="*/ 655459 w 5871823"/>
              <a:gd name="connsiteY8" fmla="*/ 341421 h 573587"/>
              <a:gd name="connsiteX9" fmla="*/ 737391 w 5871823"/>
              <a:gd name="connsiteY9" fmla="*/ 300450 h 573587"/>
              <a:gd name="connsiteX10" fmla="*/ 819324 w 5871823"/>
              <a:gd name="connsiteY10" fmla="*/ 259480 h 573587"/>
              <a:gd name="connsiteX11" fmla="*/ 887601 w 5871823"/>
              <a:gd name="connsiteY11" fmla="*/ 245823 h 573587"/>
              <a:gd name="connsiteX12" fmla="*/ 942222 w 5871823"/>
              <a:gd name="connsiteY12" fmla="*/ 232166 h 573587"/>
              <a:gd name="connsiteX13" fmla="*/ 1078777 w 5871823"/>
              <a:gd name="connsiteY13" fmla="*/ 204852 h 573587"/>
              <a:gd name="connsiteX14" fmla="*/ 1160709 w 5871823"/>
              <a:gd name="connsiteY14" fmla="*/ 177539 h 573587"/>
              <a:gd name="connsiteX15" fmla="*/ 1201675 w 5871823"/>
              <a:gd name="connsiteY15" fmla="*/ 163882 h 573587"/>
              <a:gd name="connsiteX16" fmla="*/ 1256297 w 5871823"/>
              <a:gd name="connsiteY16" fmla="*/ 150225 h 573587"/>
              <a:gd name="connsiteX17" fmla="*/ 1338229 w 5871823"/>
              <a:gd name="connsiteY17" fmla="*/ 122911 h 573587"/>
              <a:gd name="connsiteX18" fmla="*/ 1474783 w 5871823"/>
              <a:gd name="connsiteY18" fmla="*/ 95598 h 573587"/>
              <a:gd name="connsiteX19" fmla="*/ 1529405 w 5871823"/>
              <a:gd name="connsiteY19" fmla="*/ 81941 h 573587"/>
              <a:gd name="connsiteX20" fmla="*/ 1761547 w 5871823"/>
              <a:gd name="connsiteY20" fmla="*/ 68284 h 573587"/>
              <a:gd name="connsiteX21" fmla="*/ 1952722 w 5871823"/>
              <a:gd name="connsiteY21" fmla="*/ 54627 h 573587"/>
              <a:gd name="connsiteX22" fmla="*/ 2171209 w 5871823"/>
              <a:gd name="connsiteY22" fmla="*/ 27314 h 573587"/>
              <a:gd name="connsiteX23" fmla="*/ 2567216 w 5871823"/>
              <a:gd name="connsiteY23" fmla="*/ 0 h 573587"/>
              <a:gd name="connsiteX24" fmla="*/ 3482128 w 5871823"/>
              <a:gd name="connsiteY24" fmla="*/ 13657 h 573587"/>
              <a:gd name="connsiteX25" fmla="*/ 3536749 w 5871823"/>
              <a:gd name="connsiteY25" fmla="*/ 27314 h 573587"/>
              <a:gd name="connsiteX26" fmla="*/ 3605026 w 5871823"/>
              <a:gd name="connsiteY26" fmla="*/ 40971 h 573587"/>
              <a:gd name="connsiteX27" fmla="*/ 3645992 w 5871823"/>
              <a:gd name="connsiteY27" fmla="*/ 54627 h 573587"/>
              <a:gd name="connsiteX28" fmla="*/ 3727925 w 5871823"/>
              <a:gd name="connsiteY28" fmla="*/ 68284 h 573587"/>
              <a:gd name="connsiteX29" fmla="*/ 4041999 w 5871823"/>
              <a:gd name="connsiteY29" fmla="*/ 95598 h 573587"/>
              <a:gd name="connsiteX30" fmla="*/ 4096621 w 5871823"/>
              <a:gd name="connsiteY30" fmla="*/ 109255 h 573587"/>
              <a:gd name="connsiteX31" fmla="*/ 4164898 w 5871823"/>
              <a:gd name="connsiteY31" fmla="*/ 122911 h 573587"/>
              <a:gd name="connsiteX32" fmla="*/ 4205864 w 5871823"/>
              <a:gd name="connsiteY32" fmla="*/ 136568 h 573587"/>
              <a:gd name="connsiteX33" fmla="*/ 4287796 w 5871823"/>
              <a:gd name="connsiteY33" fmla="*/ 150225 h 573587"/>
              <a:gd name="connsiteX34" fmla="*/ 4601871 w 5871823"/>
              <a:gd name="connsiteY34" fmla="*/ 177539 h 573587"/>
              <a:gd name="connsiteX35" fmla="*/ 4670148 w 5871823"/>
              <a:gd name="connsiteY35" fmla="*/ 191196 h 573587"/>
              <a:gd name="connsiteX36" fmla="*/ 4711114 w 5871823"/>
              <a:gd name="connsiteY36" fmla="*/ 204852 h 573587"/>
              <a:gd name="connsiteX37" fmla="*/ 4765736 w 5871823"/>
              <a:gd name="connsiteY37" fmla="*/ 218509 h 573587"/>
              <a:gd name="connsiteX38" fmla="*/ 4806702 w 5871823"/>
              <a:gd name="connsiteY38" fmla="*/ 232166 h 573587"/>
              <a:gd name="connsiteX39" fmla="*/ 4874979 w 5871823"/>
              <a:gd name="connsiteY39" fmla="*/ 245823 h 573587"/>
              <a:gd name="connsiteX40" fmla="*/ 4915945 w 5871823"/>
              <a:gd name="connsiteY40" fmla="*/ 259480 h 573587"/>
              <a:gd name="connsiteX41" fmla="*/ 4997878 w 5871823"/>
              <a:gd name="connsiteY41" fmla="*/ 273137 h 573587"/>
              <a:gd name="connsiteX42" fmla="*/ 5038844 w 5871823"/>
              <a:gd name="connsiteY42" fmla="*/ 286793 h 573587"/>
              <a:gd name="connsiteX43" fmla="*/ 5148087 w 5871823"/>
              <a:gd name="connsiteY43" fmla="*/ 314107 h 573587"/>
              <a:gd name="connsiteX44" fmla="*/ 5257330 w 5871823"/>
              <a:gd name="connsiteY44" fmla="*/ 341421 h 573587"/>
              <a:gd name="connsiteX45" fmla="*/ 5503127 w 5871823"/>
              <a:gd name="connsiteY45" fmla="*/ 423362 h 573587"/>
              <a:gd name="connsiteX46" fmla="*/ 5544094 w 5871823"/>
              <a:gd name="connsiteY46" fmla="*/ 437018 h 573587"/>
              <a:gd name="connsiteX47" fmla="*/ 5653337 w 5871823"/>
              <a:gd name="connsiteY47" fmla="*/ 464332 h 573587"/>
              <a:gd name="connsiteX48" fmla="*/ 5735269 w 5871823"/>
              <a:gd name="connsiteY48" fmla="*/ 491646 h 573587"/>
              <a:gd name="connsiteX49" fmla="*/ 5789891 w 5871823"/>
              <a:gd name="connsiteY49" fmla="*/ 518959 h 573587"/>
              <a:gd name="connsiteX50" fmla="*/ 5871823 w 5871823"/>
              <a:gd name="connsiteY50" fmla="*/ 546273 h 57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871823" h="573587">
                <a:moveTo>
                  <a:pt x="0" y="573587"/>
                </a:moveTo>
                <a:cubicBezTo>
                  <a:pt x="96506" y="554284"/>
                  <a:pt x="46258" y="567270"/>
                  <a:pt x="150209" y="532616"/>
                </a:cubicBezTo>
                <a:lnTo>
                  <a:pt x="191175" y="518959"/>
                </a:lnTo>
                <a:cubicBezTo>
                  <a:pt x="204830" y="514407"/>
                  <a:pt x="220165" y="513287"/>
                  <a:pt x="232141" y="505302"/>
                </a:cubicBezTo>
                <a:cubicBezTo>
                  <a:pt x="288723" y="467578"/>
                  <a:pt x="257186" y="481970"/>
                  <a:pt x="327729" y="464332"/>
                </a:cubicBezTo>
                <a:cubicBezTo>
                  <a:pt x="357697" y="444352"/>
                  <a:pt x="388666" y="421257"/>
                  <a:pt x="423317" y="409705"/>
                </a:cubicBezTo>
                <a:cubicBezTo>
                  <a:pt x="458926" y="397834"/>
                  <a:pt x="496951" y="394262"/>
                  <a:pt x="532560" y="382391"/>
                </a:cubicBezTo>
                <a:lnTo>
                  <a:pt x="614493" y="355077"/>
                </a:lnTo>
                <a:lnTo>
                  <a:pt x="655459" y="341421"/>
                </a:lnTo>
                <a:cubicBezTo>
                  <a:pt x="772850" y="263151"/>
                  <a:pt x="624332" y="356984"/>
                  <a:pt x="737391" y="300450"/>
                </a:cubicBezTo>
                <a:cubicBezTo>
                  <a:pt x="804138" y="267073"/>
                  <a:pt x="750681" y="276643"/>
                  <a:pt x="819324" y="259480"/>
                </a:cubicBezTo>
                <a:cubicBezTo>
                  <a:pt x="841841" y="253850"/>
                  <a:pt x="864944" y="250859"/>
                  <a:pt x="887601" y="245823"/>
                </a:cubicBezTo>
                <a:cubicBezTo>
                  <a:pt x="905921" y="241751"/>
                  <a:pt x="923819" y="235847"/>
                  <a:pt x="942222" y="232166"/>
                </a:cubicBezTo>
                <a:cubicBezTo>
                  <a:pt x="1016050" y="217399"/>
                  <a:pt x="1015336" y="223886"/>
                  <a:pt x="1078777" y="204852"/>
                </a:cubicBezTo>
                <a:cubicBezTo>
                  <a:pt x="1106351" y="196579"/>
                  <a:pt x="1133398" y="186643"/>
                  <a:pt x="1160709" y="177539"/>
                </a:cubicBezTo>
                <a:cubicBezTo>
                  <a:pt x="1174364" y="172987"/>
                  <a:pt x="1187711" y="167373"/>
                  <a:pt x="1201675" y="163882"/>
                </a:cubicBezTo>
                <a:cubicBezTo>
                  <a:pt x="1219882" y="159330"/>
                  <a:pt x="1238321" y="155618"/>
                  <a:pt x="1256297" y="150225"/>
                </a:cubicBezTo>
                <a:cubicBezTo>
                  <a:pt x="1283871" y="141952"/>
                  <a:pt x="1310000" y="128557"/>
                  <a:pt x="1338229" y="122911"/>
                </a:cubicBezTo>
                <a:cubicBezTo>
                  <a:pt x="1383747" y="113807"/>
                  <a:pt x="1429750" y="106858"/>
                  <a:pt x="1474783" y="95598"/>
                </a:cubicBezTo>
                <a:cubicBezTo>
                  <a:pt x="1492990" y="91046"/>
                  <a:pt x="1510722" y="83721"/>
                  <a:pt x="1529405" y="81941"/>
                </a:cubicBezTo>
                <a:cubicBezTo>
                  <a:pt x="1606570" y="74591"/>
                  <a:pt x="1684193" y="73275"/>
                  <a:pt x="1761547" y="68284"/>
                </a:cubicBezTo>
                <a:cubicBezTo>
                  <a:pt x="1825302" y="64170"/>
                  <a:pt x="1889122" y="60685"/>
                  <a:pt x="1952722" y="54627"/>
                </a:cubicBezTo>
                <a:cubicBezTo>
                  <a:pt x="2248977" y="26410"/>
                  <a:pt x="1811596" y="55708"/>
                  <a:pt x="2171209" y="27314"/>
                </a:cubicBezTo>
                <a:lnTo>
                  <a:pt x="2567216" y="0"/>
                </a:lnTo>
                <a:lnTo>
                  <a:pt x="3482128" y="13657"/>
                </a:lnTo>
                <a:cubicBezTo>
                  <a:pt x="3500888" y="14186"/>
                  <a:pt x="3518429" y="23242"/>
                  <a:pt x="3536749" y="27314"/>
                </a:cubicBezTo>
                <a:cubicBezTo>
                  <a:pt x="3559406" y="32350"/>
                  <a:pt x="3582509" y="35341"/>
                  <a:pt x="3605026" y="40971"/>
                </a:cubicBezTo>
                <a:cubicBezTo>
                  <a:pt x="3618990" y="44462"/>
                  <a:pt x="3631941" y="51504"/>
                  <a:pt x="3645992" y="54627"/>
                </a:cubicBezTo>
                <a:cubicBezTo>
                  <a:pt x="3673020" y="60634"/>
                  <a:pt x="3700614" y="63732"/>
                  <a:pt x="3727925" y="68284"/>
                </a:cubicBezTo>
                <a:cubicBezTo>
                  <a:pt x="3861415" y="112786"/>
                  <a:pt x="3716184" y="68444"/>
                  <a:pt x="4041999" y="95598"/>
                </a:cubicBezTo>
                <a:cubicBezTo>
                  <a:pt x="4060702" y="97157"/>
                  <a:pt x="4078300" y="105183"/>
                  <a:pt x="4096621" y="109255"/>
                </a:cubicBezTo>
                <a:cubicBezTo>
                  <a:pt x="4119278" y="114290"/>
                  <a:pt x="4142381" y="117281"/>
                  <a:pt x="4164898" y="122911"/>
                </a:cubicBezTo>
                <a:cubicBezTo>
                  <a:pt x="4178862" y="126402"/>
                  <a:pt x="4191813" y="133445"/>
                  <a:pt x="4205864" y="136568"/>
                </a:cubicBezTo>
                <a:cubicBezTo>
                  <a:pt x="4232892" y="142575"/>
                  <a:pt x="4260431" y="146014"/>
                  <a:pt x="4287796" y="150225"/>
                </a:cubicBezTo>
                <a:cubicBezTo>
                  <a:pt x="4435431" y="172941"/>
                  <a:pt x="4397035" y="164735"/>
                  <a:pt x="4601871" y="177539"/>
                </a:cubicBezTo>
                <a:cubicBezTo>
                  <a:pt x="4624630" y="182091"/>
                  <a:pt x="4647631" y="185566"/>
                  <a:pt x="4670148" y="191196"/>
                </a:cubicBezTo>
                <a:cubicBezTo>
                  <a:pt x="4684112" y="194687"/>
                  <a:pt x="4697274" y="200897"/>
                  <a:pt x="4711114" y="204852"/>
                </a:cubicBezTo>
                <a:cubicBezTo>
                  <a:pt x="4729160" y="210008"/>
                  <a:pt x="4747690" y="213353"/>
                  <a:pt x="4765736" y="218509"/>
                </a:cubicBezTo>
                <a:cubicBezTo>
                  <a:pt x="4779576" y="222464"/>
                  <a:pt x="4792738" y="228675"/>
                  <a:pt x="4806702" y="232166"/>
                </a:cubicBezTo>
                <a:cubicBezTo>
                  <a:pt x="4829219" y="237796"/>
                  <a:pt x="4852462" y="240193"/>
                  <a:pt x="4874979" y="245823"/>
                </a:cubicBezTo>
                <a:cubicBezTo>
                  <a:pt x="4888943" y="249314"/>
                  <a:pt x="4901894" y="256357"/>
                  <a:pt x="4915945" y="259480"/>
                </a:cubicBezTo>
                <a:cubicBezTo>
                  <a:pt x="4942973" y="265487"/>
                  <a:pt x="4970850" y="267130"/>
                  <a:pt x="4997878" y="273137"/>
                </a:cubicBezTo>
                <a:cubicBezTo>
                  <a:pt x="5011929" y="276260"/>
                  <a:pt x="5024957" y="283005"/>
                  <a:pt x="5038844" y="286793"/>
                </a:cubicBezTo>
                <a:cubicBezTo>
                  <a:pt x="5075056" y="296670"/>
                  <a:pt x="5111673" y="305002"/>
                  <a:pt x="5148087" y="314107"/>
                </a:cubicBezTo>
                <a:cubicBezTo>
                  <a:pt x="5148090" y="314108"/>
                  <a:pt x="5257326" y="341420"/>
                  <a:pt x="5257330" y="341421"/>
                </a:cubicBezTo>
                <a:lnTo>
                  <a:pt x="5503127" y="423362"/>
                </a:lnTo>
                <a:cubicBezTo>
                  <a:pt x="5516783" y="427914"/>
                  <a:pt x="5530130" y="433526"/>
                  <a:pt x="5544094" y="437018"/>
                </a:cubicBezTo>
                <a:cubicBezTo>
                  <a:pt x="5580508" y="446123"/>
                  <a:pt x="5617728" y="452461"/>
                  <a:pt x="5653337" y="464332"/>
                </a:cubicBezTo>
                <a:cubicBezTo>
                  <a:pt x="5680648" y="473437"/>
                  <a:pt x="5709520" y="478771"/>
                  <a:pt x="5735269" y="491646"/>
                </a:cubicBezTo>
                <a:cubicBezTo>
                  <a:pt x="5753476" y="500750"/>
                  <a:pt x="5770831" y="511811"/>
                  <a:pt x="5789891" y="518959"/>
                </a:cubicBezTo>
                <a:cubicBezTo>
                  <a:pt x="5918864" y="567328"/>
                  <a:pt x="5792760" y="506736"/>
                  <a:pt x="5871823" y="546273"/>
                </a:cubicBezTo>
              </a:path>
            </a:pathLst>
          </a:custGeom>
          <a:ln w="53975">
            <a:solidFill>
              <a:schemeClr val="tx1"/>
            </a:solidFill>
          </a:ln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2021004" y="4772116"/>
            <a:ext cx="3236355" cy="341843"/>
          </a:xfrm>
          <a:custGeom>
            <a:avLst/>
            <a:gdLst>
              <a:gd name="connsiteX0" fmla="*/ 0 w 3236355"/>
              <a:gd name="connsiteY0" fmla="*/ 286794 h 341421"/>
              <a:gd name="connsiteX1" fmla="*/ 109243 w 3236355"/>
              <a:gd name="connsiteY1" fmla="*/ 245823 h 341421"/>
              <a:gd name="connsiteX2" fmla="*/ 218486 w 3236355"/>
              <a:gd name="connsiteY2" fmla="*/ 218509 h 341421"/>
              <a:gd name="connsiteX3" fmla="*/ 300419 w 3236355"/>
              <a:gd name="connsiteY3" fmla="*/ 191196 h 341421"/>
              <a:gd name="connsiteX4" fmla="*/ 409662 w 3236355"/>
              <a:gd name="connsiteY4" fmla="*/ 163882 h 341421"/>
              <a:gd name="connsiteX5" fmla="*/ 559871 w 3236355"/>
              <a:gd name="connsiteY5" fmla="*/ 122912 h 341421"/>
              <a:gd name="connsiteX6" fmla="*/ 600838 w 3236355"/>
              <a:gd name="connsiteY6" fmla="*/ 109255 h 341421"/>
              <a:gd name="connsiteX7" fmla="*/ 655459 w 3236355"/>
              <a:gd name="connsiteY7" fmla="*/ 95598 h 341421"/>
              <a:gd name="connsiteX8" fmla="*/ 696425 w 3236355"/>
              <a:gd name="connsiteY8" fmla="*/ 81941 h 341421"/>
              <a:gd name="connsiteX9" fmla="*/ 832979 w 3236355"/>
              <a:gd name="connsiteY9" fmla="*/ 54628 h 341421"/>
              <a:gd name="connsiteX10" fmla="*/ 887601 w 3236355"/>
              <a:gd name="connsiteY10" fmla="*/ 40971 h 341421"/>
              <a:gd name="connsiteX11" fmla="*/ 1269952 w 3236355"/>
              <a:gd name="connsiteY11" fmla="*/ 13657 h 341421"/>
              <a:gd name="connsiteX12" fmla="*/ 1461128 w 3236355"/>
              <a:gd name="connsiteY12" fmla="*/ 0 h 341421"/>
              <a:gd name="connsiteX13" fmla="*/ 1870790 w 3236355"/>
              <a:gd name="connsiteY13" fmla="*/ 13657 h 341421"/>
              <a:gd name="connsiteX14" fmla="*/ 1980033 w 3236355"/>
              <a:gd name="connsiteY14" fmla="*/ 40971 h 341421"/>
              <a:gd name="connsiteX15" fmla="*/ 2102932 w 3236355"/>
              <a:gd name="connsiteY15" fmla="*/ 68284 h 341421"/>
              <a:gd name="connsiteX16" fmla="*/ 2143898 w 3236355"/>
              <a:gd name="connsiteY16" fmla="*/ 81941 h 341421"/>
              <a:gd name="connsiteX17" fmla="*/ 2389696 w 3236355"/>
              <a:gd name="connsiteY17" fmla="*/ 95598 h 341421"/>
              <a:gd name="connsiteX18" fmla="*/ 2471628 w 3236355"/>
              <a:gd name="connsiteY18" fmla="*/ 122912 h 341421"/>
              <a:gd name="connsiteX19" fmla="*/ 2512594 w 3236355"/>
              <a:gd name="connsiteY19" fmla="*/ 136569 h 341421"/>
              <a:gd name="connsiteX20" fmla="*/ 2580871 w 3236355"/>
              <a:gd name="connsiteY20" fmla="*/ 150225 h 341421"/>
              <a:gd name="connsiteX21" fmla="*/ 2690114 w 3236355"/>
              <a:gd name="connsiteY21" fmla="*/ 177539 h 341421"/>
              <a:gd name="connsiteX22" fmla="*/ 2949567 w 3236355"/>
              <a:gd name="connsiteY22" fmla="*/ 218509 h 341421"/>
              <a:gd name="connsiteX23" fmla="*/ 3058810 w 3236355"/>
              <a:gd name="connsiteY23" fmla="*/ 245823 h 341421"/>
              <a:gd name="connsiteX24" fmla="*/ 3154398 w 3236355"/>
              <a:gd name="connsiteY24" fmla="*/ 273137 h 341421"/>
              <a:gd name="connsiteX25" fmla="*/ 3236331 w 3236355"/>
              <a:gd name="connsiteY25" fmla="*/ 341421 h 34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36355" h="341421">
                <a:moveTo>
                  <a:pt x="0" y="286794"/>
                </a:moveTo>
                <a:cubicBezTo>
                  <a:pt x="29562" y="274968"/>
                  <a:pt x="75604" y="254998"/>
                  <a:pt x="109243" y="245823"/>
                </a:cubicBezTo>
                <a:cubicBezTo>
                  <a:pt x="145455" y="235946"/>
                  <a:pt x="182877" y="230379"/>
                  <a:pt x="218486" y="218509"/>
                </a:cubicBezTo>
                <a:cubicBezTo>
                  <a:pt x="245797" y="209405"/>
                  <a:pt x="272490" y="198179"/>
                  <a:pt x="300419" y="191196"/>
                </a:cubicBezTo>
                <a:cubicBezTo>
                  <a:pt x="336833" y="182091"/>
                  <a:pt x="374053" y="175753"/>
                  <a:pt x="409662" y="163882"/>
                </a:cubicBezTo>
                <a:cubicBezTo>
                  <a:pt x="585438" y="105285"/>
                  <a:pt x="405457" y="161520"/>
                  <a:pt x="559871" y="122912"/>
                </a:cubicBezTo>
                <a:cubicBezTo>
                  <a:pt x="573836" y="119420"/>
                  <a:pt x="586997" y="113210"/>
                  <a:pt x="600838" y="109255"/>
                </a:cubicBezTo>
                <a:cubicBezTo>
                  <a:pt x="618883" y="104099"/>
                  <a:pt x="637414" y="100754"/>
                  <a:pt x="655459" y="95598"/>
                </a:cubicBezTo>
                <a:cubicBezTo>
                  <a:pt x="669299" y="91643"/>
                  <a:pt x="682585" y="85896"/>
                  <a:pt x="696425" y="81941"/>
                </a:cubicBezTo>
                <a:cubicBezTo>
                  <a:pt x="770437" y="60792"/>
                  <a:pt x="743556" y="72514"/>
                  <a:pt x="832979" y="54628"/>
                </a:cubicBezTo>
                <a:cubicBezTo>
                  <a:pt x="851382" y="50947"/>
                  <a:pt x="869051" y="43825"/>
                  <a:pt x="887601" y="40971"/>
                </a:cubicBezTo>
                <a:cubicBezTo>
                  <a:pt x="1013031" y="21672"/>
                  <a:pt x="1144869" y="21239"/>
                  <a:pt x="1269952" y="13657"/>
                </a:cubicBezTo>
                <a:cubicBezTo>
                  <a:pt x="1333723" y="9792"/>
                  <a:pt x="1397403" y="4552"/>
                  <a:pt x="1461128" y="0"/>
                </a:cubicBezTo>
                <a:cubicBezTo>
                  <a:pt x="1597682" y="4552"/>
                  <a:pt x="1734584" y="2903"/>
                  <a:pt x="1870790" y="13657"/>
                </a:cubicBezTo>
                <a:cubicBezTo>
                  <a:pt x="1908209" y="16611"/>
                  <a:pt x="1943392" y="32828"/>
                  <a:pt x="1980033" y="40971"/>
                </a:cubicBezTo>
                <a:cubicBezTo>
                  <a:pt x="2020999" y="50075"/>
                  <a:pt x="2062219" y="58105"/>
                  <a:pt x="2102932" y="68284"/>
                </a:cubicBezTo>
                <a:cubicBezTo>
                  <a:pt x="2116896" y="71775"/>
                  <a:pt x="2129569" y="80576"/>
                  <a:pt x="2143898" y="81941"/>
                </a:cubicBezTo>
                <a:cubicBezTo>
                  <a:pt x="2225587" y="89722"/>
                  <a:pt x="2307763" y="91046"/>
                  <a:pt x="2389696" y="95598"/>
                </a:cubicBezTo>
                <a:lnTo>
                  <a:pt x="2471628" y="122912"/>
                </a:lnTo>
                <a:cubicBezTo>
                  <a:pt x="2485283" y="127464"/>
                  <a:pt x="2498479" y="133746"/>
                  <a:pt x="2512594" y="136569"/>
                </a:cubicBezTo>
                <a:cubicBezTo>
                  <a:pt x="2535353" y="141121"/>
                  <a:pt x="2558256" y="145006"/>
                  <a:pt x="2580871" y="150225"/>
                </a:cubicBezTo>
                <a:cubicBezTo>
                  <a:pt x="2617445" y="158666"/>
                  <a:pt x="2652956" y="172230"/>
                  <a:pt x="2690114" y="177539"/>
                </a:cubicBezTo>
                <a:cubicBezTo>
                  <a:pt x="2752082" y="186393"/>
                  <a:pt x="2906109" y="207643"/>
                  <a:pt x="2949567" y="218509"/>
                </a:cubicBezTo>
                <a:lnTo>
                  <a:pt x="3058810" y="245823"/>
                </a:lnTo>
                <a:cubicBezTo>
                  <a:pt x="3071668" y="249038"/>
                  <a:pt x="3138369" y="264231"/>
                  <a:pt x="3154398" y="273137"/>
                </a:cubicBezTo>
                <a:cubicBezTo>
                  <a:pt x="3240119" y="320764"/>
                  <a:pt x="3236331" y="296260"/>
                  <a:pt x="3236331" y="341421"/>
                </a:cubicBezTo>
              </a:path>
            </a:pathLst>
          </a:custGeom>
          <a:ln w="53975">
            <a:solidFill>
              <a:schemeClr val="tx1"/>
            </a:solidFill>
          </a:ln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5" name="Right Arrow 34"/>
          <p:cNvSpPr/>
          <p:nvPr/>
        </p:nvSpPr>
        <p:spPr bwMode="auto">
          <a:xfrm rot="7829925">
            <a:off x="5852958" y="2672447"/>
            <a:ext cx="1132188" cy="284749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30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9"/>
          <p:cNvSpPr>
            <a:spLocks noChangeArrowheads="1"/>
          </p:cNvSpPr>
          <p:nvPr/>
        </p:nvSpPr>
        <p:spPr bwMode="auto">
          <a:xfrm>
            <a:off x="381000" y="171662"/>
            <a:ext cx="34290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2400"/>
          </a:p>
        </p:txBody>
      </p:sp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682750A-A7DB-C54A-A2CF-7B240CF21F66}" type="slidenum">
              <a:rPr lang="en-US" altLang="zh-CN" sz="1200">
                <a:solidFill>
                  <a:schemeClr val="tx1"/>
                </a:solidFill>
              </a:rPr>
              <a:pPr eaLnBrk="1" hangingPunct="1"/>
              <a:t>11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24579" name="Rectangle 13"/>
          <p:cNvSpPr>
            <a:spLocks noChangeArrowheads="1"/>
          </p:cNvSpPr>
          <p:nvPr/>
        </p:nvSpPr>
        <p:spPr bwMode="auto">
          <a:xfrm>
            <a:off x="5306098" y="3948222"/>
            <a:ext cx="3299070" cy="46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sz="2400" dirty="0">
                <a:solidFill>
                  <a:srgbClr val="0DB835"/>
                </a:solidFill>
              </a:rPr>
              <a:t>(</a:t>
            </a:r>
            <a:r>
              <a:rPr lang="en-US" altLang="zh-CN" sz="2400" dirty="0" err="1">
                <a:solidFill>
                  <a:srgbClr val="0DB835"/>
                </a:solidFill>
              </a:rPr>
              <a:t>Keho</a:t>
            </a:r>
            <a:r>
              <a:rPr lang="en-US" altLang="zh-CN" sz="2400" dirty="0">
                <a:solidFill>
                  <a:srgbClr val="0DB835"/>
                </a:solidFill>
              </a:rPr>
              <a:t> and </a:t>
            </a:r>
            <a:r>
              <a:rPr lang="en-US" altLang="zh-CN" sz="2400" dirty="0" err="1">
                <a:solidFill>
                  <a:srgbClr val="0DB835"/>
                </a:solidFill>
              </a:rPr>
              <a:t>Kelamis</a:t>
            </a:r>
            <a:r>
              <a:rPr lang="en-US" altLang="zh-CN" sz="2400" dirty="0">
                <a:solidFill>
                  <a:srgbClr val="0DB835"/>
                </a:solidFill>
              </a:rPr>
              <a:t>, 2010)</a:t>
            </a:r>
          </a:p>
        </p:txBody>
      </p:sp>
      <p:pic>
        <p:nvPicPr>
          <p:cNvPr id="24580" name="Picture 1" descr="Screen Shot 2014-05-31 at 10.42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870"/>
            <a:ext cx="9144000" cy="247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-457199" y="3268724"/>
            <a:ext cx="5334000" cy="52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algn="ctr"/>
            <a:r>
              <a:rPr lang="en-US" altLang="zh-CN" dirty="0">
                <a:solidFill>
                  <a:srgbClr val="0DB835"/>
                </a:solidFill>
              </a:rPr>
              <a:t>Image with bad </a:t>
            </a:r>
            <a:r>
              <a:rPr lang="en-US" altLang="zh-CN" dirty="0" smtClean="0">
                <a:solidFill>
                  <a:srgbClr val="0DB835"/>
                </a:solidFill>
              </a:rPr>
              <a:t>near-surface V</a:t>
            </a:r>
            <a:endParaRPr lang="en-US" dirty="0">
              <a:solidFill>
                <a:srgbClr val="0DB835"/>
              </a:solidFill>
            </a:endParaRP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4191001" y="3268724"/>
            <a:ext cx="5334000" cy="52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algn="ctr"/>
            <a:r>
              <a:rPr lang="en-US" altLang="zh-CN" dirty="0">
                <a:solidFill>
                  <a:srgbClr val="0DB835"/>
                </a:solidFill>
              </a:rPr>
              <a:t>Image with </a:t>
            </a:r>
            <a:r>
              <a:rPr lang="en-US" altLang="zh-CN" dirty="0" smtClean="0">
                <a:solidFill>
                  <a:srgbClr val="0DB835"/>
                </a:solidFill>
              </a:rPr>
              <a:t>good near-surface V</a:t>
            </a:r>
            <a:endParaRPr lang="en-US" dirty="0">
              <a:solidFill>
                <a:srgbClr val="0DB835"/>
              </a:solidFill>
            </a:endParaRPr>
          </a:p>
        </p:txBody>
      </p:sp>
      <p:sp>
        <p:nvSpPr>
          <p:cNvPr id="24583" name="Title 1"/>
          <p:cNvSpPr txBox="1">
            <a:spLocks/>
          </p:cNvSpPr>
          <p:nvPr/>
        </p:nvSpPr>
        <p:spPr bwMode="auto">
          <a:xfrm>
            <a:off x="381001" y="57223"/>
            <a:ext cx="8229600" cy="85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5" tIns="45713" rIns="91425" bIns="45713"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0DB835"/>
                </a:solidFill>
                <a:ea typeface="宋体" charset="0"/>
                <a:cs typeface="宋体" charset="0"/>
              </a:rPr>
              <a:t>Near-surface impact on imaging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9"/>
          <p:cNvSpPr>
            <a:spLocks noChangeArrowheads="1"/>
          </p:cNvSpPr>
          <p:nvPr/>
        </p:nvSpPr>
        <p:spPr bwMode="auto">
          <a:xfrm>
            <a:off x="381000" y="171662"/>
            <a:ext cx="34290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2400"/>
          </a:p>
        </p:txBody>
      </p:sp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682750A-A7DB-C54A-A2CF-7B240CF21F66}" type="slidenum">
              <a:rPr lang="en-US" altLang="zh-CN" sz="1200">
                <a:solidFill>
                  <a:schemeClr val="tx1"/>
                </a:solidFill>
              </a:rPr>
              <a:pPr eaLnBrk="1" hangingPunct="1"/>
              <a:t>12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24579" name="Rectangle 13"/>
          <p:cNvSpPr>
            <a:spLocks noChangeArrowheads="1"/>
          </p:cNvSpPr>
          <p:nvPr/>
        </p:nvSpPr>
        <p:spPr bwMode="auto">
          <a:xfrm>
            <a:off x="5306098" y="3948222"/>
            <a:ext cx="3299070" cy="46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sz="2400" dirty="0">
                <a:solidFill>
                  <a:srgbClr val="0DB835"/>
                </a:solidFill>
              </a:rPr>
              <a:t>(</a:t>
            </a:r>
            <a:r>
              <a:rPr lang="en-US" altLang="zh-CN" sz="2400" dirty="0" err="1">
                <a:solidFill>
                  <a:srgbClr val="0DB835"/>
                </a:solidFill>
              </a:rPr>
              <a:t>Keho</a:t>
            </a:r>
            <a:r>
              <a:rPr lang="en-US" altLang="zh-CN" sz="2400" dirty="0">
                <a:solidFill>
                  <a:srgbClr val="0DB835"/>
                </a:solidFill>
              </a:rPr>
              <a:t> and </a:t>
            </a:r>
            <a:r>
              <a:rPr lang="en-US" altLang="zh-CN" sz="2400" dirty="0" err="1">
                <a:solidFill>
                  <a:srgbClr val="0DB835"/>
                </a:solidFill>
              </a:rPr>
              <a:t>Kelamis</a:t>
            </a:r>
            <a:r>
              <a:rPr lang="en-US" altLang="zh-CN" sz="2400" dirty="0">
                <a:solidFill>
                  <a:srgbClr val="0DB835"/>
                </a:solidFill>
              </a:rPr>
              <a:t>, 2010)</a:t>
            </a:r>
          </a:p>
        </p:txBody>
      </p:sp>
      <p:pic>
        <p:nvPicPr>
          <p:cNvPr id="24580" name="Picture 1" descr="Screen Shot 2014-05-31 at 10.42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870"/>
            <a:ext cx="9144000" cy="247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-457199" y="3268724"/>
            <a:ext cx="5334000" cy="52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algn="ctr"/>
            <a:r>
              <a:rPr lang="en-US" altLang="zh-CN" dirty="0">
                <a:solidFill>
                  <a:srgbClr val="0DB835"/>
                </a:solidFill>
              </a:rPr>
              <a:t>Image with bad </a:t>
            </a:r>
            <a:r>
              <a:rPr lang="en-US" altLang="zh-CN" dirty="0" smtClean="0">
                <a:solidFill>
                  <a:srgbClr val="0DB835"/>
                </a:solidFill>
              </a:rPr>
              <a:t>near-surface V</a:t>
            </a:r>
            <a:endParaRPr lang="en-US" dirty="0">
              <a:solidFill>
                <a:srgbClr val="0DB835"/>
              </a:solidFill>
            </a:endParaRP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4191001" y="3268724"/>
            <a:ext cx="5334000" cy="52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algn="ctr"/>
            <a:r>
              <a:rPr lang="en-US" altLang="zh-CN" dirty="0">
                <a:solidFill>
                  <a:srgbClr val="0DB835"/>
                </a:solidFill>
              </a:rPr>
              <a:t>Image with </a:t>
            </a:r>
            <a:r>
              <a:rPr lang="en-US" altLang="zh-CN" dirty="0" smtClean="0">
                <a:solidFill>
                  <a:srgbClr val="0DB835"/>
                </a:solidFill>
              </a:rPr>
              <a:t>good near-surface V</a:t>
            </a:r>
            <a:endParaRPr lang="en-US" dirty="0">
              <a:solidFill>
                <a:srgbClr val="0DB835"/>
              </a:solidFill>
            </a:endParaRPr>
          </a:p>
        </p:txBody>
      </p:sp>
      <p:sp>
        <p:nvSpPr>
          <p:cNvPr id="24583" name="Title 1"/>
          <p:cNvSpPr txBox="1">
            <a:spLocks/>
          </p:cNvSpPr>
          <p:nvPr/>
        </p:nvSpPr>
        <p:spPr bwMode="auto">
          <a:xfrm>
            <a:off x="381001" y="57223"/>
            <a:ext cx="8229600" cy="85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5" tIns="45713" rIns="91425" bIns="45713"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0DB835"/>
                </a:solidFill>
                <a:ea typeface="宋体" charset="0"/>
                <a:cs typeface="宋体" charset="0"/>
              </a:rPr>
              <a:t>Near-surface impact on imaging</a:t>
            </a: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295400" y="667573"/>
            <a:ext cx="2057400" cy="2593999"/>
          </a:xfrm>
          <a:prstGeom prst="ellipse">
            <a:avLst/>
          </a:prstGeom>
          <a:noFill/>
          <a:ln w="476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867400" y="667573"/>
            <a:ext cx="2057400" cy="2593999"/>
          </a:xfrm>
          <a:prstGeom prst="ellipse">
            <a:avLst/>
          </a:prstGeom>
          <a:noFill/>
          <a:ln w="476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/>
          <a:lstStyle/>
          <a:p>
            <a:endParaRPr lang="en-US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7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F4EA3A2-7F13-734C-9F93-130B3E041B4F}" type="slidenum">
              <a:rPr lang="en-US" altLang="zh-CN" sz="1200">
                <a:solidFill>
                  <a:schemeClr val="tx1"/>
                </a:solidFill>
              </a:rPr>
              <a:pPr eaLnBrk="1" hangingPunct="1"/>
              <a:t>13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39938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304800" y="677112"/>
            <a:ext cx="8686800" cy="95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marL="457126" indent="-457126">
              <a:buFont typeface="Arial" charset="0"/>
              <a:buChar char="•"/>
            </a:pPr>
            <a:r>
              <a:rPr lang="en-US" dirty="0" smtClean="0">
                <a:solidFill>
                  <a:srgbClr val="0DB835"/>
                </a:solidFill>
              </a:rPr>
              <a:t>Good near-surface velocity model is crucial for subsurface imaging</a:t>
            </a:r>
            <a:endParaRPr lang="en-US" dirty="0">
              <a:solidFill>
                <a:srgbClr val="0DB8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3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1" y="572206"/>
            <a:ext cx="7848600" cy="1373293"/>
          </a:xfrm>
        </p:spPr>
        <p:txBody>
          <a:bodyPr/>
          <a:lstStyle/>
          <a:p>
            <a:pPr algn="ctr" eaLnBrk="1" hangingPunct="1"/>
            <a:r>
              <a:rPr lang="en-US" altLang="zh-CN" sz="36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>Early-arrival waveform inversion for near-surface velocity estimation</a:t>
            </a:r>
          </a:p>
        </p:txBody>
      </p:sp>
      <p:sp>
        <p:nvSpPr>
          <p:cNvPr id="18435" name="Rectangle 9"/>
          <p:cNvSpPr>
            <a:spLocks noChangeArrowheads="1"/>
          </p:cNvSpPr>
          <p:nvPr/>
        </p:nvSpPr>
        <p:spPr bwMode="auto">
          <a:xfrm>
            <a:off x="381000" y="171662"/>
            <a:ext cx="34290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2400"/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AF3680A-621F-8C42-96D4-95CEC34B2773}" type="slidenum">
              <a:rPr lang="en-US" altLang="zh-CN" sz="1200">
                <a:solidFill>
                  <a:schemeClr val="tx1"/>
                </a:solidFill>
              </a:rPr>
              <a:pPr eaLnBrk="1" hangingPunct="1"/>
              <a:t>14</a:t>
            </a:fld>
            <a:endParaRPr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5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1" y="572206"/>
            <a:ext cx="7848600" cy="1373293"/>
          </a:xfrm>
        </p:spPr>
        <p:txBody>
          <a:bodyPr/>
          <a:lstStyle/>
          <a:p>
            <a:pPr algn="ctr" eaLnBrk="1" hangingPunct="1"/>
            <a:r>
              <a:rPr lang="en-US" altLang="zh-CN" sz="3600" b="1" dirty="0">
                <a:solidFill>
                  <a:srgbClr val="7F7F7F"/>
                </a:solidFill>
                <a:latin typeface="Garamond" charset="0"/>
                <a:cs typeface="宋体" charset="0"/>
              </a:rPr>
              <a:t>Early-arrival waveform inversion for </a:t>
            </a:r>
            <a:r>
              <a:rPr lang="en-US" altLang="zh-CN" sz="36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>near-surface velocity estimation</a:t>
            </a:r>
          </a:p>
        </p:txBody>
      </p:sp>
      <p:sp>
        <p:nvSpPr>
          <p:cNvPr id="18435" name="Rectangle 9"/>
          <p:cNvSpPr>
            <a:spLocks noChangeArrowheads="1"/>
          </p:cNvSpPr>
          <p:nvPr/>
        </p:nvSpPr>
        <p:spPr bwMode="auto">
          <a:xfrm>
            <a:off x="381000" y="171662"/>
            <a:ext cx="34290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2400"/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AF3680A-621F-8C42-96D4-95CEC34B2773}" type="slidenum">
              <a:rPr lang="en-US" altLang="zh-CN" sz="1200">
                <a:solidFill>
                  <a:schemeClr val="tx1"/>
                </a:solidFill>
              </a:rPr>
              <a:pPr eaLnBrk="1" hangingPunct="1"/>
              <a:t>15</a:t>
            </a:fld>
            <a:endParaRPr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7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1" y="572206"/>
            <a:ext cx="7848600" cy="1373293"/>
          </a:xfrm>
        </p:spPr>
        <p:txBody>
          <a:bodyPr/>
          <a:lstStyle/>
          <a:p>
            <a:pPr algn="ctr" eaLnBrk="1" hangingPunct="1"/>
            <a:r>
              <a:rPr lang="en-US" altLang="zh-CN" sz="3600" b="1" dirty="0">
                <a:solidFill>
                  <a:srgbClr val="7F7F7F"/>
                </a:solidFill>
                <a:latin typeface="Garamond" charset="0"/>
                <a:cs typeface="宋体" charset="0"/>
              </a:rPr>
              <a:t>Early-arrival </a:t>
            </a:r>
            <a:r>
              <a:rPr lang="en-US" altLang="zh-CN" sz="36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>waveform inversion </a:t>
            </a:r>
            <a:r>
              <a:rPr lang="en-US" altLang="zh-CN" sz="3600" b="1" dirty="0">
                <a:solidFill>
                  <a:srgbClr val="7F7F7F"/>
                </a:solidFill>
                <a:latin typeface="Garamond" charset="0"/>
                <a:cs typeface="宋体" charset="0"/>
              </a:rPr>
              <a:t>for </a:t>
            </a:r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Garamond" charset="0"/>
                <a:cs typeface="宋体" charset="0"/>
              </a:rPr>
              <a:t>near-surface velocity estimation</a:t>
            </a:r>
          </a:p>
        </p:txBody>
      </p:sp>
      <p:sp>
        <p:nvSpPr>
          <p:cNvPr id="18435" name="Rectangle 9"/>
          <p:cNvSpPr>
            <a:spLocks noChangeArrowheads="1"/>
          </p:cNvSpPr>
          <p:nvPr/>
        </p:nvSpPr>
        <p:spPr bwMode="auto">
          <a:xfrm>
            <a:off x="381000" y="171662"/>
            <a:ext cx="34290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2400"/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AF3680A-621F-8C42-96D4-95CEC34B2773}" type="slidenum">
              <a:rPr lang="en-US" altLang="zh-CN" sz="1200">
                <a:solidFill>
                  <a:schemeClr val="tx1"/>
                </a:solidFill>
              </a:rPr>
              <a:pPr eaLnBrk="1" hangingPunct="1"/>
              <a:t>16</a:t>
            </a:fld>
            <a:endParaRPr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1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A4D068B-C3B2-AA4E-BBCB-EEC6A455557D}" type="slidenum">
              <a:rPr lang="en-US" altLang="zh-CN" sz="1200">
                <a:solidFill>
                  <a:schemeClr val="tx1"/>
                </a:solidFill>
                <a:ea typeface="宋体" charset="0"/>
                <a:cs typeface="宋体" charset="0"/>
              </a:rPr>
              <a:pPr eaLnBrk="1" hangingPunct="1"/>
              <a:t>17</a:t>
            </a:fld>
            <a:endParaRPr lang="en-US" altLang="zh-CN" sz="12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21123" y="228882"/>
            <a:ext cx="877133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v=v</a:t>
            </a:r>
            <a:r>
              <a:rPr lang="en-US" altLang="zh-CN" baseline="-25000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0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82602" y="2193455"/>
            <a:ext cx="5120540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Subtract 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cal</a:t>
            </a: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 from 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obs</a:t>
            </a: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, generate 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res</a:t>
            </a:r>
            <a:endParaRPr lang="en-US" altLang="zh-CN" baseline="-25000" dirty="0">
              <a:ln>
                <a:solidFill>
                  <a:srgbClr val="0DB835"/>
                </a:solidFill>
              </a:ln>
              <a:solidFill>
                <a:srgbClr val="0DB835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92304" y="1277926"/>
            <a:ext cx="5485516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Wave-equation modeling, generate 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cal</a:t>
            </a:r>
            <a:endParaRPr lang="en-US" altLang="zh-CN" baseline="-25000" dirty="0">
              <a:ln>
                <a:solidFill>
                  <a:srgbClr val="0DB835"/>
                </a:solidFill>
              </a:ln>
              <a:solidFill>
                <a:srgbClr val="0DB835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867328" y="3119177"/>
            <a:ext cx="2564544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res</a:t>
            </a: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 small enough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28539" y="362397"/>
            <a:ext cx="1816417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v=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v+g</a:t>
            </a: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(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res</a:t>
            </a: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)</a:t>
            </a:r>
          </a:p>
        </p:txBody>
      </p:sp>
      <p:sp>
        <p:nvSpPr>
          <p:cNvPr id="30727" name="Rectangle 9"/>
          <p:cNvSpPr>
            <a:spLocks noChangeArrowheads="1"/>
          </p:cNvSpPr>
          <p:nvPr/>
        </p:nvSpPr>
        <p:spPr bwMode="auto">
          <a:xfrm>
            <a:off x="2554705" y="3623909"/>
            <a:ext cx="534040" cy="40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altLang="zh-CN" sz="2000" dirty="0">
                <a:solidFill>
                  <a:srgbClr val="0DB835"/>
                </a:solidFill>
              </a:rPr>
              <a:t>Yes</a:t>
            </a:r>
            <a:endParaRPr lang="en-US" sz="2000" dirty="0">
              <a:solidFill>
                <a:srgbClr val="0DB835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630924" y="4062659"/>
            <a:ext cx="1048479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Finish</a:t>
            </a:r>
          </a:p>
        </p:txBody>
      </p:sp>
      <p:sp>
        <p:nvSpPr>
          <p:cNvPr id="30729" name="Rectangle 11"/>
          <p:cNvSpPr>
            <a:spLocks noChangeArrowheads="1"/>
          </p:cNvSpPr>
          <p:nvPr/>
        </p:nvSpPr>
        <p:spPr bwMode="auto">
          <a:xfrm>
            <a:off x="4840706" y="2861028"/>
            <a:ext cx="513251" cy="40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altLang="zh-CN" sz="2000" dirty="0">
                <a:solidFill>
                  <a:srgbClr val="0DB835"/>
                </a:solidFill>
              </a:rPr>
              <a:t>No</a:t>
            </a:r>
            <a:endParaRPr lang="en-US" sz="2000" dirty="0">
              <a:solidFill>
                <a:srgbClr val="0DB835"/>
              </a:solidFill>
            </a:endParaRPr>
          </a:p>
        </p:txBody>
      </p:sp>
      <p:cxnSp>
        <p:nvCxnSpPr>
          <p:cNvPr id="30730" name="Straight Arrow Connector 13"/>
          <p:cNvCxnSpPr>
            <a:cxnSpLocks noChangeShapeType="1"/>
            <a:stCxn id="7" idx="2"/>
            <a:endCxn id="11" idx="0"/>
          </p:cNvCxnSpPr>
          <p:nvPr/>
        </p:nvCxnSpPr>
        <p:spPr bwMode="auto">
          <a:xfrm>
            <a:off x="3149601" y="3643030"/>
            <a:ext cx="5563" cy="419630"/>
          </a:xfrm>
          <a:prstGeom prst="straightConnector1">
            <a:avLst/>
          </a:prstGeom>
          <a:noFill/>
          <a:ln w="47625">
            <a:solidFill>
              <a:srgbClr val="0DB8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1" name="Elbow Connector 20"/>
          <p:cNvCxnSpPr>
            <a:cxnSpLocks noChangeShapeType="1"/>
            <a:stCxn id="7" idx="3"/>
            <a:endCxn id="9" idx="3"/>
          </p:cNvCxnSpPr>
          <p:nvPr/>
        </p:nvCxnSpPr>
        <p:spPr bwMode="auto">
          <a:xfrm flipH="1" flipV="1">
            <a:off x="4044956" y="624323"/>
            <a:ext cx="386917" cy="2756780"/>
          </a:xfrm>
          <a:prstGeom prst="bentConnector3">
            <a:avLst>
              <a:gd name="adj1" fmla="val -442024"/>
            </a:avLst>
          </a:prstGeom>
          <a:noFill/>
          <a:ln w="47625">
            <a:solidFill>
              <a:srgbClr val="0DB8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2" name="Straight Arrow Connector 22"/>
          <p:cNvCxnSpPr>
            <a:cxnSpLocks noChangeShapeType="1"/>
            <a:stCxn id="5" idx="2"/>
            <a:endCxn id="7" idx="0"/>
          </p:cNvCxnSpPr>
          <p:nvPr/>
        </p:nvCxnSpPr>
        <p:spPr bwMode="auto">
          <a:xfrm>
            <a:off x="3142872" y="2717307"/>
            <a:ext cx="6728" cy="401871"/>
          </a:xfrm>
          <a:prstGeom prst="straightConnector1">
            <a:avLst/>
          </a:prstGeom>
          <a:noFill/>
          <a:ln w="47625">
            <a:solidFill>
              <a:srgbClr val="0DB8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3" name="Straight Arrow Connector 25"/>
          <p:cNvCxnSpPr>
            <a:cxnSpLocks noChangeShapeType="1"/>
            <a:stCxn id="6" idx="2"/>
            <a:endCxn id="5" idx="0"/>
          </p:cNvCxnSpPr>
          <p:nvPr/>
        </p:nvCxnSpPr>
        <p:spPr bwMode="auto">
          <a:xfrm>
            <a:off x="3135062" y="1801778"/>
            <a:ext cx="7810" cy="391677"/>
          </a:xfrm>
          <a:prstGeom prst="straightConnector1">
            <a:avLst/>
          </a:prstGeom>
          <a:noFill/>
          <a:ln w="47625">
            <a:solidFill>
              <a:srgbClr val="0DB8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4" name="Straight Arrow Connector 34"/>
          <p:cNvCxnSpPr>
            <a:cxnSpLocks noChangeShapeType="1"/>
            <a:stCxn id="9" idx="2"/>
            <a:endCxn id="6" idx="0"/>
          </p:cNvCxnSpPr>
          <p:nvPr/>
        </p:nvCxnSpPr>
        <p:spPr bwMode="auto">
          <a:xfrm flipH="1">
            <a:off x="3135063" y="886249"/>
            <a:ext cx="1685" cy="391677"/>
          </a:xfrm>
          <a:prstGeom prst="straightConnector1">
            <a:avLst/>
          </a:prstGeom>
          <a:noFill/>
          <a:ln w="47625">
            <a:solidFill>
              <a:srgbClr val="0DB8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5" name="Straight Arrow Connector 39"/>
          <p:cNvCxnSpPr>
            <a:cxnSpLocks noChangeShapeType="1"/>
            <a:stCxn id="4" idx="2"/>
          </p:cNvCxnSpPr>
          <p:nvPr/>
        </p:nvCxnSpPr>
        <p:spPr bwMode="auto">
          <a:xfrm>
            <a:off x="859689" y="752734"/>
            <a:ext cx="18616" cy="525192"/>
          </a:xfrm>
          <a:prstGeom prst="straightConnector1">
            <a:avLst/>
          </a:prstGeom>
          <a:noFill/>
          <a:ln w="47625">
            <a:solidFill>
              <a:srgbClr val="0DB8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41"/>
          <p:cNvSpPr>
            <a:spLocks noChangeArrowheads="1"/>
          </p:cNvSpPr>
          <p:nvPr/>
        </p:nvSpPr>
        <p:spPr bwMode="auto">
          <a:xfrm>
            <a:off x="5869191" y="286104"/>
            <a:ext cx="3655813" cy="138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/>
          <a:p>
            <a:pPr algn="ctr"/>
            <a:r>
              <a:rPr lang="en-US" altLang="zh-CN" dirty="0">
                <a:solidFill>
                  <a:srgbClr val="0DB835"/>
                </a:solidFill>
              </a:rPr>
              <a:t>Waveform Inversion</a:t>
            </a:r>
          </a:p>
          <a:p>
            <a:pPr algn="ctr"/>
            <a:r>
              <a:rPr lang="en-US" dirty="0">
                <a:solidFill>
                  <a:srgbClr val="0DB835"/>
                </a:solidFill>
              </a:rPr>
              <a:t>(WI</a:t>
            </a:r>
            <a:r>
              <a:rPr lang="en-US" dirty="0" smtClean="0">
                <a:solidFill>
                  <a:srgbClr val="0DB835"/>
                </a:solidFill>
              </a:rPr>
              <a:t>)</a:t>
            </a:r>
          </a:p>
          <a:p>
            <a:pPr algn="ctr"/>
            <a:r>
              <a:rPr lang="nb-NO" dirty="0" smtClean="0">
                <a:solidFill>
                  <a:srgbClr val="0DB835"/>
                </a:solidFill>
              </a:rPr>
              <a:t>(</a:t>
            </a:r>
            <a:r>
              <a:rPr lang="nb-NO" dirty="0" err="1">
                <a:solidFill>
                  <a:srgbClr val="0DB835"/>
                </a:solidFill>
              </a:rPr>
              <a:t>Tarantola</a:t>
            </a:r>
            <a:r>
              <a:rPr lang="nb-NO" dirty="0">
                <a:solidFill>
                  <a:srgbClr val="0DB835"/>
                </a:solidFill>
              </a:rPr>
              <a:t>, </a:t>
            </a:r>
            <a:r>
              <a:rPr lang="nb-NO" dirty="0" smtClean="0">
                <a:solidFill>
                  <a:srgbClr val="0DB835"/>
                </a:solidFill>
              </a:rPr>
              <a:t>1984</a:t>
            </a:r>
            <a:r>
              <a:rPr lang="en-US" dirty="0" smtClean="0">
                <a:solidFill>
                  <a:srgbClr val="0DB835"/>
                </a:solidFill>
              </a:rPr>
              <a:t>)</a:t>
            </a:r>
            <a:endParaRPr lang="en-US" dirty="0">
              <a:solidFill>
                <a:srgbClr val="0DB8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9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C21F5AC-B45B-CB42-8C35-EE8DEA33A4BC}" type="slidenum">
              <a:rPr lang="en-US" altLang="zh-CN" sz="1200">
                <a:solidFill>
                  <a:schemeClr val="tx1"/>
                </a:solidFill>
              </a:rPr>
              <a:pPr eaLnBrk="1" hangingPunct="1"/>
              <a:t>18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31746" name="Picture 3" descr="Screen Shot 2014-05-26 at 9.35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105650" cy="474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531814" y="2163653"/>
            <a:ext cx="184636" cy="52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49" name="Rounded Rectangle 6"/>
          <p:cNvSpPr>
            <a:spLocks noChangeArrowheads="1"/>
          </p:cNvSpPr>
          <p:nvPr/>
        </p:nvSpPr>
        <p:spPr bwMode="auto">
          <a:xfrm>
            <a:off x="6553200" y="57221"/>
            <a:ext cx="533400" cy="463486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374557" y="343324"/>
            <a:ext cx="1301828" cy="138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DB835"/>
                </a:solidFill>
              </a:rPr>
              <a:t>Velocity</a:t>
            </a:r>
            <a:endParaRPr lang="en-US" altLang="zh-CN" dirty="0">
              <a:solidFill>
                <a:srgbClr val="0DB835"/>
              </a:solidFill>
            </a:endParaRP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Before </a:t>
            </a: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WI</a:t>
            </a:r>
            <a:endParaRPr lang="en-US" dirty="0">
              <a:solidFill>
                <a:srgbClr val="0DB835"/>
              </a:solidFill>
            </a:endParaRPr>
          </a:p>
        </p:txBody>
      </p:sp>
      <p:sp>
        <p:nvSpPr>
          <p:cNvPr id="31751" name="Rectangle 11"/>
          <p:cNvSpPr>
            <a:spLocks noChangeArrowheads="1"/>
          </p:cNvSpPr>
          <p:nvPr/>
        </p:nvSpPr>
        <p:spPr bwMode="auto">
          <a:xfrm>
            <a:off x="374557" y="2746588"/>
            <a:ext cx="1301828" cy="138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DB835"/>
                </a:solidFill>
              </a:rPr>
              <a:t>Velocity</a:t>
            </a:r>
            <a:endParaRPr lang="en-US" altLang="zh-CN" dirty="0">
              <a:solidFill>
                <a:srgbClr val="0DB835"/>
              </a:solidFill>
            </a:endParaRP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After</a:t>
            </a: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WI</a:t>
            </a:r>
            <a:endParaRPr lang="en-US" dirty="0">
              <a:solidFill>
                <a:srgbClr val="0DB835"/>
              </a:solidFill>
            </a:endParaRPr>
          </a:p>
        </p:txBody>
      </p:sp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5680985" y="4749309"/>
            <a:ext cx="2701701" cy="46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sz="2400" dirty="0">
                <a:solidFill>
                  <a:srgbClr val="0DB835"/>
                </a:solidFill>
              </a:rPr>
              <a:t>(</a:t>
            </a:r>
            <a:r>
              <a:rPr lang="en-US" altLang="zh-CN" sz="2400" dirty="0" err="1">
                <a:solidFill>
                  <a:srgbClr val="0DB835"/>
                </a:solidFill>
              </a:rPr>
              <a:t>Barkved</a:t>
            </a:r>
            <a:r>
              <a:rPr lang="en-US" altLang="zh-CN" sz="2400" dirty="0">
                <a:solidFill>
                  <a:srgbClr val="0DB835"/>
                </a:solidFill>
              </a:rPr>
              <a:t> et al., 2010)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696219" y="-19073"/>
            <a:ext cx="960389" cy="231116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3500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(m/s)</a:t>
            </a:r>
          </a:p>
          <a:p>
            <a:pPr algn="ctr"/>
            <a:endParaRPr lang="en-US" sz="12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2500</a:t>
            </a:r>
          </a:p>
          <a:p>
            <a:pPr algn="ctr"/>
            <a:endParaRPr lang="en-US" sz="1200" b="1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1500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696218" y="2384578"/>
            <a:ext cx="960389" cy="231116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3500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(m/s)</a:t>
            </a:r>
          </a:p>
          <a:p>
            <a:pPr algn="ctr"/>
            <a:endParaRPr lang="en-US" sz="12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2500</a:t>
            </a:r>
          </a:p>
          <a:p>
            <a:pPr algn="ctr"/>
            <a:endParaRPr lang="en-US" sz="1200" b="1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1500</a:t>
            </a:r>
          </a:p>
        </p:txBody>
      </p:sp>
      <p:cxnSp>
        <p:nvCxnSpPr>
          <p:cNvPr id="13" name="Straight Arrow Connector 10"/>
          <p:cNvCxnSpPr>
            <a:cxnSpLocks noChangeShapeType="1"/>
          </p:cNvCxnSpPr>
          <p:nvPr/>
        </p:nvCxnSpPr>
        <p:spPr bwMode="auto">
          <a:xfrm>
            <a:off x="1981200" y="362399"/>
            <a:ext cx="762000" cy="1192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1"/>
          <p:cNvCxnSpPr>
            <a:cxnSpLocks noChangeShapeType="1"/>
          </p:cNvCxnSpPr>
          <p:nvPr/>
        </p:nvCxnSpPr>
        <p:spPr bwMode="auto">
          <a:xfrm rot="5400000">
            <a:off x="1724502" y="619095"/>
            <a:ext cx="514985" cy="1588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087567" y="-171661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630364" y="305178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z</a:t>
            </a:r>
          </a:p>
        </p:txBody>
      </p:sp>
      <p:cxnSp>
        <p:nvCxnSpPr>
          <p:cNvPr id="17" name="Straight Arrow Connector 10"/>
          <p:cNvCxnSpPr>
            <a:cxnSpLocks noChangeShapeType="1"/>
          </p:cNvCxnSpPr>
          <p:nvPr/>
        </p:nvCxnSpPr>
        <p:spPr bwMode="auto">
          <a:xfrm>
            <a:off x="1981200" y="2809591"/>
            <a:ext cx="762000" cy="1192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1"/>
          <p:cNvCxnSpPr>
            <a:cxnSpLocks noChangeShapeType="1"/>
          </p:cNvCxnSpPr>
          <p:nvPr/>
        </p:nvCxnSpPr>
        <p:spPr bwMode="auto">
          <a:xfrm rot="5400000">
            <a:off x="1724502" y="3066287"/>
            <a:ext cx="514985" cy="1588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2087567" y="2269749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1630364" y="2752368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C21F5AC-B45B-CB42-8C35-EE8DEA33A4BC}" type="slidenum">
              <a:rPr lang="en-US" altLang="zh-CN" sz="1200">
                <a:solidFill>
                  <a:schemeClr val="tx1"/>
                </a:solidFill>
              </a:rPr>
              <a:pPr eaLnBrk="1" hangingPunct="1"/>
              <a:t>19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31746" name="Picture 3" descr="Screen Shot 2014-05-26 at 9.35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105650" cy="474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531814" y="2163653"/>
            <a:ext cx="184636" cy="52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49" name="Rounded Rectangle 6"/>
          <p:cNvSpPr>
            <a:spLocks noChangeArrowheads="1"/>
          </p:cNvSpPr>
          <p:nvPr/>
        </p:nvSpPr>
        <p:spPr bwMode="auto">
          <a:xfrm>
            <a:off x="6553200" y="57221"/>
            <a:ext cx="533400" cy="463486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374557" y="343324"/>
            <a:ext cx="1301828" cy="138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DB835"/>
                </a:solidFill>
              </a:rPr>
              <a:t>Velocity</a:t>
            </a:r>
            <a:endParaRPr lang="en-US" altLang="zh-CN" dirty="0">
              <a:solidFill>
                <a:srgbClr val="0DB835"/>
              </a:solidFill>
            </a:endParaRP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Before </a:t>
            </a: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WI</a:t>
            </a:r>
            <a:endParaRPr lang="en-US" dirty="0">
              <a:solidFill>
                <a:srgbClr val="0DB835"/>
              </a:solidFill>
            </a:endParaRPr>
          </a:p>
        </p:txBody>
      </p:sp>
      <p:sp>
        <p:nvSpPr>
          <p:cNvPr id="31751" name="Rectangle 11"/>
          <p:cNvSpPr>
            <a:spLocks noChangeArrowheads="1"/>
          </p:cNvSpPr>
          <p:nvPr/>
        </p:nvSpPr>
        <p:spPr bwMode="auto">
          <a:xfrm>
            <a:off x="374557" y="2746588"/>
            <a:ext cx="1301828" cy="138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DB835"/>
                </a:solidFill>
              </a:rPr>
              <a:t>Velocity</a:t>
            </a:r>
            <a:endParaRPr lang="en-US" altLang="zh-CN" dirty="0">
              <a:solidFill>
                <a:srgbClr val="0DB835"/>
              </a:solidFill>
            </a:endParaRP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After</a:t>
            </a: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WI</a:t>
            </a:r>
            <a:endParaRPr lang="en-US" dirty="0">
              <a:solidFill>
                <a:srgbClr val="0DB835"/>
              </a:solidFill>
            </a:endParaRPr>
          </a:p>
        </p:txBody>
      </p:sp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5680985" y="4749309"/>
            <a:ext cx="2701701" cy="46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sz="2400" dirty="0">
                <a:solidFill>
                  <a:srgbClr val="0DB835"/>
                </a:solidFill>
              </a:rPr>
              <a:t>(</a:t>
            </a:r>
            <a:r>
              <a:rPr lang="en-US" altLang="zh-CN" sz="2400" dirty="0" err="1">
                <a:solidFill>
                  <a:srgbClr val="0DB835"/>
                </a:solidFill>
              </a:rPr>
              <a:t>Barkved</a:t>
            </a:r>
            <a:r>
              <a:rPr lang="en-US" altLang="zh-CN" sz="2400" dirty="0">
                <a:solidFill>
                  <a:srgbClr val="0DB835"/>
                </a:solidFill>
              </a:rPr>
              <a:t> et al., 2010)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696219" y="-19073"/>
            <a:ext cx="960389" cy="231116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3500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(m/s)</a:t>
            </a:r>
          </a:p>
          <a:p>
            <a:pPr algn="ctr"/>
            <a:endParaRPr lang="en-US" sz="12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2500</a:t>
            </a:r>
          </a:p>
          <a:p>
            <a:pPr algn="ctr"/>
            <a:endParaRPr lang="en-US" sz="1200" b="1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1500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696218" y="2384578"/>
            <a:ext cx="960389" cy="231116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3500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(m/s)</a:t>
            </a:r>
          </a:p>
          <a:p>
            <a:pPr algn="ctr"/>
            <a:endParaRPr lang="en-US" sz="12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2500</a:t>
            </a:r>
          </a:p>
          <a:p>
            <a:pPr algn="ctr"/>
            <a:endParaRPr lang="en-US" sz="1200" b="1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1500</a:t>
            </a:r>
          </a:p>
        </p:txBody>
      </p:sp>
      <p:cxnSp>
        <p:nvCxnSpPr>
          <p:cNvPr id="13" name="Straight Arrow Connector 10"/>
          <p:cNvCxnSpPr>
            <a:cxnSpLocks noChangeShapeType="1"/>
          </p:cNvCxnSpPr>
          <p:nvPr/>
        </p:nvCxnSpPr>
        <p:spPr bwMode="auto">
          <a:xfrm>
            <a:off x="1981200" y="362399"/>
            <a:ext cx="762000" cy="1192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1"/>
          <p:cNvCxnSpPr>
            <a:cxnSpLocks noChangeShapeType="1"/>
          </p:cNvCxnSpPr>
          <p:nvPr/>
        </p:nvCxnSpPr>
        <p:spPr bwMode="auto">
          <a:xfrm rot="5400000">
            <a:off x="1724502" y="619095"/>
            <a:ext cx="514985" cy="1588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087567" y="-171661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630364" y="305178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z</a:t>
            </a:r>
          </a:p>
        </p:txBody>
      </p:sp>
      <p:cxnSp>
        <p:nvCxnSpPr>
          <p:cNvPr id="17" name="Straight Arrow Connector 10"/>
          <p:cNvCxnSpPr>
            <a:cxnSpLocks noChangeShapeType="1"/>
          </p:cNvCxnSpPr>
          <p:nvPr/>
        </p:nvCxnSpPr>
        <p:spPr bwMode="auto">
          <a:xfrm>
            <a:off x="1981200" y="2809591"/>
            <a:ext cx="762000" cy="1192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1"/>
          <p:cNvCxnSpPr>
            <a:cxnSpLocks noChangeShapeType="1"/>
          </p:cNvCxnSpPr>
          <p:nvPr/>
        </p:nvCxnSpPr>
        <p:spPr bwMode="auto">
          <a:xfrm rot="5400000">
            <a:off x="1724502" y="3066287"/>
            <a:ext cx="514985" cy="1588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2087567" y="2269749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1630364" y="2752368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z</a:t>
            </a:r>
          </a:p>
        </p:txBody>
      </p:sp>
      <p:sp>
        <p:nvSpPr>
          <p:cNvPr id="21" name="Right Arrow 20"/>
          <p:cNvSpPr/>
          <p:nvPr/>
        </p:nvSpPr>
        <p:spPr bwMode="auto">
          <a:xfrm rot="2639770">
            <a:off x="4169090" y="3425644"/>
            <a:ext cx="533400" cy="152588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2639770">
            <a:off x="4212910" y="1060528"/>
            <a:ext cx="533400" cy="152588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8713433">
            <a:off x="3043826" y="653664"/>
            <a:ext cx="533400" cy="152588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4" name="Right Arrow 23"/>
          <p:cNvSpPr/>
          <p:nvPr/>
        </p:nvSpPr>
        <p:spPr bwMode="auto">
          <a:xfrm rot="8713433">
            <a:off x="3009841" y="3071761"/>
            <a:ext cx="533400" cy="152588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425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256D57B-C449-9342-A97E-D105AC7A261B}" type="slidenum">
              <a:rPr lang="en-US" altLang="zh-CN" sz="1200">
                <a:solidFill>
                  <a:schemeClr val="tx1"/>
                </a:solidFill>
              </a:rPr>
              <a:pPr eaLnBrk="1" hangingPunct="1"/>
              <a:t>2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381001" y="1007320"/>
            <a:ext cx="8229600" cy="328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3200" dirty="0">
                <a:solidFill>
                  <a:srgbClr val="0DB835"/>
                </a:solidFill>
              </a:rPr>
              <a:t>1. Motivation</a:t>
            </a:r>
          </a:p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3200" dirty="0">
                <a:solidFill>
                  <a:srgbClr val="0DB835"/>
                </a:solidFill>
              </a:rPr>
              <a:t>2. Data examples</a:t>
            </a:r>
          </a:p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3200" dirty="0">
                <a:solidFill>
                  <a:srgbClr val="0DB835"/>
                </a:solidFill>
              </a:rPr>
              <a:t>3. Conclusion</a:t>
            </a:r>
            <a:endParaRPr lang="en-US" altLang="zh-CN" sz="3900" dirty="0">
              <a:solidFill>
                <a:srgbClr val="0DB835"/>
              </a:solidFill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1" y="286103"/>
            <a:ext cx="8229600" cy="686647"/>
          </a:xfrm>
        </p:spPr>
        <p:txBody>
          <a:bodyPr anchor="ctr"/>
          <a:lstStyle/>
          <a:p>
            <a:pPr eaLnBrk="1" hangingPunct="1"/>
            <a:r>
              <a:rPr lang="en-US" altLang="zh-CN" dirty="0">
                <a:solidFill>
                  <a:schemeClr val="tx1"/>
                </a:solidFill>
                <a:latin typeface="Garamond" charset="0"/>
                <a:cs typeface="宋体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72180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EE08B33-FB55-7E48-AE34-AFB832914661}" type="slidenum">
              <a:rPr lang="en-US" altLang="zh-CN" sz="1200">
                <a:solidFill>
                  <a:schemeClr val="tx1"/>
                </a:solidFill>
              </a:rPr>
              <a:pPr eaLnBrk="1" hangingPunct="1"/>
              <a:t>20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33794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531814" y="2163653"/>
            <a:ext cx="184636" cy="52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476842" y="343324"/>
            <a:ext cx="1123344" cy="138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dirty="0">
                <a:solidFill>
                  <a:srgbClr val="0DB835"/>
                </a:solidFill>
              </a:rPr>
              <a:t>Image</a:t>
            </a: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Before </a:t>
            </a: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WI</a:t>
            </a:r>
            <a:endParaRPr lang="en-US" dirty="0">
              <a:solidFill>
                <a:srgbClr val="0DB835"/>
              </a:solidFill>
            </a:endParaRPr>
          </a:p>
        </p:txBody>
      </p:sp>
      <p:sp>
        <p:nvSpPr>
          <p:cNvPr id="33797" name="Rectangle 11"/>
          <p:cNvSpPr>
            <a:spLocks noChangeArrowheads="1"/>
          </p:cNvSpPr>
          <p:nvPr/>
        </p:nvSpPr>
        <p:spPr bwMode="auto">
          <a:xfrm>
            <a:off x="496171" y="2746588"/>
            <a:ext cx="1050232" cy="138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dirty="0">
                <a:solidFill>
                  <a:srgbClr val="0DB835"/>
                </a:solidFill>
              </a:rPr>
              <a:t>Image</a:t>
            </a: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After</a:t>
            </a: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WI</a:t>
            </a:r>
            <a:endParaRPr lang="en-US" dirty="0">
              <a:solidFill>
                <a:srgbClr val="0DB835"/>
              </a:solidFill>
            </a:endParaRPr>
          </a:p>
        </p:txBody>
      </p:sp>
      <p:pic>
        <p:nvPicPr>
          <p:cNvPr id="33798" name="Picture 8" descr="Screen Shot 2014-05-26 at 9.42.55 A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221"/>
            <a:ext cx="5029200" cy="155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9" descr="Screen Shot 2014-05-26 at 9.43.06 AM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60484"/>
            <a:ext cx="5029200" cy="155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0"/>
          <p:cNvCxnSpPr>
            <a:cxnSpLocks noChangeShapeType="1"/>
          </p:cNvCxnSpPr>
          <p:nvPr/>
        </p:nvCxnSpPr>
        <p:spPr bwMode="auto">
          <a:xfrm>
            <a:off x="1981200" y="362399"/>
            <a:ext cx="762000" cy="1192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1"/>
          <p:cNvCxnSpPr>
            <a:cxnSpLocks noChangeShapeType="1"/>
          </p:cNvCxnSpPr>
          <p:nvPr/>
        </p:nvCxnSpPr>
        <p:spPr bwMode="auto">
          <a:xfrm rot="5400000">
            <a:off x="1724502" y="619095"/>
            <a:ext cx="514985" cy="1588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2087567" y="-171661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1630364" y="305178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z</a:t>
            </a:r>
          </a:p>
        </p:txBody>
      </p:sp>
      <p:cxnSp>
        <p:nvCxnSpPr>
          <p:cNvPr id="22" name="Straight Arrow Connector 10"/>
          <p:cNvCxnSpPr>
            <a:cxnSpLocks noChangeShapeType="1"/>
          </p:cNvCxnSpPr>
          <p:nvPr/>
        </p:nvCxnSpPr>
        <p:spPr bwMode="auto">
          <a:xfrm>
            <a:off x="1981200" y="2809591"/>
            <a:ext cx="762000" cy="1192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11"/>
          <p:cNvCxnSpPr>
            <a:cxnSpLocks noChangeShapeType="1"/>
          </p:cNvCxnSpPr>
          <p:nvPr/>
        </p:nvCxnSpPr>
        <p:spPr bwMode="auto">
          <a:xfrm rot="5400000">
            <a:off x="1724502" y="3066287"/>
            <a:ext cx="514985" cy="1588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087567" y="2269749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1630364" y="2752368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z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5680985" y="4749309"/>
            <a:ext cx="2701701" cy="46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sz="2400" dirty="0">
                <a:solidFill>
                  <a:srgbClr val="0DB835"/>
                </a:solidFill>
              </a:rPr>
              <a:t>(</a:t>
            </a:r>
            <a:r>
              <a:rPr lang="en-US" altLang="zh-CN" sz="2400" dirty="0" err="1">
                <a:solidFill>
                  <a:srgbClr val="0DB835"/>
                </a:solidFill>
              </a:rPr>
              <a:t>Barkved</a:t>
            </a:r>
            <a:r>
              <a:rPr lang="en-US" altLang="zh-CN" sz="2400" dirty="0">
                <a:solidFill>
                  <a:srgbClr val="0DB835"/>
                </a:solidFill>
              </a:rPr>
              <a:t> et al., 2010)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612A5DE-D3DC-BA43-87C7-6469FB729074}" type="slidenum">
              <a:rPr lang="en-US" altLang="zh-CN" sz="1200">
                <a:solidFill>
                  <a:schemeClr val="tx1"/>
                </a:solidFill>
              </a:rPr>
              <a:pPr eaLnBrk="1" hangingPunct="1"/>
              <a:t>21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35842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pic>
        <p:nvPicPr>
          <p:cNvPr id="35843" name="Picture 8" descr="Screen Shot 2014-05-26 at 9.42.55 A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221"/>
            <a:ext cx="5029200" cy="155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9" descr="Screen Shot 2014-05-26 at 9.43.06 AM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60484"/>
            <a:ext cx="5029200" cy="155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Oval 1"/>
          <p:cNvSpPr>
            <a:spLocks noChangeArrowheads="1"/>
          </p:cNvSpPr>
          <p:nvPr/>
        </p:nvSpPr>
        <p:spPr bwMode="auto">
          <a:xfrm>
            <a:off x="2743201" y="801088"/>
            <a:ext cx="1981200" cy="915529"/>
          </a:xfrm>
          <a:prstGeom prst="ellipse">
            <a:avLst/>
          </a:prstGeom>
          <a:noFill/>
          <a:ln w="476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/>
          <a:lstStyle/>
          <a:p>
            <a:endParaRPr lang="en-US">
              <a:solidFill>
                <a:srgbClr val="0DB835"/>
              </a:solidFill>
              <a:ea typeface="宋体" charset="0"/>
              <a:cs typeface="宋体" charset="0"/>
            </a:endParaRPr>
          </a:p>
        </p:txBody>
      </p:sp>
      <p:sp>
        <p:nvSpPr>
          <p:cNvPr id="35847" name="Oval 12"/>
          <p:cNvSpPr>
            <a:spLocks noChangeArrowheads="1"/>
          </p:cNvSpPr>
          <p:nvPr/>
        </p:nvSpPr>
        <p:spPr bwMode="auto">
          <a:xfrm>
            <a:off x="2819401" y="3204351"/>
            <a:ext cx="1981200" cy="915529"/>
          </a:xfrm>
          <a:prstGeom prst="ellipse">
            <a:avLst/>
          </a:prstGeom>
          <a:noFill/>
          <a:ln w="476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/>
          <a:lstStyle/>
          <a:p>
            <a:endParaRPr lang="en-US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35848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35849" name="TextBox 5"/>
          <p:cNvSpPr txBox="1">
            <a:spLocks noChangeArrowheads="1"/>
          </p:cNvSpPr>
          <p:nvPr/>
        </p:nvSpPr>
        <p:spPr bwMode="auto">
          <a:xfrm>
            <a:off x="531814" y="2163653"/>
            <a:ext cx="184636" cy="52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76842" y="343324"/>
            <a:ext cx="1123344" cy="138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dirty="0">
                <a:solidFill>
                  <a:srgbClr val="0DB835"/>
                </a:solidFill>
              </a:rPr>
              <a:t>Image</a:t>
            </a: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Before </a:t>
            </a: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WI</a:t>
            </a:r>
            <a:endParaRPr lang="en-US" dirty="0">
              <a:solidFill>
                <a:srgbClr val="0DB835"/>
              </a:solidFill>
            </a:endParaRP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496171" y="2746588"/>
            <a:ext cx="1050232" cy="138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dirty="0">
                <a:solidFill>
                  <a:srgbClr val="0DB835"/>
                </a:solidFill>
              </a:rPr>
              <a:t>Image</a:t>
            </a: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After</a:t>
            </a:r>
          </a:p>
          <a:p>
            <a:pPr algn="ctr"/>
            <a:r>
              <a:rPr lang="en-US" altLang="zh-CN" dirty="0">
                <a:solidFill>
                  <a:srgbClr val="0DB835"/>
                </a:solidFill>
              </a:rPr>
              <a:t>WI</a:t>
            </a:r>
            <a:endParaRPr lang="en-US" dirty="0">
              <a:solidFill>
                <a:srgbClr val="0DB835"/>
              </a:solidFill>
            </a:endParaRPr>
          </a:p>
        </p:txBody>
      </p:sp>
      <p:cxnSp>
        <p:nvCxnSpPr>
          <p:cNvPr id="23" name="Straight Arrow Connector 10"/>
          <p:cNvCxnSpPr>
            <a:cxnSpLocks noChangeShapeType="1"/>
          </p:cNvCxnSpPr>
          <p:nvPr/>
        </p:nvCxnSpPr>
        <p:spPr bwMode="auto">
          <a:xfrm>
            <a:off x="1981200" y="362399"/>
            <a:ext cx="762000" cy="1192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11"/>
          <p:cNvCxnSpPr>
            <a:cxnSpLocks noChangeShapeType="1"/>
          </p:cNvCxnSpPr>
          <p:nvPr/>
        </p:nvCxnSpPr>
        <p:spPr bwMode="auto">
          <a:xfrm rot="5400000">
            <a:off x="1724502" y="619095"/>
            <a:ext cx="514985" cy="1588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2087567" y="-171661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1630364" y="305178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z</a:t>
            </a:r>
          </a:p>
        </p:txBody>
      </p:sp>
      <p:cxnSp>
        <p:nvCxnSpPr>
          <p:cNvPr id="27" name="Straight Arrow Connector 10"/>
          <p:cNvCxnSpPr>
            <a:cxnSpLocks noChangeShapeType="1"/>
          </p:cNvCxnSpPr>
          <p:nvPr/>
        </p:nvCxnSpPr>
        <p:spPr bwMode="auto">
          <a:xfrm>
            <a:off x="1981200" y="2809591"/>
            <a:ext cx="762000" cy="1192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Arrow Connector 11"/>
          <p:cNvCxnSpPr>
            <a:cxnSpLocks noChangeShapeType="1"/>
          </p:cNvCxnSpPr>
          <p:nvPr/>
        </p:nvCxnSpPr>
        <p:spPr bwMode="auto">
          <a:xfrm rot="5400000">
            <a:off x="1724502" y="3066287"/>
            <a:ext cx="514985" cy="1588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2087567" y="2269749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1630364" y="2752368"/>
            <a:ext cx="350837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charset="0"/>
                <a:cs typeface="宋体" charset="0"/>
              </a:rPr>
              <a:t>z</a:t>
            </a: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5680985" y="4749309"/>
            <a:ext cx="2701701" cy="46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ctr"/>
            <a:r>
              <a:rPr lang="en-US" altLang="zh-CN" sz="2400" dirty="0">
                <a:solidFill>
                  <a:srgbClr val="0DB835"/>
                </a:solidFill>
              </a:rPr>
              <a:t>(</a:t>
            </a:r>
            <a:r>
              <a:rPr lang="en-US" altLang="zh-CN" sz="2400" dirty="0" err="1">
                <a:solidFill>
                  <a:srgbClr val="0DB835"/>
                </a:solidFill>
              </a:rPr>
              <a:t>Barkved</a:t>
            </a:r>
            <a:r>
              <a:rPr lang="en-US" altLang="zh-CN" sz="2400" dirty="0">
                <a:solidFill>
                  <a:srgbClr val="0DB835"/>
                </a:solidFill>
              </a:rPr>
              <a:t> et al., 2010)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F4EA3A2-7F13-734C-9F93-130B3E041B4F}" type="slidenum">
              <a:rPr lang="en-US" altLang="zh-CN" sz="1200">
                <a:solidFill>
                  <a:schemeClr val="tx1"/>
                </a:solidFill>
              </a:rPr>
              <a:pPr eaLnBrk="1" hangingPunct="1"/>
              <a:t>22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39938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304800" y="677110"/>
            <a:ext cx="8686800" cy="52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marL="457126" indent="-457126">
              <a:buFont typeface="Arial" charset="0"/>
              <a:buChar char="•"/>
            </a:pPr>
            <a:r>
              <a:rPr lang="en-US" dirty="0">
                <a:solidFill>
                  <a:srgbClr val="0DB835"/>
                </a:solidFill>
              </a:rPr>
              <a:t>WI </a:t>
            </a:r>
            <a:r>
              <a:rPr lang="en-US" dirty="0" smtClean="0">
                <a:solidFill>
                  <a:srgbClr val="0DB835"/>
                </a:solidFill>
              </a:rPr>
              <a:t>gives high-resolution near-surface velocity model</a:t>
            </a:r>
            <a:endParaRPr lang="en-US" dirty="0">
              <a:solidFill>
                <a:srgbClr val="0DB835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F4EA3A2-7F13-734C-9F93-130B3E041B4F}" type="slidenum">
              <a:rPr lang="en-US" altLang="zh-CN" sz="1200">
                <a:solidFill>
                  <a:schemeClr val="tx1"/>
                </a:solidFill>
              </a:rPr>
              <a:pPr eaLnBrk="1" hangingPunct="1"/>
              <a:t>23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39938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304800" y="677110"/>
            <a:ext cx="8686800" cy="186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marL="457126" indent="-457126">
              <a:buFont typeface="Arial" charset="0"/>
              <a:buChar char="•"/>
            </a:pPr>
            <a:r>
              <a:rPr lang="en-US" dirty="0">
                <a:solidFill>
                  <a:srgbClr val="0DB835"/>
                </a:solidFill>
              </a:rPr>
              <a:t>WI </a:t>
            </a:r>
            <a:r>
              <a:rPr lang="en-US" dirty="0" smtClean="0">
                <a:solidFill>
                  <a:srgbClr val="0DB835"/>
                </a:solidFill>
              </a:rPr>
              <a:t>gives high-resolution near-surface velocity model</a:t>
            </a:r>
            <a:endParaRPr lang="en-US" dirty="0">
              <a:solidFill>
                <a:srgbClr val="0DB835"/>
              </a:solidFill>
            </a:endParaRPr>
          </a:p>
          <a:p>
            <a:pPr marL="457126" indent="-457126">
              <a:buFont typeface="Arial" charset="0"/>
              <a:buChar char="•"/>
            </a:pPr>
            <a:endParaRPr lang="en-US" dirty="0">
              <a:solidFill>
                <a:srgbClr val="0DB835"/>
              </a:solidFill>
            </a:endParaRPr>
          </a:p>
          <a:p>
            <a:pPr marL="457126" indent="-457126">
              <a:buFont typeface="Arial" charset="0"/>
              <a:buChar char="•"/>
            </a:pPr>
            <a:r>
              <a:rPr lang="en-US" dirty="0">
                <a:solidFill>
                  <a:srgbClr val="0DB835"/>
                </a:solidFill>
              </a:rPr>
              <a:t>WI </a:t>
            </a:r>
            <a:r>
              <a:rPr lang="en-US" dirty="0" smtClean="0">
                <a:solidFill>
                  <a:srgbClr val="0DB835"/>
                </a:solidFill>
              </a:rPr>
              <a:t>results lead </a:t>
            </a:r>
            <a:r>
              <a:rPr lang="en-US" dirty="0">
                <a:solidFill>
                  <a:srgbClr val="0DB835"/>
                </a:solidFill>
              </a:rPr>
              <a:t>to better images of both near-surface and subsurface</a:t>
            </a:r>
          </a:p>
        </p:txBody>
      </p:sp>
    </p:spTree>
    <p:extLst>
      <p:ext uri="{BB962C8B-B14F-4D97-AF65-F5344CB8AC3E}">
        <p14:creationId xmlns:p14="http://schemas.microsoft.com/office/powerpoint/2010/main" val="297608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1" y="572206"/>
            <a:ext cx="7848600" cy="1373293"/>
          </a:xfrm>
        </p:spPr>
        <p:txBody>
          <a:bodyPr/>
          <a:lstStyle/>
          <a:p>
            <a:pPr algn="ctr" eaLnBrk="1" hangingPunct="1"/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Garamond" charset="0"/>
                <a:cs typeface="宋体" charset="0"/>
              </a:rPr>
              <a:t>Early-arrival </a:t>
            </a:r>
            <a:r>
              <a:rPr lang="en-US" altLang="zh-CN" sz="36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>waveform inversion </a:t>
            </a:r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Garamond" charset="0"/>
                <a:cs typeface="宋体" charset="0"/>
              </a:rPr>
              <a:t>for</a:t>
            </a:r>
            <a:r>
              <a:rPr lang="en-US" altLang="zh-CN" sz="3600" b="1" dirty="0">
                <a:solidFill>
                  <a:srgbClr val="006633"/>
                </a:solidFill>
                <a:latin typeface="Garamond" charset="0"/>
                <a:cs typeface="宋体" charset="0"/>
              </a:rPr>
              <a:t> </a:t>
            </a:r>
            <a:r>
              <a:rPr lang="en-US" altLang="zh-CN" sz="36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>near-surface velocity estimation</a:t>
            </a:r>
          </a:p>
        </p:txBody>
      </p:sp>
      <p:sp>
        <p:nvSpPr>
          <p:cNvPr id="18435" name="Rectangle 9"/>
          <p:cNvSpPr>
            <a:spLocks noChangeArrowheads="1"/>
          </p:cNvSpPr>
          <p:nvPr/>
        </p:nvSpPr>
        <p:spPr bwMode="auto">
          <a:xfrm>
            <a:off x="381000" y="171662"/>
            <a:ext cx="34290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2400"/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AF3680A-621F-8C42-96D4-95CEC34B2773}" type="slidenum">
              <a:rPr lang="en-US" altLang="zh-CN" sz="1200">
                <a:solidFill>
                  <a:schemeClr val="tx1"/>
                </a:solidFill>
              </a:rPr>
              <a:pPr eaLnBrk="1" hangingPunct="1"/>
              <a:t>24</a:t>
            </a:fld>
            <a:endParaRPr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9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1" y="572206"/>
            <a:ext cx="7848600" cy="1373293"/>
          </a:xfrm>
        </p:spPr>
        <p:txBody>
          <a:bodyPr/>
          <a:lstStyle/>
          <a:p>
            <a:pPr algn="ctr" eaLnBrk="1" hangingPunct="1"/>
            <a:r>
              <a:rPr lang="en-US" altLang="zh-CN" sz="36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>Early-arrival </a:t>
            </a:r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Garamond" charset="0"/>
                <a:cs typeface="宋体" charset="0"/>
              </a:rPr>
              <a:t>waveform inversion for near-surface velocity estimation</a:t>
            </a:r>
          </a:p>
        </p:txBody>
      </p:sp>
      <p:sp>
        <p:nvSpPr>
          <p:cNvPr id="18435" name="Rectangle 9"/>
          <p:cNvSpPr>
            <a:spLocks noChangeArrowheads="1"/>
          </p:cNvSpPr>
          <p:nvPr/>
        </p:nvSpPr>
        <p:spPr bwMode="auto">
          <a:xfrm>
            <a:off x="381000" y="171662"/>
            <a:ext cx="34290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2400"/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AF3680A-621F-8C42-96D4-95CEC34B2773}" type="slidenum">
              <a:rPr lang="en-US" altLang="zh-CN" sz="1200">
                <a:solidFill>
                  <a:schemeClr val="tx1"/>
                </a:solidFill>
              </a:rPr>
              <a:pPr eaLnBrk="1" hangingPunct="1"/>
              <a:t>25</a:t>
            </a:fld>
            <a:endParaRPr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5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F4EA3A2-7F13-734C-9F93-130B3E041B4F}" type="slidenum">
              <a:rPr lang="en-US" altLang="zh-CN" sz="1200">
                <a:solidFill>
                  <a:schemeClr val="tx1"/>
                </a:solidFill>
              </a:rPr>
              <a:pPr eaLnBrk="1" hangingPunct="1"/>
              <a:t>26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39938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6603" y="784890"/>
            <a:ext cx="543517" cy="3814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08310" y="220001"/>
            <a:ext cx="8686800" cy="55466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425" tIns="45713" rIns="91425" bIns="45713">
            <a:spAutoFit/>
          </a:bodyPr>
          <a:lstStyle/>
          <a:p>
            <a:r>
              <a:rPr lang="en-US" sz="3000" dirty="0">
                <a:solidFill>
                  <a:srgbClr val="0DB835"/>
                </a:solidFill>
              </a:rPr>
              <a:t>Early-arrivals:</a:t>
            </a:r>
          </a:p>
        </p:txBody>
      </p:sp>
    </p:spTree>
    <p:extLst>
      <p:ext uri="{BB962C8B-B14F-4D97-AF65-F5344CB8AC3E}">
        <p14:creationId xmlns:p14="http://schemas.microsoft.com/office/powerpoint/2010/main" val="49304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F4EA3A2-7F13-734C-9F93-130B3E041B4F}" type="slidenum">
              <a:rPr lang="en-US" altLang="zh-CN" sz="1200">
                <a:solidFill>
                  <a:schemeClr val="tx1"/>
                </a:solidFill>
              </a:rPr>
              <a:pPr eaLnBrk="1" hangingPunct="1"/>
              <a:t>27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39938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6603" y="784890"/>
            <a:ext cx="543517" cy="3814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08310" y="220001"/>
            <a:ext cx="8686800" cy="55466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425" tIns="45713" rIns="91425" bIns="45713">
            <a:spAutoFit/>
          </a:bodyPr>
          <a:lstStyle/>
          <a:p>
            <a:r>
              <a:rPr lang="en-US" sz="3000" dirty="0">
                <a:solidFill>
                  <a:srgbClr val="0DB835"/>
                </a:solidFill>
              </a:rPr>
              <a:t>Early-arrivals: mainly refractions, diving waves</a:t>
            </a:r>
          </a:p>
        </p:txBody>
      </p:sp>
    </p:spTree>
    <p:extLst>
      <p:ext uri="{BB962C8B-B14F-4D97-AF65-F5344CB8AC3E}">
        <p14:creationId xmlns:p14="http://schemas.microsoft.com/office/powerpoint/2010/main" val="3913029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F4EA3A2-7F13-734C-9F93-130B3E041B4F}" type="slidenum">
              <a:rPr lang="en-US" altLang="zh-CN" sz="1200">
                <a:solidFill>
                  <a:schemeClr val="tx1"/>
                </a:solidFill>
              </a:rPr>
              <a:pPr eaLnBrk="1" hangingPunct="1"/>
              <a:t>28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39938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6603" y="784890"/>
            <a:ext cx="543517" cy="3814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08310" y="220001"/>
            <a:ext cx="8686800" cy="55466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425" tIns="45713" rIns="91425" bIns="45713">
            <a:spAutoFit/>
          </a:bodyPr>
          <a:lstStyle/>
          <a:p>
            <a:r>
              <a:rPr lang="en-US" sz="3000" dirty="0">
                <a:solidFill>
                  <a:srgbClr val="0DB835"/>
                </a:solidFill>
              </a:rPr>
              <a:t>Early-arrivals: mainly refractions, diving waves</a:t>
            </a:r>
          </a:p>
        </p:txBody>
      </p:sp>
      <p:pic>
        <p:nvPicPr>
          <p:cNvPr id="11" name="Picture 10" descr="Screen Shot 2014-09-29 at 4.53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2" y="1506808"/>
            <a:ext cx="4117995" cy="289917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6019800" y="972749"/>
            <a:ext cx="304800" cy="205994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876800" y="743867"/>
            <a:ext cx="685800" cy="312805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7038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F4EA3A2-7F13-734C-9F93-130B3E041B4F}" type="slidenum">
              <a:rPr lang="en-US" altLang="zh-CN" sz="1200">
                <a:solidFill>
                  <a:schemeClr val="tx1"/>
                </a:solidFill>
              </a:rPr>
              <a:pPr eaLnBrk="1" hangingPunct="1"/>
              <a:t>29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39938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6603" y="784890"/>
            <a:ext cx="543517" cy="3814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08310" y="220001"/>
            <a:ext cx="8686800" cy="55466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425" tIns="45713" rIns="91425" bIns="45713">
            <a:spAutoFit/>
          </a:bodyPr>
          <a:lstStyle/>
          <a:p>
            <a:r>
              <a:rPr lang="en-US" sz="3000" dirty="0">
                <a:solidFill>
                  <a:srgbClr val="0DB835"/>
                </a:solidFill>
              </a:rPr>
              <a:t>Early-arrivals: mainly refractions, diving waves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457200" y="972750"/>
            <a:ext cx="4572000" cy="523852"/>
          </a:xfrm>
          <a:prstGeom prst="rect">
            <a:avLst/>
          </a:prstGeom>
        </p:spPr>
        <p:txBody>
          <a:bodyPr lIns="91425" tIns="45713" rIns="91425" bIns="45713">
            <a:spAutoFit/>
          </a:bodyPr>
          <a:lstStyle/>
          <a:p>
            <a:pPr marL="914254" lvl="1" indent="-457126">
              <a:buFont typeface="Arial"/>
              <a:buChar char="•"/>
            </a:pPr>
            <a:r>
              <a:rPr lang="en-US" dirty="0" smtClean="0">
                <a:solidFill>
                  <a:srgbClr val="0DB835"/>
                </a:solidFill>
              </a:rPr>
              <a:t>Usually exist</a:t>
            </a:r>
          </a:p>
        </p:txBody>
      </p:sp>
      <p:pic>
        <p:nvPicPr>
          <p:cNvPr id="11" name="Picture 10" descr="Screen Shot 2014-09-29 at 4.53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2" y="1506808"/>
            <a:ext cx="4117995" cy="289917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6019800" y="972749"/>
            <a:ext cx="304800" cy="205994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876800" y="743867"/>
            <a:ext cx="685800" cy="312805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1517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256D57B-C449-9342-A97E-D105AC7A261B}" type="slidenum">
              <a:rPr lang="en-US" altLang="zh-CN" sz="1200">
                <a:solidFill>
                  <a:schemeClr val="tx1"/>
                </a:solidFill>
              </a:rPr>
              <a:pPr eaLnBrk="1" hangingPunct="1"/>
              <a:t>3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381001" y="1007320"/>
            <a:ext cx="8229600" cy="328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3200" dirty="0">
                <a:solidFill>
                  <a:srgbClr val="0DB835"/>
                </a:solidFill>
              </a:rPr>
              <a:t>1. Motivation</a:t>
            </a:r>
          </a:p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</a:rPr>
              <a:t>2. Data examples</a:t>
            </a:r>
          </a:p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</a:rPr>
              <a:t>3. Conclusion</a:t>
            </a:r>
            <a:endParaRPr lang="en-US" altLang="zh-CN" sz="3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1" y="286103"/>
            <a:ext cx="8229600" cy="686647"/>
          </a:xfrm>
        </p:spPr>
        <p:txBody>
          <a:bodyPr anchor="ctr"/>
          <a:lstStyle/>
          <a:p>
            <a:pPr eaLnBrk="1" hangingPunct="1"/>
            <a:r>
              <a:rPr lang="en-US" altLang="zh-CN">
                <a:solidFill>
                  <a:schemeClr val="tx1"/>
                </a:solidFill>
                <a:latin typeface="Garamond" charset="0"/>
                <a:cs typeface="宋体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5820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F4EA3A2-7F13-734C-9F93-130B3E041B4F}" type="slidenum">
              <a:rPr lang="en-US" altLang="zh-CN" sz="1200">
                <a:solidFill>
                  <a:schemeClr val="tx1"/>
                </a:solidFill>
              </a:rPr>
              <a:pPr eaLnBrk="1" hangingPunct="1"/>
              <a:t>30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39938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6603" y="784890"/>
            <a:ext cx="543517" cy="3814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08310" y="220001"/>
            <a:ext cx="8686800" cy="55466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425" tIns="45713" rIns="91425" bIns="45713">
            <a:spAutoFit/>
          </a:bodyPr>
          <a:lstStyle/>
          <a:p>
            <a:r>
              <a:rPr lang="en-US" sz="3000" dirty="0">
                <a:solidFill>
                  <a:srgbClr val="0DB835"/>
                </a:solidFill>
              </a:rPr>
              <a:t>Early-arrivals: mainly refractions, diving waves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457200" y="972750"/>
            <a:ext cx="4572000" cy="1386690"/>
          </a:xfrm>
          <a:prstGeom prst="rect">
            <a:avLst/>
          </a:prstGeom>
        </p:spPr>
        <p:txBody>
          <a:bodyPr lIns="91425" tIns="45713" rIns="91425" bIns="45713">
            <a:spAutoFit/>
          </a:bodyPr>
          <a:lstStyle/>
          <a:p>
            <a:pPr marL="914254" lvl="1" indent="-457126">
              <a:buFont typeface="Arial"/>
              <a:buChar char="•"/>
            </a:pPr>
            <a:r>
              <a:rPr lang="en-US" dirty="0" smtClean="0">
                <a:solidFill>
                  <a:srgbClr val="0DB835"/>
                </a:solidFill>
              </a:rPr>
              <a:t>Usually exist</a:t>
            </a:r>
          </a:p>
          <a:p>
            <a:pPr marL="914254" lvl="1" indent="-457126">
              <a:buFont typeface="Arial"/>
              <a:buChar char="•"/>
            </a:pPr>
            <a:r>
              <a:rPr lang="en-US" dirty="0" smtClean="0">
                <a:solidFill>
                  <a:srgbClr val="0DB835"/>
                </a:solidFill>
              </a:rPr>
              <a:t>Illuminate </a:t>
            </a:r>
            <a:r>
              <a:rPr lang="en-US" dirty="0">
                <a:solidFill>
                  <a:srgbClr val="0DB835"/>
                </a:solidFill>
              </a:rPr>
              <a:t>near-surface well</a:t>
            </a:r>
          </a:p>
        </p:txBody>
      </p:sp>
      <p:pic>
        <p:nvPicPr>
          <p:cNvPr id="11" name="Picture 10" descr="Screen Shot 2014-09-29 at 4.53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2" y="1506808"/>
            <a:ext cx="4117995" cy="289917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6019800" y="972749"/>
            <a:ext cx="304800" cy="205994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876800" y="743867"/>
            <a:ext cx="685800" cy="312805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0699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1" y="4688510"/>
            <a:ext cx="2133600" cy="3433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F4EA3A2-7F13-734C-9F93-130B3E041B4F}" type="slidenum">
              <a:rPr lang="en-US" altLang="zh-CN" sz="1200">
                <a:solidFill>
                  <a:schemeClr val="tx1"/>
                </a:solidFill>
              </a:rPr>
              <a:pPr eaLnBrk="1" hangingPunct="1"/>
              <a:t>31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76603" y="784890"/>
            <a:ext cx="543517" cy="3814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15" name="Picture 14" descr="reallanddan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8755"/>
            <a:ext cx="5791200" cy="4348762"/>
          </a:xfrm>
          <a:prstGeom prst="rect">
            <a:avLst/>
          </a:prstGeom>
        </p:spPr>
      </p:pic>
      <p:cxnSp>
        <p:nvCxnSpPr>
          <p:cNvPr id="16" name="Straight Arrow Connector 5"/>
          <p:cNvCxnSpPr>
            <a:cxnSpLocks noChangeShapeType="1"/>
          </p:cNvCxnSpPr>
          <p:nvPr/>
        </p:nvCxnSpPr>
        <p:spPr bwMode="auto">
          <a:xfrm>
            <a:off x="4800601" y="1354220"/>
            <a:ext cx="762000" cy="0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6"/>
          <p:cNvCxnSpPr>
            <a:cxnSpLocks noChangeShapeType="1"/>
          </p:cNvCxnSpPr>
          <p:nvPr/>
        </p:nvCxnSpPr>
        <p:spPr bwMode="auto">
          <a:xfrm>
            <a:off x="4800600" y="1354220"/>
            <a:ext cx="0" cy="686647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4876801" y="743867"/>
            <a:ext cx="457200" cy="45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x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419600" y="1277926"/>
            <a:ext cx="457200" cy="45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t</a:t>
            </a:r>
          </a:p>
        </p:txBody>
      </p:sp>
      <p:sp>
        <p:nvSpPr>
          <p:cNvPr id="25" name="Rectangle 24"/>
          <p:cNvSpPr/>
          <p:nvPr/>
        </p:nvSpPr>
        <p:spPr>
          <a:xfrm rot="10800000" flipV="1">
            <a:off x="4999501" y="4492475"/>
            <a:ext cx="2849103" cy="523852"/>
          </a:xfrm>
          <a:prstGeom prst="rect">
            <a:avLst/>
          </a:prstGeom>
        </p:spPr>
        <p:txBody>
          <a:bodyPr wrap="square" lIns="91425" tIns="45713" rIns="91425" bIns="45713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Land shot gather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408310" y="220001"/>
            <a:ext cx="8686800" cy="55466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425" tIns="45713" rIns="91425" bIns="45713">
            <a:spAutoFit/>
          </a:bodyPr>
          <a:lstStyle/>
          <a:p>
            <a:r>
              <a:rPr lang="en-US" sz="3000" dirty="0">
                <a:solidFill>
                  <a:srgbClr val="0DB835"/>
                </a:solidFill>
              </a:rPr>
              <a:t>Early-arrivals: mainly refraction, diving waves</a:t>
            </a:r>
          </a:p>
        </p:txBody>
      </p:sp>
    </p:spTree>
    <p:extLst>
      <p:ext uri="{BB962C8B-B14F-4D97-AF65-F5344CB8AC3E}">
        <p14:creationId xmlns:p14="http://schemas.microsoft.com/office/powerpoint/2010/main" val="161063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F4EA3A2-7F13-734C-9F93-130B3E041B4F}" type="slidenum">
              <a:rPr lang="en-US" altLang="zh-CN" sz="1200">
                <a:solidFill>
                  <a:schemeClr val="tx1"/>
                </a:solidFill>
              </a:rPr>
              <a:pPr eaLnBrk="1" hangingPunct="1"/>
              <a:t>32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39938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6603" y="784890"/>
            <a:ext cx="543517" cy="3814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3" name="Picture 2" descr="reallanddan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8755"/>
            <a:ext cx="5791200" cy="4348762"/>
          </a:xfrm>
          <a:prstGeom prst="rect">
            <a:avLst/>
          </a:prstGeom>
        </p:spPr>
      </p:pic>
      <p:cxnSp>
        <p:nvCxnSpPr>
          <p:cNvPr id="17" name="Straight Arrow Connector 5"/>
          <p:cNvCxnSpPr>
            <a:cxnSpLocks noChangeShapeType="1"/>
          </p:cNvCxnSpPr>
          <p:nvPr/>
        </p:nvCxnSpPr>
        <p:spPr bwMode="auto">
          <a:xfrm>
            <a:off x="4800601" y="1354220"/>
            <a:ext cx="762000" cy="0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6"/>
          <p:cNvCxnSpPr>
            <a:cxnSpLocks noChangeShapeType="1"/>
          </p:cNvCxnSpPr>
          <p:nvPr/>
        </p:nvCxnSpPr>
        <p:spPr bwMode="auto">
          <a:xfrm>
            <a:off x="4800600" y="1354220"/>
            <a:ext cx="0" cy="686647"/>
          </a:xfrm>
          <a:prstGeom prst="straightConnector1">
            <a:avLst/>
          </a:prstGeom>
          <a:noFill/>
          <a:ln w="349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876801" y="743867"/>
            <a:ext cx="457200" cy="45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x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419600" y="1277926"/>
            <a:ext cx="457200" cy="45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t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08310" y="220001"/>
            <a:ext cx="8686800" cy="55466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425" tIns="45713" rIns="91425" bIns="45713">
            <a:spAutoFit/>
          </a:bodyPr>
          <a:lstStyle/>
          <a:p>
            <a:r>
              <a:rPr lang="en-US" sz="3000" dirty="0">
                <a:solidFill>
                  <a:srgbClr val="0DB835"/>
                </a:solidFill>
              </a:rPr>
              <a:t>Early-arrivals: mainly refraction, diving waves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-457200" y="972751"/>
            <a:ext cx="4572000" cy="955271"/>
          </a:xfrm>
          <a:prstGeom prst="rect">
            <a:avLst/>
          </a:prstGeom>
        </p:spPr>
        <p:txBody>
          <a:bodyPr lIns="91425" tIns="45713" rIns="91425" bIns="45713">
            <a:spAutoFit/>
          </a:bodyPr>
          <a:lstStyle/>
          <a:p>
            <a:pPr marL="914254" lvl="1" indent="-457126">
              <a:buFont typeface="Arial"/>
              <a:buChar char="•"/>
            </a:pPr>
            <a:r>
              <a:rPr lang="en-US" dirty="0">
                <a:solidFill>
                  <a:srgbClr val="0DB835"/>
                </a:solidFill>
              </a:rPr>
              <a:t>Good </a:t>
            </a:r>
            <a:r>
              <a:rPr lang="en-US" dirty="0" smtClean="0">
                <a:solidFill>
                  <a:srgbClr val="0DB835"/>
                </a:solidFill>
              </a:rPr>
              <a:t>signal-to-noise ratio</a:t>
            </a:r>
            <a:endParaRPr lang="en-US" dirty="0">
              <a:solidFill>
                <a:srgbClr val="0DB835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0800000" flipV="1">
            <a:off x="4999501" y="4492475"/>
            <a:ext cx="2849103" cy="523852"/>
          </a:xfrm>
          <a:prstGeom prst="rect">
            <a:avLst/>
          </a:prstGeom>
        </p:spPr>
        <p:txBody>
          <a:bodyPr wrap="square" lIns="91425" tIns="45713" rIns="91425" bIns="45713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Land shot gather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4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1" y="572206"/>
            <a:ext cx="7848600" cy="1373293"/>
          </a:xfrm>
        </p:spPr>
        <p:txBody>
          <a:bodyPr/>
          <a:lstStyle/>
          <a:p>
            <a:pPr algn="ctr" eaLnBrk="1" hangingPunct="1"/>
            <a:r>
              <a:rPr lang="en-US" altLang="zh-CN" sz="36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>Early-arrival waveform inversion for near-surface velocity estimation</a:t>
            </a:r>
          </a:p>
        </p:txBody>
      </p:sp>
      <p:sp>
        <p:nvSpPr>
          <p:cNvPr id="18435" name="Rectangle 9"/>
          <p:cNvSpPr>
            <a:spLocks noChangeArrowheads="1"/>
          </p:cNvSpPr>
          <p:nvPr/>
        </p:nvSpPr>
        <p:spPr bwMode="auto">
          <a:xfrm>
            <a:off x="381000" y="171662"/>
            <a:ext cx="34290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2400"/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AF3680A-621F-8C42-96D4-95CEC34B2773}" type="slidenum">
              <a:rPr lang="en-US" altLang="zh-CN" sz="1200">
                <a:solidFill>
                  <a:schemeClr val="tx1"/>
                </a:solidFill>
              </a:rPr>
              <a:pPr eaLnBrk="1" hangingPunct="1"/>
              <a:t>33</a:t>
            </a:fld>
            <a:endParaRPr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9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72205"/>
            <a:ext cx="8153400" cy="2155308"/>
          </a:xfrm>
        </p:spPr>
        <p:txBody>
          <a:bodyPr/>
          <a:lstStyle/>
          <a:p>
            <a:pPr eaLnBrk="1" hangingPunct="1"/>
            <a: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>Near-surface velocity estimation: </a:t>
            </a:r>
            <a:b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</a:br>
            <a: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>	Important for seismic imaging on land.</a:t>
            </a:r>
            <a:b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</a:br>
            <a: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/>
            </a:r>
            <a:b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</a:br>
            <a: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>Waveform inversion: </a:t>
            </a:r>
            <a:b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</a:br>
            <a: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>	Effective for near-surface velocity estimation. </a:t>
            </a:r>
            <a:b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</a:br>
            <a: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/>
            </a:r>
            <a:b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</a:br>
            <a: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>Early-arrival: </a:t>
            </a:r>
            <a:b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</a:br>
            <a:r>
              <a:rPr lang="en-US" altLang="zh-CN" sz="2400" b="1" dirty="0">
                <a:solidFill>
                  <a:srgbClr val="0DB835"/>
                </a:solidFill>
                <a:latin typeface="Garamond" charset="0"/>
                <a:cs typeface="宋体" charset="0"/>
              </a:rPr>
              <a:t>	Good data for waveform inversion.</a:t>
            </a:r>
          </a:p>
        </p:txBody>
      </p:sp>
      <p:sp>
        <p:nvSpPr>
          <p:cNvPr id="18435" name="Rectangle 9"/>
          <p:cNvSpPr>
            <a:spLocks noChangeArrowheads="1"/>
          </p:cNvSpPr>
          <p:nvPr/>
        </p:nvSpPr>
        <p:spPr bwMode="auto">
          <a:xfrm>
            <a:off x="381000" y="171662"/>
            <a:ext cx="34290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2400"/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AF3680A-621F-8C42-96D4-95CEC34B2773}" type="slidenum">
              <a:rPr lang="en-US" altLang="zh-CN" sz="1200">
                <a:solidFill>
                  <a:schemeClr val="tx1"/>
                </a:solidFill>
              </a:rPr>
              <a:pPr eaLnBrk="1" hangingPunct="1"/>
              <a:t>34</a:t>
            </a:fld>
            <a:endParaRPr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5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A4D068B-C3B2-AA4E-BBCB-EEC6A455557D}" type="slidenum">
              <a:rPr lang="en-US" altLang="zh-CN" sz="1200">
                <a:solidFill>
                  <a:schemeClr val="tx1"/>
                </a:solidFill>
                <a:ea typeface="宋体" charset="0"/>
                <a:cs typeface="宋体" charset="0"/>
              </a:rPr>
              <a:pPr eaLnBrk="1" hangingPunct="1"/>
              <a:t>35</a:t>
            </a:fld>
            <a:endParaRPr lang="en-US" altLang="zh-CN" sz="12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21123" y="228882"/>
            <a:ext cx="877133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v=v</a:t>
            </a:r>
            <a:r>
              <a:rPr lang="en-US" altLang="zh-CN" baseline="-25000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0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82602" y="2193455"/>
            <a:ext cx="5120540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Subtract 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cal</a:t>
            </a: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 from 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obs</a:t>
            </a: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, generate 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res</a:t>
            </a:r>
            <a:endParaRPr lang="en-US" altLang="zh-CN" baseline="-25000" dirty="0">
              <a:ln>
                <a:solidFill>
                  <a:srgbClr val="0DB835"/>
                </a:solidFill>
              </a:ln>
              <a:solidFill>
                <a:srgbClr val="0DB835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92304" y="1277926"/>
            <a:ext cx="5485516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Wave-equation modeling, generate 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cal</a:t>
            </a:r>
            <a:endParaRPr lang="en-US" altLang="zh-CN" baseline="-25000" dirty="0">
              <a:ln>
                <a:solidFill>
                  <a:srgbClr val="0DB835"/>
                </a:solidFill>
              </a:ln>
              <a:solidFill>
                <a:srgbClr val="0DB835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867328" y="3119177"/>
            <a:ext cx="2564544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res</a:t>
            </a: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 small enough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28539" y="362397"/>
            <a:ext cx="1816417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v=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v+g</a:t>
            </a: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(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res</a:t>
            </a: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)</a:t>
            </a:r>
          </a:p>
        </p:txBody>
      </p:sp>
      <p:sp>
        <p:nvSpPr>
          <p:cNvPr id="30727" name="Rectangle 9"/>
          <p:cNvSpPr>
            <a:spLocks noChangeArrowheads="1"/>
          </p:cNvSpPr>
          <p:nvPr/>
        </p:nvSpPr>
        <p:spPr bwMode="auto">
          <a:xfrm>
            <a:off x="2554705" y="3623909"/>
            <a:ext cx="534040" cy="40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altLang="zh-CN" sz="2000" dirty="0">
                <a:solidFill>
                  <a:srgbClr val="0DB835"/>
                </a:solidFill>
              </a:rPr>
              <a:t>Yes</a:t>
            </a:r>
            <a:endParaRPr lang="en-US" sz="2000" dirty="0">
              <a:solidFill>
                <a:srgbClr val="0DB835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630924" y="4062659"/>
            <a:ext cx="1048479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Finish</a:t>
            </a:r>
          </a:p>
        </p:txBody>
      </p:sp>
      <p:sp>
        <p:nvSpPr>
          <p:cNvPr id="30729" name="Rectangle 11"/>
          <p:cNvSpPr>
            <a:spLocks noChangeArrowheads="1"/>
          </p:cNvSpPr>
          <p:nvPr/>
        </p:nvSpPr>
        <p:spPr bwMode="auto">
          <a:xfrm>
            <a:off x="4840706" y="2861028"/>
            <a:ext cx="513251" cy="40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altLang="zh-CN" sz="2000" dirty="0">
                <a:solidFill>
                  <a:srgbClr val="0DB835"/>
                </a:solidFill>
              </a:rPr>
              <a:t>No</a:t>
            </a:r>
            <a:endParaRPr lang="en-US" sz="2000" dirty="0">
              <a:solidFill>
                <a:srgbClr val="0DB835"/>
              </a:solidFill>
            </a:endParaRPr>
          </a:p>
        </p:txBody>
      </p:sp>
      <p:cxnSp>
        <p:nvCxnSpPr>
          <p:cNvPr id="30730" name="Straight Arrow Connector 13"/>
          <p:cNvCxnSpPr>
            <a:cxnSpLocks noChangeShapeType="1"/>
            <a:stCxn id="7" idx="2"/>
            <a:endCxn id="11" idx="0"/>
          </p:cNvCxnSpPr>
          <p:nvPr/>
        </p:nvCxnSpPr>
        <p:spPr bwMode="auto">
          <a:xfrm>
            <a:off x="3149601" y="3643030"/>
            <a:ext cx="5563" cy="419630"/>
          </a:xfrm>
          <a:prstGeom prst="straightConnector1">
            <a:avLst/>
          </a:prstGeom>
          <a:noFill/>
          <a:ln w="47625">
            <a:solidFill>
              <a:srgbClr val="0DB8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2" name="Straight Arrow Connector 22"/>
          <p:cNvCxnSpPr>
            <a:cxnSpLocks noChangeShapeType="1"/>
            <a:stCxn id="5" idx="2"/>
            <a:endCxn id="7" idx="0"/>
          </p:cNvCxnSpPr>
          <p:nvPr/>
        </p:nvCxnSpPr>
        <p:spPr bwMode="auto">
          <a:xfrm>
            <a:off x="3142872" y="2717307"/>
            <a:ext cx="6728" cy="401871"/>
          </a:xfrm>
          <a:prstGeom prst="straightConnector1">
            <a:avLst/>
          </a:prstGeom>
          <a:noFill/>
          <a:ln w="47625">
            <a:solidFill>
              <a:srgbClr val="0DB8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3" name="Straight Arrow Connector 25"/>
          <p:cNvCxnSpPr>
            <a:cxnSpLocks noChangeShapeType="1"/>
            <a:stCxn id="6" idx="2"/>
            <a:endCxn id="5" idx="0"/>
          </p:cNvCxnSpPr>
          <p:nvPr/>
        </p:nvCxnSpPr>
        <p:spPr bwMode="auto">
          <a:xfrm>
            <a:off x="3135062" y="1801778"/>
            <a:ext cx="7810" cy="391677"/>
          </a:xfrm>
          <a:prstGeom prst="straightConnector1">
            <a:avLst/>
          </a:prstGeom>
          <a:noFill/>
          <a:ln w="47625">
            <a:solidFill>
              <a:srgbClr val="0DB8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4" name="Straight Arrow Connector 34"/>
          <p:cNvCxnSpPr>
            <a:cxnSpLocks noChangeShapeType="1"/>
            <a:stCxn id="9" idx="2"/>
            <a:endCxn id="6" idx="0"/>
          </p:cNvCxnSpPr>
          <p:nvPr/>
        </p:nvCxnSpPr>
        <p:spPr bwMode="auto">
          <a:xfrm flipH="1">
            <a:off x="3135063" y="886249"/>
            <a:ext cx="1685" cy="391677"/>
          </a:xfrm>
          <a:prstGeom prst="straightConnector1">
            <a:avLst/>
          </a:prstGeom>
          <a:noFill/>
          <a:ln w="47625">
            <a:solidFill>
              <a:srgbClr val="0DB8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5" name="Straight Arrow Connector 39"/>
          <p:cNvCxnSpPr>
            <a:cxnSpLocks noChangeShapeType="1"/>
            <a:stCxn id="4" idx="2"/>
          </p:cNvCxnSpPr>
          <p:nvPr/>
        </p:nvCxnSpPr>
        <p:spPr bwMode="auto">
          <a:xfrm>
            <a:off x="859689" y="752734"/>
            <a:ext cx="18616" cy="525192"/>
          </a:xfrm>
          <a:prstGeom prst="straightConnector1">
            <a:avLst/>
          </a:prstGeom>
          <a:noFill/>
          <a:ln w="47625">
            <a:solidFill>
              <a:srgbClr val="0DB8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41"/>
          <p:cNvSpPr>
            <a:spLocks noChangeArrowheads="1"/>
          </p:cNvSpPr>
          <p:nvPr/>
        </p:nvSpPr>
        <p:spPr bwMode="auto">
          <a:xfrm>
            <a:off x="5869191" y="286104"/>
            <a:ext cx="3655813" cy="138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/>
          <a:p>
            <a:pPr algn="ctr"/>
            <a:r>
              <a:rPr lang="en-US" altLang="zh-CN" dirty="0">
                <a:solidFill>
                  <a:srgbClr val="0DB835"/>
                </a:solidFill>
              </a:rPr>
              <a:t>Waveform Inversion</a:t>
            </a:r>
          </a:p>
          <a:p>
            <a:pPr algn="ctr"/>
            <a:r>
              <a:rPr lang="en-US" dirty="0">
                <a:solidFill>
                  <a:srgbClr val="0DB835"/>
                </a:solidFill>
              </a:rPr>
              <a:t>(WI</a:t>
            </a:r>
            <a:r>
              <a:rPr lang="en-US" dirty="0" smtClean="0">
                <a:solidFill>
                  <a:srgbClr val="0DB835"/>
                </a:solidFill>
              </a:rPr>
              <a:t>)</a:t>
            </a:r>
          </a:p>
          <a:p>
            <a:pPr algn="ctr"/>
            <a:r>
              <a:rPr lang="nb-NO" dirty="0" smtClean="0">
                <a:solidFill>
                  <a:srgbClr val="0DB835"/>
                </a:solidFill>
              </a:rPr>
              <a:t>(</a:t>
            </a:r>
            <a:r>
              <a:rPr lang="nb-NO" dirty="0" err="1">
                <a:solidFill>
                  <a:srgbClr val="0DB835"/>
                </a:solidFill>
              </a:rPr>
              <a:t>Tarantola</a:t>
            </a:r>
            <a:r>
              <a:rPr lang="nb-NO" dirty="0">
                <a:solidFill>
                  <a:srgbClr val="0DB835"/>
                </a:solidFill>
              </a:rPr>
              <a:t>, </a:t>
            </a:r>
            <a:r>
              <a:rPr lang="nb-NO" dirty="0" smtClean="0">
                <a:solidFill>
                  <a:srgbClr val="0DB835"/>
                </a:solidFill>
              </a:rPr>
              <a:t>1984</a:t>
            </a:r>
            <a:r>
              <a:rPr lang="en-US" dirty="0" smtClean="0">
                <a:solidFill>
                  <a:srgbClr val="0DB835"/>
                </a:solidFill>
              </a:rPr>
              <a:t>)</a:t>
            </a:r>
            <a:endParaRPr lang="en-US" dirty="0">
              <a:solidFill>
                <a:srgbClr val="0DB835"/>
              </a:solidFill>
            </a:endParaRPr>
          </a:p>
        </p:txBody>
      </p:sp>
      <p:cxnSp>
        <p:nvCxnSpPr>
          <p:cNvPr id="20" name="Elbow Connector 20"/>
          <p:cNvCxnSpPr>
            <a:cxnSpLocks noChangeShapeType="1"/>
          </p:cNvCxnSpPr>
          <p:nvPr/>
        </p:nvCxnSpPr>
        <p:spPr bwMode="auto">
          <a:xfrm flipH="1" flipV="1">
            <a:off x="4044969" y="624330"/>
            <a:ext cx="386918" cy="2756779"/>
          </a:xfrm>
          <a:prstGeom prst="bentConnector3">
            <a:avLst>
              <a:gd name="adj1" fmla="val -433817"/>
            </a:avLst>
          </a:prstGeom>
          <a:noFill/>
          <a:ln w="47625">
            <a:solidFill>
              <a:srgbClr val="0DB8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171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A4D068B-C3B2-AA4E-BBCB-EEC6A455557D}" type="slidenum">
              <a:rPr lang="en-US" altLang="zh-CN" sz="1200">
                <a:solidFill>
                  <a:schemeClr val="tx1"/>
                </a:solidFill>
                <a:ea typeface="宋体" charset="0"/>
                <a:cs typeface="宋体" charset="0"/>
              </a:rPr>
              <a:pPr eaLnBrk="1" hangingPunct="1"/>
              <a:t>36</a:t>
            </a:fld>
            <a:endParaRPr lang="en-US" altLang="zh-CN" sz="12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21123" y="228882"/>
            <a:ext cx="877133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v=v</a:t>
            </a:r>
            <a:r>
              <a:rPr lang="en-US" altLang="zh-CN" baseline="-25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82602" y="2193455"/>
            <a:ext cx="5120540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Subtract 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cal</a:t>
            </a: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 from 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obs</a:t>
            </a:r>
            <a:r>
              <a:rPr lang="en-US" altLang="zh-CN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, generate </a:t>
            </a:r>
            <a:r>
              <a:rPr lang="en-US" altLang="zh-CN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res</a:t>
            </a:r>
            <a:endParaRPr lang="en-US" altLang="zh-CN" baseline="-25000" dirty="0">
              <a:ln>
                <a:solidFill>
                  <a:srgbClr val="0DB835"/>
                </a:solidFill>
              </a:ln>
              <a:solidFill>
                <a:srgbClr val="0DB835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92304" y="1277926"/>
            <a:ext cx="5485516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Wave-</a:t>
            </a:r>
            <a:r>
              <a:rPr lang="en-US" altLang="zh-CN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7F7F7F"/>
                </a:solidFill>
              </a:rPr>
              <a:t>equation</a:t>
            </a:r>
            <a:r>
              <a:rPr lang="en-US" altLang="zh-CN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 modeling, generate </a:t>
            </a:r>
            <a:r>
              <a:rPr lang="en-US" altLang="zh-CN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cal</a:t>
            </a:r>
            <a:endParaRPr lang="en-US" altLang="zh-CN" baseline="-25000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867328" y="3119177"/>
            <a:ext cx="2564544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7F7F7F"/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7F7F7F"/>
                </a:solidFill>
              </a:rPr>
              <a:t>res</a:t>
            </a:r>
            <a:r>
              <a:rPr lang="en-US" altLang="zh-CN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7F7F7F"/>
                </a:solidFill>
              </a:rPr>
              <a:t> small enough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28539" y="362397"/>
            <a:ext cx="1816417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v=</a:t>
            </a:r>
            <a:r>
              <a:rPr lang="en-US" altLang="zh-CN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v+g</a:t>
            </a:r>
            <a:r>
              <a:rPr lang="en-US" altLang="zh-CN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CN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n-US" altLang="zh-CN" baseline="-250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res</a:t>
            </a:r>
            <a:r>
              <a:rPr lang="en-US" altLang="zh-CN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0727" name="Rectangle 9"/>
          <p:cNvSpPr>
            <a:spLocks noChangeArrowheads="1"/>
          </p:cNvSpPr>
          <p:nvPr/>
        </p:nvSpPr>
        <p:spPr bwMode="auto">
          <a:xfrm>
            <a:off x="2554705" y="3623909"/>
            <a:ext cx="534040" cy="40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altLang="zh-CN" sz="2000" dirty="0">
                <a:solidFill>
                  <a:srgbClr val="7F7F7F"/>
                </a:solidFill>
              </a:rPr>
              <a:t>Yes</a:t>
            </a: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630924" y="4062659"/>
            <a:ext cx="1048479" cy="52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altLang="zh-CN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7F7F7F"/>
                </a:solidFill>
              </a:rPr>
              <a:t>Finish</a:t>
            </a:r>
          </a:p>
        </p:txBody>
      </p:sp>
      <p:sp>
        <p:nvSpPr>
          <p:cNvPr id="30729" name="Rectangle 11"/>
          <p:cNvSpPr>
            <a:spLocks noChangeArrowheads="1"/>
          </p:cNvSpPr>
          <p:nvPr/>
        </p:nvSpPr>
        <p:spPr bwMode="auto">
          <a:xfrm>
            <a:off x="4840706" y="2861028"/>
            <a:ext cx="513251" cy="40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altLang="zh-CN" sz="2000" dirty="0">
                <a:solidFill>
                  <a:srgbClr val="7F7F7F"/>
                </a:solidFill>
              </a:rPr>
              <a:t>No</a:t>
            </a:r>
            <a:endParaRPr lang="en-US" sz="2000" dirty="0">
              <a:solidFill>
                <a:srgbClr val="7F7F7F"/>
              </a:solidFill>
            </a:endParaRPr>
          </a:p>
        </p:txBody>
      </p:sp>
      <p:cxnSp>
        <p:nvCxnSpPr>
          <p:cNvPr id="30730" name="Straight Arrow Connector 13"/>
          <p:cNvCxnSpPr>
            <a:cxnSpLocks noChangeShapeType="1"/>
            <a:stCxn id="7" idx="2"/>
            <a:endCxn id="11" idx="0"/>
          </p:cNvCxnSpPr>
          <p:nvPr/>
        </p:nvCxnSpPr>
        <p:spPr bwMode="auto">
          <a:xfrm>
            <a:off x="3149601" y="3643030"/>
            <a:ext cx="5563" cy="419630"/>
          </a:xfrm>
          <a:prstGeom prst="straightConnector1">
            <a:avLst/>
          </a:prstGeom>
          <a:noFill/>
          <a:ln w="47625">
            <a:solidFill>
              <a:schemeClr val="bg1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2" name="Straight Arrow Connector 22"/>
          <p:cNvCxnSpPr>
            <a:cxnSpLocks noChangeShapeType="1"/>
            <a:stCxn id="5" idx="2"/>
            <a:endCxn id="7" idx="0"/>
          </p:cNvCxnSpPr>
          <p:nvPr/>
        </p:nvCxnSpPr>
        <p:spPr bwMode="auto">
          <a:xfrm>
            <a:off x="3142872" y="2717307"/>
            <a:ext cx="6728" cy="401871"/>
          </a:xfrm>
          <a:prstGeom prst="straightConnector1">
            <a:avLst/>
          </a:prstGeom>
          <a:noFill/>
          <a:ln w="47625">
            <a:solidFill>
              <a:schemeClr val="bg1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3" name="Straight Arrow Connector 25"/>
          <p:cNvCxnSpPr>
            <a:cxnSpLocks noChangeShapeType="1"/>
            <a:stCxn id="6" idx="2"/>
            <a:endCxn id="5" idx="0"/>
          </p:cNvCxnSpPr>
          <p:nvPr/>
        </p:nvCxnSpPr>
        <p:spPr bwMode="auto">
          <a:xfrm>
            <a:off x="3135062" y="1801778"/>
            <a:ext cx="7810" cy="391677"/>
          </a:xfrm>
          <a:prstGeom prst="straightConnector1">
            <a:avLst/>
          </a:prstGeom>
          <a:noFill/>
          <a:ln w="47625">
            <a:solidFill>
              <a:schemeClr val="bg1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4" name="Straight Arrow Connector 34"/>
          <p:cNvCxnSpPr>
            <a:cxnSpLocks noChangeShapeType="1"/>
            <a:stCxn id="9" idx="2"/>
            <a:endCxn id="6" idx="0"/>
          </p:cNvCxnSpPr>
          <p:nvPr/>
        </p:nvCxnSpPr>
        <p:spPr bwMode="auto">
          <a:xfrm flipH="1">
            <a:off x="3135063" y="886249"/>
            <a:ext cx="1685" cy="391677"/>
          </a:xfrm>
          <a:prstGeom prst="straightConnector1">
            <a:avLst/>
          </a:prstGeom>
          <a:noFill/>
          <a:ln w="47625">
            <a:solidFill>
              <a:schemeClr val="bg1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5" name="Straight Arrow Connector 39"/>
          <p:cNvCxnSpPr>
            <a:cxnSpLocks noChangeShapeType="1"/>
            <a:stCxn id="4" idx="2"/>
          </p:cNvCxnSpPr>
          <p:nvPr/>
        </p:nvCxnSpPr>
        <p:spPr bwMode="auto">
          <a:xfrm>
            <a:off x="859689" y="752734"/>
            <a:ext cx="18616" cy="525192"/>
          </a:xfrm>
          <a:prstGeom prst="straightConnector1">
            <a:avLst/>
          </a:prstGeom>
          <a:noFill/>
          <a:ln w="47625">
            <a:solidFill>
              <a:schemeClr val="bg1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41"/>
          <p:cNvSpPr>
            <a:spLocks noChangeArrowheads="1"/>
          </p:cNvSpPr>
          <p:nvPr/>
        </p:nvSpPr>
        <p:spPr bwMode="auto">
          <a:xfrm>
            <a:off x="5869191" y="286104"/>
            <a:ext cx="3655813" cy="138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/>
          <a:p>
            <a:pPr algn="ctr"/>
            <a:r>
              <a:rPr lang="en-US" altLang="zh-CN" dirty="0">
                <a:solidFill>
                  <a:srgbClr val="0DB835"/>
                </a:solidFill>
              </a:rPr>
              <a:t>Waveform Inversion</a:t>
            </a:r>
          </a:p>
          <a:p>
            <a:pPr algn="ctr"/>
            <a:r>
              <a:rPr lang="en-US" dirty="0">
                <a:solidFill>
                  <a:srgbClr val="0DB835"/>
                </a:solidFill>
              </a:rPr>
              <a:t>(WI</a:t>
            </a:r>
            <a:r>
              <a:rPr lang="en-US" dirty="0" smtClean="0">
                <a:solidFill>
                  <a:srgbClr val="0DB835"/>
                </a:solidFill>
              </a:rPr>
              <a:t>)</a:t>
            </a:r>
          </a:p>
          <a:p>
            <a:pPr algn="ctr"/>
            <a:r>
              <a:rPr lang="nb-NO" dirty="0" smtClean="0">
                <a:solidFill>
                  <a:srgbClr val="0DB835"/>
                </a:solidFill>
              </a:rPr>
              <a:t>(</a:t>
            </a:r>
            <a:r>
              <a:rPr lang="nb-NO" dirty="0" err="1">
                <a:solidFill>
                  <a:srgbClr val="0DB835"/>
                </a:solidFill>
              </a:rPr>
              <a:t>Tarantola</a:t>
            </a:r>
            <a:r>
              <a:rPr lang="nb-NO" dirty="0">
                <a:solidFill>
                  <a:srgbClr val="0DB835"/>
                </a:solidFill>
              </a:rPr>
              <a:t>, </a:t>
            </a:r>
            <a:r>
              <a:rPr lang="nb-NO" dirty="0" smtClean="0">
                <a:solidFill>
                  <a:srgbClr val="0DB835"/>
                </a:solidFill>
              </a:rPr>
              <a:t>1984</a:t>
            </a:r>
            <a:r>
              <a:rPr lang="en-US" dirty="0" smtClean="0">
                <a:solidFill>
                  <a:srgbClr val="0DB835"/>
                </a:solidFill>
              </a:rPr>
              <a:t>)</a:t>
            </a:r>
            <a:endParaRPr lang="en-US" dirty="0">
              <a:solidFill>
                <a:srgbClr val="0DB835"/>
              </a:solidFill>
            </a:endParaRPr>
          </a:p>
        </p:txBody>
      </p:sp>
      <p:cxnSp>
        <p:nvCxnSpPr>
          <p:cNvPr id="20" name="Elbow Connector 20"/>
          <p:cNvCxnSpPr>
            <a:cxnSpLocks noChangeShapeType="1"/>
          </p:cNvCxnSpPr>
          <p:nvPr/>
        </p:nvCxnSpPr>
        <p:spPr bwMode="auto">
          <a:xfrm flipH="1" flipV="1">
            <a:off x="4044969" y="624330"/>
            <a:ext cx="386918" cy="2756779"/>
          </a:xfrm>
          <a:prstGeom prst="bentConnector3">
            <a:avLst>
              <a:gd name="adj1" fmla="val -433817"/>
            </a:avLst>
          </a:prstGeom>
          <a:noFill/>
          <a:ln w="47625">
            <a:solidFill>
              <a:schemeClr val="bg1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1129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9E639FB-4C2E-1748-9509-AE6186359228}" type="slidenum">
              <a:rPr lang="en-US" altLang="zh-CN" sz="1200">
                <a:solidFill>
                  <a:schemeClr val="tx1"/>
                </a:solidFill>
              </a:rPr>
              <a:pPr eaLnBrk="1" hangingPunct="1"/>
              <a:t>37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6322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228601" y="686648"/>
            <a:ext cx="8915400" cy="17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3300" dirty="0">
                <a:solidFill>
                  <a:srgbClr val="0DB835"/>
                </a:solidFill>
              </a:rPr>
              <a:t>Challenge #1: Exact data matching</a:t>
            </a:r>
          </a:p>
          <a:p>
            <a:pPr algn="ctr"/>
            <a:endParaRPr lang="en-US" sz="3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6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000" dirty="0">
                <a:solidFill>
                  <a:srgbClr val="0DB835"/>
                </a:solidFill>
              </a:rPr>
              <a:t>Seismic</a:t>
            </a:r>
            <a:r>
              <a:rPr lang="zh-CN" altLang="en-US" sz="3000" dirty="0">
                <a:solidFill>
                  <a:srgbClr val="0DB835"/>
                </a:solidFill>
              </a:rPr>
              <a:t> </a:t>
            </a:r>
            <a:r>
              <a:rPr lang="en-US" altLang="zh-CN" sz="3000" dirty="0">
                <a:solidFill>
                  <a:srgbClr val="0DB835"/>
                </a:solidFill>
              </a:rPr>
              <a:t>survey</a:t>
            </a:r>
            <a:endParaRPr lang="en-US" sz="3000" dirty="0">
              <a:solidFill>
                <a:srgbClr val="0DB8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549A2-A3D5-E546-8059-5CF447BFA01D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  <p:sp>
        <p:nvSpPr>
          <p:cNvPr id="10" name="Rectangle 9"/>
          <p:cNvSpPr/>
          <p:nvPr/>
        </p:nvSpPr>
        <p:spPr bwMode="auto">
          <a:xfrm>
            <a:off x="6858001" y="796968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934200" y="401822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795456" y="658054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768145" y="401822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29400" y="491792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3" name="Picture 22" descr="realland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4" y="415495"/>
            <a:ext cx="2143717" cy="16593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6619283" y="352875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80539" y="339204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cxnSp>
        <p:nvCxnSpPr>
          <p:cNvPr id="26" name="Straight Arrow Connector 5"/>
          <p:cNvCxnSpPr>
            <a:cxnSpLocks noChangeShapeType="1"/>
          </p:cNvCxnSpPr>
          <p:nvPr/>
        </p:nvCxnSpPr>
        <p:spPr bwMode="auto">
          <a:xfrm>
            <a:off x="228601" y="1811984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6"/>
          <p:cNvCxnSpPr>
            <a:cxnSpLocks noChangeShapeType="1"/>
          </p:cNvCxnSpPr>
          <p:nvPr/>
        </p:nvCxnSpPr>
        <p:spPr bwMode="auto">
          <a:xfrm>
            <a:off x="228600" y="1811984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81001" y="1201632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-76200" y="1735690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30" name="Picture 29" descr="SeismicCh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1964572"/>
            <a:ext cx="6229489" cy="3204351"/>
          </a:xfrm>
          <a:prstGeom prst="rect">
            <a:avLst/>
          </a:prstGeom>
        </p:spPr>
      </p:pic>
      <p:cxnSp>
        <p:nvCxnSpPr>
          <p:cNvPr id="31" name="Straight Arrow Connector 5"/>
          <p:cNvCxnSpPr>
            <a:cxnSpLocks noChangeShapeType="1"/>
          </p:cNvCxnSpPr>
          <p:nvPr/>
        </p:nvCxnSpPr>
        <p:spPr bwMode="auto">
          <a:xfrm>
            <a:off x="6553200" y="401821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6"/>
          <p:cNvCxnSpPr>
            <a:cxnSpLocks noChangeShapeType="1"/>
          </p:cNvCxnSpPr>
          <p:nvPr/>
        </p:nvCxnSpPr>
        <p:spPr bwMode="auto">
          <a:xfrm>
            <a:off x="6553200" y="401821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629401" y="-208531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6172200" y="325528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Bent Arrow 36"/>
          <p:cNvSpPr/>
          <p:nvPr/>
        </p:nvSpPr>
        <p:spPr bwMode="auto">
          <a:xfrm rot="16200000" flipV="1">
            <a:off x="7086271" y="1928598"/>
            <a:ext cx="534059" cy="1447800"/>
          </a:xfrm>
          <a:prstGeom prst="bentArrow">
            <a:avLst>
              <a:gd name="adj1" fmla="val 25000"/>
              <a:gd name="adj2" fmla="val 30121"/>
              <a:gd name="adj3" fmla="val 25000"/>
              <a:gd name="adj4" fmla="val 4375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524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000" dirty="0">
                <a:solidFill>
                  <a:srgbClr val="0DB835"/>
                </a:solidFill>
              </a:rPr>
              <a:t>Seismic</a:t>
            </a:r>
            <a:r>
              <a:rPr lang="zh-CN" altLang="en-US" sz="3000" dirty="0">
                <a:solidFill>
                  <a:srgbClr val="0DB835"/>
                </a:solidFill>
              </a:rPr>
              <a:t> </a:t>
            </a:r>
            <a:r>
              <a:rPr lang="en-US" altLang="zh-CN" sz="3000" dirty="0">
                <a:solidFill>
                  <a:srgbClr val="0DB835"/>
                </a:solidFill>
              </a:rPr>
              <a:t>survey</a:t>
            </a:r>
            <a:endParaRPr lang="en-US" sz="3000" dirty="0">
              <a:solidFill>
                <a:srgbClr val="0DB8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549A2-A3D5-E546-8059-5CF447BFA01D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  <p:sp>
        <p:nvSpPr>
          <p:cNvPr id="10" name="Rectangle 9"/>
          <p:cNvSpPr/>
          <p:nvPr/>
        </p:nvSpPr>
        <p:spPr bwMode="auto">
          <a:xfrm>
            <a:off x="6858001" y="796968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934200" y="401822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795456" y="658054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768145" y="401822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29400" y="491792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3" name="Picture 22" descr="realland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4" y="415495"/>
            <a:ext cx="2143717" cy="16593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6619283" y="352875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80539" y="339204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cxnSp>
        <p:nvCxnSpPr>
          <p:cNvPr id="26" name="Straight Arrow Connector 5"/>
          <p:cNvCxnSpPr>
            <a:cxnSpLocks noChangeShapeType="1"/>
          </p:cNvCxnSpPr>
          <p:nvPr/>
        </p:nvCxnSpPr>
        <p:spPr bwMode="auto">
          <a:xfrm>
            <a:off x="228601" y="1811984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6"/>
          <p:cNvCxnSpPr>
            <a:cxnSpLocks noChangeShapeType="1"/>
          </p:cNvCxnSpPr>
          <p:nvPr/>
        </p:nvCxnSpPr>
        <p:spPr bwMode="auto">
          <a:xfrm>
            <a:off x="228600" y="1811984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81001" y="1201632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-76200" y="1735690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30" name="Picture 29" descr="SeismicCh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1964572"/>
            <a:ext cx="6229489" cy="3204351"/>
          </a:xfrm>
          <a:prstGeom prst="rect">
            <a:avLst/>
          </a:prstGeom>
        </p:spPr>
      </p:pic>
      <p:cxnSp>
        <p:nvCxnSpPr>
          <p:cNvPr id="31" name="Straight Arrow Connector 5"/>
          <p:cNvCxnSpPr>
            <a:cxnSpLocks noChangeShapeType="1"/>
          </p:cNvCxnSpPr>
          <p:nvPr/>
        </p:nvCxnSpPr>
        <p:spPr bwMode="auto">
          <a:xfrm>
            <a:off x="6553200" y="401821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6"/>
          <p:cNvCxnSpPr>
            <a:cxnSpLocks noChangeShapeType="1"/>
          </p:cNvCxnSpPr>
          <p:nvPr/>
        </p:nvCxnSpPr>
        <p:spPr bwMode="auto">
          <a:xfrm>
            <a:off x="6553200" y="401821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629401" y="-208531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6172200" y="325528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Bent Arrow 36"/>
          <p:cNvSpPr/>
          <p:nvPr/>
        </p:nvSpPr>
        <p:spPr bwMode="auto">
          <a:xfrm rot="16200000" flipV="1">
            <a:off x="7086271" y="1928598"/>
            <a:ext cx="534059" cy="1447800"/>
          </a:xfrm>
          <a:prstGeom prst="bentArrow">
            <a:avLst>
              <a:gd name="adj1" fmla="val 25000"/>
              <a:gd name="adj2" fmla="val 30121"/>
              <a:gd name="adj3" fmla="val 25000"/>
              <a:gd name="adj4" fmla="val 4375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352800" y="2498631"/>
            <a:ext cx="1524000" cy="762941"/>
          </a:xfrm>
          <a:prstGeom prst="ellips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05604" y="3032692"/>
            <a:ext cx="1940049" cy="1016903"/>
          </a:xfrm>
          <a:prstGeom prst="rect">
            <a:avLst/>
          </a:prstGeom>
        </p:spPr>
        <p:txBody>
          <a:bodyPr wrap="none" lIns="91425" tIns="45713" rIns="91425" bIns="45713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Source impulse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Source coupling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0910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549A2-A3D5-E546-8059-5CF447BFA01D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cxnSp>
        <p:nvCxnSpPr>
          <p:cNvPr id="26" name="Straight Arrow Connector 5"/>
          <p:cNvCxnSpPr>
            <a:cxnSpLocks noChangeShapeType="1"/>
          </p:cNvCxnSpPr>
          <p:nvPr/>
        </p:nvCxnSpPr>
        <p:spPr bwMode="auto">
          <a:xfrm>
            <a:off x="228601" y="1811984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6"/>
          <p:cNvCxnSpPr>
            <a:cxnSpLocks noChangeShapeType="1"/>
          </p:cNvCxnSpPr>
          <p:nvPr/>
        </p:nvCxnSpPr>
        <p:spPr bwMode="auto">
          <a:xfrm>
            <a:off x="228600" y="1811984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81001" y="1201632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-76200" y="1735690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30" name="Picture 29" descr="SeismicCh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1964572"/>
            <a:ext cx="6229489" cy="3204351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1" y="208619"/>
            <a:ext cx="8229600" cy="855924"/>
          </a:xfrm>
        </p:spPr>
        <p:txBody>
          <a:bodyPr/>
          <a:lstStyle/>
          <a:p>
            <a:r>
              <a:rPr lang="en-US" altLang="zh-CN" sz="3000" dirty="0">
                <a:solidFill>
                  <a:srgbClr val="0DB835"/>
                </a:solidFill>
              </a:rPr>
              <a:t>Seismic</a:t>
            </a:r>
            <a:r>
              <a:rPr lang="zh-CN" altLang="en-US" sz="3000" dirty="0">
                <a:solidFill>
                  <a:srgbClr val="0DB835"/>
                </a:solidFill>
              </a:rPr>
              <a:t> </a:t>
            </a:r>
            <a:r>
              <a:rPr lang="en-US" altLang="zh-CN" sz="3000" dirty="0">
                <a:solidFill>
                  <a:srgbClr val="0DB835"/>
                </a:solidFill>
              </a:rPr>
              <a:t>survey</a:t>
            </a:r>
            <a:endParaRPr lang="en-US" sz="3000" dirty="0">
              <a:solidFill>
                <a:srgbClr val="0DB8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4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000" dirty="0">
                <a:solidFill>
                  <a:srgbClr val="0DB835"/>
                </a:solidFill>
              </a:rPr>
              <a:t>Seismic</a:t>
            </a:r>
            <a:r>
              <a:rPr lang="zh-CN" altLang="en-US" sz="3000" dirty="0">
                <a:solidFill>
                  <a:srgbClr val="0DB835"/>
                </a:solidFill>
              </a:rPr>
              <a:t> </a:t>
            </a:r>
            <a:r>
              <a:rPr lang="en-US" altLang="zh-CN" sz="3000" dirty="0">
                <a:solidFill>
                  <a:srgbClr val="0DB835"/>
                </a:solidFill>
              </a:rPr>
              <a:t>survey</a:t>
            </a:r>
            <a:endParaRPr lang="en-US" sz="3000" dirty="0">
              <a:solidFill>
                <a:srgbClr val="0DB8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549A2-A3D5-E546-8059-5CF447BFA01D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  <p:sp>
        <p:nvSpPr>
          <p:cNvPr id="10" name="Rectangle 9"/>
          <p:cNvSpPr/>
          <p:nvPr/>
        </p:nvSpPr>
        <p:spPr bwMode="auto">
          <a:xfrm>
            <a:off x="6858001" y="796968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934200" y="401822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795456" y="658054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768145" y="401822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29400" y="491792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3" name="Picture 22" descr="realland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4" y="415495"/>
            <a:ext cx="2143717" cy="16593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6619283" y="352875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80539" y="339204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cxnSp>
        <p:nvCxnSpPr>
          <p:cNvPr id="26" name="Straight Arrow Connector 5"/>
          <p:cNvCxnSpPr>
            <a:cxnSpLocks noChangeShapeType="1"/>
          </p:cNvCxnSpPr>
          <p:nvPr/>
        </p:nvCxnSpPr>
        <p:spPr bwMode="auto">
          <a:xfrm>
            <a:off x="228601" y="1811984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6"/>
          <p:cNvCxnSpPr>
            <a:cxnSpLocks noChangeShapeType="1"/>
          </p:cNvCxnSpPr>
          <p:nvPr/>
        </p:nvCxnSpPr>
        <p:spPr bwMode="auto">
          <a:xfrm>
            <a:off x="228600" y="1811984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81001" y="1201632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-76200" y="1735690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30" name="Picture 29" descr="SeismicCh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1964572"/>
            <a:ext cx="6229489" cy="3204351"/>
          </a:xfrm>
          <a:prstGeom prst="rect">
            <a:avLst/>
          </a:prstGeom>
        </p:spPr>
      </p:pic>
      <p:cxnSp>
        <p:nvCxnSpPr>
          <p:cNvPr id="31" name="Straight Arrow Connector 5"/>
          <p:cNvCxnSpPr>
            <a:cxnSpLocks noChangeShapeType="1"/>
          </p:cNvCxnSpPr>
          <p:nvPr/>
        </p:nvCxnSpPr>
        <p:spPr bwMode="auto">
          <a:xfrm>
            <a:off x="6553200" y="401821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6"/>
          <p:cNvCxnSpPr>
            <a:cxnSpLocks noChangeShapeType="1"/>
          </p:cNvCxnSpPr>
          <p:nvPr/>
        </p:nvCxnSpPr>
        <p:spPr bwMode="auto">
          <a:xfrm>
            <a:off x="6553200" y="401821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629401" y="-208531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6172200" y="325528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Bent Arrow 36"/>
          <p:cNvSpPr/>
          <p:nvPr/>
        </p:nvSpPr>
        <p:spPr bwMode="auto">
          <a:xfrm rot="16200000" flipV="1">
            <a:off x="7086271" y="1928598"/>
            <a:ext cx="534059" cy="1447800"/>
          </a:xfrm>
          <a:prstGeom prst="bentArrow">
            <a:avLst>
              <a:gd name="adj1" fmla="val 25000"/>
              <a:gd name="adj2" fmla="val 30121"/>
              <a:gd name="adj3" fmla="val 25000"/>
              <a:gd name="adj4" fmla="val 4375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352800" y="2498631"/>
            <a:ext cx="1524000" cy="762941"/>
          </a:xfrm>
          <a:prstGeom prst="ellipse">
            <a:avLst/>
          </a:prstGeom>
          <a:noFill/>
          <a:ln w="349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04801" y="3108984"/>
            <a:ext cx="6172200" cy="2040866"/>
          </a:xfrm>
          <a:prstGeom prst="rect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3032691"/>
            <a:ext cx="1026212" cy="1325059"/>
          </a:xfrm>
          <a:prstGeom prst="rect">
            <a:avLst/>
          </a:prstGeom>
        </p:spPr>
        <p:txBody>
          <a:bodyPr wrap="none" lIns="91425" tIns="45713" rIns="91425" bIns="45713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Vp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err="1">
                <a:solidFill>
                  <a:srgbClr val="FF0000"/>
                </a:solidFill>
              </a:rPr>
              <a:t>Vs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Density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2889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000" dirty="0">
                <a:solidFill>
                  <a:srgbClr val="0DB835"/>
                </a:solidFill>
              </a:rPr>
              <a:t>Seismic</a:t>
            </a:r>
            <a:r>
              <a:rPr lang="zh-CN" altLang="en-US" sz="3000" dirty="0">
                <a:solidFill>
                  <a:srgbClr val="0DB835"/>
                </a:solidFill>
              </a:rPr>
              <a:t> </a:t>
            </a:r>
            <a:r>
              <a:rPr lang="en-US" altLang="zh-CN" sz="3000" dirty="0">
                <a:solidFill>
                  <a:srgbClr val="0DB835"/>
                </a:solidFill>
              </a:rPr>
              <a:t>survey</a:t>
            </a:r>
            <a:endParaRPr lang="en-US" sz="3000" dirty="0">
              <a:solidFill>
                <a:srgbClr val="0DB8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549A2-A3D5-E546-8059-5CF447BFA01D}" type="slidenum">
              <a:rPr lang="en-US" altLang="zh-CN" smtClean="0"/>
              <a:pPr>
                <a:defRPr/>
              </a:pPr>
              <a:t>41</a:t>
            </a:fld>
            <a:endParaRPr lang="en-US" altLang="zh-CN"/>
          </a:p>
        </p:txBody>
      </p:sp>
      <p:sp>
        <p:nvSpPr>
          <p:cNvPr id="10" name="Rectangle 9"/>
          <p:cNvSpPr/>
          <p:nvPr/>
        </p:nvSpPr>
        <p:spPr bwMode="auto">
          <a:xfrm>
            <a:off x="6858001" y="796968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934200" y="401822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795456" y="658054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768145" y="401822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29400" y="491792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3" name="Picture 22" descr="realland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4" y="415495"/>
            <a:ext cx="2143717" cy="16593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6619283" y="352875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80539" y="339204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cxnSp>
        <p:nvCxnSpPr>
          <p:cNvPr id="26" name="Straight Arrow Connector 5"/>
          <p:cNvCxnSpPr>
            <a:cxnSpLocks noChangeShapeType="1"/>
          </p:cNvCxnSpPr>
          <p:nvPr/>
        </p:nvCxnSpPr>
        <p:spPr bwMode="auto">
          <a:xfrm>
            <a:off x="228601" y="1811984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6"/>
          <p:cNvCxnSpPr>
            <a:cxnSpLocks noChangeShapeType="1"/>
          </p:cNvCxnSpPr>
          <p:nvPr/>
        </p:nvCxnSpPr>
        <p:spPr bwMode="auto">
          <a:xfrm>
            <a:off x="228600" y="1811984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81001" y="1201632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-76200" y="1735690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30" name="Picture 29" descr="SeismicCh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1964572"/>
            <a:ext cx="6229489" cy="3204351"/>
          </a:xfrm>
          <a:prstGeom prst="rect">
            <a:avLst/>
          </a:prstGeom>
        </p:spPr>
      </p:pic>
      <p:cxnSp>
        <p:nvCxnSpPr>
          <p:cNvPr id="31" name="Straight Arrow Connector 5"/>
          <p:cNvCxnSpPr>
            <a:cxnSpLocks noChangeShapeType="1"/>
          </p:cNvCxnSpPr>
          <p:nvPr/>
        </p:nvCxnSpPr>
        <p:spPr bwMode="auto">
          <a:xfrm>
            <a:off x="6553200" y="401821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6"/>
          <p:cNvCxnSpPr>
            <a:cxnSpLocks noChangeShapeType="1"/>
          </p:cNvCxnSpPr>
          <p:nvPr/>
        </p:nvCxnSpPr>
        <p:spPr bwMode="auto">
          <a:xfrm>
            <a:off x="6553200" y="401821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629401" y="-208531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6172200" y="325528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Bent Arrow 36"/>
          <p:cNvSpPr/>
          <p:nvPr/>
        </p:nvSpPr>
        <p:spPr bwMode="auto">
          <a:xfrm rot="16200000" flipV="1">
            <a:off x="7086271" y="1928598"/>
            <a:ext cx="534059" cy="1447800"/>
          </a:xfrm>
          <a:prstGeom prst="bentArrow">
            <a:avLst>
              <a:gd name="adj1" fmla="val 25000"/>
              <a:gd name="adj2" fmla="val 30121"/>
              <a:gd name="adj3" fmla="val 25000"/>
              <a:gd name="adj4" fmla="val 4375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352800" y="2498631"/>
            <a:ext cx="1524000" cy="762941"/>
          </a:xfrm>
          <a:prstGeom prst="ellipse">
            <a:avLst/>
          </a:prstGeom>
          <a:noFill/>
          <a:ln w="349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04801" y="3108984"/>
            <a:ext cx="6172200" cy="2040866"/>
          </a:xfrm>
          <a:prstGeom prst="rect">
            <a:avLst/>
          </a:prstGeom>
          <a:noFill/>
          <a:ln w="349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600200" y="3003121"/>
            <a:ext cx="1524000" cy="305176"/>
          </a:xfrm>
          <a:prstGeom prst="ellips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4982535" y="2985964"/>
            <a:ext cx="1524000" cy="305176"/>
          </a:xfrm>
          <a:prstGeom prst="ellips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05600" y="3032692"/>
            <a:ext cx="2136918" cy="1016903"/>
          </a:xfrm>
          <a:prstGeom prst="rect">
            <a:avLst/>
          </a:prstGeom>
        </p:spPr>
        <p:txBody>
          <a:bodyPr wrap="none" lIns="91425" tIns="45713" rIns="91425" bIns="45713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Receiver response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Receiver coupling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2889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8E9F723-6440-7748-B4E7-F0ABC214153C}" type="slidenum">
              <a:rPr lang="en-US" altLang="zh-CN" sz="1200">
                <a:solidFill>
                  <a:schemeClr val="tx1"/>
                </a:solidFill>
              </a:rPr>
              <a:pPr eaLnBrk="1" hangingPunct="1"/>
              <a:t>42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2226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228601" y="686649"/>
            <a:ext cx="8915400" cy="132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/>
          <a:p>
            <a:r>
              <a:rPr lang="en-US" sz="4000" dirty="0">
                <a:solidFill>
                  <a:srgbClr val="0DB835"/>
                </a:solidFill>
              </a:rPr>
              <a:t>   Match non-acoustic amplitude with acoustic wave-equation modeled amplitude</a:t>
            </a:r>
          </a:p>
        </p:txBody>
      </p:sp>
    </p:spTree>
    <p:extLst>
      <p:ext uri="{BB962C8B-B14F-4D97-AF65-F5344CB8AC3E}">
        <p14:creationId xmlns:p14="http://schemas.microsoft.com/office/powerpoint/2010/main" val="27049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876FDFD-8103-384D-AE9A-2EE4334DE8FD}" type="slidenum">
              <a:rPr lang="en-US" altLang="zh-CN" sz="1200">
                <a:solidFill>
                  <a:schemeClr val="tx1"/>
                </a:solidFill>
              </a:rPr>
              <a:pPr eaLnBrk="1" hangingPunct="1"/>
              <a:t>43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8370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228601" y="686647"/>
            <a:ext cx="8915400" cy="223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3300" dirty="0">
                <a:solidFill>
                  <a:srgbClr val="0DB835"/>
                </a:solidFill>
              </a:rPr>
              <a:t>Challenge #2: Initial model building  for WI</a:t>
            </a:r>
          </a:p>
          <a:p>
            <a:pPr algn="ctr"/>
            <a:endParaRPr lang="en-US" sz="3300" dirty="0">
              <a:solidFill>
                <a:srgbClr val="FF0000"/>
              </a:solidFill>
            </a:endParaRPr>
          </a:p>
          <a:p>
            <a:pPr algn="ctr"/>
            <a:endParaRPr lang="en-US" sz="33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5334000" y="343323"/>
            <a:ext cx="3581400" cy="171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1700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" name="Picture 1" descr="Screen Shot 2014-09-25 at 11.35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4" y="591279"/>
            <a:ext cx="3690575" cy="31280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1" y="3719339"/>
            <a:ext cx="3415087" cy="462221"/>
          </a:xfrm>
          <a:prstGeom prst="rect">
            <a:avLst/>
          </a:prstGeom>
        </p:spPr>
        <p:txBody>
          <a:bodyPr wrap="none" lIns="91425" tIns="45713" rIns="91425" bIns="45713">
            <a:spAutoFit/>
          </a:bodyPr>
          <a:lstStyle/>
          <a:p>
            <a:r>
              <a:rPr lang="fr-FR" sz="2400" dirty="0">
                <a:solidFill>
                  <a:srgbClr val="0DB835"/>
                </a:solidFill>
              </a:rPr>
              <a:t>(</a:t>
            </a:r>
            <a:r>
              <a:rPr lang="fr-FR" sz="2400" dirty="0" err="1">
                <a:solidFill>
                  <a:srgbClr val="0DB835"/>
                </a:solidFill>
              </a:rPr>
              <a:t>Virieux</a:t>
            </a:r>
            <a:r>
              <a:rPr lang="fr-FR" sz="2400" dirty="0">
                <a:solidFill>
                  <a:srgbClr val="0DB835"/>
                </a:solidFill>
              </a:rPr>
              <a:t> and </a:t>
            </a:r>
            <a:r>
              <a:rPr lang="fr-FR" sz="2400" dirty="0" err="1">
                <a:solidFill>
                  <a:srgbClr val="0DB835"/>
                </a:solidFill>
              </a:rPr>
              <a:t>Operto</a:t>
            </a:r>
            <a:r>
              <a:rPr lang="fr-FR" sz="2400" dirty="0">
                <a:solidFill>
                  <a:srgbClr val="0DB835"/>
                </a:solidFill>
              </a:rPr>
              <a:t>, 2009)</a:t>
            </a:r>
            <a:endParaRPr lang="en-US" sz="2400" dirty="0">
              <a:solidFill>
                <a:srgbClr val="0DB835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33805" y="1051313"/>
            <a:ext cx="974215" cy="2064635"/>
          </a:xfrm>
          <a:prstGeom prst="rect">
            <a:avLst/>
          </a:prstGeom>
        </p:spPr>
        <p:txBody>
          <a:bodyPr wrap="none" lIns="91425" tIns="45713" rIns="91425" bIns="45713">
            <a:spAutoFit/>
          </a:bodyPr>
          <a:lstStyle/>
          <a:p>
            <a:r>
              <a:rPr lang="en-US" altLang="zh-CN" sz="2400" dirty="0" err="1">
                <a:solidFill>
                  <a:srgbClr val="000000"/>
                </a:solidFill>
              </a:rPr>
              <a:t>d</a:t>
            </a:r>
            <a:r>
              <a:rPr lang="en-US" altLang="zh-CN" sz="2400" baseline="-25000" dirty="0" err="1">
                <a:solidFill>
                  <a:srgbClr val="000000"/>
                </a:solidFill>
              </a:rPr>
              <a:t>cal</a:t>
            </a:r>
            <a:r>
              <a:rPr lang="en-US" altLang="zh-CN" sz="2400" dirty="0">
                <a:solidFill>
                  <a:srgbClr val="000000"/>
                </a:solidFill>
              </a:rPr>
              <a:t>(v</a:t>
            </a:r>
            <a:r>
              <a:rPr lang="en-US" altLang="zh-CN" sz="2400" baseline="-25000" dirty="0">
                <a:solidFill>
                  <a:srgbClr val="000000"/>
                </a:solidFill>
              </a:rPr>
              <a:t>0</a:t>
            </a:r>
            <a:r>
              <a:rPr lang="en-US" altLang="zh-CN" sz="2400" dirty="0">
                <a:solidFill>
                  <a:srgbClr val="000000"/>
                </a:solidFill>
              </a:rPr>
              <a:t>)</a:t>
            </a:r>
            <a:endParaRPr lang="en-US" altLang="zh-CN" sz="2400" baseline="-25000" dirty="0">
              <a:solidFill>
                <a:srgbClr val="000000"/>
              </a:solidFill>
            </a:endParaRPr>
          </a:p>
          <a:p>
            <a:endParaRPr lang="en-US" sz="2000" baseline="-25000" dirty="0">
              <a:solidFill>
                <a:srgbClr val="000000"/>
              </a:solidFill>
            </a:endParaRPr>
          </a:p>
          <a:p>
            <a:endParaRPr lang="en-US" sz="2000" baseline="-250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d</a:t>
            </a:r>
            <a:r>
              <a:rPr lang="en-US" sz="2400" baseline="-25000" dirty="0" err="1">
                <a:solidFill>
                  <a:srgbClr val="000000"/>
                </a:solidFill>
              </a:rPr>
              <a:t>obs</a:t>
            </a:r>
            <a:endParaRPr lang="en-US" sz="2400" baseline="-25000" dirty="0">
              <a:solidFill>
                <a:srgbClr val="000000"/>
              </a:solidFill>
            </a:endParaRPr>
          </a:p>
          <a:p>
            <a:endParaRPr lang="en-US" sz="2000" baseline="-25000" dirty="0">
              <a:solidFill>
                <a:srgbClr val="000000"/>
              </a:solidFill>
            </a:endParaRPr>
          </a:p>
          <a:p>
            <a:endParaRPr lang="en-US" sz="2400" baseline="-25000" dirty="0">
              <a:solidFill>
                <a:srgbClr val="000000"/>
              </a:solidFill>
            </a:endParaRPr>
          </a:p>
          <a:p>
            <a:r>
              <a:rPr lang="en-US" altLang="zh-CN" sz="2400" dirty="0" err="1">
                <a:solidFill>
                  <a:srgbClr val="000000"/>
                </a:solidFill>
              </a:rPr>
              <a:t>d</a:t>
            </a:r>
            <a:r>
              <a:rPr lang="en-US" altLang="zh-CN" sz="2400" baseline="-25000" dirty="0" err="1">
                <a:solidFill>
                  <a:srgbClr val="000000"/>
                </a:solidFill>
              </a:rPr>
              <a:t>cal</a:t>
            </a:r>
            <a:r>
              <a:rPr lang="en-US" altLang="zh-CN" sz="2400" dirty="0">
                <a:solidFill>
                  <a:srgbClr val="000000"/>
                </a:solidFill>
              </a:rPr>
              <a:t>(v</a:t>
            </a:r>
            <a:r>
              <a:rPr lang="en-US" altLang="zh-CN" sz="2400" baseline="-25000" dirty="0">
                <a:solidFill>
                  <a:srgbClr val="000000"/>
                </a:solidFill>
              </a:rPr>
              <a:t>0</a:t>
            </a:r>
            <a:r>
              <a:rPr lang="en-US" altLang="zh-CN" sz="2400" dirty="0">
                <a:solidFill>
                  <a:srgbClr val="000000"/>
                </a:solidFill>
              </a:rPr>
              <a:t>)</a:t>
            </a:r>
            <a:endParaRPr 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381001" y="114441"/>
            <a:ext cx="89154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3000" dirty="0">
                <a:solidFill>
                  <a:srgbClr val="0DB835"/>
                </a:solidFill>
              </a:rPr>
              <a:t>WI initial model requirement</a:t>
            </a:r>
            <a:endParaRPr lang="en-US" altLang="zh-CN" dirty="0">
              <a:solidFill>
                <a:srgbClr val="0DB835"/>
              </a:solidFill>
            </a:endParaRPr>
          </a:p>
          <a:p>
            <a:r>
              <a:rPr lang="en-US" altLang="zh-CN" dirty="0"/>
              <a:t>         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182181"/>
              </p:ext>
            </p:extLst>
          </p:nvPr>
        </p:nvGraphicFramePr>
        <p:xfrm>
          <a:off x="6203951" y="3261571"/>
          <a:ext cx="698500" cy="1285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93" name="Equation" r:id="rId5" imgW="279400" imgH="685800" progId="Equation.3">
                  <p:embed/>
                </p:oleObj>
              </mc:Choice>
              <mc:Fallback>
                <p:oleObj name="Equation" r:id="rId5" imgW="2794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1" y="3261571"/>
                        <a:ext cx="698500" cy="12858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010401" y="3160254"/>
            <a:ext cx="2133600" cy="173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dirty="0">
                <a:solidFill>
                  <a:srgbClr val="0DB835"/>
                </a:solidFill>
              </a:rPr>
              <a:t>Initial model</a:t>
            </a:r>
          </a:p>
          <a:p>
            <a:endParaRPr lang="en-US" altLang="zh-CN" sz="600" dirty="0">
              <a:solidFill>
                <a:srgbClr val="0DB835"/>
              </a:solidFill>
            </a:endParaRPr>
          </a:p>
          <a:p>
            <a:r>
              <a:rPr lang="en-US" altLang="zh-CN" sz="2400" dirty="0">
                <a:solidFill>
                  <a:srgbClr val="0DB835"/>
                </a:solidFill>
              </a:rPr>
              <a:t>Observed data</a:t>
            </a:r>
          </a:p>
          <a:p>
            <a:endParaRPr lang="en-US" altLang="zh-CN" sz="600" dirty="0">
              <a:solidFill>
                <a:srgbClr val="0DB835"/>
              </a:solidFill>
            </a:endParaRPr>
          </a:p>
          <a:p>
            <a:r>
              <a:rPr lang="en-US" altLang="zh-CN" sz="2400" dirty="0">
                <a:solidFill>
                  <a:srgbClr val="0DB835"/>
                </a:solidFill>
              </a:rPr>
              <a:t>Calculated data</a:t>
            </a:r>
          </a:p>
          <a:p>
            <a:r>
              <a:rPr lang="en-US" altLang="zh-CN" sz="2000" dirty="0">
                <a:solidFill>
                  <a:srgbClr val="0DB835"/>
                </a:solidFill>
              </a:rPr>
              <a:t>      </a:t>
            </a:r>
          </a:p>
          <a:p>
            <a:r>
              <a:rPr lang="en-US" altLang="zh-CN" sz="2000" dirty="0">
                <a:solidFill>
                  <a:srgbClr val="0DB835"/>
                </a:solidFill>
              </a:rPr>
              <a:t/>
            </a:r>
            <a:br>
              <a:rPr lang="en-US" altLang="zh-CN" sz="2000" dirty="0">
                <a:solidFill>
                  <a:srgbClr val="0DB835"/>
                </a:solidFill>
              </a:rPr>
            </a:br>
            <a:endParaRPr lang="en-US" altLang="zh-CN" sz="2000" dirty="0">
              <a:solidFill>
                <a:srgbClr val="0DB835"/>
              </a:solidFill>
            </a:endParaRPr>
          </a:p>
          <a:p>
            <a:r>
              <a:rPr lang="en-US" altLang="zh-CN" sz="2000" dirty="0">
                <a:solidFill>
                  <a:srgbClr val="0DB835"/>
                </a:solidFill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196893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5334000" y="343323"/>
            <a:ext cx="3581400" cy="171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1700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" name="Picture 1" descr="Screen Shot 2014-09-25 at 11.35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4" y="591279"/>
            <a:ext cx="3690575" cy="31280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1" y="3719339"/>
            <a:ext cx="3415087" cy="462221"/>
          </a:xfrm>
          <a:prstGeom prst="rect">
            <a:avLst/>
          </a:prstGeom>
        </p:spPr>
        <p:txBody>
          <a:bodyPr wrap="none" lIns="91425" tIns="45713" rIns="91425" bIns="45713">
            <a:spAutoFit/>
          </a:bodyPr>
          <a:lstStyle/>
          <a:p>
            <a:r>
              <a:rPr lang="fr-FR" sz="2400" dirty="0">
                <a:solidFill>
                  <a:srgbClr val="0DB835"/>
                </a:solidFill>
              </a:rPr>
              <a:t>(</a:t>
            </a:r>
            <a:r>
              <a:rPr lang="fr-FR" sz="2400" dirty="0" err="1">
                <a:solidFill>
                  <a:srgbClr val="0DB835"/>
                </a:solidFill>
              </a:rPr>
              <a:t>Virieux</a:t>
            </a:r>
            <a:r>
              <a:rPr lang="fr-FR" sz="2400" dirty="0">
                <a:solidFill>
                  <a:srgbClr val="0DB835"/>
                </a:solidFill>
              </a:rPr>
              <a:t> and </a:t>
            </a:r>
            <a:r>
              <a:rPr lang="fr-FR" sz="2400" dirty="0" err="1">
                <a:solidFill>
                  <a:srgbClr val="0DB835"/>
                </a:solidFill>
              </a:rPr>
              <a:t>Operto</a:t>
            </a:r>
            <a:r>
              <a:rPr lang="fr-FR" sz="2400" dirty="0">
                <a:solidFill>
                  <a:srgbClr val="0DB835"/>
                </a:solidFill>
              </a:rPr>
              <a:t>, 2009)</a:t>
            </a:r>
            <a:endParaRPr lang="en-US" sz="2400" dirty="0">
              <a:solidFill>
                <a:srgbClr val="0DB835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33803" y="1051311"/>
            <a:ext cx="2150769" cy="2311160"/>
          </a:xfrm>
          <a:prstGeom prst="rect">
            <a:avLst/>
          </a:prstGeom>
        </p:spPr>
        <p:txBody>
          <a:bodyPr wrap="none" lIns="91425" tIns="45713" rIns="91425" bIns="45713">
            <a:spAutoFit/>
          </a:bodyPr>
          <a:lstStyle/>
          <a:p>
            <a:r>
              <a:rPr lang="en-US" altLang="zh-CN" sz="2400" dirty="0" err="1">
                <a:solidFill>
                  <a:srgbClr val="000000"/>
                </a:solidFill>
              </a:rPr>
              <a:t>d</a:t>
            </a:r>
            <a:r>
              <a:rPr lang="en-US" altLang="zh-CN" sz="2400" baseline="-25000" dirty="0" err="1">
                <a:solidFill>
                  <a:srgbClr val="000000"/>
                </a:solidFill>
              </a:rPr>
              <a:t>cal</a:t>
            </a:r>
            <a:r>
              <a:rPr lang="en-US" altLang="zh-CN" sz="2400" dirty="0">
                <a:solidFill>
                  <a:srgbClr val="000000"/>
                </a:solidFill>
              </a:rPr>
              <a:t>(v</a:t>
            </a:r>
            <a:r>
              <a:rPr lang="en-US" altLang="zh-CN" sz="2400" baseline="-25000" dirty="0">
                <a:solidFill>
                  <a:srgbClr val="000000"/>
                </a:solidFill>
              </a:rPr>
              <a:t>0</a:t>
            </a:r>
            <a:r>
              <a:rPr lang="en-US" altLang="zh-CN" sz="2400" dirty="0">
                <a:solidFill>
                  <a:srgbClr val="000000"/>
                </a:solidFill>
              </a:rPr>
              <a:t>)   Bad v</a:t>
            </a:r>
            <a:r>
              <a:rPr lang="en-US" altLang="zh-CN" sz="2400" baseline="-25000" dirty="0">
                <a:solidFill>
                  <a:srgbClr val="000000"/>
                </a:solidFill>
              </a:rPr>
              <a:t>0</a:t>
            </a:r>
          </a:p>
          <a:p>
            <a:endParaRPr lang="en-US" sz="2000" baseline="-25000" dirty="0">
              <a:solidFill>
                <a:srgbClr val="000000"/>
              </a:solidFill>
            </a:endParaRPr>
          </a:p>
          <a:p>
            <a:endParaRPr lang="en-US" sz="2000" baseline="-250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d</a:t>
            </a:r>
            <a:r>
              <a:rPr lang="en-US" sz="2400" baseline="-25000" dirty="0" err="1">
                <a:solidFill>
                  <a:srgbClr val="000000"/>
                </a:solidFill>
              </a:rPr>
              <a:t>obs</a:t>
            </a:r>
            <a:endParaRPr lang="en-US" sz="2400" baseline="-25000" dirty="0">
              <a:solidFill>
                <a:srgbClr val="000000"/>
              </a:solidFill>
            </a:endParaRPr>
          </a:p>
          <a:p>
            <a:endParaRPr lang="en-US" sz="2000" baseline="-25000" dirty="0">
              <a:solidFill>
                <a:srgbClr val="000000"/>
              </a:solidFill>
            </a:endParaRPr>
          </a:p>
          <a:p>
            <a:endParaRPr lang="en-US" sz="2400" baseline="-25000" dirty="0">
              <a:solidFill>
                <a:srgbClr val="000000"/>
              </a:solidFill>
            </a:endParaRPr>
          </a:p>
          <a:p>
            <a:r>
              <a:rPr lang="en-US" altLang="zh-CN" sz="2400" dirty="0" err="1">
                <a:solidFill>
                  <a:srgbClr val="000000"/>
                </a:solidFill>
              </a:rPr>
              <a:t>d</a:t>
            </a:r>
            <a:r>
              <a:rPr lang="en-US" altLang="zh-CN" sz="2400" baseline="-25000" dirty="0" err="1">
                <a:solidFill>
                  <a:srgbClr val="000000"/>
                </a:solidFill>
              </a:rPr>
              <a:t>cal</a:t>
            </a:r>
            <a:r>
              <a:rPr lang="en-US" altLang="zh-CN" sz="2400" dirty="0">
                <a:solidFill>
                  <a:srgbClr val="000000"/>
                </a:solidFill>
              </a:rPr>
              <a:t>(v</a:t>
            </a:r>
            <a:r>
              <a:rPr lang="en-US" altLang="zh-CN" sz="2400" baseline="-25000" dirty="0">
                <a:solidFill>
                  <a:srgbClr val="000000"/>
                </a:solidFill>
              </a:rPr>
              <a:t>0</a:t>
            </a:r>
            <a:r>
              <a:rPr lang="en-US" altLang="zh-CN" sz="2400" dirty="0">
                <a:solidFill>
                  <a:srgbClr val="000000"/>
                </a:solidFill>
              </a:rPr>
              <a:t>)  Good v</a:t>
            </a:r>
            <a:r>
              <a:rPr lang="en-US" altLang="zh-CN" sz="2400" baseline="-25000" dirty="0">
                <a:solidFill>
                  <a:srgbClr val="000000"/>
                </a:solidFill>
              </a:rPr>
              <a:t>0</a:t>
            </a:r>
            <a:endParaRPr lang="en-US" sz="2400" baseline="-25000" dirty="0">
              <a:solidFill>
                <a:srgbClr val="000000"/>
              </a:solidFill>
            </a:endParaRPr>
          </a:p>
          <a:p>
            <a:endParaRPr 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381001" y="114441"/>
            <a:ext cx="89154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3000" dirty="0">
                <a:solidFill>
                  <a:srgbClr val="0DB835"/>
                </a:solidFill>
              </a:rPr>
              <a:t>WI initial model requirement</a:t>
            </a:r>
            <a:endParaRPr lang="en-US" altLang="zh-CN" dirty="0">
              <a:solidFill>
                <a:srgbClr val="0DB835"/>
              </a:solidFill>
            </a:endParaRPr>
          </a:p>
          <a:p>
            <a:r>
              <a:rPr lang="en-US" altLang="zh-CN" dirty="0"/>
              <a:t>         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536585"/>
              </p:ext>
            </p:extLst>
          </p:nvPr>
        </p:nvGraphicFramePr>
        <p:xfrm>
          <a:off x="6203951" y="3261571"/>
          <a:ext cx="698500" cy="1285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7" name="Equation" r:id="rId5" imgW="279400" imgH="685800" progId="Equation.3">
                  <p:embed/>
                </p:oleObj>
              </mc:Choice>
              <mc:Fallback>
                <p:oleObj name="Equation" r:id="rId5" imgW="2794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1" y="3261571"/>
                        <a:ext cx="698500" cy="12858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010401" y="3160254"/>
            <a:ext cx="2133600" cy="173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dirty="0">
                <a:solidFill>
                  <a:srgbClr val="0DB835"/>
                </a:solidFill>
              </a:rPr>
              <a:t>Initial model</a:t>
            </a:r>
          </a:p>
          <a:p>
            <a:endParaRPr lang="en-US" altLang="zh-CN" sz="600" dirty="0">
              <a:solidFill>
                <a:srgbClr val="0DB835"/>
              </a:solidFill>
            </a:endParaRPr>
          </a:p>
          <a:p>
            <a:r>
              <a:rPr lang="en-US" altLang="zh-CN" sz="2400" dirty="0">
                <a:solidFill>
                  <a:srgbClr val="0DB835"/>
                </a:solidFill>
              </a:rPr>
              <a:t>Observed data</a:t>
            </a:r>
          </a:p>
          <a:p>
            <a:endParaRPr lang="en-US" altLang="zh-CN" sz="600" dirty="0">
              <a:solidFill>
                <a:srgbClr val="0DB835"/>
              </a:solidFill>
            </a:endParaRPr>
          </a:p>
          <a:p>
            <a:r>
              <a:rPr lang="en-US" altLang="zh-CN" sz="2400" dirty="0">
                <a:solidFill>
                  <a:srgbClr val="0DB835"/>
                </a:solidFill>
              </a:rPr>
              <a:t>Calculated data</a:t>
            </a:r>
          </a:p>
          <a:p>
            <a:r>
              <a:rPr lang="en-US" altLang="zh-CN" sz="2000" dirty="0">
                <a:solidFill>
                  <a:srgbClr val="0DB835"/>
                </a:solidFill>
              </a:rPr>
              <a:t>      </a:t>
            </a:r>
          </a:p>
          <a:p>
            <a:r>
              <a:rPr lang="en-US" altLang="zh-CN" sz="2000" dirty="0">
                <a:solidFill>
                  <a:srgbClr val="0DB835"/>
                </a:solidFill>
              </a:rPr>
              <a:t/>
            </a:r>
            <a:br>
              <a:rPr lang="en-US" altLang="zh-CN" sz="2000" dirty="0">
                <a:solidFill>
                  <a:srgbClr val="0DB835"/>
                </a:solidFill>
              </a:rPr>
            </a:br>
            <a:endParaRPr lang="en-US" altLang="zh-CN" sz="2000" dirty="0">
              <a:solidFill>
                <a:srgbClr val="0DB835"/>
              </a:solidFill>
            </a:endParaRPr>
          </a:p>
          <a:p>
            <a:r>
              <a:rPr lang="en-US" altLang="zh-CN" sz="2000" dirty="0">
                <a:solidFill>
                  <a:srgbClr val="0DB835"/>
                </a:solidFill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161725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6820920-56E9-CE40-AC27-E07B68BE3212}" type="slidenum">
              <a:rPr lang="en-US" altLang="zh-CN" sz="1200">
                <a:solidFill>
                  <a:schemeClr val="tx1"/>
                </a:solidFill>
              </a:rPr>
              <a:pPr eaLnBrk="1" hangingPunct="1"/>
              <a:t>46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30200" y="1317265"/>
            <a:ext cx="1687512" cy="41604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25" tIns="45713" rIns="91425" bIns="45713"/>
          <a:lstStyle/>
          <a:p>
            <a:pPr>
              <a:defRPr/>
            </a:pPr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06499" name="Rectangle 7"/>
          <p:cNvSpPr>
            <a:spLocks noChangeArrowheads="1"/>
          </p:cNvSpPr>
          <p:nvPr/>
        </p:nvSpPr>
        <p:spPr bwMode="auto">
          <a:xfrm>
            <a:off x="304799" y="1260045"/>
            <a:ext cx="1753174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sz="3200" dirty="0">
                <a:solidFill>
                  <a:srgbClr val="0DB835"/>
                </a:solidFill>
              </a:rPr>
              <a:t>Chapter 1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341313" y="1825098"/>
            <a:ext cx="1689100" cy="41604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25" tIns="45713" rIns="91425" bIns="45713"/>
          <a:lstStyle/>
          <a:p>
            <a:pPr>
              <a:defRPr/>
            </a:pPr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06501" name="Rectangle 17"/>
          <p:cNvSpPr>
            <a:spLocks noChangeArrowheads="1"/>
          </p:cNvSpPr>
          <p:nvPr/>
        </p:nvSpPr>
        <p:spPr bwMode="auto">
          <a:xfrm>
            <a:off x="315911" y="1767878"/>
            <a:ext cx="1753174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sz="3200" dirty="0">
                <a:solidFill>
                  <a:srgbClr val="0DB835"/>
                </a:solidFill>
              </a:rPr>
              <a:t>Chapter 2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41313" y="2330547"/>
            <a:ext cx="1689100" cy="41604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25" tIns="45713" rIns="91425" bIns="45713"/>
          <a:lstStyle/>
          <a:p>
            <a:pPr>
              <a:defRPr/>
            </a:pPr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06503" name="Rectangle 19"/>
          <p:cNvSpPr>
            <a:spLocks noChangeArrowheads="1"/>
          </p:cNvSpPr>
          <p:nvPr/>
        </p:nvSpPr>
        <p:spPr bwMode="auto">
          <a:xfrm>
            <a:off x="315911" y="2273326"/>
            <a:ext cx="1753174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sz="3200" dirty="0">
                <a:solidFill>
                  <a:srgbClr val="0DB835"/>
                </a:solidFill>
              </a:rPr>
              <a:t>Chapter 3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41313" y="2835996"/>
            <a:ext cx="1689100" cy="41604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25" tIns="45713" rIns="91425" bIns="45713"/>
          <a:lstStyle/>
          <a:p>
            <a:pPr>
              <a:defRPr/>
            </a:pPr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06505" name="Rectangle 21"/>
          <p:cNvSpPr>
            <a:spLocks noChangeArrowheads="1"/>
          </p:cNvSpPr>
          <p:nvPr/>
        </p:nvSpPr>
        <p:spPr bwMode="auto">
          <a:xfrm>
            <a:off x="315911" y="2778774"/>
            <a:ext cx="1753174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sz="3200" dirty="0">
                <a:solidFill>
                  <a:srgbClr val="0DB835"/>
                </a:solidFill>
              </a:rPr>
              <a:t>Chapter 4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341313" y="3341443"/>
            <a:ext cx="1689100" cy="41604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25" tIns="45713" rIns="91425" bIns="45713"/>
          <a:lstStyle/>
          <a:p>
            <a:pPr>
              <a:defRPr/>
            </a:pPr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06507" name="Rectangle 23"/>
          <p:cNvSpPr>
            <a:spLocks noChangeArrowheads="1"/>
          </p:cNvSpPr>
          <p:nvPr/>
        </p:nvSpPr>
        <p:spPr bwMode="auto">
          <a:xfrm>
            <a:off x="315911" y="3275878"/>
            <a:ext cx="1753174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sz="3200" dirty="0">
                <a:solidFill>
                  <a:srgbClr val="0DB835"/>
                </a:solidFill>
              </a:rPr>
              <a:t>Chapter 5</a:t>
            </a:r>
          </a:p>
        </p:txBody>
      </p:sp>
      <p:sp>
        <p:nvSpPr>
          <p:cNvPr id="106508" name="Rectangle 5"/>
          <p:cNvSpPr>
            <a:spLocks noChangeArrowheads="1"/>
          </p:cNvSpPr>
          <p:nvPr/>
        </p:nvSpPr>
        <p:spPr bwMode="auto">
          <a:xfrm>
            <a:off x="381000" y="171662"/>
            <a:ext cx="8686800" cy="70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r>
              <a:rPr lang="en-US" sz="4000" dirty="0">
                <a:solidFill>
                  <a:srgbClr val="0DB835"/>
                </a:solidFill>
              </a:rPr>
              <a:t>Thesis Structure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209800" y="1277928"/>
            <a:ext cx="6934200" cy="2557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13" rIns="91425" bIns="45713">
            <a:spAutoFit/>
          </a:bodyPr>
          <a:lstStyle/>
          <a:p>
            <a:pPr>
              <a:defRPr/>
            </a:pPr>
            <a:r>
              <a:rPr lang="en-US" altLang="zh-CN" sz="3200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Introduction</a:t>
            </a:r>
          </a:p>
          <a:p>
            <a:pPr>
              <a:defRPr/>
            </a:pPr>
            <a:r>
              <a:rPr lang="en-US" altLang="zh-CN" sz="3200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Initial model building by WTI</a:t>
            </a:r>
          </a:p>
          <a:p>
            <a:pPr>
              <a:defRPr/>
            </a:pPr>
            <a:r>
              <a:rPr lang="en-US" altLang="zh-CN" sz="3200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Kinematic WI (KWI) Objective function</a:t>
            </a:r>
          </a:p>
          <a:p>
            <a:pPr>
              <a:defRPr/>
            </a:pPr>
            <a:r>
              <a:rPr lang="en-US" altLang="zh-CN" sz="3200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Random boundary condition</a:t>
            </a:r>
          </a:p>
          <a:p>
            <a:pPr>
              <a:defRPr/>
            </a:pPr>
            <a:r>
              <a:rPr lang="en-US" altLang="zh-CN" sz="3200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3D Examples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6820920-56E9-CE40-AC27-E07B68BE3212}" type="slidenum">
              <a:rPr lang="en-US" altLang="zh-CN" sz="1200">
                <a:solidFill>
                  <a:schemeClr val="tx1"/>
                </a:solidFill>
              </a:rPr>
              <a:pPr eaLnBrk="1" hangingPunct="1"/>
              <a:t>47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30200" y="1317265"/>
            <a:ext cx="1687512" cy="41604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25" tIns="45713" rIns="91425" bIns="45713"/>
          <a:lstStyle/>
          <a:p>
            <a:pPr>
              <a:defRPr/>
            </a:pPr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06499" name="Rectangle 7"/>
          <p:cNvSpPr>
            <a:spLocks noChangeArrowheads="1"/>
          </p:cNvSpPr>
          <p:nvPr/>
        </p:nvSpPr>
        <p:spPr bwMode="auto">
          <a:xfrm>
            <a:off x="304799" y="1260045"/>
            <a:ext cx="1753174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sz="3200" dirty="0">
                <a:solidFill>
                  <a:srgbClr val="0DB835"/>
                </a:solidFill>
              </a:rPr>
              <a:t>Chapter 1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341313" y="1825098"/>
            <a:ext cx="1689100" cy="41604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25" tIns="45713" rIns="91425" bIns="45713"/>
          <a:lstStyle/>
          <a:p>
            <a:pPr>
              <a:defRPr/>
            </a:pPr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06501" name="Rectangle 17"/>
          <p:cNvSpPr>
            <a:spLocks noChangeArrowheads="1"/>
          </p:cNvSpPr>
          <p:nvPr/>
        </p:nvSpPr>
        <p:spPr bwMode="auto">
          <a:xfrm>
            <a:off x="315911" y="1767878"/>
            <a:ext cx="1753174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sz="3200" dirty="0">
                <a:solidFill>
                  <a:srgbClr val="0DB835"/>
                </a:solidFill>
              </a:rPr>
              <a:t>Chapter 2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41313" y="2330547"/>
            <a:ext cx="1689100" cy="41604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25" tIns="45713" rIns="91425" bIns="45713"/>
          <a:lstStyle/>
          <a:p>
            <a:pPr>
              <a:defRPr/>
            </a:pPr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06503" name="Rectangle 19"/>
          <p:cNvSpPr>
            <a:spLocks noChangeArrowheads="1"/>
          </p:cNvSpPr>
          <p:nvPr/>
        </p:nvSpPr>
        <p:spPr bwMode="auto">
          <a:xfrm>
            <a:off x="315911" y="2273326"/>
            <a:ext cx="1753174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sz="3200" dirty="0">
                <a:solidFill>
                  <a:srgbClr val="0DB835"/>
                </a:solidFill>
              </a:rPr>
              <a:t>Chapter 3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41313" y="2835996"/>
            <a:ext cx="1689100" cy="41604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25" tIns="45713" rIns="91425" bIns="45713"/>
          <a:lstStyle/>
          <a:p>
            <a:pPr>
              <a:defRPr/>
            </a:pPr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06505" name="Rectangle 21"/>
          <p:cNvSpPr>
            <a:spLocks noChangeArrowheads="1"/>
          </p:cNvSpPr>
          <p:nvPr/>
        </p:nvSpPr>
        <p:spPr bwMode="auto">
          <a:xfrm>
            <a:off x="315911" y="2778774"/>
            <a:ext cx="1753174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sz="3200" dirty="0">
                <a:solidFill>
                  <a:srgbClr val="0DB835"/>
                </a:solidFill>
              </a:rPr>
              <a:t>Chapter 4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341313" y="3341443"/>
            <a:ext cx="1689100" cy="41604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25" tIns="45713" rIns="91425" bIns="45713"/>
          <a:lstStyle/>
          <a:p>
            <a:pPr>
              <a:defRPr/>
            </a:pPr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06507" name="Rectangle 23"/>
          <p:cNvSpPr>
            <a:spLocks noChangeArrowheads="1"/>
          </p:cNvSpPr>
          <p:nvPr/>
        </p:nvSpPr>
        <p:spPr bwMode="auto">
          <a:xfrm>
            <a:off x="315911" y="3275878"/>
            <a:ext cx="1753174" cy="5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sz="3200" dirty="0">
                <a:solidFill>
                  <a:srgbClr val="0DB835"/>
                </a:solidFill>
              </a:rPr>
              <a:t>Chapter 5</a:t>
            </a:r>
          </a:p>
        </p:txBody>
      </p:sp>
      <p:sp>
        <p:nvSpPr>
          <p:cNvPr id="106508" name="Rectangle 5"/>
          <p:cNvSpPr>
            <a:spLocks noChangeArrowheads="1"/>
          </p:cNvSpPr>
          <p:nvPr/>
        </p:nvSpPr>
        <p:spPr bwMode="auto">
          <a:xfrm>
            <a:off x="381000" y="171662"/>
            <a:ext cx="8686800" cy="70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r>
              <a:rPr lang="en-US" sz="4000" dirty="0">
                <a:solidFill>
                  <a:srgbClr val="0DB835"/>
                </a:solidFill>
              </a:rPr>
              <a:t>Thesis Structure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209800" y="1277928"/>
            <a:ext cx="6934200" cy="25576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13" rIns="91425" bIns="45713">
            <a:spAutoFit/>
          </a:bodyPr>
          <a:lstStyle/>
          <a:p>
            <a:pPr>
              <a:defRPr/>
            </a:pPr>
            <a:endParaRPr lang="en-US" altLang="zh-CN" sz="3200" dirty="0">
              <a:ln>
                <a:solidFill>
                  <a:srgbClr val="0DB835"/>
                </a:solidFill>
              </a:ln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en-US" altLang="zh-CN" sz="3200" dirty="0">
              <a:ln>
                <a:solidFill>
                  <a:srgbClr val="0DB835"/>
                </a:solidFill>
              </a:ln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en-US" altLang="zh-CN" sz="3200" dirty="0">
              <a:ln>
                <a:solidFill>
                  <a:srgbClr val="0DB835"/>
                </a:solidFill>
              </a:ln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en-US" altLang="zh-CN" sz="3200" dirty="0">
              <a:ln>
                <a:solidFill>
                  <a:srgbClr val="0DB835"/>
                </a:solidFill>
              </a:ln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altLang="zh-CN" sz="3200" dirty="0">
                <a:ln>
                  <a:solidFill>
                    <a:srgbClr val="0DB835"/>
                  </a:solidFill>
                </a:ln>
                <a:solidFill>
                  <a:srgbClr val="0DB835"/>
                </a:solidFill>
              </a:rPr>
              <a:t>3D Examples</a:t>
            </a:r>
          </a:p>
        </p:txBody>
      </p:sp>
    </p:spTree>
    <p:extLst>
      <p:ext uri="{BB962C8B-B14F-4D97-AF65-F5344CB8AC3E}">
        <p14:creationId xmlns:p14="http://schemas.microsoft.com/office/powerpoint/2010/main" val="69956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4E500A1-04AE-934D-B714-0DBE82C3DB0F}" type="slidenum">
              <a:rPr lang="en-US" altLang="zh-CN" sz="1200">
                <a:solidFill>
                  <a:schemeClr val="tx1"/>
                </a:solidFill>
              </a:rPr>
              <a:pPr eaLnBrk="1" hangingPunct="1"/>
              <a:t>48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81001" y="1007320"/>
            <a:ext cx="8229600" cy="328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</a:rPr>
              <a:t>1. Motivation</a:t>
            </a:r>
          </a:p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altLang="zh-CN" sz="3200" dirty="0">
                <a:solidFill>
                  <a:srgbClr val="0DB835"/>
                </a:solidFill>
              </a:rPr>
              <a:t>2. Data examples</a:t>
            </a:r>
          </a:p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altLang="zh-CN" sz="3200" dirty="0">
                <a:solidFill>
                  <a:srgbClr val="7F7F7F"/>
                </a:solidFill>
              </a:rPr>
              <a:t>3. Conclusion</a:t>
            </a:r>
            <a:endParaRPr lang="en-US" altLang="zh-CN" sz="3900" dirty="0">
              <a:solidFill>
                <a:srgbClr val="7F7F7F"/>
              </a:solidFill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1" y="286103"/>
            <a:ext cx="8229600" cy="686647"/>
          </a:xfrm>
        </p:spPr>
        <p:txBody>
          <a:bodyPr anchor="ctr"/>
          <a:lstStyle/>
          <a:p>
            <a:pPr eaLnBrk="1" hangingPunct="1"/>
            <a:r>
              <a:rPr lang="en-US" altLang="zh-CN">
                <a:solidFill>
                  <a:schemeClr val="tx1"/>
                </a:solidFill>
                <a:latin typeface="Garamond" charset="0"/>
                <a:cs typeface="宋体" charset="0"/>
              </a:rPr>
              <a:t>Outline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49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381001" y="171662"/>
            <a:ext cx="8229600" cy="328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3200" dirty="0">
                <a:solidFill>
                  <a:srgbClr val="0DB835"/>
                </a:solidFill>
              </a:rPr>
              <a:t>3D synthetic blind test, based on onshore data Brazil</a:t>
            </a:r>
          </a:p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88390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549A2-A3D5-E546-8059-5CF447BFA01D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  <p:sp>
        <p:nvSpPr>
          <p:cNvPr id="10" name="Rectangle 9"/>
          <p:cNvSpPr/>
          <p:nvPr/>
        </p:nvSpPr>
        <p:spPr bwMode="auto">
          <a:xfrm>
            <a:off x="6858001" y="1062720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934200" y="667573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795456" y="923806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768145" y="667573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29400" y="757544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3" name="Picture 22" descr="realland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4" y="681247"/>
            <a:ext cx="2143717" cy="16593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6619283" y="618627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80539" y="604955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cxnSp>
        <p:nvCxnSpPr>
          <p:cNvPr id="26" name="Straight Arrow Connector 5"/>
          <p:cNvCxnSpPr>
            <a:cxnSpLocks noChangeShapeType="1"/>
          </p:cNvCxnSpPr>
          <p:nvPr/>
        </p:nvCxnSpPr>
        <p:spPr bwMode="auto">
          <a:xfrm>
            <a:off x="228601" y="1811984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6"/>
          <p:cNvCxnSpPr>
            <a:cxnSpLocks noChangeShapeType="1"/>
          </p:cNvCxnSpPr>
          <p:nvPr/>
        </p:nvCxnSpPr>
        <p:spPr bwMode="auto">
          <a:xfrm>
            <a:off x="228600" y="1811984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81001" y="1201632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-76200" y="1735690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30" name="Picture 29" descr="SeismicCh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1964572"/>
            <a:ext cx="6229489" cy="3204351"/>
          </a:xfrm>
          <a:prstGeom prst="rect">
            <a:avLst/>
          </a:prstGeom>
        </p:spPr>
      </p:pic>
      <p:cxnSp>
        <p:nvCxnSpPr>
          <p:cNvPr id="31" name="Straight Arrow Connector 5"/>
          <p:cNvCxnSpPr>
            <a:cxnSpLocks noChangeShapeType="1"/>
          </p:cNvCxnSpPr>
          <p:nvPr/>
        </p:nvCxnSpPr>
        <p:spPr bwMode="auto">
          <a:xfrm>
            <a:off x="6553200" y="667573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6"/>
          <p:cNvCxnSpPr>
            <a:cxnSpLocks noChangeShapeType="1"/>
          </p:cNvCxnSpPr>
          <p:nvPr/>
        </p:nvCxnSpPr>
        <p:spPr bwMode="auto">
          <a:xfrm>
            <a:off x="6553200" y="667573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629401" y="57221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6172200" y="591279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Bent Arrow 36"/>
          <p:cNvSpPr/>
          <p:nvPr/>
        </p:nvSpPr>
        <p:spPr bwMode="auto">
          <a:xfrm rot="16200000" flipV="1">
            <a:off x="7086271" y="2194349"/>
            <a:ext cx="534059" cy="1447800"/>
          </a:xfrm>
          <a:prstGeom prst="bentArrow">
            <a:avLst>
              <a:gd name="adj1" fmla="val 25000"/>
              <a:gd name="adj2" fmla="val 30121"/>
              <a:gd name="adj3" fmla="val 25000"/>
              <a:gd name="adj4" fmla="val 4375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1" y="208619"/>
            <a:ext cx="8229600" cy="855924"/>
          </a:xfrm>
        </p:spPr>
        <p:txBody>
          <a:bodyPr/>
          <a:lstStyle/>
          <a:p>
            <a:r>
              <a:rPr lang="en-US" altLang="zh-CN" sz="3000" dirty="0">
                <a:solidFill>
                  <a:srgbClr val="0DB835"/>
                </a:solidFill>
              </a:rPr>
              <a:t>Seismic</a:t>
            </a:r>
            <a:r>
              <a:rPr lang="zh-CN" altLang="en-US" sz="3000" dirty="0">
                <a:solidFill>
                  <a:srgbClr val="0DB835"/>
                </a:solidFill>
              </a:rPr>
              <a:t> </a:t>
            </a:r>
            <a:r>
              <a:rPr lang="en-US" altLang="zh-CN" sz="3000" dirty="0">
                <a:solidFill>
                  <a:srgbClr val="0DB835"/>
                </a:solidFill>
              </a:rPr>
              <a:t>survey</a:t>
            </a:r>
            <a:endParaRPr lang="en-US" sz="3000" dirty="0">
              <a:solidFill>
                <a:srgbClr val="0DB8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0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50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381001" y="171662"/>
            <a:ext cx="8229600" cy="328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3200" dirty="0">
                <a:solidFill>
                  <a:srgbClr val="0DB835"/>
                </a:solidFill>
              </a:rPr>
              <a:t>3D synthetic blind test, based on onshore data Brazil</a:t>
            </a:r>
          </a:p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3200" dirty="0">
                <a:solidFill>
                  <a:srgbClr val="0DB835"/>
                </a:solidFill>
              </a:rPr>
              <a:t>Given:</a:t>
            </a:r>
          </a:p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3200" dirty="0">
                <a:solidFill>
                  <a:srgbClr val="0DB835"/>
                </a:solidFill>
              </a:rPr>
              <a:t>	Initial</a:t>
            </a:r>
            <a:r>
              <a:rPr lang="zh-CN" altLang="en-US" sz="3200" dirty="0">
                <a:solidFill>
                  <a:srgbClr val="0DB835"/>
                </a:solidFill>
              </a:rPr>
              <a:t> </a:t>
            </a:r>
            <a:r>
              <a:rPr lang="en-US" altLang="zh-CN" sz="3200" dirty="0">
                <a:solidFill>
                  <a:srgbClr val="0DB835"/>
                </a:solidFill>
              </a:rPr>
              <a:t>model</a:t>
            </a:r>
          </a:p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3200" dirty="0">
                <a:solidFill>
                  <a:srgbClr val="0DB835"/>
                </a:solidFill>
              </a:rPr>
              <a:t>	Data</a:t>
            </a:r>
            <a:r>
              <a:rPr lang="zh-CN" altLang="en-US" sz="3200" dirty="0">
                <a:solidFill>
                  <a:srgbClr val="0DB835"/>
                </a:solidFill>
              </a:rPr>
              <a:t> </a:t>
            </a:r>
            <a:r>
              <a:rPr lang="en-US" altLang="zh-CN" sz="3200" dirty="0">
                <a:solidFill>
                  <a:srgbClr val="0DB835"/>
                </a:solidFill>
              </a:rPr>
              <a:t>and</a:t>
            </a:r>
            <a:r>
              <a:rPr lang="zh-CN" altLang="en-US" sz="3200" dirty="0">
                <a:solidFill>
                  <a:srgbClr val="0DB835"/>
                </a:solidFill>
              </a:rPr>
              <a:t> </a:t>
            </a:r>
            <a:r>
              <a:rPr lang="en-US" altLang="zh-CN" sz="3200" dirty="0">
                <a:solidFill>
                  <a:srgbClr val="0DB835"/>
                </a:solidFill>
              </a:rPr>
              <a:t>source</a:t>
            </a:r>
            <a:r>
              <a:rPr lang="zh-CN" altLang="en-US" sz="3200" dirty="0">
                <a:solidFill>
                  <a:srgbClr val="0DB835"/>
                </a:solidFill>
              </a:rPr>
              <a:t> </a:t>
            </a:r>
            <a:r>
              <a:rPr lang="en-US" altLang="zh-CN" sz="3200" dirty="0">
                <a:solidFill>
                  <a:srgbClr val="0DB835"/>
                </a:solidFill>
              </a:rPr>
              <a:t>wavelet, low-cut at 5 Hz</a:t>
            </a:r>
          </a:p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356385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51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2" name="Picture 1" descr="Screen Shot 2014-09-29 at 10.52.5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0" y="0"/>
            <a:ext cx="6857999" cy="5149850"/>
          </a:xfrm>
          <a:prstGeom prst="rect">
            <a:avLst/>
          </a:prstGeom>
        </p:spPr>
      </p:pic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19685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chemeClr val="tx1"/>
                </a:solidFill>
                <a:cs typeface="Garamond" charset="0"/>
              </a:rPr>
              <a:t>Acquisition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chemeClr val="tx1"/>
                </a:solidFill>
                <a:cs typeface="Garamond" charset="0"/>
              </a:rPr>
              <a:t> geometry</a:t>
            </a:r>
          </a:p>
          <a:p>
            <a:pPr marL="649184" indent="-342845">
              <a:spcBef>
                <a:spcPts val="713"/>
              </a:spcBef>
            </a:pPr>
            <a:endParaRPr lang="en-US" b="1" dirty="0">
              <a:solidFill>
                <a:srgbClr val="0000FF"/>
              </a:solidFill>
              <a:cs typeface="Garamond" charset="0"/>
            </a:endParaRPr>
          </a:p>
          <a:p>
            <a:pPr marL="915841" lvl="1" indent="-342845">
              <a:spcBef>
                <a:spcPts val="713"/>
              </a:spcBef>
            </a:pPr>
            <a:r>
              <a:rPr lang="en-US" sz="2000" b="1" dirty="0">
                <a:solidFill>
                  <a:srgbClr val="0000FF"/>
                </a:solidFill>
                <a:cs typeface="Garamond" charset="0"/>
              </a:rPr>
              <a:t>source</a:t>
            </a:r>
            <a:endParaRPr lang="en-US" sz="2000" b="1" dirty="0">
              <a:solidFill>
                <a:schemeClr val="tx1"/>
              </a:solidFill>
              <a:cs typeface="Garamond" charset="0"/>
            </a:endParaRPr>
          </a:p>
          <a:p>
            <a:pPr marL="915841" lvl="1" indent="-342845">
              <a:spcBef>
                <a:spcPts val="713"/>
              </a:spcBef>
            </a:pPr>
            <a:r>
              <a:rPr lang="en-US" sz="2000" b="1" dirty="0">
                <a:solidFill>
                  <a:srgbClr val="FF0000"/>
                </a:solidFill>
                <a:cs typeface="Garamond" charset="0"/>
              </a:rPr>
              <a:t>receiver</a:t>
            </a:r>
            <a:endParaRPr lang="en-US" b="1" dirty="0">
              <a:solidFill>
                <a:srgbClr val="FF0000"/>
              </a:solidFill>
              <a:cs typeface="Garamond" charset="0"/>
            </a:endParaRPr>
          </a:p>
          <a:p>
            <a:pPr marL="649184" indent="-342845"/>
            <a:endParaRPr lang="en-US" b="1" dirty="0">
              <a:solidFill>
                <a:srgbClr val="FF0000"/>
              </a:solidFill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1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52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2" name="Picture 1" descr="Screen Shot 2014-09-29 at 10.52.5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0" y="0"/>
            <a:ext cx="6857999" cy="5149850"/>
          </a:xfrm>
          <a:prstGeom prst="rect">
            <a:avLst/>
          </a:prstGeom>
        </p:spPr>
      </p:pic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19685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chemeClr val="tx1"/>
                </a:solidFill>
                <a:cs typeface="Garamond" charset="0"/>
              </a:rPr>
              <a:t>Acquisition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chemeClr val="tx1"/>
                </a:solidFill>
                <a:cs typeface="Garamond" charset="0"/>
              </a:rPr>
              <a:t> geometry</a:t>
            </a:r>
          </a:p>
          <a:p>
            <a:pPr marL="649184" indent="-342845">
              <a:spcBef>
                <a:spcPts val="713"/>
              </a:spcBef>
            </a:pPr>
            <a:endParaRPr lang="en-US" b="1" dirty="0">
              <a:solidFill>
                <a:srgbClr val="0000FF"/>
              </a:solidFill>
              <a:cs typeface="Garamond" charset="0"/>
            </a:endParaRPr>
          </a:p>
          <a:p>
            <a:pPr marL="915841" lvl="1" indent="-342845">
              <a:spcBef>
                <a:spcPts val="713"/>
              </a:spcBef>
            </a:pPr>
            <a:r>
              <a:rPr lang="en-US" sz="2000" b="1" dirty="0">
                <a:solidFill>
                  <a:srgbClr val="0000FF"/>
                </a:solidFill>
                <a:cs typeface="Garamond" charset="0"/>
              </a:rPr>
              <a:t>source</a:t>
            </a:r>
            <a:endParaRPr lang="en-US" sz="2000" b="1" dirty="0">
              <a:solidFill>
                <a:schemeClr val="tx1"/>
              </a:solidFill>
              <a:cs typeface="Garamond" charset="0"/>
            </a:endParaRPr>
          </a:p>
          <a:p>
            <a:pPr marL="915841" lvl="1" indent="-342845">
              <a:spcBef>
                <a:spcPts val="713"/>
              </a:spcBef>
            </a:pPr>
            <a:r>
              <a:rPr lang="en-US" sz="2000" b="1" dirty="0">
                <a:solidFill>
                  <a:srgbClr val="FF0000"/>
                </a:solidFill>
                <a:cs typeface="Garamond" charset="0"/>
              </a:rPr>
              <a:t>receiver</a:t>
            </a:r>
            <a:endParaRPr lang="en-US" b="1" dirty="0">
              <a:solidFill>
                <a:srgbClr val="FF0000"/>
              </a:solidFill>
              <a:cs typeface="Garamond" charset="0"/>
            </a:endParaRPr>
          </a:p>
          <a:p>
            <a:pPr marL="649184" indent="-342845"/>
            <a:endParaRPr lang="en-US" b="1" dirty="0">
              <a:solidFill>
                <a:srgbClr val="FF0000"/>
              </a:solidFill>
              <a:cs typeface="Garamond" charset="0"/>
            </a:endParaRPr>
          </a:p>
        </p:txBody>
      </p:sp>
      <p:sp>
        <p:nvSpPr>
          <p:cNvPr id="6" name="Rectangle 12"/>
          <p:cNvSpPr>
            <a:spLocks/>
          </p:cNvSpPr>
          <p:nvPr/>
        </p:nvSpPr>
        <p:spPr bwMode="auto">
          <a:xfrm>
            <a:off x="2438400" y="2269749"/>
            <a:ext cx="1727200" cy="37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915841" lvl="1" indent="-342845">
              <a:spcBef>
                <a:spcPts val="713"/>
              </a:spcBef>
            </a:pPr>
            <a:r>
              <a:rPr lang="en-US" b="1" dirty="0">
                <a:solidFill>
                  <a:schemeClr val="tx1"/>
                </a:solidFill>
                <a:cs typeface="Garamond" charset="0"/>
              </a:rPr>
              <a:t>4</a:t>
            </a:r>
            <a:r>
              <a:rPr lang="en-US" b="1" dirty="0" smtClean="0">
                <a:solidFill>
                  <a:schemeClr val="tx1"/>
                </a:solidFill>
                <a:cs typeface="Garamond" charset="0"/>
              </a:rPr>
              <a:t> km</a:t>
            </a:r>
            <a:endParaRPr lang="en-US" b="1" dirty="0">
              <a:solidFill>
                <a:schemeClr val="tx1"/>
              </a:solidFill>
              <a:cs typeface="Garamond" charset="0"/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rot="10800000" flipH="1">
            <a:off x="63501" y="2803809"/>
            <a:ext cx="6794500" cy="9537"/>
          </a:xfrm>
          <a:prstGeom prst="line">
            <a:avLst/>
          </a:prstGeom>
          <a:noFill/>
          <a:ln w="63500">
            <a:solidFill>
              <a:srgbClr val="0DB835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3" rIns="91425" bIns="4571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3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53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2" name="Picture 1" descr="Screen Shot 2014-09-29 at 10.52.5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0" y="0"/>
            <a:ext cx="6857999" cy="5149850"/>
          </a:xfrm>
          <a:prstGeom prst="rect">
            <a:avLst/>
          </a:prstGeom>
        </p:spPr>
      </p:pic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19685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chemeClr val="tx1"/>
                </a:solidFill>
                <a:cs typeface="Garamond" charset="0"/>
              </a:rPr>
              <a:t>Acquisition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chemeClr val="tx1"/>
                </a:solidFill>
                <a:cs typeface="Garamond" charset="0"/>
              </a:rPr>
              <a:t> geometry</a:t>
            </a:r>
          </a:p>
          <a:p>
            <a:pPr marL="649184" indent="-342845">
              <a:spcBef>
                <a:spcPts val="713"/>
              </a:spcBef>
            </a:pPr>
            <a:endParaRPr lang="en-US" b="1" dirty="0">
              <a:solidFill>
                <a:srgbClr val="0000FF"/>
              </a:solidFill>
              <a:cs typeface="Garamond" charset="0"/>
            </a:endParaRPr>
          </a:p>
          <a:p>
            <a:pPr marL="915841" lvl="1" indent="-342845">
              <a:spcBef>
                <a:spcPts val="713"/>
              </a:spcBef>
            </a:pPr>
            <a:r>
              <a:rPr lang="en-US" sz="2000" b="1" dirty="0">
                <a:solidFill>
                  <a:srgbClr val="0000FF"/>
                </a:solidFill>
                <a:cs typeface="Garamond" charset="0"/>
              </a:rPr>
              <a:t>source</a:t>
            </a:r>
            <a:endParaRPr lang="en-US" sz="2000" b="1" dirty="0">
              <a:solidFill>
                <a:schemeClr val="tx1"/>
              </a:solidFill>
              <a:cs typeface="Garamond" charset="0"/>
            </a:endParaRPr>
          </a:p>
          <a:p>
            <a:pPr marL="915841" lvl="1" indent="-342845">
              <a:spcBef>
                <a:spcPts val="713"/>
              </a:spcBef>
            </a:pPr>
            <a:r>
              <a:rPr lang="en-US" sz="2000" b="1" dirty="0">
                <a:solidFill>
                  <a:srgbClr val="FF0000"/>
                </a:solidFill>
                <a:cs typeface="Garamond" charset="0"/>
              </a:rPr>
              <a:t>receiver</a:t>
            </a:r>
            <a:endParaRPr lang="en-US" b="1" dirty="0">
              <a:solidFill>
                <a:srgbClr val="FF0000"/>
              </a:solidFill>
              <a:cs typeface="Garamond" charset="0"/>
            </a:endParaRPr>
          </a:p>
          <a:p>
            <a:pPr marL="649184" indent="-342845"/>
            <a:endParaRPr lang="en-US" b="1" dirty="0">
              <a:solidFill>
                <a:srgbClr val="FF0000"/>
              </a:solidFill>
              <a:cs typeface="Garamond" charset="0"/>
            </a:endParaRPr>
          </a:p>
        </p:txBody>
      </p:sp>
      <p:sp>
        <p:nvSpPr>
          <p:cNvPr id="6" name="Rectangle 12"/>
          <p:cNvSpPr>
            <a:spLocks/>
          </p:cNvSpPr>
          <p:nvPr/>
        </p:nvSpPr>
        <p:spPr bwMode="auto">
          <a:xfrm>
            <a:off x="2438400" y="2269749"/>
            <a:ext cx="1727200" cy="37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915841" lvl="1" indent="-342845">
              <a:spcBef>
                <a:spcPts val="713"/>
              </a:spcBef>
            </a:pPr>
            <a:r>
              <a:rPr lang="en-US" b="1" dirty="0">
                <a:solidFill>
                  <a:schemeClr val="tx1"/>
                </a:solidFill>
                <a:cs typeface="Garamond" charset="0"/>
              </a:rPr>
              <a:t>4</a:t>
            </a:r>
            <a:r>
              <a:rPr lang="en-US" b="1" dirty="0" smtClean="0">
                <a:solidFill>
                  <a:schemeClr val="tx1"/>
                </a:solidFill>
                <a:cs typeface="Garamond" charset="0"/>
              </a:rPr>
              <a:t> km</a:t>
            </a:r>
            <a:endParaRPr lang="en-US" b="1" dirty="0">
              <a:solidFill>
                <a:schemeClr val="tx1"/>
              </a:solidFill>
              <a:cs typeface="Garamond" charset="0"/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rot="10800000" flipH="1">
            <a:off x="3886200" y="-1"/>
            <a:ext cx="0" cy="5149851"/>
          </a:xfrm>
          <a:prstGeom prst="line">
            <a:avLst/>
          </a:prstGeom>
          <a:noFill/>
          <a:ln w="63500">
            <a:solidFill>
              <a:srgbClr val="0DB835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3" rIns="91425" bIns="4571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9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54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6" name="Picture 5" descr="Cvv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1" r="7478" b="43006"/>
          <a:stretch/>
        </p:blipFill>
        <p:spPr>
          <a:xfrm>
            <a:off x="444198" y="630850"/>
            <a:ext cx="5830245" cy="3561372"/>
          </a:xfrm>
          <a:prstGeom prst="rect">
            <a:avLst/>
          </a:prstGeom>
          <a:effectLst/>
        </p:spPr>
      </p:pic>
      <p:pic>
        <p:nvPicPr>
          <p:cNvPr id="9" name="Picture 8" descr="Untitled.png"/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90" y="1313551"/>
            <a:ext cx="3431819" cy="2142194"/>
          </a:xfrm>
          <a:prstGeom prst="rect">
            <a:avLst/>
          </a:prstGeom>
          <a:ln w="38100" cmpd="sng">
            <a:solidFill>
              <a:srgbClr val="000000"/>
            </a:solidFill>
            <a:prstDash val="dashDot"/>
          </a:ln>
        </p:spPr>
      </p:pic>
      <p:sp>
        <p:nvSpPr>
          <p:cNvPr id="10" name="Right Triangle 9"/>
          <p:cNvSpPr/>
          <p:nvPr/>
        </p:nvSpPr>
        <p:spPr>
          <a:xfrm rot="5400000">
            <a:off x="868316" y="257544"/>
            <a:ext cx="1361561" cy="21336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31597" y="4128643"/>
            <a:ext cx="1739900" cy="43140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-580124" y="2856604"/>
            <a:ext cx="1742048" cy="43087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15" name="Right Triangle 14"/>
          <p:cNvSpPr/>
          <p:nvPr/>
        </p:nvSpPr>
        <p:spPr>
          <a:xfrm rot="16200000">
            <a:off x="4303877" y="2220844"/>
            <a:ext cx="1514147" cy="23749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9478740">
            <a:off x="4415512" y="3281500"/>
            <a:ext cx="1739900" cy="43140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70101" y="3700203"/>
            <a:ext cx="1892300" cy="40058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In-line section</a:t>
            </a:r>
          </a:p>
        </p:txBody>
      </p:sp>
    </p:spTree>
    <p:extLst>
      <p:ext uri="{BB962C8B-B14F-4D97-AF65-F5344CB8AC3E}">
        <p14:creationId xmlns:p14="http://schemas.microsoft.com/office/powerpoint/2010/main" val="14189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5.67901E-6 L -0.11754 0.14198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55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11" name="Picture 10" descr="Cvv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1" r="7478" b="43006"/>
          <a:stretch/>
        </p:blipFill>
        <p:spPr>
          <a:xfrm>
            <a:off x="448058" y="631717"/>
            <a:ext cx="5830245" cy="3561372"/>
          </a:xfrm>
          <a:prstGeom prst="rect">
            <a:avLst/>
          </a:prstGeom>
        </p:spPr>
      </p:pic>
      <p:sp>
        <p:nvSpPr>
          <p:cNvPr id="13" name="Right Triangle 12"/>
          <p:cNvSpPr/>
          <p:nvPr/>
        </p:nvSpPr>
        <p:spPr>
          <a:xfrm rot="5400000">
            <a:off x="868316" y="257544"/>
            <a:ext cx="1361561" cy="21336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31597" y="4128643"/>
            <a:ext cx="1739900" cy="43140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-580124" y="2856604"/>
            <a:ext cx="1742048" cy="43087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19" name="Right Triangle 18"/>
          <p:cNvSpPr/>
          <p:nvPr/>
        </p:nvSpPr>
        <p:spPr>
          <a:xfrm rot="16200000">
            <a:off x="4303877" y="2220844"/>
            <a:ext cx="1514147" cy="23749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9478740">
            <a:off x="4415512" y="3281500"/>
            <a:ext cx="1739900" cy="43140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Y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057400" y="615730"/>
            <a:ext cx="2197100" cy="3561372"/>
            <a:chOff x="3200400" y="1154719"/>
            <a:chExt cx="2197100" cy="3556981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3225800" y="1154719"/>
              <a:ext cx="2171700" cy="1397981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200400" y="2552700"/>
              <a:ext cx="0" cy="2159000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200400" y="3313719"/>
              <a:ext cx="2171700" cy="1397981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397500" y="1154719"/>
              <a:ext cx="0" cy="2159000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 rot="19720734">
            <a:off x="3690916" y="3220802"/>
            <a:ext cx="1714500" cy="40058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X-line section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70101" y="3700203"/>
            <a:ext cx="1892300" cy="40058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In-line section</a:t>
            </a:r>
          </a:p>
        </p:txBody>
      </p:sp>
    </p:spTree>
    <p:extLst>
      <p:ext uri="{BB962C8B-B14F-4D97-AF65-F5344CB8AC3E}">
        <p14:creationId xmlns:p14="http://schemas.microsoft.com/office/powerpoint/2010/main" val="333958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7284E-6 L 0.19305 -0.002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53" y="-1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56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11" name="Picture 10" descr="Cvv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1" r="7478" b="43006"/>
          <a:stretch/>
        </p:blipFill>
        <p:spPr>
          <a:xfrm>
            <a:off x="448058" y="631717"/>
            <a:ext cx="5830245" cy="3561372"/>
          </a:xfrm>
          <a:prstGeom prst="rect">
            <a:avLst/>
          </a:prstGeom>
        </p:spPr>
      </p:pic>
      <p:sp>
        <p:nvSpPr>
          <p:cNvPr id="13" name="Right Triangle 12"/>
          <p:cNvSpPr/>
          <p:nvPr/>
        </p:nvSpPr>
        <p:spPr>
          <a:xfrm rot="5400000">
            <a:off x="868316" y="257544"/>
            <a:ext cx="1361561" cy="21336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31597" y="4128643"/>
            <a:ext cx="1739900" cy="43140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-580124" y="2856604"/>
            <a:ext cx="1742048" cy="43087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19" name="Right Triangle 18"/>
          <p:cNvSpPr/>
          <p:nvPr/>
        </p:nvSpPr>
        <p:spPr>
          <a:xfrm rot="16200000">
            <a:off x="4303877" y="2220844"/>
            <a:ext cx="1514147" cy="23749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9478740">
            <a:off x="4415512" y="3281500"/>
            <a:ext cx="1739900" cy="43140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52700" y="1583103"/>
            <a:ext cx="1714500" cy="40058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Depth slice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57201" y="1277926"/>
            <a:ext cx="5817545" cy="1576744"/>
            <a:chOff x="1612900" y="1790700"/>
            <a:chExt cx="5817545" cy="15748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612900" y="3365500"/>
              <a:ext cx="3314700" cy="0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927600" y="1790700"/>
              <a:ext cx="2502845" cy="1574800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612900" y="1790700"/>
              <a:ext cx="2502845" cy="1574800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115745" y="1790700"/>
              <a:ext cx="3314700" cy="0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 rot="19720734">
            <a:off x="3690916" y="3220802"/>
            <a:ext cx="1714500" cy="40058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X-line section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70101" y="3700203"/>
            <a:ext cx="1892300" cy="40058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In-line section</a:t>
            </a:r>
          </a:p>
        </p:txBody>
      </p:sp>
    </p:spTree>
    <p:extLst>
      <p:ext uri="{BB962C8B-B14F-4D97-AF65-F5344CB8AC3E}">
        <p14:creationId xmlns:p14="http://schemas.microsoft.com/office/powerpoint/2010/main" val="86200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5679E-6 L -4.44444E-6 -0.133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57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6" name="Picture 5" descr="Cvv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1" r="7478" b="43006"/>
          <a:stretch/>
        </p:blipFill>
        <p:spPr>
          <a:xfrm>
            <a:off x="444198" y="630850"/>
            <a:ext cx="5830245" cy="3561372"/>
          </a:xfrm>
          <a:prstGeom prst="rect">
            <a:avLst/>
          </a:prstGeom>
          <a:effectLst/>
        </p:spPr>
      </p:pic>
      <p:sp>
        <p:nvSpPr>
          <p:cNvPr id="10" name="Right Triangle 9"/>
          <p:cNvSpPr/>
          <p:nvPr/>
        </p:nvSpPr>
        <p:spPr>
          <a:xfrm rot="5400000">
            <a:off x="868316" y="257544"/>
            <a:ext cx="1361561" cy="21336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31597" y="4128643"/>
            <a:ext cx="1739900" cy="43140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-580124" y="2856604"/>
            <a:ext cx="1742048" cy="43087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15" name="Right Triangle 14"/>
          <p:cNvSpPr/>
          <p:nvPr/>
        </p:nvSpPr>
        <p:spPr>
          <a:xfrm rot="16200000">
            <a:off x="4303877" y="2220844"/>
            <a:ext cx="1514147" cy="23749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9478740">
            <a:off x="4415512" y="3281500"/>
            <a:ext cx="1739900" cy="43140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rot="8024386">
            <a:off x="5473934" y="464810"/>
            <a:ext cx="578963" cy="57824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3837019" y="924933"/>
            <a:ext cx="1801783" cy="1192228"/>
          </a:xfrm>
          <a:prstGeom prst="line">
            <a:avLst/>
          </a:prstGeom>
          <a:ln w="381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52700" y="1583103"/>
            <a:ext cx="1714500" cy="40058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Depth slice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70101" y="3700203"/>
            <a:ext cx="1892300" cy="40058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In-line section</a:t>
            </a:r>
          </a:p>
        </p:txBody>
      </p:sp>
      <p:sp>
        <p:nvSpPr>
          <p:cNvPr id="19" name="TextBox 18"/>
          <p:cNvSpPr txBox="1"/>
          <p:nvPr/>
        </p:nvSpPr>
        <p:spPr>
          <a:xfrm rot="19720734">
            <a:off x="3690916" y="3220802"/>
            <a:ext cx="1714500" cy="40058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X-line section</a:t>
            </a:r>
          </a:p>
        </p:txBody>
      </p:sp>
    </p:spTree>
    <p:extLst>
      <p:ext uri="{BB962C8B-B14F-4D97-AF65-F5344CB8AC3E}">
        <p14:creationId xmlns:p14="http://schemas.microsoft.com/office/powerpoint/2010/main" val="333958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82716E-6 L -0.23195 0.276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7" y="1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58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4203448"/>
            <a:ext cx="1739900" cy="43140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-580124" y="2932899"/>
            <a:ext cx="1742048" cy="43087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5900" y="4203448"/>
            <a:ext cx="1739900" cy="43140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Y</a:t>
            </a:r>
          </a:p>
        </p:txBody>
      </p:sp>
      <p:pic>
        <p:nvPicPr>
          <p:cNvPr id="17" name="Picture 16" descr="Cvv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t="4525" r="14886" b="11649"/>
          <a:stretch/>
        </p:blipFill>
        <p:spPr>
          <a:xfrm>
            <a:off x="533402" y="286103"/>
            <a:ext cx="4677231" cy="393456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8" name="TextBox 17"/>
          <p:cNvSpPr txBox="1"/>
          <p:nvPr/>
        </p:nvSpPr>
        <p:spPr>
          <a:xfrm>
            <a:off x="2819400" y="3261572"/>
            <a:ext cx="1714500" cy="40058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X-line section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9901" y="3261572"/>
            <a:ext cx="1892300" cy="40058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In-line section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3400" y="820163"/>
            <a:ext cx="1714500" cy="40058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Depth slice</a:t>
            </a:r>
          </a:p>
        </p:txBody>
      </p:sp>
      <p:sp>
        <p:nvSpPr>
          <p:cNvPr id="21" name="TextBox 20"/>
          <p:cNvSpPr txBox="1"/>
          <p:nvPr/>
        </p:nvSpPr>
        <p:spPr>
          <a:xfrm rot="5400000">
            <a:off x="-579380" y="1030701"/>
            <a:ext cx="1742048" cy="43087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144671" y="217352"/>
            <a:ext cx="3407075" cy="20306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862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59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19685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True model</a:t>
            </a:r>
          </a:p>
        </p:txBody>
      </p:sp>
      <p:pic>
        <p:nvPicPr>
          <p:cNvPr id="8" name="Picture 7" descr="Screen Shot 2014-09-30 at 11.37.5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32" y="58616"/>
            <a:ext cx="878461" cy="4766568"/>
          </a:xfrm>
          <a:prstGeom prst="rect">
            <a:avLst/>
          </a:prstGeom>
        </p:spPr>
      </p:pic>
      <p:pic>
        <p:nvPicPr>
          <p:cNvPr id="3" name="Picture 2" descr="vtru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6112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549A2-A3D5-E546-8059-5CF447BFA01D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  <p:pic>
        <p:nvPicPr>
          <p:cNvPr id="8" name="Picture 7" descr="realland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4" y="915529"/>
            <a:ext cx="2143717" cy="16593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6858001" y="1062720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17" name="Picture 16" descr="realland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4" y="839235"/>
            <a:ext cx="2143717" cy="16593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6934200" y="667573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795456" y="923806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0" name="Picture 19" descr="realland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4" y="762941"/>
            <a:ext cx="2143717" cy="165939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6768145" y="667573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29400" y="757544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3" name="Picture 22" descr="realland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4" y="681247"/>
            <a:ext cx="2143717" cy="16593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6619283" y="618627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80539" y="604955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cxnSp>
        <p:nvCxnSpPr>
          <p:cNvPr id="26" name="Straight Arrow Connector 5"/>
          <p:cNvCxnSpPr>
            <a:cxnSpLocks noChangeShapeType="1"/>
          </p:cNvCxnSpPr>
          <p:nvPr/>
        </p:nvCxnSpPr>
        <p:spPr bwMode="auto">
          <a:xfrm>
            <a:off x="228601" y="1811984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6"/>
          <p:cNvCxnSpPr>
            <a:cxnSpLocks noChangeShapeType="1"/>
          </p:cNvCxnSpPr>
          <p:nvPr/>
        </p:nvCxnSpPr>
        <p:spPr bwMode="auto">
          <a:xfrm>
            <a:off x="228600" y="1811984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81001" y="1201632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-76200" y="1735690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30" name="Picture 29" descr="SeismicChes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1964572"/>
            <a:ext cx="6229489" cy="3204351"/>
          </a:xfrm>
          <a:prstGeom prst="rect">
            <a:avLst/>
          </a:prstGeom>
        </p:spPr>
      </p:pic>
      <p:cxnSp>
        <p:nvCxnSpPr>
          <p:cNvPr id="31" name="Straight Arrow Connector 5"/>
          <p:cNvCxnSpPr>
            <a:cxnSpLocks noChangeShapeType="1"/>
          </p:cNvCxnSpPr>
          <p:nvPr/>
        </p:nvCxnSpPr>
        <p:spPr bwMode="auto">
          <a:xfrm>
            <a:off x="6553200" y="667573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6"/>
          <p:cNvCxnSpPr>
            <a:cxnSpLocks noChangeShapeType="1"/>
          </p:cNvCxnSpPr>
          <p:nvPr/>
        </p:nvCxnSpPr>
        <p:spPr bwMode="auto">
          <a:xfrm>
            <a:off x="6553200" y="667573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629401" y="57221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6172200" y="591279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Bent Arrow 36"/>
          <p:cNvSpPr/>
          <p:nvPr/>
        </p:nvSpPr>
        <p:spPr bwMode="auto">
          <a:xfrm rot="16200000" flipV="1">
            <a:off x="7086271" y="2194349"/>
            <a:ext cx="534059" cy="1447800"/>
          </a:xfrm>
          <a:prstGeom prst="bentArrow">
            <a:avLst>
              <a:gd name="adj1" fmla="val 25000"/>
              <a:gd name="adj2" fmla="val 30121"/>
              <a:gd name="adj3" fmla="val 25000"/>
              <a:gd name="adj4" fmla="val 4375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5" name="Right Arrow 34"/>
          <p:cNvSpPr/>
          <p:nvPr/>
        </p:nvSpPr>
        <p:spPr bwMode="auto">
          <a:xfrm>
            <a:off x="4800600" y="2803807"/>
            <a:ext cx="381000" cy="228882"/>
          </a:xfrm>
          <a:prstGeom prst="rightArrow">
            <a:avLst/>
          </a:prstGeom>
          <a:solidFill>
            <a:srgbClr val="0DB8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1828800" y="2803807"/>
            <a:ext cx="381000" cy="228882"/>
          </a:xfrm>
          <a:prstGeom prst="rightArrow">
            <a:avLst/>
          </a:prstGeom>
          <a:solidFill>
            <a:srgbClr val="0DB8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solidFill>
                <a:srgbClr val="0DB835"/>
              </a:solidFill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6" name="Right Arrow 35"/>
          <p:cNvSpPr/>
          <p:nvPr/>
        </p:nvSpPr>
        <p:spPr bwMode="auto">
          <a:xfrm rot="1474870">
            <a:off x="8251153" y="608235"/>
            <a:ext cx="745274" cy="139333"/>
          </a:xfrm>
          <a:prstGeom prst="rightArrow">
            <a:avLst/>
          </a:prstGeom>
          <a:solidFill>
            <a:srgbClr val="0DB8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457201" y="208619"/>
            <a:ext cx="8229600" cy="855924"/>
          </a:xfrm>
        </p:spPr>
        <p:txBody>
          <a:bodyPr/>
          <a:lstStyle/>
          <a:p>
            <a:r>
              <a:rPr lang="en-US" altLang="zh-CN" sz="3000" dirty="0">
                <a:solidFill>
                  <a:srgbClr val="0DB835"/>
                </a:solidFill>
              </a:rPr>
              <a:t>Seismic</a:t>
            </a:r>
            <a:r>
              <a:rPr lang="zh-CN" altLang="en-US" sz="3000" dirty="0">
                <a:solidFill>
                  <a:srgbClr val="0DB835"/>
                </a:solidFill>
              </a:rPr>
              <a:t> </a:t>
            </a:r>
            <a:r>
              <a:rPr lang="en-US" altLang="zh-CN" sz="3000" dirty="0">
                <a:solidFill>
                  <a:srgbClr val="0DB835"/>
                </a:solidFill>
              </a:rPr>
              <a:t>survey</a:t>
            </a:r>
            <a:endParaRPr lang="en-US" sz="3000" dirty="0">
              <a:solidFill>
                <a:srgbClr val="0DB8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0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60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2057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Initial model</a:t>
            </a:r>
          </a:p>
        </p:txBody>
      </p:sp>
      <p:pic>
        <p:nvPicPr>
          <p:cNvPr id="10" name="Picture 9" descr="Screen Shot 2014-09-30 at 11.37.5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32" y="58616"/>
            <a:ext cx="878461" cy="4766568"/>
          </a:xfrm>
          <a:prstGeom prst="rect">
            <a:avLst/>
          </a:prstGeom>
        </p:spPr>
      </p:pic>
      <p:pic>
        <p:nvPicPr>
          <p:cNvPr id="11" name="Picture 10" descr="vin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2972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61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7" name="Rectangle 11"/>
          <p:cNvSpPr>
            <a:spLocks/>
          </p:cNvSpPr>
          <p:nvPr/>
        </p:nvSpPr>
        <p:spPr bwMode="auto">
          <a:xfrm>
            <a:off x="6705600" y="190735"/>
            <a:ext cx="2438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Input data</a:t>
            </a:r>
          </a:p>
        </p:txBody>
      </p:sp>
      <p:pic>
        <p:nvPicPr>
          <p:cNvPr id="6" name="Picture 5" descr="wtdobs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>
            <a:spLocks/>
          </p:cNvSpPr>
          <p:nvPr/>
        </p:nvSpPr>
        <p:spPr bwMode="auto">
          <a:xfrm rot="5400000">
            <a:off x="-1183076" y="1163628"/>
            <a:ext cx="3204352" cy="2285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1700" b="1" dirty="0">
                <a:solidFill>
                  <a:schemeClr val="tx1"/>
                </a:solidFill>
                <a:cs typeface="Garamond" charset="0"/>
              </a:rPr>
              <a:t>4000             2000            -0.2</a:t>
            </a:r>
          </a:p>
        </p:txBody>
      </p:sp>
    </p:spTree>
    <p:extLst>
      <p:ext uri="{BB962C8B-B14F-4D97-AF65-F5344CB8AC3E}">
        <p14:creationId xmlns:p14="http://schemas.microsoft.com/office/powerpoint/2010/main" val="2785767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62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705600" y="190735"/>
            <a:ext cx="2438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Input data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 err="1">
                <a:solidFill>
                  <a:srgbClr val="0DB835"/>
                </a:solidFill>
                <a:cs typeface="Garamond" charset="0"/>
              </a:rPr>
              <a:t>Lowpass</a:t>
            </a: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 filter</a:t>
            </a:r>
          </a:p>
        </p:txBody>
      </p:sp>
      <p:pic>
        <p:nvPicPr>
          <p:cNvPr id="3" name="Picture 2" descr="wtdob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>
            <a:spLocks/>
          </p:cNvSpPr>
          <p:nvPr/>
        </p:nvSpPr>
        <p:spPr bwMode="auto">
          <a:xfrm rot="5400000">
            <a:off x="-1183076" y="1163628"/>
            <a:ext cx="3204352" cy="2285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1700" b="1" dirty="0">
                <a:solidFill>
                  <a:schemeClr val="tx1"/>
                </a:solidFill>
                <a:cs typeface="Garamond" charset="0"/>
              </a:rPr>
              <a:t>4000             2000            -0.2</a:t>
            </a:r>
          </a:p>
        </p:txBody>
      </p:sp>
    </p:spTree>
    <p:extLst>
      <p:ext uri="{BB962C8B-B14F-4D97-AF65-F5344CB8AC3E}">
        <p14:creationId xmlns:p14="http://schemas.microsoft.com/office/powerpoint/2010/main" val="170004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63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7" name="Rectangle 11"/>
          <p:cNvSpPr>
            <a:spLocks/>
          </p:cNvSpPr>
          <p:nvPr/>
        </p:nvSpPr>
        <p:spPr bwMode="auto">
          <a:xfrm>
            <a:off x="6705600" y="190735"/>
            <a:ext cx="2438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Input data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 err="1">
                <a:solidFill>
                  <a:srgbClr val="0DB835"/>
                </a:solidFill>
                <a:cs typeface="Garamond" charset="0"/>
              </a:rPr>
              <a:t>Lowpass</a:t>
            </a: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 filter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Time window</a:t>
            </a:r>
          </a:p>
        </p:txBody>
      </p:sp>
      <p:pic>
        <p:nvPicPr>
          <p:cNvPr id="3" name="Picture 2" descr="wtdob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>
            <a:spLocks/>
          </p:cNvSpPr>
          <p:nvPr/>
        </p:nvSpPr>
        <p:spPr bwMode="auto">
          <a:xfrm rot="5400000">
            <a:off x="-1183076" y="1163628"/>
            <a:ext cx="3204352" cy="2285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1700" b="1" dirty="0">
                <a:solidFill>
                  <a:schemeClr val="tx1"/>
                </a:solidFill>
                <a:cs typeface="Garamond" charset="0"/>
              </a:rPr>
              <a:t>4000             2000            -0.2</a:t>
            </a:r>
          </a:p>
        </p:txBody>
      </p:sp>
    </p:spTree>
    <p:extLst>
      <p:ext uri="{BB962C8B-B14F-4D97-AF65-F5344CB8AC3E}">
        <p14:creationId xmlns:p14="http://schemas.microsoft.com/office/powerpoint/2010/main" val="121813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64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7" name="Rectangle 11"/>
          <p:cNvSpPr>
            <a:spLocks/>
          </p:cNvSpPr>
          <p:nvPr/>
        </p:nvSpPr>
        <p:spPr bwMode="auto">
          <a:xfrm>
            <a:off x="6705600" y="190735"/>
            <a:ext cx="2438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Input 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first-breaks 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for WTI</a:t>
            </a:r>
          </a:p>
        </p:txBody>
      </p:sp>
      <p:pic>
        <p:nvPicPr>
          <p:cNvPr id="5" name="Picture 4" descr="wtdob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>
            <a:spLocks/>
          </p:cNvSpPr>
          <p:nvPr/>
        </p:nvSpPr>
        <p:spPr bwMode="auto">
          <a:xfrm rot="5400000">
            <a:off x="-1183076" y="1163628"/>
            <a:ext cx="3204352" cy="2285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1700" b="1" dirty="0">
                <a:solidFill>
                  <a:schemeClr val="tx1"/>
                </a:solidFill>
                <a:cs typeface="Garamond" charset="0"/>
              </a:rPr>
              <a:t>4000             2000            -0.2</a:t>
            </a:r>
          </a:p>
        </p:txBody>
      </p:sp>
    </p:spTree>
    <p:extLst>
      <p:ext uri="{BB962C8B-B14F-4D97-AF65-F5344CB8AC3E}">
        <p14:creationId xmlns:p14="http://schemas.microsoft.com/office/powerpoint/2010/main" val="1297222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65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6" name="Rectangle 11"/>
          <p:cNvSpPr>
            <a:spLocks/>
          </p:cNvSpPr>
          <p:nvPr/>
        </p:nvSpPr>
        <p:spPr bwMode="auto">
          <a:xfrm>
            <a:off x="6705600" y="190735"/>
            <a:ext cx="2438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Modeled 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first-breaks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before WTI</a:t>
            </a:r>
          </a:p>
        </p:txBody>
      </p:sp>
      <p:pic>
        <p:nvPicPr>
          <p:cNvPr id="3" name="Picture 2" descr="wtdmod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>
            <a:spLocks/>
          </p:cNvSpPr>
          <p:nvPr/>
        </p:nvSpPr>
        <p:spPr bwMode="auto">
          <a:xfrm rot="5400000">
            <a:off x="-1183076" y="1163628"/>
            <a:ext cx="3204352" cy="2285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1700" b="1" dirty="0">
                <a:solidFill>
                  <a:schemeClr val="tx1"/>
                </a:solidFill>
                <a:cs typeface="Garamond" charset="0"/>
              </a:rPr>
              <a:t>4000             2000            -0.2</a:t>
            </a:r>
          </a:p>
        </p:txBody>
      </p:sp>
    </p:spTree>
    <p:extLst>
      <p:ext uri="{BB962C8B-B14F-4D97-AF65-F5344CB8AC3E}">
        <p14:creationId xmlns:p14="http://schemas.microsoft.com/office/powerpoint/2010/main" val="170004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66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7" name="Rectangle 11"/>
          <p:cNvSpPr>
            <a:spLocks/>
          </p:cNvSpPr>
          <p:nvPr/>
        </p:nvSpPr>
        <p:spPr bwMode="auto">
          <a:xfrm>
            <a:off x="6705600" y="190735"/>
            <a:ext cx="2438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Modeled 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first-breaks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after WTI</a:t>
            </a:r>
          </a:p>
        </p:txBody>
      </p:sp>
      <p:pic>
        <p:nvPicPr>
          <p:cNvPr id="2" name="Picture 1" descr="wtdmod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>
            <a:spLocks/>
          </p:cNvSpPr>
          <p:nvPr/>
        </p:nvSpPr>
        <p:spPr bwMode="auto">
          <a:xfrm rot="5400000">
            <a:off x="-1183076" y="1163628"/>
            <a:ext cx="3204352" cy="2285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1700" b="1" dirty="0">
                <a:solidFill>
                  <a:schemeClr val="tx1"/>
                </a:solidFill>
                <a:cs typeface="Garamond" charset="0"/>
              </a:rPr>
              <a:t>4000             2000            -0.2</a:t>
            </a:r>
          </a:p>
        </p:txBody>
      </p:sp>
    </p:spTree>
    <p:extLst>
      <p:ext uri="{BB962C8B-B14F-4D97-AF65-F5344CB8AC3E}">
        <p14:creationId xmlns:p14="http://schemas.microsoft.com/office/powerpoint/2010/main" val="65703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67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7" name="Rectangle 11"/>
          <p:cNvSpPr>
            <a:spLocks/>
          </p:cNvSpPr>
          <p:nvPr/>
        </p:nvSpPr>
        <p:spPr bwMode="auto">
          <a:xfrm>
            <a:off x="6705600" y="190735"/>
            <a:ext cx="2438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Input 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first-breaks 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for WTI</a:t>
            </a:r>
          </a:p>
        </p:txBody>
      </p:sp>
      <p:pic>
        <p:nvPicPr>
          <p:cNvPr id="5" name="Picture 4" descr="wtdob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>
            <a:spLocks/>
          </p:cNvSpPr>
          <p:nvPr/>
        </p:nvSpPr>
        <p:spPr bwMode="auto">
          <a:xfrm rot="5400000">
            <a:off x="-1183076" y="1163628"/>
            <a:ext cx="3204352" cy="2285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1700" b="1" dirty="0">
                <a:solidFill>
                  <a:schemeClr val="tx1"/>
                </a:solidFill>
                <a:cs typeface="Garamond" charset="0"/>
              </a:rPr>
              <a:t>4000             2000            -0.2</a:t>
            </a:r>
          </a:p>
        </p:txBody>
      </p:sp>
    </p:spTree>
    <p:extLst>
      <p:ext uri="{BB962C8B-B14F-4D97-AF65-F5344CB8AC3E}">
        <p14:creationId xmlns:p14="http://schemas.microsoft.com/office/powerpoint/2010/main" val="160159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68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2" name="Picture 1" descr="wtdres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7145559" cy="5149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11"/>
          <p:cNvSpPr>
            <a:spLocks/>
          </p:cNvSpPr>
          <p:nvPr/>
        </p:nvSpPr>
        <p:spPr bwMode="auto">
          <a:xfrm>
            <a:off x="6705600" y="190735"/>
            <a:ext cx="2438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 err="1">
                <a:solidFill>
                  <a:srgbClr val="0DB835"/>
                </a:solidFill>
                <a:cs typeface="Garamond" charset="0"/>
              </a:rPr>
              <a:t>Traveltime</a:t>
            </a: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 error before WTI</a:t>
            </a:r>
          </a:p>
        </p:txBody>
      </p:sp>
    </p:spTree>
    <p:extLst>
      <p:ext uri="{BB962C8B-B14F-4D97-AF65-F5344CB8AC3E}">
        <p14:creationId xmlns:p14="http://schemas.microsoft.com/office/powerpoint/2010/main" val="26314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69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4" name="Picture 3" descr="wtdres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7145559" cy="5149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11"/>
          <p:cNvSpPr>
            <a:spLocks/>
          </p:cNvSpPr>
          <p:nvPr/>
        </p:nvSpPr>
        <p:spPr bwMode="auto">
          <a:xfrm>
            <a:off x="6705600" y="190735"/>
            <a:ext cx="2438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 err="1">
                <a:solidFill>
                  <a:srgbClr val="0DB835"/>
                </a:solidFill>
                <a:cs typeface="Garamond" charset="0"/>
              </a:rPr>
              <a:t>Traveltime</a:t>
            </a: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 error after WTI</a:t>
            </a:r>
          </a:p>
        </p:txBody>
      </p:sp>
    </p:spTree>
    <p:extLst>
      <p:ext uri="{BB962C8B-B14F-4D97-AF65-F5344CB8AC3E}">
        <p14:creationId xmlns:p14="http://schemas.microsoft.com/office/powerpoint/2010/main" val="349767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549A2-A3D5-E546-8059-5CF447BFA01D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pic>
        <p:nvPicPr>
          <p:cNvPr id="8" name="Picture 7" descr="realland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4" y="915529"/>
            <a:ext cx="2143717" cy="16593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6858001" y="1062720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17" name="Picture 16" descr="realland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4" y="839235"/>
            <a:ext cx="2143717" cy="16593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6934200" y="667573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795456" y="923806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0" name="Picture 19" descr="realland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4" y="762941"/>
            <a:ext cx="2143717" cy="165939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6768145" y="667573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29400" y="757544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3" name="Picture 22" descr="realland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4" y="681247"/>
            <a:ext cx="2143717" cy="16593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6619283" y="618627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80539" y="604955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cxnSp>
        <p:nvCxnSpPr>
          <p:cNvPr id="26" name="Straight Arrow Connector 5"/>
          <p:cNvCxnSpPr>
            <a:cxnSpLocks noChangeShapeType="1"/>
          </p:cNvCxnSpPr>
          <p:nvPr/>
        </p:nvCxnSpPr>
        <p:spPr bwMode="auto">
          <a:xfrm>
            <a:off x="228601" y="1811984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6"/>
          <p:cNvCxnSpPr>
            <a:cxnSpLocks noChangeShapeType="1"/>
          </p:cNvCxnSpPr>
          <p:nvPr/>
        </p:nvCxnSpPr>
        <p:spPr bwMode="auto">
          <a:xfrm>
            <a:off x="228600" y="1811984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81001" y="1201632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-76200" y="1735690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30" name="Picture 29" descr="SeismicChes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1964572"/>
            <a:ext cx="6229489" cy="3204351"/>
          </a:xfrm>
          <a:prstGeom prst="rect">
            <a:avLst/>
          </a:prstGeom>
        </p:spPr>
      </p:pic>
      <p:cxnSp>
        <p:nvCxnSpPr>
          <p:cNvPr id="31" name="Straight Arrow Connector 5"/>
          <p:cNvCxnSpPr>
            <a:cxnSpLocks noChangeShapeType="1"/>
          </p:cNvCxnSpPr>
          <p:nvPr/>
        </p:nvCxnSpPr>
        <p:spPr bwMode="auto">
          <a:xfrm>
            <a:off x="6553200" y="667573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6"/>
          <p:cNvCxnSpPr>
            <a:cxnSpLocks noChangeShapeType="1"/>
          </p:cNvCxnSpPr>
          <p:nvPr/>
        </p:nvCxnSpPr>
        <p:spPr bwMode="auto">
          <a:xfrm>
            <a:off x="6553200" y="667573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629401" y="57221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6172200" y="591279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Bent Arrow 36"/>
          <p:cNvSpPr/>
          <p:nvPr/>
        </p:nvSpPr>
        <p:spPr bwMode="auto">
          <a:xfrm rot="16200000" flipV="1">
            <a:off x="7086271" y="2194349"/>
            <a:ext cx="534059" cy="1447800"/>
          </a:xfrm>
          <a:prstGeom prst="bentArrow">
            <a:avLst>
              <a:gd name="adj1" fmla="val 25000"/>
              <a:gd name="adj2" fmla="val 30121"/>
              <a:gd name="adj3" fmla="val 25000"/>
              <a:gd name="adj4" fmla="val 4375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5" name="Right Arrow 34"/>
          <p:cNvSpPr/>
          <p:nvPr/>
        </p:nvSpPr>
        <p:spPr bwMode="auto">
          <a:xfrm>
            <a:off x="4800600" y="2803807"/>
            <a:ext cx="381000" cy="228882"/>
          </a:xfrm>
          <a:prstGeom prst="rightArrow">
            <a:avLst/>
          </a:prstGeom>
          <a:solidFill>
            <a:srgbClr val="0DB8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1828800" y="2803807"/>
            <a:ext cx="381000" cy="228882"/>
          </a:xfrm>
          <a:prstGeom prst="rightArrow">
            <a:avLst/>
          </a:prstGeom>
          <a:solidFill>
            <a:srgbClr val="0DB8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solidFill>
                <a:srgbClr val="0DB835"/>
              </a:solidFill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6" name="Right Arrow 35"/>
          <p:cNvSpPr/>
          <p:nvPr/>
        </p:nvSpPr>
        <p:spPr bwMode="auto">
          <a:xfrm rot="1474870">
            <a:off x="8251153" y="608235"/>
            <a:ext cx="745274" cy="139333"/>
          </a:xfrm>
          <a:prstGeom prst="rightArrow">
            <a:avLst/>
          </a:prstGeom>
          <a:solidFill>
            <a:srgbClr val="0DB8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457201" y="208619"/>
            <a:ext cx="8229600" cy="855924"/>
          </a:xfrm>
        </p:spPr>
        <p:txBody>
          <a:bodyPr/>
          <a:lstStyle/>
          <a:p>
            <a:r>
              <a:rPr lang="en-US" altLang="zh-CN" sz="3000" dirty="0">
                <a:solidFill>
                  <a:srgbClr val="0DB835"/>
                </a:solidFill>
              </a:rPr>
              <a:t>Seismic</a:t>
            </a:r>
            <a:r>
              <a:rPr lang="zh-CN" altLang="en-US" sz="3000" dirty="0">
                <a:solidFill>
                  <a:srgbClr val="0DB835"/>
                </a:solidFill>
              </a:rPr>
              <a:t> </a:t>
            </a:r>
            <a:r>
              <a:rPr lang="en-US" altLang="zh-CN" sz="3000" dirty="0">
                <a:solidFill>
                  <a:srgbClr val="0DB835"/>
                </a:solidFill>
              </a:rPr>
              <a:t>survey</a:t>
            </a:r>
            <a:endParaRPr lang="en-US" sz="3000" dirty="0">
              <a:solidFill>
                <a:srgbClr val="0DB835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318455" y="3288919"/>
            <a:ext cx="6172200" cy="0"/>
          </a:xfrm>
          <a:prstGeom prst="line">
            <a:avLst/>
          </a:pr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318455" y="3566748"/>
            <a:ext cx="6172200" cy="0"/>
          </a:xfrm>
          <a:prstGeom prst="line">
            <a:avLst/>
          </a:pr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318455" y="3871924"/>
            <a:ext cx="6172200" cy="0"/>
          </a:xfrm>
          <a:prstGeom prst="line">
            <a:avLst/>
          </a:pr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Freeform 42"/>
          <p:cNvSpPr/>
          <p:nvPr/>
        </p:nvSpPr>
        <p:spPr>
          <a:xfrm>
            <a:off x="314077" y="3965368"/>
            <a:ext cx="6226865" cy="300821"/>
          </a:xfrm>
          <a:custGeom>
            <a:avLst/>
            <a:gdLst>
              <a:gd name="connsiteX0" fmla="*/ 0 w 6226865"/>
              <a:gd name="connsiteY0" fmla="*/ 300450 h 300450"/>
              <a:gd name="connsiteX1" fmla="*/ 68277 w 6226865"/>
              <a:gd name="connsiteY1" fmla="*/ 286793 h 300450"/>
              <a:gd name="connsiteX2" fmla="*/ 122899 w 6226865"/>
              <a:gd name="connsiteY2" fmla="*/ 273136 h 300450"/>
              <a:gd name="connsiteX3" fmla="*/ 436973 w 6226865"/>
              <a:gd name="connsiteY3" fmla="*/ 232166 h 300450"/>
              <a:gd name="connsiteX4" fmla="*/ 491595 w 6226865"/>
              <a:gd name="connsiteY4" fmla="*/ 218509 h 300450"/>
              <a:gd name="connsiteX5" fmla="*/ 682771 w 6226865"/>
              <a:gd name="connsiteY5" fmla="*/ 191195 h 300450"/>
              <a:gd name="connsiteX6" fmla="*/ 846635 w 6226865"/>
              <a:gd name="connsiteY6" fmla="*/ 177539 h 300450"/>
              <a:gd name="connsiteX7" fmla="*/ 1106088 w 6226865"/>
              <a:gd name="connsiteY7" fmla="*/ 150225 h 300450"/>
              <a:gd name="connsiteX8" fmla="*/ 1174365 w 6226865"/>
              <a:gd name="connsiteY8" fmla="*/ 136568 h 300450"/>
              <a:gd name="connsiteX9" fmla="*/ 1584027 w 6226865"/>
              <a:gd name="connsiteY9" fmla="*/ 81941 h 300450"/>
              <a:gd name="connsiteX10" fmla="*/ 1761547 w 6226865"/>
              <a:gd name="connsiteY10" fmla="*/ 68284 h 300450"/>
              <a:gd name="connsiteX11" fmla="*/ 1966378 w 6226865"/>
              <a:gd name="connsiteY11" fmla="*/ 40970 h 300450"/>
              <a:gd name="connsiteX12" fmla="*/ 2212176 w 6226865"/>
              <a:gd name="connsiteY12" fmla="*/ 13657 h 300450"/>
              <a:gd name="connsiteX13" fmla="*/ 2867635 w 6226865"/>
              <a:gd name="connsiteY13" fmla="*/ 0 h 300450"/>
              <a:gd name="connsiteX14" fmla="*/ 3919101 w 6226865"/>
              <a:gd name="connsiteY14" fmla="*/ 13657 h 300450"/>
              <a:gd name="connsiteX15" fmla="*/ 4137588 w 6226865"/>
              <a:gd name="connsiteY15" fmla="*/ 40970 h 300450"/>
              <a:gd name="connsiteX16" fmla="*/ 4451662 w 6226865"/>
              <a:gd name="connsiteY16" fmla="*/ 54627 h 300450"/>
              <a:gd name="connsiteX17" fmla="*/ 4874980 w 6226865"/>
              <a:gd name="connsiteY17" fmla="*/ 81941 h 300450"/>
              <a:gd name="connsiteX18" fmla="*/ 5093466 w 6226865"/>
              <a:gd name="connsiteY18" fmla="*/ 109254 h 300450"/>
              <a:gd name="connsiteX19" fmla="*/ 5189054 w 6226865"/>
              <a:gd name="connsiteY19" fmla="*/ 122911 h 300450"/>
              <a:gd name="connsiteX20" fmla="*/ 5571405 w 6226865"/>
              <a:gd name="connsiteY20" fmla="*/ 150225 h 300450"/>
              <a:gd name="connsiteX21" fmla="*/ 5680648 w 6226865"/>
              <a:gd name="connsiteY21" fmla="*/ 163882 h 300450"/>
              <a:gd name="connsiteX22" fmla="*/ 5789892 w 6226865"/>
              <a:gd name="connsiteY22" fmla="*/ 191195 h 300450"/>
              <a:gd name="connsiteX23" fmla="*/ 5885479 w 6226865"/>
              <a:gd name="connsiteY23" fmla="*/ 204852 h 300450"/>
              <a:gd name="connsiteX24" fmla="*/ 5967412 w 6226865"/>
              <a:gd name="connsiteY24" fmla="*/ 218509 h 300450"/>
              <a:gd name="connsiteX25" fmla="*/ 6226865 w 6226865"/>
              <a:gd name="connsiteY25" fmla="*/ 232166 h 3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26865" h="300450">
                <a:moveTo>
                  <a:pt x="0" y="300450"/>
                </a:moveTo>
                <a:cubicBezTo>
                  <a:pt x="22759" y="295898"/>
                  <a:pt x="45620" y="291828"/>
                  <a:pt x="68277" y="286793"/>
                </a:cubicBezTo>
                <a:cubicBezTo>
                  <a:pt x="86598" y="282721"/>
                  <a:pt x="104417" y="276398"/>
                  <a:pt x="122899" y="273136"/>
                </a:cubicBezTo>
                <a:cubicBezTo>
                  <a:pt x="279728" y="245458"/>
                  <a:pt x="291202" y="246745"/>
                  <a:pt x="436973" y="232166"/>
                </a:cubicBezTo>
                <a:cubicBezTo>
                  <a:pt x="455180" y="227614"/>
                  <a:pt x="473192" y="222190"/>
                  <a:pt x="491595" y="218509"/>
                </a:cubicBezTo>
                <a:cubicBezTo>
                  <a:pt x="544562" y="207914"/>
                  <a:pt x="632424" y="196230"/>
                  <a:pt x="682771" y="191195"/>
                </a:cubicBezTo>
                <a:cubicBezTo>
                  <a:pt x="737310" y="185741"/>
                  <a:pt x="792079" y="182819"/>
                  <a:pt x="846635" y="177539"/>
                </a:cubicBezTo>
                <a:cubicBezTo>
                  <a:pt x="933193" y="169162"/>
                  <a:pt x="1020815" y="167282"/>
                  <a:pt x="1106088" y="150225"/>
                </a:cubicBezTo>
                <a:lnTo>
                  <a:pt x="1174365" y="136568"/>
                </a:lnTo>
                <a:cubicBezTo>
                  <a:pt x="1296432" y="114371"/>
                  <a:pt x="1501041" y="88325"/>
                  <a:pt x="1584027" y="81941"/>
                </a:cubicBezTo>
                <a:lnTo>
                  <a:pt x="1761547" y="68284"/>
                </a:lnTo>
                <a:cubicBezTo>
                  <a:pt x="1874113" y="40140"/>
                  <a:pt x="1772917" y="62467"/>
                  <a:pt x="1966378" y="40970"/>
                </a:cubicBezTo>
                <a:cubicBezTo>
                  <a:pt x="2085335" y="27752"/>
                  <a:pt x="2071154" y="18438"/>
                  <a:pt x="2212176" y="13657"/>
                </a:cubicBezTo>
                <a:cubicBezTo>
                  <a:pt x="2430584" y="6252"/>
                  <a:pt x="2649149" y="4552"/>
                  <a:pt x="2867635" y="0"/>
                </a:cubicBezTo>
                <a:lnTo>
                  <a:pt x="3919101" y="13657"/>
                </a:lnTo>
                <a:cubicBezTo>
                  <a:pt x="4254367" y="21365"/>
                  <a:pt x="3906934" y="25062"/>
                  <a:pt x="4137588" y="40970"/>
                </a:cubicBezTo>
                <a:cubicBezTo>
                  <a:pt x="4242130" y="48180"/>
                  <a:pt x="4347003" y="49393"/>
                  <a:pt x="4451662" y="54627"/>
                </a:cubicBezTo>
                <a:cubicBezTo>
                  <a:pt x="4509215" y="57505"/>
                  <a:pt x="4802949" y="74737"/>
                  <a:pt x="4874980" y="81941"/>
                </a:cubicBezTo>
                <a:cubicBezTo>
                  <a:pt x="4948011" y="89245"/>
                  <a:pt x="5020808" y="98873"/>
                  <a:pt x="5093466" y="109254"/>
                </a:cubicBezTo>
                <a:cubicBezTo>
                  <a:pt x="5125329" y="113806"/>
                  <a:pt x="5157065" y="119356"/>
                  <a:pt x="5189054" y="122911"/>
                </a:cubicBezTo>
                <a:cubicBezTo>
                  <a:pt x="5328599" y="138418"/>
                  <a:pt x="5424534" y="141585"/>
                  <a:pt x="5571405" y="150225"/>
                </a:cubicBezTo>
                <a:cubicBezTo>
                  <a:pt x="5607819" y="154777"/>
                  <a:pt x="5644579" y="157118"/>
                  <a:pt x="5680648" y="163882"/>
                </a:cubicBezTo>
                <a:cubicBezTo>
                  <a:pt x="5717541" y="170800"/>
                  <a:pt x="5752734" y="185886"/>
                  <a:pt x="5789892" y="191195"/>
                </a:cubicBezTo>
                <a:lnTo>
                  <a:pt x="5885479" y="204852"/>
                </a:lnTo>
                <a:cubicBezTo>
                  <a:pt x="5912845" y="209063"/>
                  <a:pt x="5939914" y="215274"/>
                  <a:pt x="5967412" y="218509"/>
                </a:cubicBezTo>
                <a:cubicBezTo>
                  <a:pt x="6111506" y="235463"/>
                  <a:pt x="6098040" y="232166"/>
                  <a:pt x="6226865" y="232166"/>
                </a:cubicBezTo>
              </a:path>
            </a:pathLst>
          </a:custGeom>
          <a:ln w="53975">
            <a:solidFill>
              <a:schemeClr val="tx1"/>
            </a:solidFill>
          </a:ln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27730" y="4088432"/>
            <a:ext cx="6131276" cy="642663"/>
          </a:xfrm>
          <a:custGeom>
            <a:avLst/>
            <a:gdLst>
              <a:gd name="connsiteX0" fmla="*/ 0 w 6131276"/>
              <a:gd name="connsiteY0" fmla="*/ 641871 h 641871"/>
              <a:gd name="connsiteX1" fmla="*/ 68277 w 6131276"/>
              <a:gd name="connsiteY1" fmla="*/ 614557 h 641871"/>
              <a:gd name="connsiteX2" fmla="*/ 150209 w 6131276"/>
              <a:gd name="connsiteY2" fmla="*/ 573587 h 641871"/>
              <a:gd name="connsiteX3" fmla="*/ 300419 w 6131276"/>
              <a:gd name="connsiteY3" fmla="*/ 532616 h 641871"/>
              <a:gd name="connsiteX4" fmla="*/ 423317 w 6131276"/>
              <a:gd name="connsiteY4" fmla="*/ 450675 h 641871"/>
              <a:gd name="connsiteX5" fmla="*/ 464283 w 6131276"/>
              <a:gd name="connsiteY5" fmla="*/ 423362 h 641871"/>
              <a:gd name="connsiteX6" fmla="*/ 546216 w 6131276"/>
              <a:gd name="connsiteY6" fmla="*/ 396048 h 641871"/>
              <a:gd name="connsiteX7" fmla="*/ 655459 w 6131276"/>
              <a:gd name="connsiteY7" fmla="*/ 355078 h 641871"/>
              <a:gd name="connsiteX8" fmla="*/ 764702 w 6131276"/>
              <a:gd name="connsiteY8" fmla="*/ 300450 h 641871"/>
              <a:gd name="connsiteX9" fmla="*/ 805669 w 6131276"/>
              <a:gd name="connsiteY9" fmla="*/ 273137 h 641871"/>
              <a:gd name="connsiteX10" fmla="*/ 846635 w 6131276"/>
              <a:gd name="connsiteY10" fmla="*/ 259480 h 641871"/>
              <a:gd name="connsiteX11" fmla="*/ 887601 w 6131276"/>
              <a:gd name="connsiteY11" fmla="*/ 232166 h 641871"/>
              <a:gd name="connsiteX12" fmla="*/ 1024155 w 6131276"/>
              <a:gd name="connsiteY12" fmla="*/ 218509 h 641871"/>
              <a:gd name="connsiteX13" fmla="*/ 1106087 w 6131276"/>
              <a:gd name="connsiteY13" fmla="*/ 191196 h 641871"/>
              <a:gd name="connsiteX14" fmla="*/ 1160709 w 6131276"/>
              <a:gd name="connsiteY14" fmla="*/ 177539 h 641871"/>
              <a:gd name="connsiteX15" fmla="*/ 1242641 w 6131276"/>
              <a:gd name="connsiteY15" fmla="*/ 150225 h 641871"/>
              <a:gd name="connsiteX16" fmla="*/ 1338229 w 6131276"/>
              <a:gd name="connsiteY16" fmla="*/ 136569 h 641871"/>
              <a:gd name="connsiteX17" fmla="*/ 1406506 w 6131276"/>
              <a:gd name="connsiteY17" fmla="*/ 122912 h 641871"/>
              <a:gd name="connsiteX18" fmla="*/ 1597682 w 6131276"/>
              <a:gd name="connsiteY18" fmla="*/ 95598 h 641871"/>
              <a:gd name="connsiteX19" fmla="*/ 1693270 w 6131276"/>
              <a:gd name="connsiteY19" fmla="*/ 81941 h 641871"/>
              <a:gd name="connsiteX20" fmla="*/ 1843479 w 6131276"/>
              <a:gd name="connsiteY20" fmla="*/ 68284 h 641871"/>
              <a:gd name="connsiteX21" fmla="*/ 1911756 w 6131276"/>
              <a:gd name="connsiteY21" fmla="*/ 54628 h 641871"/>
              <a:gd name="connsiteX22" fmla="*/ 2143898 w 6131276"/>
              <a:gd name="connsiteY22" fmla="*/ 27314 h 641871"/>
              <a:gd name="connsiteX23" fmla="*/ 2389695 w 6131276"/>
              <a:gd name="connsiteY23" fmla="*/ 13657 h 641871"/>
              <a:gd name="connsiteX24" fmla="*/ 2690114 w 6131276"/>
              <a:gd name="connsiteY24" fmla="*/ 0 h 641871"/>
              <a:gd name="connsiteX25" fmla="*/ 3823513 w 6131276"/>
              <a:gd name="connsiteY25" fmla="*/ 13657 h 641871"/>
              <a:gd name="connsiteX26" fmla="*/ 3919101 w 6131276"/>
              <a:gd name="connsiteY26" fmla="*/ 27314 h 641871"/>
              <a:gd name="connsiteX27" fmla="*/ 4082966 w 6131276"/>
              <a:gd name="connsiteY27" fmla="*/ 54628 h 641871"/>
              <a:gd name="connsiteX28" fmla="*/ 4356074 w 6131276"/>
              <a:gd name="connsiteY28" fmla="*/ 81941 h 641871"/>
              <a:gd name="connsiteX29" fmla="*/ 4451661 w 6131276"/>
              <a:gd name="connsiteY29" fmla="*/ 95598 h 641871"/>
              <a:gd name="connsiteX30" fmla="*/ 4683803 w 6131276"/>
              <a:gd name="connsiteY30" fmla="*/ 136569 h 641871"/>
              <a:gd name="connsiteX31" fmla="*/ 4820357 w 6131276"/>
              <a:gd name="connsiteY31" fmla="*/ 150225 h 641871"/>
              <a:gd name="connsiteX32" fmla="*/ 4902290 w 6131276"/>
              <a:gd name="connsiteY32" fmla="*/ 163882 h 641871"/>
              <a:gd name="connsiteX33" fmla="*/ 4970567 w 6131276"/>
              <a:gd name="connsiteY33" fmla="*/ 177539 h 641871"/>
              <a:gd name="connsiteX34" fmla="*/ 5148087 w 6131276"/>
              <a:gd name="connsiteY34" fmla="*/ 191196 h 641871"/>
              <a:gd name="connsiteX35" fmla="*/ 5202709 w 6131276"/>
              <a:gd name="connsiteY35" fmla="*/ 204853 h 641871"/>
              <a:gd name="connsiteX36" fmla="*/ 5243675 w 6131276"/>
              <a:gd name="connsiteY36" fmla="*/ 218509 h 641871"/>
              <a:gd name="connsiteX37" fmla="*/ 5352918 w 6131276"/>
              <a:gd name="connsiteY37" fmla="*/ 245823 h 641871"/>
              <a:gd name="connsiteX38" fmla="*/ 5434851 w 6131276"/>
              <a:gd name="connsiteY38" fmla="*/ 273137 h 641871"/>
              <a:gd name="connsiteX39" fmla="*/ 5475817 w 6131276"/>
              <a:gd name="connsiteY39" fmla="*/ 300450 h 641871"/>
              <a:gd name="connsiteX40" fmla="*/ 5530438 w 6131276"/>
              <a:gd name="connsiteY40" fmla="*/ 314107 h 641871"/>
              <a:gd name="connsiteX41" fmla="*/ 5612371 w 6131276"/>
              <a:gd name="connsiteY41" fmla="*/ 341421 h 641871"/>
              <a:gd name="connsiteX42" fmla="*/ 5680648 w 6131276"/>
              <a:gd name="connsiteY42" fmla="*/ 355078 h 641871"/>
              <a:gd name="connsiteX43" fmla="*/ 5721614 w 6131276"/>
              <a:gd name="connsiteY43" fmla="*/ 368734 h 641871"/>
              <a:gd name="connsiteX44" fmla="*/ 5844513 w 6131276"/>
              <a:gd name="connsiteY44" fmla="*/ 396048 h 641871"/>
              <a:gd name="connsiteX45" fmla="*/ 5940101 w 6131276"/>
              <a:gd name="connsiteY45" fmla="*/ 423362 h 641871"/>
              <a:gd name="connsiteX46" fmla="*/ 5994722 w 6131276"/>
              <a:gd name="connsiteY46" fmla="*/ 437019 h 641871"/>
              <a:gd name="connsiteX47" fmla="*/ 6076655 w 6131276"/>
              <a:gd name="connsiteY47" fmla="*/ 491646 h 641871"/>
              <a:gd name="connsiteX48" fmla="*/ 6131276 w 6131276"/>
              <a:gd name="connsiteY48" fmla="*/ 600900 h 64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131276" h="641871">
                <a:moveTo>
                  <a:pt x="0" y="641871"/>
                </a:moveTo>
                <a:cubicBezTo>
                  <a:pt x="22759" y="632766"/>
                  <a:pt x="46353" y="625520"/>
                  <a:pt x="68277" y="614557"/>
                </a:cubicBezTo>
                <a:cubicBezTo>
                  <a:pt x="135025" y="581180"/>
                  <a:pt x="81566" y="590750"/>
                  <a:pt x="150209" y="573587"/>
                </a:cubicBezTo>
                <a:cubicBezTo>
                  <a:pt x="191251" y="563325"/>
                  <a:pt x="265264" y="556055"/>
                  <a:pt x="300419" y="532616"/>
                </a:cubicBezTo>
                <a:lnTo>
                  <a:pt x="423317" y="450675"/>
                </a:lnTo>
                <a:cubicBezTo>
                  <a:pt x="436972" y="441571"/>
                  <a:pt x="448713" y="428552"/>
                  <a:pt x="464283" y="423362"/>
                </a:cubicBezTo>
                <a:cubicBezTo>
                  <a:pt x="491594" y="414257"/>
                  <a:pt x="520467" y="408924"/>
                  <a:pt x="546216" y="396048"/>
                </a:cubicBezTo>
                <a:cubicBezTo>
                  <a:pt x="617623" y="360340"/>
                  <a:pt x="581088" y="373671"/>
                  <a:pt x="655459" y="355078"/>
                </a:cubicBezTo>
                <a:cubicBezTo>
                  <a:pt x="691873" y="336869"/>
                  <a:pt x="730827" y="323035"/>
                  <a:pt x="764702" y="300450"/>
                </a:cubicBezTo>
                <a:cubicBezTo>
                  <a:pt x="778358" y="291346"/>
                  <a:pt x="790990" y="280477"/>
                  <a:pt x="805669" y="273137"/>
                </a:cubicBezTo>
                <a:cubicBezTo>
                  <a:pt x="818543" y="266699"/>
                  <a:pt x="833761" y="265918"/>
                  <a:pt x="846635" y="259480"/>
                </a:cubicBezTo>
                <a:cubicBezTo>
                  <a:pt x="861314" y="252139"/>
                  <a:pt x="871609" y="235857"/>
                  <a:pt x="887601" y="232166"/>
                </a:cubicBezTo>
                <a:cubicBezTo>
                  <a:pt x="932174" y="221879"/>
                  <a:pt x="978637" y="223061"/>
                  <a:pt x="1024155" y="218509"/>
                </a:cubicBezTo>
                <a:cubicBezTo>
                  <a:pt x="1051466" y="209405"/>
                  <a:pt x="1078159" y="198179"/>
                  <a:pt x="1106087" y="191196"/>
                </a:cubicBezTo>
                <a:cubicBezTo>
                  <a:pt x="1124294" y="186644"/>
                  <a:pt x="1142733" y="182932"/>
                  <a:pt x="1160709" y="177539"/>
                </a:cubicBezTo>
                <a:cubicBezTo>
                  <a:pt x="1188283" y="169266"/>
                  <a:pt x="1214142" y="154296"/>
                  <a:pt x="1242641" y="150225"/>
                </a:cubicBezTo>
                <a:cubicBezTo>
                  <a:pt x="1274504" y="145673"/>
                  <a:pt x="1306481" y="141861"/>
                  <a:pt x="1338229" y="136569"/>
                </a:cubicBezTo>
                <a:cubicBezTo>
                  <a:pt x="1361123" y="132753"/>
                  <a:pt x="1383580" y="126532"/>
                  <a:pt x="1406506" y="122912"/>
                </a:cubicBezTo>
                <a:cubicBezTo>
                  <a:pt x="1470091" y="112871"/>
                  <a:pt x="1533957" y="104703"/>
                  <a:pt x="1597682" y="95598"/>
                </a:cubicBezTo>
                <a:cubicBezTo>
                  <a:pt x="1629545" y="91046"/>
                  <a:pt x="1661216" y="84855"/>
                  <a:pt x="1693270" y="81941"/>
                </a:cubicBezTo>
                <a:lnTo>
                  <a:pt x="1843479" y="68284"/>
                </a:lnTo>
                <a:cubicBezTo>
                  <a:pt x="1866238" y="63732"/>
                  <a:pt x="1888816" y="58157"/>
                  <a:pt x="1911756" y="54628"/>
                </a:cubicBezTo>
                <a:cubicBezTo>
                  <a:pt x="1941727" y="50017"/>
                  <a:pt x="2119501" y="29121"/>
                  <a:pt x="2143898" y="27314"/>
                </a:cubicBezTo>
                <a:cubicBezTo>
                  <a:pt x="2225732" y="21251"/>
                  <a:pt x="2307739" y="17755"/>
                  <a:pt x="2389695" y="13657"/>
                </a:cubicBezTo>
                <a:lnTo>
                  <a:pt x="2690114" y="0"/>
                </a:lnTo>
                <a:lnTo>
                  <a:pt x="3823513" y="13657"/>
                </a:lnTo>
                <a:cubicBezTo>
                  <a:pt x="3855691" y="14372"/>
                  <a:pt x="3887309" y="22294"/>
                  <a:pt x="3919101" y="27314"/>
                </a:cubicBezTo>
                <a:lnTo>
                  <a:pt x="4082966" y="54628"/>
                </a:lnTo>
                <a:cubicBezTo>
                  <a:pt x="4227905" y="78787"/>
                  <a:pt x="4137307" y="66313"/>
                  <a:pt x="4356074" y="81941"/>
                </a:cubicBezTo>
                <a:cubicBezTo>
                  <a:pt x="4387936" y="86493"/>
                  <a:pt x="4419913" y="90306"/>
                  <a:pt x="4451661" y="95598"/>
                </a:cubicBezTo>
                <a:cubicBezTo>
                  <a:pt x="4557241" y="113197"/>
                  <a:pt x="4537596" y="121948"/>
                  <a:pt x="4683803" y="136569"/>
                </a:cubicBezTo>
                <a:cubicBezTo>
                  <a:pt x="4729321" y="141121"/>
                  <a:pt x="4774965" y="144551"/>
                  <a:pt x="4820357" y="150225"/>
                </a:cubicBezTo>
                <a:cubicBezTo>
                  <a:pt x="4847831" y="153660"/>
                  <a:pt x="4875049" y="158929"/>
                  <a:pt x="4902290" y="163882"/>
                </a:cubicBezTo>
                <a:cubicBezTo>
                  <a:pt x="4925125" y="168034"/>
                  <a:pt x="4947499" y="174976"/>
                  <a:pt x="4970567" y="177539"/>
                </a:cubicBezTo>
                <a:cubicBezTo>
                  <a:pt x="5029552" y="184094"/>
                  <a:pt x="5088914" y="186644"/>
                  <a:pt x="5148087" y="191196"/>
                </a:cubicBezTo>
                <a:cubicBezTo>
                  <a:pt x="5166294" y="195748"/>
                  <a:pt x="5184663" y="199697"/>
                  <a:pt x="5202709" y="204853"/>
                </a:cubicBezTo>
                <a:cubicBezTo>
                  <a:pt x="5216549" y="208808"/>
                  <a:pt x="5229788" y="214721"/>
                  <a:pt x="5243675" y="218509"/>
                </a:cubicBezTo>
                <a:cubicBezTo>
                  <a:pt x="5279887" y="228386"/>
                  <a:pt x="5317309" y="233952"/>
                  <a:pt x="5352918" y="245823"/>
                </a:cubicBezTo>
                <a:cubicBezTo>
                  <a:pt x="5380229" y="254928"/>
                  <a:pt x="5410898" y="257167"/>
                  <a:pt x="5434851" y="273137"/>
                </a:cubicBezTo>
                <a:cubicBezTo>
                  <a:pt x="5448506" y="282241"/>
                  <a:pt x="5460732" y="293984"/>
                  <a:pt x="5475817" y="300450"/>
                </a:cubicBezTo>
                <a:cubicBezTo>
                  <a:pt x="5493067" y="307844"/>
                  <a:pt x="5512462" y="308714"/>
                  <a:pt x="5530438" y="314107"/>
                </a:cubicBezTo>
                <a:cubicBezTo>
                  <a:pt x="5558012" y="322380"/>
                  <a:pt x="5584142" y="335774"/>
                  <a:pt x="5612371" y="341421"/>
                </a:cubicBezTo>
                <a:cubicBezTo>
                  <a:pt x="5635130" y="345973"/>
                  <a:pt x="5658131" y="349448"/>
                  <a:pt x="5680648" y="355078"/>
                </a:cubicBezTo>
                <a:cubicBezTo>
                  <a:pt x="5694612" y="358569"/>
                  <a:pt x="5707774" y="364779"/>
                  <a:pt x="5721614" y="368734"/>
                </a:cubicBezTo>
                <a:cubicBezTo>
                  <a:pt x="5779903" y="385389"/>
                  <a:pt x="5781144" y="381964"/>
                  <a:pt x="5844513" y="396048"/>
                </a:cubicBezTo>
                <a:cubicBezTo>
                  <a:pt x="5940554" y="417393"/>
                  <a:pt x="5860272" y="400551"/>
                  <a:pt x="5940101" y="423362"/>
                </a:cubicBezTo>
                <a:cubicBezTo>
                  <a:pt x="5958146" y="428518"/>
                  <a:pt x="5976515" y="432467"/>
                  <a:pt x="5994722" y="437019"/>
                </a:cubicBezTo>
                <a:cubicBezTo>
                  <a:pt x="6022033" y="455228"/>
                  <a:pt x="6066276" y="460505"/>
                  <a:pt x="6076655" y="491646"/>
                </a:cubicBezTo>
                <a:cubicBezTo>
                  <a:pt x="6108036" y="585801"/>
                  <a:pt x="6083608" y="553228"/>
                  <a:pt x="6131276" y="600900"/>
                </a:cubicBezTo>
              </a:path>
            </a:pathLst>
          </a:custGeom>
          <a:ln w="53975">
            <a:solidFill>
              <a:schemeClr val="tx1"/>
            </a:solidFill>
          </a:ln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628153" y="4484969"/>
            <a:ext cx="5871823" cy="574295"/>
          </a:xfrm>
          <a:custGeom>
            <a:avLst/>
            <a:gdLst>
              <a:gd name="connsiteX0" fmla="*/ 0 w 5871823"/>
              <a:gd name="connsiteY0" fmla="*/ 573587 h 573587"/>
              <a:gd name="connsiteX1" fmla="*/ 150209 w 5871823"/>
              <a:gd name="connsiteY1" fmla="*/ 532616 h 573587"/>
              <a:gd name="connsiteX2" fmla="*/ 191175 w 5871823"/>
              <a:gd name="connsiteY2" fmla="*/ 518959 h 573587"/>
              <a:gd name="connsiteX3" fmla="*/ 232141 w 5871823"/>
              <a:gd name="connsiteY3" fmla="*/ 505302 h 573587"/>
              <a:gd name="connsiteX4" fmla="*/ 327729 w 5871823"/>
              <a:gd name="connsiteY4" fmla="*/ 464332 h 573587"/>
              <a:gd name="connsiteX5" fmla="*/ 423317 w 5871823"/>
              <a:gd name="connsiteY5" fmla="*/ 409705 h 573587"/>
              <a:gd name="connsiteX6" fmla="*/ 532560 w 5871823"/>
              <a:gd name="connsiteY6" fmla="*/ 382391 h 573587"/>
              <a:gd name="connsiteX7" fmla="*/ 614493 w 5871823"/>
              <a:gd name="connsiteY7" fmla="*/ 355077 h 573587"/>
              <a:gd name="connsiteX8" fmla="*/ 655459 w 5871823"/>
              <a:gd name="connsiteY8" fmla="*/ 341421 h 573587"/>
              <a:gd name="connsiteX9" fmla="*/ 737391 w 5871823"/>
              <a:gd name="connsiteY9" fmla="*/ 300450 h 573587"/>
              <a:gd name="connsiteX10" fmla="*/ 819324 w 5871823"/>
              <a:gd name="connsiteY10" fmla="*/ 259480 h 573587"/>
              <a:gd name="connsiteX11" fmla="*/ 887601 w 5871823"/>
              <a:gd name="connsiteY11" fmla="*/ 245823 h 573587"/>
              <a:gd name="connsiteX12" fmla="*/ 942222 w 5871823"/>
              <a:gd name="connsiteY12" fmla="*/ 232166 h 573587"/>
              <a:gd name="connsiteX13" fmla="*/ 1078777 w 5871823"/>
              <a:gd name="connsiteY13" fmla="*/ 204852 h 573587"/>
              <a:gd name="connsiteX14" fmla="*/ 1160709 w 5871823"/>
              <a:gd name="connsiteY14" fmla="*/ 177539 h 573587"/>
              <a:gd name="connsiteX15" fmla="*/ 1201675 w 5871823"/>
              <a:gd name="connsiteY15" fmla="*/ 163882 h 573587"/>
              <a:gd name="connsiteX16" fmla="*/ 1256297 w 5871823"/>
              <a:gd name="connsiteY16" fmla="*/ 150225 h 573587"/>
              <a:gd name="connsiteX17" fmla="*/ 1338229 w 5871823"/>
              <a:gd name="connsiteY17" fmla="*/ 122911 h 573587"/>
              <a:gd name="connsiteX18" fmla="*/ 1474783 w 5871823"/>
              <a:gd name="connsiteY18" fmla="*/ 95598 h 573587"/>
              <a:gd name="connsiteX19" fmla="*/ 1529405 w 5871823"/>
              <a:gd name="connsiteY19" fmla="*/ 81941 h 573587"/>
              <a:gd name="connsiteX20" fmla="*/ 1761547 w 5871823"/>
              <a:gd name="connsiteY20" fmla="*/ 68284 h 573587"/>
              <a:gd name="connsiteX21" fmla="*/ 1952722 w 5871823"/>
              <a:gd name="connsiteY21" fmla="*/ 54627 h 573587"/>
              <a:gd name="connsiteX22" fmla="*/ 2171209 w 5871823"/>
              <a:gd name="connsiteY22" fmla="*/ 27314 h 573587"/>
              <a:gd name="connsiteX23" fmla="*/ 2567216 w 5871823"/>
              <a:gd name="connsiteY23" fmla="*/ 0 h 573587"/>
              <a:gd name="connsiteX24" fmla="*/ 3482128 w 5871823"/>
              <a:gd name="connsiteY24" fmla="*/ 13657 h 573587"/>
              <a:gd name="connsiteX25" fmla="*/ 3536749 w 5871823"/>
              <a:gd name="connsiteY25" fmla="*/ 27314 h 573587"/>
              <a:gd name="connsiteX26" fmla="*/ 3605026 w 5871823"/>
              <a:gd name="connsiteY26" fmla="*/ 40971 h 573587"/>
              <a:gd name="connsiteX27" fmla="*/ 3645992 w 5871823"/>
              <a:gd name="connsiteY27" fmla="*/ 54627 h 573587"/>
              <a:gd name="connsiteX28" fmla="*/ 3727925 w 5871823"/>
              <a:gd name="connsiteY28" fmla="*/ 68284 h 573587"/>
              <a:gd name="connsiteX29" fmla="*/ 4041999 w 5871823"/>
              <a:gd name="connsiteY29" fmla="*/ 95598 h 573587"/>
              <a:gd name="connsiteX30" fmla="*/ 4096621 w 5871823"/>
              <a:gd name="connsiteY30" fmla="*/ 109255 h 573587"/>
              <a:gd name="connsiteX31" fmla="*/ 4164898 w 5871823"/>
              <a:gd name="connsiteY31" fmla="*/ 122911 h 573587"/>
              <a:gd name="connsiteX32" fmla="*/ 4205864 w 5871823"/>
              <a:gd name="connsiteY32" fmla="*/ 136568 h 573587"/>
              <a:gd name="connsiteX33" fmla="*/ 4287796 w 5871823"/>
              <a:gd name="connsiteY33" fmla="*/ 150225 h 573587"/>
              <a:gd name="connsiteX34" fmla="*/ 4601871 w 5871823"/>
              <a:gd name="connsiteY34" fmla="*/ 177539 h 573587"/>
              <a:gd name="connsiteX35" fmla="*/ 4670148 w 5871823"/>
              <a:gd name="connsiteY35" fmla="*/ 191196 h 573587"/>
              <a:gd name="connsiteX36" fmla="*/ 4711114 w 5871823"/>
              <a:gd name="connsiteY36" fmla="*/ 204852 h 573587"/>
              <a:gd name="connsiteX37" fmla="*/ 4765736 w 5871823"/>
              <a:gd name="connsiteY37" fmla="*/ 218509 h 573587"/>
              <a:gd name="connsiteX38" fmla="*/ 4806702 w 5871823"/>
              <a:gd name="connsiteY38" fmla="*/ 232166 h 573587"/>
              <a:gd name="connsiteX39" fmla="*/ 4874979 w 5871823"/>
              <a:gd name="connsiteY39" fmla="*/ 245823 h 573587"/>
              <a:gd name="connsiteX40" fmla="*/ 4915945 w 5871823"/>
              <a:gd name="connsiteY40" fmla="*/ 259480 h 573587"/>
              <a:gd name="connsiteX41" fmla="*/ 4997878 w 5871823"/>
              <a:gd name="connsiteY41" fmla="*/ 273137 h 573587"/>
              <a:gd name="connsiteX42" fmla="*/ 5038844 w 5871823"/>
              <a:gd name="connsiteY42" fmla="*/ 286793 h 573587"/>
              <a:gd name="connsiteX43" fmla="*/ 5148087 w 5871823"/>
              <a:gd name="connsiteY43" fmla="*/ 314107 h 573587"/>
              <a:gd name="connsiteX44" fmla="*/ 5257330 w 5871823"/>
              <a:gd name="connsiteY44" fmla="*/ 341421 h 573587"/>
              <a:gd name="connsiteX45" fmla="*/ 5503127 w 5871823"/>
              <a:gd name="connsiteY45" fmla="*/ 423362 h 573587"/>
              <a:gd name="connsiteX46" fmla="*/ 5544094 w 5871823"/>
              <a:gd name="connsiteY46" fmla="*/ 437018 h 573587"/>
              <a:gd name="connsiteX47" fmla="*/ 5653337 w 5871823"/>
              <a:gd name="connsiteY47" fmla="*/ 464332 h 573587"/>
              <a:gd name="connsiteX48" fmla="*/ 5735269 w 5871823"/>
              <a:gd name="connsiteY48" fmla="*/ 491646 h 573587"/>
              <a:gd name="connsiteX49" fmla="*/ 5789891 w 5871823"/>
              <a:gd name="connsiteY49" fmla="*/ 518959 h 573587"/>
              <a:gd name="connsiteX50" fmla="*/ 5871823 w 5871823"/>
              <a:gd name="connsiteY50" fmla="*/ 546273 h 57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871823" h="573587">
                <a:moveTo>
                  <a:pt x="0" y="573587"/>
                </a:moveTo>
                <a:cubicBezTo>
                  <a:pt x="96506" y="554284"/>
                  <a:pt x="46258" y="567270"/>
                  <a:pt x="150209" y="532616"/>
                </a:cubicBezTo>
                <a:lnTo>
                  <a:pt x="191175" y="518959"/>
                </a:lnTo>
                <a:cubicBezTo>
                  <a:pt x="204830" y="514407"/>
                  <a:pt x="220165" y="513287"/>
                  <a:pt x="232141" y="505302"/>
                </a:cubicBezTo>
                <a:cubicBezTo>
                  <a:pt x="288723" y="467578"/>
                  <a:pt x="257186" y="481970"/>
                  <a:pt x="327729" y="464332"/>
                </a:cubicBezTo>
                <a:cubicBezTo>
                  <a:pt x="357697" y="444352"/>
                  <a:pt x="388666" y="421257"/>
                  <a:pt x="423317" y="409705"/>
                </a:cubicBezTo>
                <a:cubicBezTo>
                  <a:pt x="458926" y="397834"/>
                  <a:pt x="496951" y="394262"/>
                  <a:pt x="532560" y="382391"/>
                </a:cubicBezTo>
                <a:lnTo>
                  <a:pt x="614493" y="355077"/>
                </a:lnTo>
                <a:lnTo>
                  <a:pt x="655459" y="341421"/>
                </a:lnTo>
                <a:cubicBezTo>
                  <a:pt x="772850" y="263151"/>
                  <a:pt x="624332" y="356984"/>
                  <a:pt x="737391" y="300450"/>
                </a:cubicBezTo>
                <a:cubicBezTo>
                  <a:pt x="804138" y="267073"/>
                  <a:pt x="750681" y="276643"/>
                  <a:pt x="819324" y="259480"/>
                </a:cubicBezTo>
                <a:cubicBezTo>
                  <a:pt x="841841" y="253850"/>
                  <a:pt x="864944" y="250859"/>
                  <a:pt x="887601" y="245823"/>
                </a:cubicBezTo>
                <a:cubicBezTo>
                  <a:pt x="905921" y="241751"/>
                  <a:pt x="923819" y="235847"/>
                  <a:pt x="942222" y="232166"/>
                </a:cubicBezTo>
                <a:cubicBezTo>
                  <a:pt x="1016050" y="217399"/>
                  <a:pt x="1015336" y="223886"/>
                  <a:pt x="1078777" y="204852"/>
                </a:cubicBezTo>
                <a:cubicBezTo>
                  <a:pt x="1106351" y="196579"/>
                  <a:pt x="1133398" y="186643"/>
                  <a:pt x="1160709" y="177539"/>
                </a:cubicBezTo>
                <a:cubicBezTo>
                  <a:pt x="1174364" y="172987"/>
                  <a:pt x="1187711" y="167373"/>
                  <a:pt x="1201675" y="163882"/>
                </a:cubicBezTo>
                <a:cubicBezTo>
                  <a:pt x="1219882" y="159330"/>
                  <a:pt x="1238321" y="155618"/>
                  <a:pt x="1256297" y="150225"/>
                </a:cubicBezTo>
                <a:cubicBezTo>
                  <a:pt x="1283871" y="141952"/>
                  <a:pt x="1310000" y="128557"/>
                  <a:pt x="1338229" y="122911"/>
                </a:cubicBezTo>
                <a:cubicBezTo>
                  <a:pt x="1383747" y="113807"/>
                  <a:pt x="1429750" y="106858"/>
                  <a:pt x="1474783" y="95598"/>
                </a:cubicBezTo>
                <a:cubicBezTo>
                  <a:pt x="1492990" y="91046"/>
                  <a:pt x="1510722" y="83721"/>
                  <a:pt x="1529405" y="81941"/>
                </a:cubicBezTo>
                <a:cubicBezTo>
                  <a:pt x="1606570" y="74591"/>
                  <a:pt x="1684193" y="73275"/>
                  <a:pt x="1761547" y="68284"/>
                </a:cubicBezTo>
                <a:cubicBezTo>
                  <a:pt x="1825302" y="64170"/>
                  <a:pt x="1889122" y="60685"/>
                  <a:pt x="1952722" y="54627"/>
                </a:cubicBezTo>
                <a:cubicBezTo>
                  <a:pt x="2248977" y="26410"/>
                  <a:pt x="1811596" y="55708"/>
                  <a:pt x="2171209" y="27314"/>
                </a:cubicBezTo>
                <a:lnTo>
                  <a:pt x="2567216" y="0"/>
                </a:lnTo>
                <a:lnTo>
                  <a:pt x="3482128" y="13657"/>
                </a:lnTo>
                <a:cubicBezTo>
                  <a:pt x="3500888" y="14186"/>
                  <a:pt x="3518429" y="23242"/>
                  <a:pt x="3536749" y="27314"/>
                </a:cubicBezTo>
                <a:cubicBezTo>
                  <a:pt x="3559406" y="32350"/>
                  <a:pt x="3582509" y="35341"/>
                  <a:pt x="3605026" y="40971"/>
                </a:cubicBezTo>
                <a:cubicBezTo>
                  <a:pt x="3618990" y="44462"/>
                  <a:pt x="3631941" y="51504"/>
                  <a:pt x="3645992" y="54627"/>
                </a:cubicBezTo>
                <a:cubicBezTo>
                  <a:pt x="3673020" y="60634"/>
                  <a:pt x="3700614" y="63732"/>
                  <a:pt x="3727925" y="68284"/>
                </a:cubicBezTo>
                <a:cubicBezTo>
                  <a:pt x="3861415" y="112786"/>
                  <a:pt x="3716184" y="68444"/>
                  <a:pt x="4041999" y="95598"/>
                </a:cubicBezTo>
                <a:cubicBezTo>
                  <a:pt x="4060702" y="97157"/>
                  <a:pt x="4078300" y="105183"/>
                  <a:pt x="4096621" y="109255"/>
                </a:cubicBezTo>
                <a:cubicBezTo>
                  <a:pt x="4119278" y="114290"/>
                  <a:pt x="4142381" y="117281"/>
                  <a:pt x="4164898" y="122911"/>
                </a:cubicBezTo>
                <a:cubicBezTo>
                  <a:pt x="4178862" y="126402"/>
                  <a:pt x="4191813" y="133445"/>
                  <a:pt x="4205864" y="136568"/>
                </a:cubicBezTo>
                <a:cubicBezTo>
                  <a:pt x="4232892" y="142575"/>
                  <a:pt x="4260431" y="146014"/>
                  <a:pt x="4287796" y="150225"/>
                </a:cubicBezTo>
                <a:cubicBezTo>
                  <a:pt x="4435431" y="172941"/>
                  <a:pt x="4397035" y="164735"/>
                  <a:pt x="4601871" y="177539"/>
                </a:cubicBezTo>
                <a:cubicBezTo>
                  <a:pt x="4624630" y="182091"/>
                  <a:pt x="4647631" y="185566"/>
                  <a:pt x="4670148" y="191196"/>
                </a:cubicBezTo>
                <a:cubicBezTo>
                  <a:pt x="4684112" y="194687"/>
                  <a:pt x="4697274" y="200897"/>
                  <a:pt x="4711114" y="204852"/>
                </a:cubicBezTo>
                <a:cubicBezTo>
                  <a:pt x="4729160" y="210008"/>
                  <a:pt x="4747690" y="213353"/>
                  <a:pt x="4765736" y="218509"/>
                </a:cubicBezTo>
                <a:cubicBezTo>
                  <a:pt x="4779576" y="222464"/>
                  <a:pt x="4792738" y="228675"/>
                  <a:pt x="4806702" y="232166"/>
                </a:cubicBezTo>
                <a:cubicBezTo>
                  <a:pt x="4829219" y="237796"/>
                  <a:pt x="4852462" y="240193"/>
                  <a:pt x="4874979" y="245823"/>
                </a:cubicBezTo>
                <a:cubicBezTo>
                  <a:pt x="4888943" y="249314"/>
                  <a:pt x="4901894" y="256357"/>
                  <a:pt x="4915945" y="259480"/>
                </a:cubicBezTo>
                <a:cubicBezTo>
                  <a:pt x="4942973" y="265487"/>
                  <a:pt x="4970850" y="267130"/>
                  <a:pt x="4997878" y="273137"/>
                </a:cubicBezTo>
                <a:cubicBezTo>
                  <a:pt x="5011929" y="276260"/>
                  <a:pt x="5024957" y="283005"/>
                  <a:pt x="5038844" y="286793"/>
                </a:cubicBezTo>
                <a:cubicBezTo>
                  <a:pt x="5075056" y="296670"/>
                  <a:pt x="5111673" y="305002"/>
                  <a:pt x="5148087" y="314107"/>
                </a:cubicBezTo>
                <a:cubicBezTo>
                  <a:pt x="5148090" y="314108"/>
                  <a:pt x="5257326" y="341420"/>
                  <a:pt x="5257330" y="341421"/>
                </a:cubicBezTo>
                <a:lnTo>
                  <a:pt x="5503127" y="423362"/>
                </a:lnTo>
                <a:cubicBezTo>
                  <a:pt x="5516783" y="427914"/>
                  <a:pt x="5530130" y="433526"/>
                  <a:pt x="5544094" y="437018"/>
                </a:cubicBezTo>
                <a:cubicBezTo>
                  <a:pt x="5580508" y="446123"/>
                  <a:pt x="5617728" y="452461"/>
                  <a:pt x="5653337" y="464332"/>
                </a:cubicBezTo>
                <a:cubicBezTo>
                  <a:pt x="5680648" y="473437"/>
                  <a:pt x="5709520" y="478771"/>
                  <a:pt x="5735269" y="491646"/>
                </a:cubicBezTo>
                <a:cubicBezTo>
                  <a:pt x="5753476" y="500750"/>
                  <a:pt x="5770831" y="511811"/>
                  <a:pt x="5789891" y="518959"/>
                </a:cubicBezTo>
                <a:cubicBezTo>
                  <a:pt x="5918864" y="567328"/>
                  <a:pt x="5792760" y="506736"/>
                  <a:pt x="5871823" y="546273"/>
                </a:cubicBezTo>
              </a:path>
            </a:pathLst>
          </a:custGeom>
          <a:ln w="53975">
            <a:solidFill>
              <a:schemeClr val="tx1"/>
            </a:solidFill>
          </a:ln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021004" y="4772116"/>
            <a:ext cx="3236355" cy="341843"/>
          </a:xfrm>
          <a:custGeom>
            <a:avLst/>
            <a:gdLst>
              <a:gd name="connsiteX0" fmla="*/ 0 w 3236355"/>
              <a:gd name="connsiteY0" fmla="*/ 286794 h 341421"/>
              <a:gd name="connsiteX1" fmla="*/ 109243 w 3236355"/>
              <a:gd name="connsiteY1" fmla="*/ 245823 h 341421"/>
              <a:gd name="connsiteX2" fmla="*/ 218486 w 3236355"/>
              <a:gd name="connsiteY2" fmla="*/ 218509 h 341421"/>
              <a:gd name="connsiteX3" fmla="*/ 300419 w 3236355"/>
              <a:gd name="connsiteY3" fmla="*/ 191196 h 341421"/>
              <a:gd name="connsiteX4" fmla="*/ 409662 w 3236355"/>
              <a:gd name="connsiteY4" fmla="*/ 163882 h 341421"/>
              <a:gd name="connsiteX5" fmla="*/ 559871 w 3236355"/>
              <a:gd name="connsiteY5" fmla="*/ 122912 h 341421"/>
              <a:gd name="connsiteX6" fmla="*/ 600838 w 3236355"/>
              <a:gd name="connsiteY6" fmla="*/ 109255 h 341421"/>
              <a:gd name="connsiteX7" fmla="*/ 655459 w 3236355"/>
              <a:gd name="connsiteY7" fmla="*/ 95598 h 341421"/>
              <a:gd name="connsiteX8" fmla="*/ 696425 w 3236355"/>
              <a:gd name="connsiteY8" fmla="*/ 81941 h 341421"/>
              <a:gd name="connsiteX9" fmla="*/ 832979 w 3236355"/>
              <a:gd name="connsiteY9" fmla="*/ 54628 h 341421"/>
              <a:gd name="connsiteX10" fmla="*/ 887601 w 3236355"/>
              <a:gd name="connsiteY10" fmla="*/ 40971 h 341421"/>
              <a:gd name="connsiteX11" fmla="*/ 1269952 w 3236355"/>
              <a:gd name="connsiteY11" fmla="*/ 13657 h 341421"/>
              <a:gd name="connsiteX12" fmla="*/ 1461128 w 3236355"/>
              <a:gd name="connsiteY12" fmla="*/ 0 h 341421"/>
              <a:gd name="connsiteX13" fmla="*/ 1870790 w 3236355"/>
              <a:gd name="connsiteY13" fmla="*/ 13657 h 341421"/>
              <a:gd name="connsiteX14" fmla="*/ 1980033 w 3236355"/>
              <a:gd name="connsiteY14" fmla="*/ 40971 h 341421"/>
              <a:gd name="connsiteX15" fmla="*/ 2102932 w 3236355"/>
              <a:gd name="connsiteY15" fmla="*/ 68284 h 341421"/>
              <a:gd name="connsiteX16" fmla="*/ 2143898 w 3236355"/>
              <a:gd name="connsiteY16" fmla="*/ 81941 h 341421"/>
              <a:gd name="connsiteX17" fmla="*/ 2389696 w 3236355"/>
              <a:gd name="connsiteY17" fmla="*/ 95598 h 341421"/>
              <a:gd name="connsiteX18" fmla="*/ 2471628 w 3236355"/>
              <a:gd name="connsiteY18" fmla="*/ 122912 h 341421"/>
              <a:gd name="connsiteX19" fmla="*/ 2512594 w 3236355"/>
              <a:gd name="connsiteY19" fmla="*/ 136569 h 341421"/>
              <a:gd name="connsiteX20" fmla="*/ 2580871 w 3236355"/>
              <a:gd name="connsiteY20" fmla="*/ 150225 h 341421"/>
              <a:gd name="connsiteX21" fmla="*/ 2690114 w 3236355"/>
              <a:gd name="connsiteY21" fmla="*/ 177539 h 341421"/>
              <a:gd name="connsiteX22" fmla="*/ 2949567 w 3236355"/>
              <a:gd name="connsiteY22" fmla="*/ 218509 h 341421"/>
              <a:gd name="connsiteX23" fmla="*/ 3058810 w 3236355"/>
              <a:gd name="connsiteY23" fmla="*/ 245823 h 341421"/>
              <a:gd name="connsiteX24" fmla="*/ 3154398 w 3236355"/>
              <a:gd name="connsiteY24" fmla="*/ 273137 h 341421"/>
              <a:gd name="connsiteX25" fmla="*/ 3236331 w 3236355"/>
              <a:gd name="connsiteY25" fmla="*/ 341421 h 34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36355" h="341421">
                <a:moveTo>
                  <a:pt x="0" y="286794"/>
                </a:moveTo>
                <a:cubicBezTo>
                  <a:pt x="29562" y="274968"/>
                  <a:pt x="75604" y="254998"/>
                  <a:pt x="109243" y="245823"/>
                </a:cubicBezTo>
                <a:cubicBezTo>
                  <a:pt x="145455" y="235946"/>
                  <a:pt x="182877" y="230379"/>
                  <a:pt x="218486" y="218509"/>
                </a:cubicBezTo>
                <a:cubicBezTo>
                  <a:pt x="245797" y="209405"/>
                  <a:pt x="272490" y="198179"/>
                  <a:pt x="300419" y="191196"/>
                </a:cubicBezTo>
                <a:cubicBezTo>
                  <a:pt x="336833" y="182091"/>
                  <a:pt x="374053" y="175753"/>
                  <a:pt x="409662" y="163882"/>
                </a:cubicBezTo>
                <a:cubicBezTo>
                  <a:pt x="585438" y="105285"/>
                  <a:pt x="405457" y="161520"/>
                  <a:pt x="559871" y="122912"/>
                </a:cubicBezTo>
                <a:cubicBezTo>
                  <a:pt x="573836" y="119420"/>
                  <a:pt x="586997" y="113210"/>
                  <a:pt x="600838" y="109255"/>
                </a:cubicBezTo>
                <a:cubicBezTo>
                  <a:pt x="618883" y="104099"/>
                  <a:pt x="637414" y="100754"/>
                  <a:pt x="655459" y="95598"/>
                </a:cubicBezTo>
                <a:cubicBezTo>
                  <a:pt x="669299" y="91643"/>
                  <a:pt x="682585" y="85896"/>
                  <a:pt x="696425" y="81941"/>
                </a:cubicBezTo>
                <a:cubicBezTo>
                  <a:pt x="770437" y="60792"/>
                  <a:pt x="743556" y="72514"/>
                  <a:pt x="832979" y="54628"/>
                </a:cubicBezTo>
                <a:cubicBezTo>
                  <a:pt x="851382" y="50947"/>
                  <a:pt x="869051" y="43825"/>
                  <a:pt x="887601" y="40971"/>
                </a:cubicBezTo>
                <a:cubicBezTo>
                  <a:pt x="1013031" y="21672"/>
                  <a:pt x="1144869" y="21239"/>
                  <a:pt x="1269952" y="13657"/>
                </a:cubicBezTo>
                <a:cubicBezTo>
                  <a:pt x="1333723" y="9792"/>
                  <a:pt x="1397403" y="4552"/>
                  <a:pt x="1461128" y="0"/>
                </a:cubicBezTo>
                <a:cubicBezTo>
                  <a:pt x="1597682" y="4552"/>
                  <a:pt x="1734584" y="2903"/>
                  <a:pt x="1870790" y="13657"/>
                </a:cubicBezTo>
                <a:cubicBezTo>
                  <a:pt x="1908209" y="16611"/>
                  <a:pt x="1943392" y="32828"/>
                  <a:pt x="1980033" y="40971"/>
                </a:cubicBezTo>
                <a:cubicBezTo>
                  <a:pt x="2020999" y="50075"/>
                  <a:pt x="2062219" y="58105"/>
                  <a:pt x="2102932" y="68284"/>
                </a:cubicBezTo>
                <a:cubicBezTo>
                  <a:pt x="2116896" y="71775"/>
                  <a:pt x="2129569" y="80576"/>
                  <a:pt x="2143898" y="81941"/>
                </a:cubicBezTo>
                <a:cubicBezTo>
                  <a:pt x="2225587" y="89722"/>
                  <a:pt x="2307763" y="91046"/>
                  <a:pt x="2389696" y="95598"/>
                </a:cubicBezTo>
                <a:lnTo>
                  <a:pt x="2471628" y="122912"/>
                </a:lnTo>
                <a:cubicBezTo>
                  <a:pt x="2485283" y="127464"/>
                  <a:pt x="2498479" y="133746"/>
                  <a:pt x="2512594" y="136569"/>
                </a:cubicBezTo>
                <a:cubicBezTo>
                  <a:pt x="2535353" y="141121"/>
                  <a:pt x="2558256" y="145006"/>
                  <a:pt x="2580871" y="150225"/>
                </a:cubicBezTo>
                <a:cubicBezTo>
                  <a:pt x="2617445" y="158666"/>
                  <a:pt x="2652956" y="172230"/>
                  <a:pt x="2690114" y="177539"/>
                </a:cubicBezTo>
                <a:cubicBezTo>
                  <a:pt x="2752082" y="186393"/>
                  <a:pt x="2906109" y="207643"/>
                  <a:pt x="2949567" y="218509"/>
                </a:cubicBezTo>
                <a:lnTo>
                  <a:pt x="3058810" y="245823"/>
                </a:lnTo>
                <a:cubicBezTo>
                  <a:pt x="3071668" y="249038"/>
                  <a:pt x="3138369" y="264231"/>
                  <a:pt x="3154398" y="273137"/>
                </a:cubicBezTo>
                <a:cubicBezTo>
                  <a:pt x="3240119" y="320764"/>
                  <a:pt x="3236331" y="296260"/>
                  <a:pt x="3236331" y="341421"/>
                </a:cubicBezTo>
              </a:path>
            </a:pathLst>
          </a:custGeom>
          <a:ln w="53975">
            <a:solidFill>
              <a:schemeClr val="tx1"/>
            </a:solidFill>
          </a:ln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462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70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2057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Initial model</a:t>
            </a:r>
          </a:p>
        </p:txBody>
      </p:sp>
      <p:pic>
        <p:nvPicPr>
          <p:cNvPr id="10" name="Picture 9" descr="Screen Shot 2014-09-30 at 11.37.5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32" y="58616"/>
            <a:ext cx="878461" cy="4766568"/>
          </a:xfrm>
          <a:prstGeom prst="rect">
            <a:avLst/>
          </a:prstGeom>
        </p:spPr>
      </p:pic>
      <p:pic>
        <p:nvPicPr>
          <p:cNvPr id="2" name="Picture 1" descr="vin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9471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71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2057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WTI result</a:t>
            </a:r>
          </a:p>
        </p:txBody>
      </p:sp>
      <p:pic>
        <p:nvPicPr>
          <p:cNvPr id="10" name="Picture 9" descr="Screen Shot 2014-09-30 at 11.37.5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32" y="58616"/>
            <a:ext cx="878461" cy="4766568"/>
          </a:xfrm>
          <a:prstGeom prst="rect">
            <a:avLst/>
          </a:prstGeom>
        </p:spPr>
      </p:pic>
      <p:pic>
        <p:nvPicPr>
          <p:cNvPr id="3" name="Picture 2" descr="vinvw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6893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72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19685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Offset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histogram</a:t>
            </a:r>
          </a:p>
        </p:txBody>
      </p:sp>
      <p:pic>
        <p:nvPicPr>
          <p:cNvPr id="3" name="Picture 2" descr="hhis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4698" cy="51498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0809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73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2057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Single trace WTI gradient</a:t>
            </a:r>
          </a:p>
        </p:txBody>
      </p:sp>
      <p:pic>
        <p:nvPicPr>
          <p:cNvPr id="12" name="Picture 11" descr="srgrad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3212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37925645" indent="-37468518"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2pPr>
            <a:lvl3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3pPr>
            <a:lvl4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4pPr>
            <a:lvl5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5pPr>
            <a:lvl6pPr marL="457126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6pPr>
            <a:lvl7pPr marL="91425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7pPr>
            <a:lvl8pPr marL="13713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8pPr>
            <a:lvl9pPr marL="1828507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9D451AD-E35C-FD42-9157-306DB2247104}" type="slidenum">
              <a:rPr lang="en-US" altLang="zh-CN" sz="1200">
                <a:solidFill>
                  <a:schemeClr val="tx1"/>
                </a:solidFill>
              </a:rPr>
              <a:pPr eaLnBrk="1" hangingPunct="1"/>
              <a:t>74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130051" name="Rectangle 8"/>
          <p:cNvSpPr>
            <a:spLocks noChangeArrowheads="1"/>
          </p:cNvSpPr>
          <p:nvPr/>
        </p:nvSpPr>
        <p:spPr bwMode="auto">
          <a:xfrm>
            <a:off x="381000" y="171662"/>
            <a:ext cx="8763000" cy="383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2000" dirty="0">
                <a:solidFill>
                  <a:srgbClr val="0DB835"/>
                </a:solidFill>
              </a:rPr>
              <a:t>Step 1 :	WTI, </a:t>
            </a:r>
            <a:r>
              <a:rPr lang="en-US" altLang="zh-CN" sz="2000" dirty="0" err="1">
                <a:solidFill>
                  <a:srgbClr val="0DB835"/>
                </a:solidFill>
              </a:rPr>
              <a:t>lowpass</a:t>
            </a:r>
            <a:r>
              <a:rPr lang="en-US" altLang="zh-CN" sz="2000" dirty="0">
                <a:solidFill>
                  <a:srgbClr val="0DB835"/>
                </a:solidFill>
              </a:rPr>
              <a:t> 10Hz, first-breaks only (11 iterations)</a:t>
            </a:r>
          </a:p>
        </p:txBody>
      </p:sp>
    </p:spTree>
    <p:extLst>
      <p:ext uri="{BB962C8B-B14F-4D97-AF65-F5344CB8AC3E}">
        <p14:creationId xmlns:p14="http://schemas.microsoft.com/office/powerpoint/2010/main" val="236103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37925645" indent="-37468518"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2pPr>
            <a:lvl3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3pPr>
            <a:lvl4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4pPr>
            <a:lvl5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5pPr>
            <a:lvl6pPr marL="457126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6pPr>
            <a:lvl7pPr marL="91425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7pPr>
            <a:lvl8pPr marL="13713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8pPr>
            <a:lvl9pPr marL="1828507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9D451AD-E35C-FD42-9157-306DB2247104}" type="slidenum">
              <a:rPr lang="en-US" altLang="zh-CN" sz="1200">
                <a:solidFill>
                  <a:schemeClr val="tx1"/>
                </a:solidFill>
              </a:rPr>
              <a:pPr eaLnBrk="1" hangingPunct="1"/>
              <a:t>75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130051" name="Rectangle 8"/>
          <p:cNvSpPr>
            <a:spLocks noChangeArrowheads="1"/>
          </p:cNvSpPr>
          <p:nvPr/>
        </p:nvSpPr>
        <p:spPr bwMode="auto">
          <a:xfrm>
            <a:off x="381000" y="171662"/>
            <a:ext cx="8763000" cy="383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2000" dirty="0">
                <a:solidFill>
                  <a:srgbClr val="0DB835"/>
                </a:solidFill>
              </a:rPr>
              <a:t>Step 1 :	WTI, </a:t>
            </a:r>
            <a:r>
              <a:rPr lang="en-US" altLang="zh-CN" sz="2000" dirty="0" err="1">
                <a:solidFill>
                  <a:srgbClr val="0DB835"/>
                </a:solidFill>
              </a:rPr>
              <a:t>lowpass</a:t>
            </a:r>
            <a:r>
              <a:rPr lang="en-US" altLang="zh-CN" sz="2000" dirty="0">
                <a:solidFill>
                  <a:srgbClr val="0DB835"/>
                </a:solidFill>
              </a:rPr>
              <a:t> 10Hz, first-breaks only (11 iterations)</a:t>
            </a:r>
          </a:p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altLang="zh-CN" sz="2000" dirty="0">
              <a:solidFill>
                <a:srgbClr val="0DB835"/>
              </a:solidFill>
            </a:endParaRPr>
          </a:p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2000" dirty="0">
                <a:solidFill>
                  <a:srgbClr val="0DB835"/>
                </a:solidFill>
              </a:rPr>
              <a:t>Step 2 :	KWI, </a:t>
            </a:r>
            <a:r>
              <a:rPr lang="en-US" altLang="zh-CN" sz="2000" dirty="0" err="1">
                <a:solidFill>
                  <a:srgbClr val="0DB835"/>
                </a:solidFill>
              </a:rPr>
              <a:t>lowpass</a:t>
            </a:r>
            <a:r>
              <a:rPr lang="en-US" altLang="zh-CN" sz="2000" dirty="0">
                <a:solidFill>
                  <a:srgbClr val="0DB835"/>
                </a:solidFill>
              </a:rPr>
              <a:t> 10Hz, all data (16 iterations)</a:t>
            </a:r>
          </a:p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altLang="zh-CN" sz="2000" dirty="0">
              <a:solidFill>
                <a:srgbClr val="0DB835"/>
              </a:solidFill>
            </a:endParaRPr>
          </a:p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2000" dirty="0">
                <a:solidFill>
                  <a:srgbClr val="0DB835"/>
                </a:solidFill>
              </a:rPr>
              <a:t>Step 3 :  KWI, </a:t>
            </a:r>
            <a:r>
              <a:rPr lang="en-US" altLang="zh-CN" sz="2000" dirty="0" err="1">
                <a:solidFill>
                  <a:srgbClr val="0DB835"/>
                </a:solidFill>
              </a:rPr>
              <a:t>lowpass</a:t>
            </a:r>
            <a:r>
              <a:rPr lang="en-US" altLang="zh-CN" sz="2000" dirty="0">
                <a:solidFill>
                  <a:srgbClr val="0DB835"/>
                </a:solidFill>
              </a:rPr>
              <a:t> 17Hz, all data (12 iterations)</a:t>
            </a:r>
          </a:p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altLang="zh-CN" sz="2000" dirty="0">
              <a:solidFill>
                <a:srgbClr val="0DB835"/>
              </a:solidFill>
            </a:endParaRPr>
          </a:p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2000" dirty="0">
                <a:solidFill>
                  <a:srgbClr val="0DB835"/>
                </a:solidFill>
              </a:rPr>
              <a:t>Step 4 :  KWI, no </a:t>
            </a:r>
            <a:r>
              <a:rPr lang="en-US" altLang="zh-CN" sz="2000" dirty="0" err="1">
                <a:solidFill>
                  <a:srgbClr val="0DB835"/>
                </a:solidFill>
              </a:rPr>
              <a:t>bandpass</a:t>
            </a:r>
            <a:r>
              <a:rPr lang="en-US" altLang="zh-CN" sz="2000" dirty="0">
                <a:solidFill>
                  <a:srgbClr val="0DB835"/>
                </a:solidFill>
              </a:rPr>
              <a:t>, all data (25 iterations) </a:t>
            </a:r>
          </a:p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78884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37925645" indent="-37468518"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2pPr>
            <a:lvl3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3pPr>
            <a:lvl4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4pPr>
            <a:lvl5pPr eaLnBrk="0" hangingPunct="0"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5pPr>
            <a:lvl6pPr marL="457126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6pPr>
            <a:lvl7pPr marL="91425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7pPr>
            <a:lvl8pPr marL="13713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8pPr>
            <a:lvl9pPr marL="1828507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9D451AD-E35C-FD42-9157-306DB2247104}" type="slidenum">
              <a:rPr lang="en-US" altLang="zh-CN" sz="1200">
                <a:solidFill>
                  <a:schemeClr val="tx1"/>
                </a:solidFill>
              </a:rPr>
              <a:pPr eaLnBrk="1" hangingPunct="1"/>
              <a:t>76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130051" name="Rectangle 8"/>
          <p:cNvSpPr>
            <a:spLocks noChangeArrowheads="1"/>
          </p:cNvSpPr>
          <p:nvPr/>
        </p:nvSpPr>
        <p:spPr bwMode="auto">
          <a:xfrm>
            <a:off x="381000" y="171662"/>
            <a:ext cx="8763000" cy="383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</a:rPr>
              <a:t>Step 1 :	WTI,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</a:rPr>
              <a:t>lowpass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</a:rPr>
              <a:t> 10Hz, first-breaks only (11 iterations)</a:t>
            </a:r>
          </a:p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altLang="zh-CN" sz="2000" dirty="0">
              <a:solidFill>
                <a:schemeClr val="bg1">
                  <a:lumMod val="50000"/>
                </a:schemeClr>
              </a:solidFill>
            </a:endParaRPr>
          </a:p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</a:rPr>
              <a:t>Step 2 :	KWI,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</a:rPr>
              <a:t>lowpass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</a:rPr>
              <a:t> 10Hz, all data (16 iterations)</a:t>
            </a:r>
          </a:p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altLang="zh-CN" sz="2000" dirty="0">
              <a:solidFill>
                <a:schemeClr val="bg1">
                  <a:lumMod val="50000"/>
                </a:schemeClr>
              </a:solidFill>
            </a:endParaRPr>
          </a:p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</a:rPr>
              <a:t>Step 3 :  KWI,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</a:rPr>
              <a:t>lowpass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</a:rPr>
              <a:t> 17Hz, all data (12 iterations)</a:t>
            </a:r>
          </a:p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altLang="zh-CN" sz="2000" dirty="0"/>
          </a:p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2000" dirty="0">
                <a:solidFill>
                  <a:srgbClr val="0DB835"/>
                </a:solidFill>
              </a:rPr>
              <a:t>Step 4 :  KWI, no </a:t>
            </a:r>
            <a:r>
              <a:rPr lang="en-US" altLang="zh-CN" sz="2000" dirty="0" err="1">
                <a:solidFill>
                  <a:srgbClr val="0DB835"/>
                </a:solidFill>
              </a:rPr>
              <a:t>bandpass</a:t>
            </a:r>
            <a:r>
              <a:rPr lang="en-US" altLang="zh-CN" sz="2000" dirty="0">
                <a:solidFill>
                  <a:srgbClr val="0DB835"/>
                </a:solidFill>
              </a:rPr>
              <a:t>, all data (25 iterations) </a:t>
            </a:r>
          </a:p>
          <a:p>
            <a:pPr marL="342845" indent="-342845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77315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77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2057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WTI result</a:t>
            </a:r>
          </a:p>
        </p:txBody>
      </p:sp>
      <p:pic>
        <p:nvPicPr>
          <p:cNvPr id="10" name="Picture 9" descr="Screen Shot 2014-09-30 at 11.37.5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32" y="58616"/>
            <a:ext cx="878461" cy="4766568"/>
          </a:xfrm>
          <a:prstGeom prst="rect">
            <a:avLst/>
          </a:prstGeom>
        </p:spPr>
      </p:pic>
      <p:pic>
        <p:nvPicPr>
          <p:cNvPr id="3" name="Picture 2" descr="vinvw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7996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78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2057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Final KWI result</a:t>
            </a:r>
          </a:p>
        </p:txBody>
      </p:sp>
      <p:pic>
        <p:nvPicPr>
          <p:cNvPr id="10" name="Picture 9" descr="Screen Shot 2014-09-30 at 11.37.5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32" y="58616"/>
            <a:ext cx="878461" cy="4766568"/>
          </a:xfrm>
          <a:prstGeom prst="rect">
            <a:avLst/>
          </a:prstGeom>
        </p:spPr>
      </p:pic>
      <p:pic>
        <p:nvPicPr>
          <p:cNvPr id="2" name="Picture 1" descr="vinvwi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0969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79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19685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True model</a:t>
            </a:r>
          </a:p>
        </p:txBody>
      </p:sp>
      <p:pic>
        <p:nvPicPr>
          <p:cNvPr id="8" name="Picture 7" descr="Screen Shot 2014-09-30 at 11.37.5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32" y="58616"/>
            <a:ext cx="878461" cy="4766568"/>
          </a:xfrm>
          <a:prstGeom prst="rect">
            <a:avLst/>
          </a:prstGeom>
        </p:spPr>
      </p:pic>
      <p:pic>
        <p:nvPicPr>
          <p:cNvPr id="3" name="Picture 2" descr="vtru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959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0DB835"/>
                </a:solidFill>
              </a:rPr>
              <a:t>Seismic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549A2-A3D5-E546-8059-5CF447BFA01D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8" name="Picture 7" descr="realland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4" y="915529"/>
            <a:ext cx="2143717" cy="16593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6858001" y="1062720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17" name="Picture 16" descr="realland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4" y="839235"/>
            <a:ext cx="2143717" cy="16593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6934200" y="667573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795456" y="923806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0" name="Picture 19" descr="realland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4" y="762941"/>
            <a:ext cx="2143717" cy="165939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6768145" y="667573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29400" y="757544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3" name="Picture 22" descr="realland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4" y="681247"/>
            <a:ext cx="2143717" cy="16593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6619283" y="618627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80539" y="604955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cxnSp>
        <p:nvCxnSpPr>
          <p:cNvPr id="26" name="Straight Arrow Connector 5"/>
          <p:cNvCxnSpPr>
            <a:cxnSpLocks noChangeShapeType="1"/>
          </p:cNvCxnSpPr>
          <p:nvPr/>
        </p:nvCxnSpPr>
        <p:spPr bwMode="auto">
          <a:xfrm>
            <a:off x="228601" y="1811984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6"/>
          <p:cNvCxnSpPr>
            <a:cxnSpLocks noChangeShapeType="1"/>
          </p:cNvCxnSpPr>
          <p:nvPr/>
        </p:nvCxnSpPr>
        <p:spPr bwMode="auto">
          <a:xfrm>
            <a:off x="228600" y="1811984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81001" y="1201632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-76200" y="1735690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30" name="Picture 29" descr="SeismicChes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1964572"/>
            <a:ext cx="6229489" cy="3204351"/>
          </a:xfrm>
          <a:prstGeom prst="rect">
            <a:avLst/>
          </a:prstGeom>
        </p:spPr>
      </p:pic>
      <p:cxnSp>
        <p:nvCxnSpPr>
          <p:cNvPr id="31" name="Straight Arrow Connector 5"/>
          <p:cNvCxnSpPr>
            <a:cxnSpLocks noChangeShapeType="1"/>
          </p:cNvCxnSpPr>
          <p:nvPr/>
        </p:nvCxnSpPr>
        <p:spPr bwMode="auto">
          <a:xfrm>
            <a:off x="6553200" y="667573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6"/>
          <p:cNvCxnSpPr>
            <a:cxnSpLocks noChangeShapeType="1"/>
          </p:cNvCxnSpPr>
          <p:nvPr/>
        </p:nvCxnSpPr>
        <p:spPr bwMode="auto">
          <a:xfrm>
            <a:off x="6553200" y="667573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629401" y="57221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6172200" y="591279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Process 5"/>
          <p:cNvSpPr/>
          <p:nvPr/>
        </p:nvSpPr>
        <p:spPr bwMode="auto">
          <a:xfrm>
            <a:off x="345765" y="3144947"/>
            <a:ext cx="6096000" cy="1963882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7" name="Process 6"/>
          <p:cNvSpPr/>
          <p:nvPr/>
        </p:nvSpPr>
        <p:spPr bwMode="auto">
          <a:xfrm>
            <a:off x="336310" y="2038867"/>
            <a:ext cx="6122699" cy="1106080"/>
          </a:xfrm>
          <a:prstGeom prst="flowChartProcess">
            <a:avLst/>
          </a:prstGeom>
          <a:solidFill>
            <a:srgbClr val="33C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7829925">
            <a:off x="5852958" y="2672447"/>
            <a:ext cx="1132188" cy="284749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 flipH="1">
            <a:off x="3429000" y="3185278"/>
            <a:ext cx="2514600" cy="61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algn="ctr"/>
            <a:r>
              <a:rPr lang="en-US" altLang="zh-CN" sz="42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509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80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2057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Final KWI result</a:t>
            </a:r>
          </a:p>
        </p:txBody>
      </p:sp>
      <p:pic>
        <p:nvPicPr>
          <p:cNvPr id="10" name="Picture 9" descr="Screen Shot 2014-09-30 at 11.37.5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32" y="58616"/>
            <a:ext cx="878461" cy="4766568"/>
          </a:xfrm>
          <a:prstGeom prst="rect">
            <a:avLst/>
          </a:prstGeom>
        </p:spPr>
      </p:pic>
      <p:pic>
        <p:nvPicPr>
          <p:cNvPr id="2" name="Picture 1" descr="vinvwi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16292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81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2057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Initial model</a:t>
            </a:r>
          </a:p>
        </p:txBody>
      </p:sp>
      <p:pic>
        <p:nvPicPr>
          <p:cNvPr id="10" name="Picture 9" descr="Screen Shot 2014-09-30 at 11.37.5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32" y="58616"/>
            <a:ext cx="878461" cy="4766568"/>
          </a:xfrm>
          <a:prstGeom prst="rect">
            <a:avLst/>
          </a:prstGeom>
        </p:spPr>
      </p:pic>
      <p:pic>
        <p:nvPicPr>
          <p:cNvPr id="2" name="Picture 1" descr="vin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40926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82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6" name="Picture 5" descr="dobs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6705600" y="190735"/>
            <a:ext cx="2438400" cy="28419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Observed 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early-arrivals</a:t>
            </a: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 rot="5400000">
            <a:off x="-1183076" y="1163628"/>
            <a:ext cx="3204352" cy="2285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1700" b="1" dirty="0">
                <a:solidFill>
                  <a:schemeClr val="tx1"/>
                </a:solidFill>
                <a:cs typeface="Garamond" charset="0"/>
              </a:rPr>
              <a:t>4000             2000            -0.2</a:t>
            </a:r>
          </a:p>
        </p:txBody>
      </p:sp>
    </p:spTree>
    <p:extLst>
      <p:ext uri="{BB962C8B-B14F-4D97-AF65-F5344CB8AC3E}">
        <p14:creationId xmlns:p14="http://schemas.microsoft.com/office/powerpoint/2010/main" val="341646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83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4" name="Picture 3" descr="dmod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6705600" y="190735"/>
            <a:ext cx="2438400" cy="28419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Modeled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early-arrivals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after KWI</a:t>
            </a: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 rot="5400000">
            <a:off x="-1183076" y="1163628"/>
            <a:ext cx="3204352" cy="2285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1700" b="1" dirty="0">
                <a:solidFill>
                  <a:schemeClr val="tx1"/>
                </a:solidFill>
                <a:cs typeface="Garamond" charset="0"/>
              </a:rPr>
              <a:t>4000             2000            -0.2</a:t>
            </a:r>
          </a:p>
        </p:txBody>
      </p:sp>
    </p:spTree>
    <p:extLst>
      <p:ext uri="{BB962C8B-B14F-4D97-AF65-F5344CB8AC3E}">
        <p14:creationId xmlns:p14="http://schemas.microsoft.com/office/powerpoint/2010/main" val="40213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84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3" name="Picture 2" descr="dres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6705600" y="190735"/>
            <a:ext cx="2438400" cy="28419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Data residual</a:t>
            </a:r>
          </a:p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after KWI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 rot="5400000">
            <a:off x="-1183076" y="1163628"/>
            <a:ext cx="3204352" cy="2285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1700" b="1" dirty="0">
                <a:solidFill>
                  <a:schemeClr val="tx1"/>
                </a:solidFill>
                <a:cs typeface="Garamond" charset="0"/>
              </a:rPr>
              <a:t>4000             2000            -0.2</a:t>
            </a:r>
          </a:p>
        </p:txBody>
      </p:sp>
    </p:spTree>
    <p:extLst>
      <p:ext uri="{BB962C8B-B14F-4D97-AF65-F5344CB8AC3E}">
        <p14:creationId xmlns:p14="http://schemas.microsoft.com/office/powerpoint/2010/main" val="40213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85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19685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True model</a:t>
            </a:r>
          </a:p>
        </p:txBody>
      </p:sp>
      <p:pic>
        <p:nvPicPr>
          <p:cNvPr id="8" name="Picture 7" descr="Screen Shot 2014-09-30 at 11.37.5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32" y="58616"/>
            <a:ext cx="878461" cy="4766568"/>
          </a:xfrm>
          <a:prstGeom prst="rect">
            <a:avLst/>
          </a:prstGeom>
        </p:spPr>
      </p:pic>
      <p:pic>
        <p:nvPicPr>
          <p:cNvPr id="2" name="Picture 1" descr="vwtru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0328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86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19685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True model</a:t>
            </a:r>
          </a:p>
        </p:txBody>
      </p:sp>
      <p:pic>
        <p:nvPicPr>
          <p:cNvPr id="8" name="Picture 7" descr="Screen Shot 2014-09-30 at 11.37.5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32" y="58616"/>
            <a:ext cx="878461" cy="4766568"/>
          </a:xfrm>
          <a:prstGeom prst="rect">
            <a:avLst/>
          </a:prstGeom>
        </p:spPr>
      </p:pic>
      <p:pic>
        <p:nvPicPr>
          <p:cNvPr id="2" name="Picture 1" descr="vwtru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11"/>
          <p:cNvSpPr>
            <a:spLocks/>
          </p:cNvSpPr>
          <p:nvPr/>
        </p:nvSpPr>
        <p:spPr bwMode="auto">
          <a:xfrm>
            <a:off x="3962401" y="972749"/>
            <a:ext cx="1600200" cy="61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chemeClr val="tx1"/>
                </a:solidFill>
                <a:cs typeface="Garamond" charset="0"/>
              </a:rPr>
              <a:t>1.5km/s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3657600" y="1049044"/>
            <a:ext cx="533400" cy="285101"/>
          </a:xfrm>
          <a:prstGeom prst="rightArrow">
            <a:avLst>
              <a:gd name="adj1" fmla="val 42377"/>
              <a:gd name="adj2" fmla="val 5000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96655" y="231545"/>
            <a:ext cx="2798662" cy="2085222"/>
          </a:xfrm>
          <a:prstGeom prst="rect">
            <a:avLst/>
          </a:prstGeom>
          <a:noFill/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220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87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>
            <a:spLocks/>
          </p:cNvSpPr>
          <p:nvPr/>
        </p:nvSpPr>
        <p:spPr bwMode="auto">
          <a:xfrm>
            <a:off x="6934200" y="190735"/>
            <a:ext cx="2057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Final KWI result</a:t>
            </a:r>
          </a:p>
        </p:txBody>
      </p:sp>
      <p:pic>
        <p:nvPicPr>
          <p:cNvPr id="10" name="Picture 9" descr="Screen Shot 2014-09-30 at 11.37.5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32" y="58616"/>
            <a:ext cx="878461" cy="4766568"/>
          </a:xfrm>
          <a:prstGeom prst="rect">
            <a:avLst/>
          </a:prstGeom>
        </p:spPr>
      </p:pic>
      <p:pic>
        <p:nvPicPr>
          <p:cNvPr id="3" name="Picture 2" descr="vinvwwi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29873" cy="5149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 bwMode="auto">
          <a:xfrm>
            <a:off x="696655" y="231545"/>
            <a:ext cx="2798662" cy="2085222"/>
          </a:xfrm>
          <a:prstGeom prst="rect">
            <a:avLst/>
          </a:prstGeom>
          <a:noFill/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428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9866F3-9988-EB47-B7AE-A6CF76B790E5}" type="slidenum">
              <a:rPr lang="en-US" altLang="zh-CN" sz="1200">
                <a:solidFill>
                  <a:schemeClr val="tx1"/>
                </a:solidFill>
              </a:rPr>
              <a:pPr eaLnBrk="1" hangingPunct="1"/>
              <a:t>88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pic>
        <p:nvPicPr>
          <p:cNvPr id="2" name="Picture 1" descr="watervf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781800" cy="48876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11"/>
          <p:cNvSpPr>
            <a:spLocks/>
          </p:cNvSpPr>
          <p:nvPr/>
        </p:nvSpPr>
        <p:spPr bwMode="auto">
          <a:xfrm>
            <a:off x="6324601" y="190735"/>
            <a:ext cx="2819400" cy="284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2" bIns="0"/>
          <a:lstStyle/>
          <a:p>
            <a:pPr marL="649184" indent="-342845">
              <a:spcBef>
                <a:spcPts val="713"/>
              </a:spcBef>
            </a:pPr>
            <a:r>
              <a:rPr lang="en-US" sz="2400" b="1" dirty="0">
                <a:solidFill>
                  <a:srgbClr val="0DB835"/>
                </a:solidFill>
                <a:cs typeface="Garamond" charset="0"/>
              </a:rPr>
              <a:t>First layer velocity in the final KWI result</a:t>
            </a:r>
          </a:p>
        </p:txBody>
      </p:sp>
    </p:spTree>
    <p:extLst>
      <p:ext uri="{BB962C8B-B14F-4D97-AF65-F5344CB8AC3E}">
        <p14:creationId xmlns:p14="http://schemas.microsoft.com/office/powerpoint/2010/main" val="399626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DFFBCDA-3A21-9746-9E08-CF1D2DB7AA8A}" type="slidenum">
              <a:rPr lang="en-US" altLang="zh-CN" sz="1200">
                <a:solidFill>
                  <a:schemeClr val="tx1"/>
                </a:solidFill>
              </a:rPr>
              <a:pPr eaLnBrk="1" hangingPunct="1"/>
              <a:t>89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381001" y="1007320"/>
            <a:ext cx="8229600" cy="328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3200" dirty="0">
                <a:solidFill>
                  <a:srgbClr val="7F7F7F"/>
                </a:solidFill>
              </a:rPr>
              <a:t>1. Introduction</a:t>
            </a:r>
          </a:p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3200" dirty="0">
                <a:solidFill>
                  <a:srgbClr val="7F7F7F"/>
                </a:solidFill>
              </a:rPr>
              <a:t>2. Data examples</a:t>
            </a:r>
          </a:p>
          <a:p>
            <a:pPr marL="514268" indent="-514268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zh-CN" sz="3200" dirty="0">
                <a:solidFill>
                  <a:srgbClr val="0DB835"/>
                </a:solidFill>
              </a:rPr>
              <a:t>3. Conclusions</a:t>
            </a:r>
            <a:endParaRPr lang="en-US" altLang="zh-CN" sz="3900" dirty="0">
              <a:solidFill>
                <a:srgbClr val="0DB835"/>
              </a:solidFill>
            </a:endParaRP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1" y="286103"/>
            <a:ext cx="8229600" cy="686647"/>
          </a:xfrm>
        </p:spPr>
        <p:txBody>
          <a:bodyPr anchor="ctr"/>
          <a:lstStyle/>
          <a:p>
            <a:pPr eaLnBrk="1" hangingPunct="1"/>
            <a:r>
              <a:rPr lang="en-US" altLang="zh-CN">
                <a:solidFill>
                  <a:schemeClr val="tx1"/>
                </a:solidFill>
                <a:latin typeface="Garamond" charset="0"/>
                <a:cs typeface="宋体" charset="0"/>
              </a:rPr>
              <a:t>Outline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0DB835"/>
                </a:solidFill>
              </a:rPr>
              <a:t>Seismic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549A2-A3D5-E546-8059-5CF447BFA01D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8" name="Picture 7" descr="realland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4" y="915529"/>
            <a:ext cx="2143717" cy="16593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6858001" y="1062720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17" name="Picture 16" descr="realland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4" y="839235"/>
            <a:ext cx="2143717" cy="16593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6934200" y="667573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795456" y="923806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0" name="Picture 19" descr="realland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4" y="762941"/>
            <a:ext cx="2143717" cy="165939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6768145" y="667573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29400" y="757544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pic>
        <p:nvPicPr>
          <p:cNvPr id="23" name="Picture 22" descr="realland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4" y="681247"/>
            <a:ext cx="2143717" cy="16593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6619283" y="618627"/>
            <a:ext cx="2057400" cy="228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80539" y="604955"/>
            <a:ext cx="228600" cy="1741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cxnSp>
        <p:nvCxnSpPr>
          <p:cNvPr id="26" name="Straight Arrow Connector 5"/>
          <p:cNvCxnSpPr>
            <a:cxnSpLocks noChangeShapeType="1"/>
          </p:cNvCxnSpPr>
          <p:nvPr/>
        </p:nvCxnSpPr>
        <p:spPr bwMode="auto">
          <a:xfrm>
            <a:off x="228601" y="1811984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6"/>
          <p:cNvCxnSpPr>
            <a:cxnSpLocks noChangeShapeType="1"/>
          </p:cNvCxnSpPr>
          <p:nvPr/>
        </p:nvCxnSpPr>
        <p:spPr bwMode="auto">
          <a:xfrm>
            <a:off x="228600" y="1811984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81001" y="1201632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-76200" y="1735690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30" name="Picture 29" descr="SeismicChes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1964572"/>
            <a:ext cx="6229489" cy="3204351"/>
          </a:xfrm>
          <a:prstGeom prst="rect">
            <a:avLst/>
          </a:prstGeom>
        </p:spPr>
      </p:pic>
      <p:cxnSp>
        <p:nvCxnSpPr>
          <p:cNvPr id="31" name="Straight Arrow Connector 5"/>
          <p:cNvCxnSpPr>
            <a:cxnSpLocks noChangeShapeType="1"/>
          </p:cNvCxnSpPr>
          <p:nvPr/>
        </p:nvCxnSpPr>
        <p:spPr bwMode="auto">
          <a:xfrm>
            <a:off x="6553200" y="667573"/>
            <a:ext cx="7620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6"/>
          <p:cNvCxnSpPr>
            <a:cxnSpLocks noChangeShapeType="1"/>
          </p:cNvCxnSpPr>
          <p:nvPr/>
        </p:nvCxnSpPr>
        <p:spPr bwMode="auto">
          <a:xfrm>
            <a:off x="6553200" y="667573"/>
            <a:ext cx="0" cy="68664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629401" y="57221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6172200" y="591279"/>
            <a:ext cx="457200" cy="4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Process 5"/>
          <p:cNvSpPr/>
          <p:nvPr/>
        </p:nvSpPr>
        <p:spPr bwMode="auto">
          <a:xfrm>
            <a:off x="345765" y="3144947"/>
            <a:ext cx="6096000" cy="1963882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 flipH="1">
            <a:off x="3429000" y="3185278"/>
            <a:ext cx="2514600" cy="61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algn="ctr"/>
            <a:r>
              <a:rPr lang="en-US" altLang="zh-CN" sz="4200" b="1" dirty="0">
                <a:solidFill>
                  <a:srgbClr val="FFFF00"/>
                </a:solidFill>
              </a:rPr>
              <a:t>?</a:t>
            </a:r>
          </a:p>
          <a:p>
            <a:pPr algn="ctr"/>
            <a:r>
              <a:rPr lang="en-US" altLang="zh-CN" sz="3200" b="1" dirty="0">
                <a:solidFill>
                  <a:srgbClr val="FFFF00"/>
                </a:solidFill>
              </a:rPr>
              <a:t>Velocity</a:t>
            </a:r>
          </a:p>
          <a:p>
            <a:pPr algn="ctr"/>
            <a:r>
              <a:rPr lang="en-US" altLang="zh-CN" sz="3200" b="1" dirty="0">
                <a:solidFill>
                  <a:srgbClr val="FFFF00"/>
                </a:solidFill>
              </a:rPr>
              <a:t>Image</a:t>
            </a:r>
          </a:p>
        </p:txBody>
      </p:sp>
      <p:sp>
        <p:nvSpPr>
          <p:cNvPr id="7" name="Process 6"/>
          <p:cNvSpPr/>
          <p:nvPr/>
        </p:nvSpPr>
        <p:spPr bwMode="auto">
          <a:xfrm>
            <a:off x="336310" y="2038867"/>
            <a:ext cx="6122699" cy="1106080"/>
          </a:xfrm>
          <a:prstGeom prst="flowChartProcess">
            <a:avLst/>
          </a:prstGeom>
          <a:solidFill>
            <a:srgbClr val="33C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7829925">
            <a:off x="5852958" y="2672447"/>
            <a:ext cx="1132188" cy="284749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defTabSz="914254"/>
            <a:endParaRPr lang="en-US">
              <a:latin typeface="Garamond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9715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4F39146-F396-5742-B203-E64F842A4E1D}" type="slidenum">
              <a:rPr lang="en-US" altLang="zh-CN" sz="1200">
                <a:solidFill>
                  <a:schemeClr val="tx1"/>
                </a:solidFill>
              </a:rPr>
              <a:pPr eaLnBrk="1" hangingPunct="1"/>
              <a:t>90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44034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381001" y="171661"/>
            <a:ext cx="8915400" cy="346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marL="457126" indent="-457126">
              <a:buFont typeface="Arial"/>
              <a:buChar char="•"/>
            </a:pPr>
            <a:r>
              <a:rPr lang="en-US" sz="3300" dirty="0">
                <a:solidFill>
                  <a:srgbClr val="0DB835"/>
                </a:solidFill>
              </a:rPr>
              <a:t>Early Arrival Waveform Inversion can recover high-resolution near-surface velocity model.</a:t>
            </a:r>
          </a:p>
          <a:p>
            <a:r>
              <a:rPr lang="en-US" sz="330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4000" dirty="0">
              <a:solidFill>
                <a:srgbClr val="006633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7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4F39146-F396-5742-B203-E64F842A4E1D}" type="slidenum">
              <a:rPr lang="en-US" altLang="zh-CN" sz="1200">
                <a:solidFill>
                  <a:schemeClr val="tx1"/>
                </a:solidFill>
              </a:rPr>
              <a:pPr eaLnBrk="1" hangingPunct="1"/>
              <a:t>91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44034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381001" y="171664"/>
            <a:ext cx="8915400" cy="448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marL="457126" indent="-457126">
              <a:buFont typeface="Arial"/>
              <a:buChar char="•"/>
            </a:pPr>
            <a:r>
              <a:rPr lang="en-US" sz="3300" dirty="0">
                <a:solidFill>
                  <a:srgbClr val="7F7F7F"/>
                </a:solidFill>
              </a:rPr>
              <a:t>Early Arrival Waveform Inversion can recover high-resolution near-surface velocity model.</a:t>
            </a:r>
          </a:p>
          <a:p>
            <a:pPr marL="457126" indent="-457126">
              <a:buFont typeface="Arial"/>
              <a:buChar char="•"/>
            </a:pPr>
            <a:r>
              <a:rPr lang="en-US" sz="3300" dirty="0">
                <a:solidFill>
                  <a:srgbClr val="0DB835"/>
                </a:solidFill>
              </a:rPr>
              <a:t>Amplitude matching is difficult in onshore applications, hence should be de-emphasized.</a:t>
            </a:r>
          </a:p>
          <a:p>
            <a:r>
              <a:rPr lang="en-US" sz="330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4000" dirty="0">
              <a:solidFill>
                <a:srgbClr val="006633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4F39146-F396-5742-B203-E64F842A4E1D}" type="slidenum">
              <a:rPr lang="en-US" altLang="zh-CN" sz="1200">
                <a:solidFill>
                  <a:schemeClr val="tx1"/>
                </a:solidFill>
              </a:rPr>
              <a:pPr eaLnBrk="1" hangingPunct="1"/>
              <a:t>92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44034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381001" y="171662"/>
            <a:ext cx="8915400" cy="550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marL="457126" indent="-457126">
              <a:buFont typeface="Arial"/>
              <a:buChar char="•"/>
            </a:pPr>
            <a:r>
              <a:rPr lang="en-US" sz="3300" dirty="0">
                <a:solidFill>
                  <a:srgbClr val="7F7F7F"/>
                </a:solidFill>
              </a:rPr>
              <a:t>Early Arrival Waveform Inversion can recover high-resolution near-surface velocity model.</a:t>
            </a:r>
          </a:p>
          <a:p>
            <a:pPr marL="457126" indent="-457126">
              <a:buFont typeface="Arial"/>
              <a:buChar char="•"/>
            </a:pPr>
            <a:r>
              <a:rPr lang="en-US" sz="3300" dirty="0">
                <a:solidFill>
                  <a:srgbClr val="7F7F7F"/>
                </a:solidFill>
              </a:rPr>
              <a:t>Amplitude matching is difficult in onshore applications, hence should be de-emphasized.</a:t>
            </a:r>
          </a:p>
          <a:p>
            <a:pPr marL="457126" indent="-457126">
              <a:buFont typeface="Arial"/>
              <a:buChar char="•"/>
            </a:pPr>
            <a:r>
              <a:rPr lang="en-US" sz="3300" dirty="0">
                <a:solidFill>
                  <a:srgbClr val="0DB835"/>
                </a:solidFill>
              </a:rPr>
              <a:t>WTI can build good starting models for Early Arrival KWI.</a:t>
            </a:r>
          </a:p>
          <a:p>
            <a:r>
              <a:rPr lang="en-US" sz="330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4000" dirty="0">
              <a:solidFill>
                <a:srgbClr val="006633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4F39146-F396-5742-B203-E64F842A4E1D}" type="slidenum">
              <a:rPr lang="en-US" altLang="zh-CN" sz="1200">
                <a:solidFill>
                  <a:schemeClr val="tx1"/>
                </a:solidFill>
              </a:rPr>
              <a:pPr eaLnBrk="1" hangingPunct="1"/>
              <a:t>93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44034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381001" y="171661"/>
            <a:ext cx="8915400" cy="346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marL="457126" indent="-457126">
              <a:buFont typeface="Arial"/>
              <a:buChar char="•"/>
            </a:pPr>
            <a:r>
              <a:rPr lang="en-US" sz="3300" dirty="0">
                <a:solidFill>
                  <a:srgbClr val="0DB835"/>
                </a:solidFill>
              </a:rPr>
              <a:t>Thank </a:t>
            </a:r>
          </a:p>
          <a:p>
            <a:pPr marL="914254" lvl="1" indent="-457126">
              <a:buFont typeface="Arial"/>
              <a:buChar char="•"/>
            </a:pPr>
            <a:r>
              <a:rPr lang="en-US" sz="3300" dirty="0">
                <a:solidFill>
                  <a:srgbClr val="0DB835"/>
                </a:solidFill>
              </a:rPr>
              <a:t>Yi </a:t>
            </a:r>
            <a:r>
              <a:rPr lang="en-US" sz="3300" dirty="0" err="1">
                <a:solidFill>
                  <a:srgbClr val="0DB835"/>
                </a:solidFill>
              </a:rPr>
              <a:t>Luo</a:t>
            </a:r>
            <a:r>
              <a:rPr lang="en-US" sz="3300" dirty="0">
                <a:solidFill>
                  <a:srgbClr val="0DB835"/>
                </a:solidFill>
              </a:rPr>
              <a:t> for suggesting WTI for the WI initial model building.</a:t>
            </a:r>
          </a:p>
          <a:p>
            <a:pPr algn="ctr"/>
            <a:endParaRPr lang="en-US" sz="4000" dirty="0">
              <a:solidFill>
                <a:srgbClr val="006633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3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831" indent="-28570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2817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599944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070" indent="-228564" eaLnBrk="0" hangingPunct="0"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19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324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8451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5577" indent="-2285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4F39146-F396-5742-B203-E64F842A4E1D}" type="slidenum">
              <a:rPr lang="en-US" altLang="zh-CN" sz="1200">
                <a:solidFill>
                  <a:schemeClr val="tx1"/>
                </a:solidFill>
              </a:rPr>
              <a:pPr eaLnBrk="1" hangingPunct="1"/>
              <a:t>94</a:t>
            </a:fld>
            <a:endParaRPr lang="en-US" altLang="zh-CN" sz="1200">
              <a:solidFill>
                <a:schemeClr val="tx1"/>
              </a:solidFill>
            </a:endParaRPr>
          </a:p>
        </p:txBody>
      </p:sp>
      <p:sp>
        <p:nvSpPr>
          <p:cNvPr id="44034" name="Rounded Rectangle 4"/>
          <p:cNvSpPr>
            <a:spLocks noChangeArrowheads="1"/>
          </p:cNvSpPr>
          <p:nvPr/>
        </p:nvSpPr>
        <p:spPr bwMode="auto">
          <a:xfrm>
            <a:off x="152401" y="858308"/>
            <a:ext cx="914400" cy="3376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381001" y="171662"/>
            <a:ext cx="8915400" cy="499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marL="457126" indent="-457126">
              <a:buFont typeface="Arial"/>
              <a:buChar char="•"/>
            </a:pPr>
            <a:r>
              <a:rPr lang="en-US" sz="3300" dirty="0">
                <a:solidFill>
                  <a:srgbClr val="0DB835"/>
                </a:solidFill>
              </a:rPr>
              <a:t>Thank </a:t>
            </a:r>
          </a:p>
          <a:p>
            <a:pPr marL="914254" lvl="1" indent="-457126">
              <a:buFont typeface="Arial"/>
              <a:buChar char="•"/>
            </a:pPr>
            <a:r>
              <a:rPr lang="en-US" sz="3300" dirty="0">
                <a:solidFill>
                  <a:srgbClr val="7F7F7F"/>
                </a:solidFill>
              </a:rPr>
              <a:t>Yi </a:t>
            </a:r>
            <a:r>
              <a:rPr lang="en-US" sz="3300" dirty="0" err="1">
                <a:solidFill>
                  <a:srgbClr val="7F7F7F"/>
                </a:solidFill>
              </a:rPr>
              <a:t>Luo</a:t>
            </a:r>
            <a:r>
              <a:rPr lang="en-US" sz="3300" dirty="0">
                <a:solidFill>
                  <a:srgbClr val="7F7F7F"/>
                </a:solidFill>
              </a:rPr>
              <a:t> for suggesting WTI for the WI initial model building.</a:t>
            </a:r>
          </a:p>
          <a:p>
            <a:pPr marL="914254" lvl="1" indent="-457126">
              <a:buFont typeface="Arial"/>
              <a:buChar char="•"/>
            </a:pPr>
            <a:r>
              <a:rPr lang="en-US" sz="3300" dirty="0">
                <a:solidFill>
                  <a:srgbClr val="0DB835"/>
                </a:solidFill>
              </a:rPr>
              <a:t>Robert Clapp for generating the 3D blind test data.</a:t>
            </a:r>
          </a:p>
          <a:p>
            <a:r>
              <a:rPr lang="en-US" sz="330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4000" dirty="0">
              <a:solidFill>
                <a:srgbClr val="006633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57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Garamond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Garamond" pitchFamily="18" charset="0"/>
            <a:ea typeface="宋体" pitchFamily="2" charset="-122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19669</TotalTime>
  <Words>1307</Words>
  <Application>Microsoft Macintosh PowerPoint</Application>
  <PresentationFormat>Custom</PresentationFormat>
  <Paragraphs>606</Paragraphs>
  <Slides>94</Slides>
  <Notes>83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6" baseType="lpstr">
      <vt:lpstr>Edge</vt:lpstr>
      <vt:lpstr>Equation</vt:lpstr>
      <vt:lpstr>Early-arrival waveform inversion for near-surface velocity estimation</vt:lpstr>
      <vt:lpstr>Outline</vt:lpstr>
      <vt:lpstr>Outline</vt:lpstr>
      <vt:lpstr>Seismic survey</vt:lpstr>
      <vt:lpstr>Seismic survey</vt:lpstr>
      <vt:lpstr>Seismic survey</vt:lpstr>
      <vt:lpstr>Seismic survey</vt:lpstr>
      <vt:lpstr>Seismic imaging</vt:lpstr>
      <vt:lpstr>Seismic imaging</vt:lpstr>
      <vt:lpstr>Seismic imaging</vt:lpstr>
      <vt:lpstr>PowerPoint Presentation</vt:lpstr>
      <vt:lpstr>PowerPoint Presentation</vt:lpstr>
      <vt:lpstr>PowerPoint Presentation</vt:lpstr>
      <vt:lpstr>Early-arrival waveform inversion for near-surface velocity estimation</vt:lpstr>
      <vt:lpstr>Early-arrival waveform inversion for near-surface velocity estimation</vt:lpstr>
      <vt:lpstr>Early-arrival waveform inversion for near-surface velocity estimation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Early-arrival waveform inversion for near-surface velocity estimation</vt:lpstr>
      <vt:lpstr>Early-arrival waveform inversion for near-surface velocity estimation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Early-arrival waveform inversion for near-surface velocity estimation</vt:lpstr>
      <vt:lpstr>Near-surface velocity estimation:   Important for seismic imaging on land.  Waveform inversion:   Effective for near-surface velocity estimation.   Early-arrival:   Good data for waveform inversion.</vt:lpstr>
      <vt:lpstr>PowerPoint Presentation</vt:lpstr>
      <vt:lpstr>PowerPoint Presentation</vt:lpstr>
      <vt:lpstr>PowerPoint Presentation</vt:lpstr>
      <vt:lpstr>Seismic survey</vt:lpstr>
      <vt:lpstr>Seismic survey</vt:lpstr>
      <vt:lpstr>Seismic survey</vt:lpstr>
      <vt:lpstr>Seismic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xukai shen</cp:lastModifiedBy>
  <cp:revision>2030</cp:revision>
  <cp:lastPrinted>2015-03-03T13:02:56Z</cp:lastPrinted>
  <dcterms:created xsi:type="dcterms:W3CDTF">2012-06-29T11:58:26Z</dcterms:created>
  <dcterms:modified xsi:type="dcterms:W3CDTF">2015-03-03T13:04:53Z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