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4"/>
  </p:notesMasterIdLst>
  <p:handoutMasterIdLst>
    <p:handoutMasterId r:id="rId45"/>
  </p:handoutMasterIdLst>
  <p:sldIdLst>
    <p:sldId id="269" r:id="rId2"/>
    <p:sldId id="330" r:id="rId3"/>
    <p:sldId id="455" r:id="rId4"/>
    <p:sldId id="436" r:id="rId5"/>
    <p:sldId id="448" r:id="rId6"/>
    <p:sldId id="305" r:id="rId7"/>
    <p:sldId id="439" r:id="rId8"/>
    <p:sldId id="380" r:id="rId9"/>
    <p:sldId id="433" r:id="rId10"/>
    <p:sldId id="407" r:id="rId11"/>
    <p:sldId id="357" r:id="rId12"/>
    <p:sldId id="300" r:id="rId13"/>
    <p:sldId id="372" r:id="rId14"/>
    <p:sldId id="373" r:id="rId15"/>
    <p:sldId id="381" r:id="rId16"/>
    <p:sldId id="409" r:id="rId17"/>
    <p:sldId id="449" r:id="rId18"/>
    <p:sldId id="321" r:id="rId19"/>
    <p:sldId id="322" r:id="rId20"/>
    <p:sldId id="464" r:id="rId21"/>
    <p:sldId id="325" r:id="rId22"/>
    <p:sldId id="328" r:id="rId23"/>
    <p:sldId id="329" r:id="rId24"/>
    <p:sldId id="332" r:id="rId25"/>
    <p:sldId id="456" r:id="rId26"/>
    <p:sldId id="463" r:id="rId27"/>
    <p:sldId id="352" r:id="rId28"/>
    <p:sldId id="392" r:id="rId29"/>
    <p:sldId id="395" r:id="rId30"/>
    <p:sldId id="428" r:id="rId31"/>
    <p:sldId id="411" r:id="rId32"/>
    <p:sldId id="301" r:id="rId33"/>
    <p:sldId id="335" r:id="rId34"/>
    <p:sldId id="336" r:id="rId35"/>
    <p:sldId id="339" r:id="rId36"/>
    <p:sldId id="341" r:id="rId37"/>
    <p:sldId id="450" r:id="rId38"/>
    <p:sldId id="350" r:id="rId39"/>
    <p:sldId id="348" r:id="rId40"/>
    <p:sldId id="434" r:id="rId41"/>
    <p:sldId id="354" r:id="rId42"/>
    <p:sldId id="406"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E20C"/>
    <a:srgbClr val="20F9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07" autoAdjust="0"/>
    <p:restoredTop sz="84842" autoAdjust="0"/>
  </p:normalViewPr>
  <p:slideViewPr>
    <p:cSldViewPr snapToGrid="0" snapToObjects="1">
      <p:cViewPr varScale="1">
        <p:scale>
          <a:sx n="141" d="100"/>
          <a:sy n="141" d="100"/>
        </p:scale>
        <p:origin x="184" y="20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5DAAE-396F-E149-B3DA-4DCCEA839C59}" type="datetimeFigureOut">
              <a:rPr lang="en-US" smtClean="0"/>
              <a:t>5/21/18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C74888-9AF7-D643-AEEA-A6665A1791E9}" type="slidenum">
              <a:rPr lang="en-US" smtClean="0"/>
              <a:t>‹#›</a:t>
            </a:fld>
            <a:endParaRPr lang="en-US"/>
          </a:p>
        </p:txBody>
      </p:sp>
    </p:spTree>
    <p:extLst>
      <p:ext uri="{BB962C8B-B14F-4D97-AF65-F5344CB8AC3E}">
        <p14:creationId xmlns:p14="http://schemas.microsoft.com/office/powerpoint/2010/main" val="820743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FDC468-4327-C642-8CF1-7F055290CFED}" type="datetimeFigureOut">
              <a:rPr lang="en-US" smtClean="0"/>
              <a:t>5/21/18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8577A-6A86-3745-9000-DAF1D9F9B72E}" type="slidenum">
              <a:rPr lang="en-US" smtClean="0"/>
              <a:t>‹#›</a:t>
            </a:fld>
            <a:endParaRPr lang="en-US"/>
          </a:p>
        </p:txBody>
      </p:sp>
    </p:spTree>
    <p:extLst>
      <p:ext uri="{BB962C8B-B14F-4D97-AF65-F5344CB8AC3E}">
        <p14:creationId xmlns:p14="http://schemas.microsoft.com/office/powerpoint/2010/main" val="34300586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0</a:t>
            </a:fld>
            <a:endParaRPr lang="en-US"/>
          </a:p>
        </p:txBody>
      </p:sp>
    </p:spTree>
    <p:extLst>
      <p:ext uri="{BB962C8B-B14F-4D97-AF65-F5344CB8AC3E}">
        <p14:creationId xmlns:p14="http://schemas.microsoft.com/office/powerpoint/2010/main" val="126361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9</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10</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11</a:t>
            </a:fld>
            <a:endParaRPr lang="en-US"/>
          </a:p>
        </p:txBody>
      </p:sp>
    </p:spTree>
    <p:extLst>
      <p:ext uri="{BB962C8B-B14F-4D97-AF65-F5344CB8AC3E}">
        <p14:creationId xmlns:p14="http://schemas.microsoft.com/office/powerpoint/2010/main" val="121843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12</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13</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change this plot</a:t>
            </a:r>
          </a:p>
        </p:txBody>
      </p:sp>
      <p:sp>
        <p:nvSpPr>
          <p:cNvPr id="4" name="Slide Number Placeholder 3"/>
          <p:cNvSpPr>
            <a:spLocks noGrp="1"/>
          </p:cNvSpPr>
          <p:nvPr>
            <p:ph type="sldNum" sz="quarter" idx="10"/>
          </p:nvPr>
        </p:nvSpPr>
        <p:spPr/>
        <p:txBody>
          <a:bodyPr/>
          <a:lstStyle/>
          <a:p>
            <a:fld id="{EED8577A-6A86-3745-9000-DAF1D9F9B72E}" type="slidenum">
              <a:rPr lang="en-US" smtClean="0"/>
              <a:t>14</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15</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16</a:t>
            </a:fld>
            <a:endParaRPr lang="en-US"/>
          </a:p>
        </p:txBody>
      </p:sp>
    </p:spTree>
    <p:extLst>
      <p:ext uri="{BB962C8B-B14F-4D97-AF65-F5344CB8AC3E}">
        <p14:creationId xmlns:p14="http://schemas.microsoft.com/office/powerpoint/2010/main" val="317209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With several hundred sensors continuously recording 50 samples per second, manual inspection of most data is infeasible, making automation tools critical to extracting subsurface information from the data.</a:t>
            </a:r>
          </a:p>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17</a:t>
            </a:fld>
            <a:endParaRPr lang="en-US"/>
          </a:p>
        </p:txBody>
      </p:sp>
    </p:spTree>
    <p:extLst>
      <p:ext uri="{BB962C8B-B14F-4D97-AF65-F5344CB8AC3E}">
        <p14:creationId xmlns:p14="http://schemas.microsoft.com/office/powerpoint/2010/main" val="355589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data set highlights the difficulties of urban seismic recording:</a:t>
            </a:r>
          </a:p>
          <a:p>
            <a:r>
              <a:rPr lang="en-US" dirty="0"/>
              <a:t>- patchwork of natural and manmade materials</a:t>
            </a:r>
          </a:p>
          <a:p>
            <a:r>
              <a:rPr lang="en-US" dirty="0"/>
              <a:t>- spatially &amp; temporally heterogeneous noise</a:t>
            </a:r>
          </a:p>
          <a:p>
            <a:pPr marL="171450" indent="-171450">
              <a:buFontTx/>
              <a:buChar char="-"/>
            </a:pPr>
            <a:r>
              <a:rPr lang="en-US" dirty="0" err="1"/>
              <a:t>nonuniform</a:t>
            </a:r>
            <a:r>
              <a:rPr lang="en-US" dirty="0"/>
              <a:t> coupling of cable to ground</a:t>
            </a:r>
          </a:p>
          <a:p>
            <a:pPr marL="171450" indent="-171450">
              <a:buFontTx/>
              <a:buChar char="-"/>
            </a:pPr>
            <a:endParaRPr lang="en-US" dirty="0"/>
          </a:p>
          <a:p>
            <a:pPr marL="0" indent="0">
              <a:buFontTx/>
              <a:buNone/>
            </a:pPr>
            <a:r>
              <a:rPr lang="en-US" dirty="0"/>
              <a:t>seismically active region, </a:t>
            </a:r>
          </a:p>
          <a:p>
            <a:pPr marL="0" indent="0">
              <a:buFontTx/>
              <a:buNone/>
            </a:pPr>
            <a:r>
              <a:rPr lang="en-US" dirty="0"/>
              <a:t>20 km from the Pacific Ocean,</a:t>
            </a:r>
          </a:p>
          <a:p>
            <a:pPr marL="0" indent="0">
              <a:buFontTx/>
              <a:buNone/>
            </a:pPr>
            <a:r>
              <a:rPr lang="en-US" dirty="0"/>
              <a:t>7 km from the San Francisco Bay, </a:t>
            </a:r>
          </a:p>
          <a:p>
            <a:pPr marL="0" indent="0">
              <a:buFontTx/>
              <a:buNone/>
            </a:pPr>
            <a:r>
              <a:rPr lang="en-US" dirty="0"/>
              <a:t>with major highways on either side, </a:t>
            </a:r>
          </a:p>
          <a:p>
            <a:pPr marL="0" indent="0">
              <a:buFontTx/>
              <a:buNone/>
            </a:pPr>
            <a:r>
              <a:rPr lang="en-US" dirty="0"/>
              <a:t>a variety of roads with differing levels of traffic near the fiber, </a:t>
            </a:r>
          </a:p>
          <a:p>
            <a:pPr marL="0" indent="0">
              <a:buFontTx/>
              <a:buNone/>
            </a:pPr>
            <a:r>
              <a:rPr lang="en-US" dirty="0"/>
              <a:t>regular quarry blasts within 15 km, </a:t>
            </a:r>
          </a:p>
          <a:p>
            <a:pPr marL="0" indent="0">
              <a:buFontTx/>
              <a:buNone/>
            </a:pPr>
            <a:r>
              <a:rPr lang="en-US" dirty="0"/>
              <a:t>plumbing and HVAC systems throughout the site,</a:t>
            </a:r>
          </a:p>
          <a:p>
            <a:pPr marL="0" indent="0">
              <a:buFontTx/>
              <a:buNone/>
            </a:pPr>
            <a:r>
              <a:rPr lang="en-US" dirty="0"/>
              <a:t>multiple construction sites near the array, </a:t>
            </a:r>
          </a:p>
          <a:p>
            <a:pPr marL="0" indent="0">
              <a:buFontTx/>
              <a:buNone/>
            </a:pPr>
            <a:r>
              <a:rPr lang="en-US" dirty="0"/>
              <a:t>and foot and bicycle traffic throughout. </a:t>
            </a:r>
          </a:p>
        </p:txBody>
      </p:sp>
      <p:sp>
        <p:nvSpPr>
          <p:cNvPr id="4" name="Slide Number Placeholder 3"/>
          <p:cNvSpPr>
            <a:spLocks noGrp="1"/>
          </p:cNvSpPr>
          <p:nvPr>
            <p:ph type="sldNum" sz="quarter" idx="10"/>
          </p:nvPr>
        </p:nvSpPr>
        <p:spPr/>
        <p:txBody>
          <a:bodyPr/>
          <a:lstStyle/>
          <a:p>
            <a:fld id="{EED8577A-6A86-3745-9000-DAF1D9F9B72E}" type="slidenum">
              <a:rPr lang="en-US" smtClean="0"/>
              <a:t>18</a:t>
            </a:fld>
            <a:endParaRPr lang="en-US"/>
          </a:p>
        </p:txBody>
      </p:sp>
    </p:spTree>
    <p:extLst>
      <p:ext uri="{BB962C8B-B14F-4D97-AF65-F5344CB8AC3E}">
        <p14:creationId xmlns:p14="http://schemas.microsoft.com/office/powerpoint/2010/main" val="252266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Gill Sans"/>
                <a:cs typeface="Gill Sans"/>
              </a:rPr>
              <a:t>“As of 2016, a rough rule of thumb is that a supervised deep learning algorithm will generally achieve acceptable performance with around </a:t>
            </a:r>
            <a:r>
              <a:rPr lang="en-US" sz="1200" dirty="0">
                <a:solidFill>
                  <a:schemeClr val="accent2">
                    <a:lumMod val="75000"/>
                  </a:schemeClr>
                </a:solidFill>
                <a:latin typeface="Gill Sans"/>
                <a:cs typeface="Gill Sans"/>
              </a:rPr>
              <a:t>5,000 labeled examples per category </a:t>
            </a:r>
            <a:r>
              <a:rPr lang="en-US" sz="1200" dirty="0">
                <a:solidFill>
                  <a:schemeClr val="tx1">
                    <a:lumMod val="65000"/>
                    <a:lumOff val="35000"/>
                  </a:schemeClr>
                </a:solidFill>
                <a:latin typeface="Gill Sans"/>
                <a:cs typeface="Gill Sans"/>
              </a:rPr>
              <a:t>and will match or exceed human performance when trained with a dataset containing at least </a:t>
            </a:r>
            <a:r>
              <a:rPr lang="en-US" sz="1200" dirty="0">
                <a:solidFill>
                  <a:srgbClr val="12B2EB"/>
                </a:solidFill>
                <a:latin typeface="Gill Sans"/>
                <a:cs typeface="Gill Sans"/>
              </a:rPr>
              <a:t>10 million labeled examples</a:t>
            </a:r>
            <a:r>
              <a:rPr lang="en-US" sz="1200" dirty="0">
                <a:solidFill>
                  <a:schemeClr val="tx1">
                    <a:lumMod val="65000"/>
                    <a:lumOff val="35000"/>
                  </a:schemeClr>
                </a:solidFill>
                <a:latin typeface="Gill Sans"/>
                <a:cs typeface="Gill Sans"/>
              </a:rPr>
              <a:t>.”</a:t>
            </a:r>
          </a:p>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19</a:t>
            </a:fld>
            <a:endParaRPr lang="en-US"/>
          </a:p>
        </p:txBody>
      </p:sp>
    </p:spTree>
    <p:extLst>
      <p:ext uri="{BB962C8B-B14F-4D97-AF65-F5344CB8AC3E}">
        <p14:creationId xmlns:p14="http://schemas.microsoft.com/office/powerpoint/2010/main" val="450348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20</a:t>
            </a:fld>
            <a:endParaRPr lang="en-US"/>
          </a:p>
        </p:txBody>
      </p:sp>
    </p:spTree>
    <p:extLst>
      <p:ext uri="{BB962C8B-B14F-4D97-AF65-F5344CB8AC3E}">
        <p14:creationId xmlns:p14="http://schemas.microsoft.com/office/powerpoint/2010/main" val="358228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21</a:t>
            </a:fld>
            <a:endParaRPr lang="en-US"/>
          </a:p>
        </p:txBody>
      </p:sp>
    </p:spTree>
    <p:extLst>
      <p:ext uri="{BB962C8B-B14F-4D97-AF65-F5344CB8AC3E}">
        <p14:creationId xmlns:p14="http://schemas.microsoft.com/office/powerpoint/2010/main" val="1694893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22</a:t>
            </a:fld>
            <a:endParaRPr lang="en-US"/>
          </a:p>
        </p:txBody>
      </p:sp>
    </p:spTree>
    <p:extLst>
      <p:ext uri="{BB962C8B-B14F-4D97-AF65-F5344CB8AC3E}">
        <p14:creationId xmlns:p14="http://schemas.microsoft.com/office/powerpoint/2010/main" val="318894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23</a:t>
            </a:fld>
            <a:endParaRPr lang="en-US"/>
          </a:p>
        </p:txBody>
      </p:sp>
    </p:spTree>
    <p:extLst>
      <p:ext uri="{BB962C8B-B14F-4D97-AF65-F5344CB8AC3E}">
        <p14:creationId xmlns:p14="http://schemas.microsoft.com/office/powerpoint/2010/main" val="1011613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24</a:t>
            </a:fld>
            <a:endParaRPr lang="en-US"/>
          </a:p>
        </p:txBody>
      </p:sp>
    </p:spTree>
    <p:extLst>
      <p:ext uri="{BB962C8B-B14F-4D97-AF65-F5344CB8AC3E}">
        <p14:creationId xmlns:p14="http://schemas.microsoft.com/office/powerpoint/2010/main" val="3482470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25</a:t>
            </a:fld>
            <a:endParaRPr lang="en-US"/>
          </a:p>
        </p:txBody>
      </p:sp>
    </p:spTree>
    <p:extLst>
      <p:ext uri="{BB962C8B-B14F-4D97-AF65-F5344CB8AC3E}">
        <p14:creationId xmlns:p14="http://schemas.microsoft.com/office/powerpoint/2010/main" val="3042089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26</a:t>
            </a:fld>
            <a:endParaRPr lang="en-US"/>
          </a:p>
        </p:txBody>
      </p:sp>
    </p:spTree>
    <p:extLst>
      <p:ext uri="{BB962C8B-B14F-4D97-AF65-F5344CB8AC3E}">
        <p14:creationId xmlns:p14="http://schemas.microsoft.com/office/powerpoint/2010/main" val="589535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27</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28</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our models still frightfully lack is the ability to generalize to conditions that are different from the ones encountered during training. </a:t>
            </a:r>
          </a:p>
          <a:p>
            <a:r>
              <a:rPr lang="en-US" dirty="0"/>
              <a:t>Every time we apply our model not to a carefully constructed dataset but to the real world. </a:t>
            </a:r>
          </a:p>
          <a:p>
            <a:r>
              <a:rPr lang="en-US" dirty="0"/>
              <a:t>The real world is messy and contains an infinite number of novel scenarios, many of which our model has not encountered during training and for which it is in turn ill-prepared to make predictions. </a:t>
            </a:r>
          </a:p>
        </p:txBody>
      </p:sp>
      <p:sp>
        <p:nvSpPr>
          <p:cNvPr id="4" name="Slide Number Placeholder 3"/>
          <p:cNvSpPr>
            <a:spLocks noGrp="1"/>
          </p:cNvSpPr>
          <p:nvPr>
            <p:ph type="sldNum" sz="quarter" idx="10"/>
          </p:nvPr>
        </p:nvSpPr>
        <p:spPr/>
        <p:txBody>
          <a:bodyPr/>
          <a:lstStyle/>
          <a:p>
            <a:fld id="{EED8577A-6A86-3745-9000-DAF1D9F9B72E}" type="slidenum">
              <a:rPr lang="en-US" smtClean="0"/>
              <a:t>2</a:t>
            </a:fld>
            <a:endParaRPr lang="en-US"/>
          </a:p>
        </p:txBody>
      </p:sp>
    </p:spTree>
    <p:extLst>
      <p:ext uri="{BB962C8B-B14F-4D97-AF65-F5344CB8AC3E}">
        <p14:creationId xmlns:p14="http://schemas.microsoft.com/office/powerpoint/2010/main" val="437542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29</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30</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31</a:t>
            </a:fld>
            <a:endParaRPr lang="en-US"/>
          </a:p>
        </p:txBody>
      </p:sp>
    </p:spTree>
    <p:extLst>
      <p:ext uri="{BB962C8B-B14F-4D97-AF65-F5344CB8AC3E}">
        <p14:creationId xmlns:p14="http://schemas.microsoft.com/office/powerpoint/2010/main" val="1332612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r>
              <a:rPr lang="en-US" baseline="0" dirty="0"/>
              <a:t> Change the title</a:t>
            </a:r>
          </a:p>
          <a:p>
            <a:r>
              <a:rPr lang="en-US" dirty="0"/>
              <a:t>This is data set highlights the difficulties of urban seismic recording:</a:t>
            </a:r>
          </a:p>
          <a:p>
            <a:r>
              <a:rPr lang="en-US" dirty="0"/>
              <a:t>- patchwork of natural and manmade materials</a:t>
            </a:r>
          </a:p>
          <a:p>
            <a:r>
              <a:rPr lang="en-US" dirty="0"/>
              <a:t>- spatially &amp; temporally heterogeneous noise</a:t>
            </a:r>
          </a:p>
          <a:p>
            <a:pPr marL="171450" indent="-171450">
              <a:buFontTx/>
              <a:buChar char="-"/>
            </a:pPr>
            <a:r>
              <a:rPr lang="en-US" dirty="0" err="1"/>
              <a:t>nonuniform</a:t>
            </a:r>
            <a:r>
              <a:rPr lang="en-US" dirty="0"/>
              <a:t> coupling of cable to ground</a:t>
            </a:r>
          </a:p>
          <a:p>
            <a:pPr marL="171450" indent="-171450">
              <a:buFontTx/>
              <a:buChar char="-"/>
            </a:pPr>
            <a:endParaRPr lang="en-US" dirty="0"/>
          </a:p>
          <a:p>
            <a:pPr marL="0" indent="0">
              <a:buFontTx/>
              <a:buNone/>
            </a:pPr>
            <a:r>
              <a:rPr lang="en-US" dirty="0"/>
              <a:t>seismically active region, </a:t>
            </a:r>
          </a:p>
          <a:p>
            <a:pPr marL="0" indent="0">
              <a:buFontTx/>
              <a:buNone/>
            </a:pPr>
            <a:r>
              <a:rPr lang="en-US" dirty="0"/>
              <a:t>20 km from the Pacific Ocean,</a:t>
            </a:r>
          </a:p>
          <a:p>
            <a:pPr marL="0" indent="0">
              <a:buFontTx/>
              <a:buNone/>
            </a:pPr>
            <a:r>
              <a:rPr lang="en-US" dirty="0"/>
              <a:t>7 km from the San Francisco Bay, </a:t>
            </a:r>
          </a:p>
          <a:p>
            <a:pPr marL="0" indent="0">
              <a:buFontTx/>
              <a:buNone/>
            </a:pPr>
            <a:r>
              <a:rPr lang="en-US" dirty="0"/>
              <a:t>with major highways on either side, </a:t>
            </a:r>
          </a:p>
          <a:p>
            <a:pPr marL="0" indent="0">
              <a:buFontTx/>
              <a:buNone/>
            </a:pPr>
            <a:r>
              <a:rPr lang="en-US" dirty="0"/>
              <a:t>a variety of roads with differing levels of traffic near the fiber, </a:t>
            </a:r>
          </a:p>
          <a:p>
            <a:pPr marL="0" indent="0">
              <a:buFontTx/>
              <a:buNone/>
            </a:pPr>
            <a:r>
              <a:rPr lang="en-US" dirty="0"/>
              <a:t>regular quarry blasts within 15 km, </a:t>
            </a:r>
          </a:p>
          <a:p>
            <a:pPr marL="0" indent="0">
              <a:buFontTx/>
              <a:buNone/>
            </a:pPr>
            <a:r>
              <a:rPr lang="en-US" dirty="0"/>
              <a:t>plumbing and HVAC systems throughout the site,</a:t>
            </a:r>
          </a:p>
          <a:p>
            <a:pPr marL="0" indent="0">
              <a:buFontTx/>
              <a:buNone/>
            </a:pPr>
            <a:r>
              <a:rPr lang="en-US" dirty="0"/>
              <a:t>multiple construction sites near the array, </a:t>
            </a:r>
          </a:p>
          <a:p>
            <a:pPr marL="0" indent="0">
              <a:buFontTx/>
              <a:buNone/>
            </a:pPr>
            <a:r>
              <a:rPr lang="en-US" dirty="0"/>
              <a:t>and foot and bicycle traffic throughout. </a:t>
            </a:r>
          </a:p>
        </p:txBody>
      </p:sp>
      <p:sp>
        <p:nvSpPr>
          <p:cNvPr id="4" name="Slide Number Placeholder 3"/>
          <p:cNvSpPr>
            <a:spLocks noGrp="1"/>
          </p:cNvSpPr>
          <p:nvPr>
            <p:ph type="sldNum" sz="quarter" idx="10"/>
          </p:nvPr>
        </p:nvSpPr>
        <p:spPr/>
        <p:txBody>
          <a:bodyPr/>
          <a:lstStyle/>
          <a:p>
            <a:fld id="{EED8577A-6A86-3745-9000-DAF1D9F9B72E}" type="slidenum">
              <a:rPr lang="en-US" smtClean="0"/>
              <a:t>32</a:t>
            </a:fld>
            <a:endParaRPr lang="en-US"/>
          </a:p>
        </p:txBody>
      </p:sp>
    </p:spTree>
    <p:extLst>
      <p:ext uri="{BB962C8B-B14F-4D97-AF65-F5344CB8AC3E}">
        <p14:creationId xmlns:p14="http://schemas.microsoft.com/office/powerpoint/2010/main" val="232012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r>
              <a:rPr lang="en-US" baseline="0" dirty="0"/>
              <a:t> Change the title</a:t>
            </a:r>
          </a:p>
          <a:p>
            <a:r>
              <a:rPr lang="en-US" dirty="0"/>
              <a:t>This is data set highlights the difficulties of urban seismic recording:</a:t>
            </a:r>
          </a:p>
          <a:p>
            <a:r>
              <a:rPr lang="en-US" dirty="0"/>
              <a:t>- patchwork of natural and manmade materials</a:t>
            </a:r>
          </a:p>
          <a:p>
            <a:r>
              <a:rPr lang="en-US" dirty="0"/>
              <a:t>- spatially &amp; temporally heterogeneous noise</a:t>
            </a:r>
          </a:p>
          <a:p>
            <a:pPr marL="171450" indent="-171450">
              <a:buFontTx/>
              <a:buChar char="-"/>
            </a:pPr>
            <a:r>
              <a:rPr lang="en-US" dirty="0" err="1"/>
              <a:t>nonuniform</a:t>
            </a:r>
            <a:r>
              <a:rPr lang="en-US" dirty="0"/>
              <a:t> coupling of cable to ground</a:t>
            </a:r>
          </a:p>
          <a:p>
            <a:pPr marL="171450" indent="-171450">
              <a:buFontTx/>
              <a:buChar char="-"/>
            </a:pPr>
            <a:endParaRPr lang="en-US" dirty="0"/>
          </a:p>
          <a:p>
            <a:pPr marL="0" indent="0">
              <a:buFontTx/>
              <a:buNone/>
            </a:pPr>
            <a:r>
              <a:rPr lang="en-US" dirty="0"/>
              <a:t>seismically active region, </a:t>
            </a:r>
          </a:p>
          <a:p>
            <a:pPr marL="0" indent="0">
              <a:buFontTx/>
              <a:buNone/>
            </a:pPr>
            <a:r>
              <a:rPr lang="en-US" dirty="0"/>
              <a:t>20 km from the Pacific Ocean,</a:t>
            </a:r>
          </a:p>
          <a:p>
            <a:pPr marL="0" indent="0">
              <a:buFontTx/>
              <a:buNone/>
            </a:pPr>
            <a:r>
              <a:rPr lang="en-US" dirty="0"/>
              <a:t>7 km from the San Francisco Bay, </a:t>
            </a:r>
          </a:p>
          <a:p>
            <a:pPr marL="0" indent="0">
              <a:buFontTx/>
              <a:buNone/>
            </a:pPr>
            <a:r>
              <a:rPr lang="en-US" dirty="0"/>
              <a:t>with major highways on either side, </a:t>
            </a:r>
          </a:p>
          <a:p>
            <a:pPr marL="0" indent="0">
              <a:buFontTx/>
              <a:buNone/>
            </a:pPr>
            <a:r>
              <a:rPr lang="en-US" dirty="0"/>
              <a:t>a variety of roads with differing levels of traffic near the fiber, </a:t>
            </a:r>
          </a:p>
          <a:p>
            <a:pPr marL="0" indent="0">
              <a:buFontTx/>
              <a:buNone/>
            </a:pPr>
            <a:r>
              <a:rPr lang="en-US" dirty="0"/>
              <a:t>regular quarry blasts within 15 km, </a:t>
            </a:r>
          </a:p>
          <a:p>
            <a:pPr marL="0" indent="0">
              <a:buFontTx/>
              <a:buNone/>
            </a:pPr>
            <a:r>
              <a:rPr lang="en-US" dirty="0"/>
              <a:t>plumbing and HVAC systems throughout the site,</a:t>
            </a:r>
          </a:p>
          <a:p>
            <a:pPr marL="0" indent="0">
              <a:buFontTx/>
              <a:buNone/>
            </a:pPr>
            <a:r>
              <a:rPr lang="en-US" dirty="0"/>
              <a:t>multiple construction sites near the array, </a:t>
            </a:r>
          </a:p>
          <a:p>
            <a:pPr marL="0" indent="0">
              <a:buFontTx/>
              <a:buNone/>
            </a:pPr>
            <a:r>
              <a:rPr lang="en-US" dirty="0"/>
              <a:t>and foot and bicycle traffic throughout. </a:t>
            </a:r>
          </a:p>
        </p:txBody>
      </p:sp>
      <p:sp>
        <p:nvSpPr>
          <p:cNvPr id="4" name="Slide Number Placeholder 3"/>
          <p:cNvSpPr>
            <a:spLocks noGrp="1"/>
          </p:cNvSpPr>
          <p:nvPr>
            <p:ph type="sldNum" sz="quarter" idx="10"/>
          </p:nvPr>
        </p:nvSpPr>
        <p:spPr/>
        <p:txBody>
          <a:bodyPr/>
          <a:lstStyle/>
          <a:p>
            <a:fld id="{EED8577A-6A86-3745-9000-DAF1D9F9B72E}" type="slidenum">
              <a:rPr lang="en-US" smtClean="0"/>
              <a:t>33</a:t>
            </a:fld>
            <a:endParaRPr lang="en-US"/>
          </a:p>
        </p:txBody>
      </p:sp>
    </p:spTree>
    <p:extLst>
      <p:ext uri="{BB962C8B-B14F-4D97-AF65-F5344CB8AC3E}">
        <p14:creationId xmlns:p14="http://schemas.microsoft.com/office/powerpoint/2010/main" val="3642145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r>
              <a:rPr lang="en-US" baseline="0" dirty="0"/>
              <a:t> Change the title</a:t>
            </a:r>
          </a:p>
          <a:p>
            <a:r>
              <a:rPr lang="en-US" dirty="0"/>
              <a:t>This is data set highlights the difficulties of urban seismic recording:</a:t>
            </a:r>
          </a:p>
          <a:p>
            <a:r>
              <a:rPr lang="en-US" dirty="0"/>
              <a:t>- patchwork of natural and manmade materials</a:t>
            </a:r>
          </a:p>
          <a:p>
            <a:r>
              <a:rPr lang="en-US" dirty="0"/>
              <a:t>- spatially &amp; temporally heterogeneous noise</a:t>
            </a:r>
          </a:p>
          <a:p>
            <a:pPr marL="171450" indent="-171450">
              <a:buFontTx/>
              <a:buChar char="-"/>
            </a:pPr>
            <a:r>
              <a:rPr lang="en-US" dirty="0" err="1"/>
              <a:t>nonuniform</a:t>
            </a:r>
            <a:r>
              <a:rPr lang="en-US" dirty="0"/>
              <a:t> coupling of cable to ground</a:t>
            </a:r>
          </a:p>
          <a:p>
            <a:pPr marL="171450" indent="-171450">
              <a:buFontTx/>
              <a:buChar char="-"/>
            </a:pPr>
            <a:endParaRPr lang="en-US" dirty="0"/>
          </a:p>
          <a:p>
            <a:pPr marL="0" indent="0">
              <a:buFontTx/>
              <a:buNone/>
            </a:pPr>
            <a:r>
              <a:rPr lang="en-US" dirty="0"/>
              <a:t>seismically active region, </a:t>
            </a:r>
          </a:p>
          <a:p>
            <a:pPr marL="0" indent="0">
              <a:buFontTx/>
              <a:buNone/>
            </a:pPr>
            <a:r>
              <a:rPr lang="en-US" dirty="0"/>
              <a:t>20 km from the Pacific Ocean,</a:t>
            </a:r>
          </a:p>
          <a:p>
            <a:pPr marL="0" indent="0">
              <a:buFontTx/>
              <a:buNone/>
            </a:pPr>
            <a:r>
              <a:rPr lang="en-US" dirty="0"/>
              <a:t>7 km from the San Francisco Bay, </a:t>
            </a:r>
          </a:p>
          <a:p>
            <a:pPr marL="0" indent="0">
              <a:buFontTx/>
              <a:buNone/>
            </a:pPr>
            <a:r>
              <a:rPr lang="en-US" dirty="0"/>
              <a:t>with major highways on either side, </a:t>
            </a:r>
          </a:p>
          <a:p>
            <a:pPr marL="0" indent="0">
              <a:buFontTx/>
              <a:buNone/>
            </a:pPr>
            <a:r>
              <a:rPr lang="en-US" dirty="0"/>
              <a:t>a variety of roads with differing levels of traffic near the fiber, </a:t>
            </a:r>
          </a:p>
          <a:p>
            <a:pPr marL="0" indent="0">
              <a:buFontTx/>
              <a:buNone/>
            </a:pPr>
            <a:r>
              <a:rPr lang="en-US" dirty="0"/>
              <a:t>regular quarry blasts within 15 km, </a:t>
            </a:r>
          </a:p>
          <a:p>
            <a:pPr marL="0" indent="0">
              <a:buFontTx/>
              <a:buNone/>
            </a:pPr>
            <a:r>
              <a:rPr lang="en-US" dirty="0"/>
              <a:t>plumbing and HVAC systems throughout the site,</a:t>
            </a:r>
          </a:p>
          <a:p>
            <a:pPr marL="0" indent="0">
              <a:buFontTx/>
              <a:buNone/>
            </a:pPr>
            <a:r>
              <a:rPr lang="en-US" dirty="0"/>
              <a:t>multiple construction sites near the array, </a:t>
            </a:r>
          </a:p>
          <a:p>
            <a:pPr marL="0" indent="0">
              <a:buFontTx/>
              <a:buNone/>
            </a:pPr>
            <a:r>
              <a:rPr lang="en-US" dirty="0"/>
              <a:t>and foot and bicycle traffic throughout. </a:t>
            </a:r>
          </a:p>
        </p:txBody>
      </p:sp>
      <p:sp>
        <p:nvSpPr>
          <p:cNvPr id="4" name="Slide Number Placeholder 3"/>
          <p:cNvSpPr>
            <a:spLocks noGrp="1"/>
          </p:cNvSpPr>
          <p:nvPr>
            <p:ph type="sldNum" sz="quarter" idx="10"/>
          </p:nvPr>
        </p:nvSpPr>
        <p:spPr/>
        <p:txBody>
          <a:bodyPr/>
          <a:lstStyle/>
          <a:p>
            <a:fld id="{EED8577A-6A86-3745-9000-DAF1D9F9B72E}" type="slidenum">
              <a:rPr lang="en-US" smtClean="0"/>
              <a:t>34</a:t>
            </a:fld>
            <a:endParaRPr lang="en-US"/>
          </a:p>
        </p:txBody>
      </p:sp>
    </p:spTree>
    <p:extLst>
      <p:ext uri="{BB962C8B-B14F-4D97-AF65-F5344CB8AC3E}">
        <p14:creationId xmlns:p14="http://schemas.microsoft.com/office/powerpoint/2010/main" val="2291991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r>
              <a:rPr lang="en-US" baseline="0" dirty="0"/>
              <a:t> Change the title</a:t>
            </a:r>
          </a:p>
          <a:p>
            <a:r>
              <a:rPr lang="en-US" dirty="0"/>
              <a:t>This is data set highlights the difficulties of urban seismic recording:</a:t>
            </a:r>
          </a:p>
          <a:p>
            <a:r>
              <a:rPr lang="en-US" dirty="0"/>
              <a:t>- patchwork of natural and manmade materials</a:t>
            </a:r>
          </a:p>
          <a:p>
            <a:r>
              <a:rPr lang="en-US" dirty="0"/>
              <a:t>- spatially &amp; temporally heterogeneous noise</a:t>
            </a:r>
          </a:p>
          <a:p>
            <a:pPr marL="171450" indent="-171450">
              <a:buFontTx/>
              <a:buChar char="-"/>
            </a:pPr>
            <a:r>
              <a:rPr lang="en-US" dirty="0" err="1"/>
              <a:t>nonuniform</a:t>
            </a:r>
            <a:r>
              <a:rPr lang="en-US" dirty="0"/>
              <a:t> coupling of cable to ground</a:t>
            </a:r>
          </a:p>
          <a:p>
            <a:pPr marL="171450" indent="-171450">
              <a:buFontTx/>
              <a:buChar char="-"/>
            </a:pPr>
            <a:endParaRPr lang="en-US" dirty="0"/>
          </a:p>
          <a:p>
            <a:pPr marL="0" indent="0">
              <a:buFontTx/>
              <a:buNone/>
            </a:pPr>
            <a:r>
              <a:rPr lang="en-US" dirty="0"/>
              <a:t>seismically active region, </a:t>
            </a:r>
          </a:p>
          <a:p>
            <a:pPr marL="0" indent="0">
              <a:buFontTx/>
              <a:buNone/>
            </a:pPr>
            <a:r>
              <a:rPr lang="en-US" dirty="0"/>
              <a:t>20 km from the Pacific Ocean,</a:t>
            </a:r>
          </a:p>
          <a:p>
            <a:pPr marL="0" indent="0">
              <a:buFontTx/>
              <a:buNone/>
            </a:pPr>
            <a:r>
              <a:rPr lang="en-US" dirty="0"/>
              <a:t>7 km from the San Francisco Bay, </a:t>
            </a:r>
          </a:p>
          <a:p>
            <a:pPr marL="0" indent="0">
              <a:buFontTx/>
              <a:buNone/>
            </a:pPr>
            <a:r>
              <a:rPr lang="en-US" dirty="0"/>
              <a:t>with major highways on either side, </a:t>
            </a:r>
          </a:p>
          <a:p>
            <a:pPr marL="0" indent="0">
              <a:buFontTx/>
              <a:buNone/>
            </a:pPr>
            <a:r>
              <a:rPr lang="en-US" dirty="0"/>
              <a:t>a variety of roads with differing levels of traffic near the fiber, </a:t>
            </a:r>
          </a:p>
          <a:p>
            <a:pPr marL="0" indent="0">
              <a:buFontTx/>
              <a:buNone/>
            </a:pPr>
            <a:r>
              <a:rPr lang="en-US" dirty="0"/>
              <a:t>regular quarry blasts within 15 km, </a:t>
            </a:r>
          </a:p>
          <a:p>
            <a:pPr marL="0" indent="0">
              <a:buFontTx/>
              <a:buNone/>
            </a:pPr>
            <a:r>
              <a:rPr lang="en-US" dirty="0"/>
              <a:t>plumbing and HVAC systems throughout the site,</a:t>
            </a:r>
          </a:p>
          <a:p>
            <a:pPr marL="0" indent="0">
              <a:buFontTx/>
              <a:buNone/>
            </a:pPr>
            <a:r>
              <a:rPr lang="en-US" dirty="0"/>
              <a:t>multiple construction sites near the array, </a:t>
            </a:r>
          </a:p>
          <a:p>
            <a:pPr marL="0" indent="0">
              <a:buFontTx/>
              <a:buNone/>
            </a:pPr>
            <a:r>
              <a:rPr lang="en-US" dirty="0"/>
              <a:t>and foot and bicycle traffic throughout. </a:t>
            </a:r>
          </a:p>
        </p:txBody>
      </p:sp>
      <p:sp>
        <p:nvSpPr>
          <p:cNvPr id="4" name="Slide Number Placeholder 3"/>
          <p:cNvSpPr>
            <a:spLocks noGrp="1"/>
          </p:cNvSpPr>
          <p:nvPr>
            <p:ph type="sldNum" sz="quarter" idx="10"/>
          </p:nvPr>
        </p:nvSpPr>
        <p:spPr/>
        <p:txBody>
          <a:bodyPr/>
          <a:lstStyle/>
          <a:p>
            <a:fld id="{EED8577A-6A86-3745-9000-DAF1D9F9B72E}" type="slidenum">
              <a:rPr lang="en-US" smtClean="0"/>
              <a:t>35</a:t>
            </a:fld>
            <a:endParaRPr lang="en-US"/>
          </a:p>
        </p:txBody>
      </p:sp>
    </p:spTree>
    <p:extLst>
      <p:ext uri="{BB962C8B-B14F-4D97-AF65-F5344CB8AC3E}">
        <p14:creationId xmlns:p14="http://schemas.microsoft.com/office/powerpoint/2010/main" val="1725319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36</a:t>
            </a:fld>
            <a:endParaRPr lang="en-US"/>
          </a:p>
        </p:txBody>
      </p:sp>
    </p:spTree>
    <p:extLst>
      <p:ext uri="{BB962C8B-B14F-4D97-AF65-F5344CB8AC3E}">
        <p14:creationId xmlns:p14="http://schemas.microsoft.com/office/powerpoint/2010/main" val="2318930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37</a:t>
            </a:fld>
            <a:endParaRPr lang="en-US"/>
          </a:p>
        </p:txBody>
      </p:sp>
    </p:spTree>
    <p:extLst>
      <p:ext uri="{BB962C8B-B14F-4D97-AF65-F5344CB8AC3E}">
        <p14:creationId xmlns:p14="http://schemas.microsoft.com/office/powerpoint/2010/main" val="1703513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38</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classic supervised learning scenario of machine learning, if we intend to train a model for some task and domain </a:t>
            </a:r>
            <a:r>
              <a:rPr lang="en-US" sz="1200" b="0" i="0" u="none" strike="noStrike"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we assume that we are provided with labeled data for the same task and domain. </a:t>
            </a:r>
          </a:p>
          <a:p>
            <a:r>
              <a:rPr lang="en-US" sz="1200" b="0" i="0" kern="1200" dirty="0">
                <a:solidFill>
                  <a:schemeClr val="tx1"/>
                </a:solidFill>
                <a:effectLst/>
                <a:latin typeface="+mn-lt"/>
                <a:ea typeface="+mn-ea"/>
                <a:cs typeface="+mn-cs"/>
              </a:rPr>
              <a:t>We can now train a model </a:t>
            </a:r>
            <a:r>
              <a:rPr lang="en-US" sz="1200" b="0" i="0" u="none" strike="noStrike" kern="1200" dirty="0">
                <a:solidFill>
                  <a:schemeClr val="tx1"/>
                </a:solidFill>
                <a:effectLst/>
                <a:latin typeface="+mn-lt"/>
                <a:ea typeface="+mn-ea"/>
                <a:cs typeface="+mn-cs"/>
              </a:rPr>
              <a:t>A </a:t>
            </a:r>
            <a:r>
              <a:rPr lang="en-US" sz="1200" b="0" i="0" kern="1200" dirty="0">
                <a:solidFill>
                  <a:schemeClr val="tx1"/>
                </a:solidFill>
                <a:effectLst/>
                <a:latin typeface="+mn-lt"/>
                <a:ea typeface="+mn-ea"/>
                <a:cs typeface="+mn-cs"/>
              </a:rPr>
              <a:t>on this dataset and expect it to perform well on unseen data of the same task and domain. </a:t>
            </a:r>
          </a:p>
          <a:p>
            <a:r>
              <a:rPr lang="en-US" sz="1200" b="0" i="0" kern="1200" dirty="0">
                <a:solidFill>
                  <a:schemeClr val="tx1"/>
                </a:solidFill>
                <a:effectLst/>
                <a:latin typeface="+mn-lt"/>
                <a:ea typeface="+mn-ea"/>
                <a:cs typeface="+mn-cs"/>
              </a:rPr>
              <a:t>On another occasion, when given data for some other task or domain </a:t>
            </a:r>
            <a:r>
              <a:rPr lang="en-US" sz="1200" b="0" i="0" u="none" strike="noStrike"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we require again labeled data of the same task or domain that we can use to train a new model </a:t>
            </a:r>
            <a:r>
              <a:rPr lang="en-US" sz="1200" b="0" i="0" u="none" strike="noStrike"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so that we can expect it to perform well on this data.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traditional supervised learning paradigm breaks down when we do not have sufficient labeled data for the task or domain we care about to train a reliable model. </a:t>
            </a:r>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39</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40</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41</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practice, we seek to transfer as much knowledge as we can from the source setting to our target task or domain. This knowledge can take on various forms depending on the data: it can pertain to how objects are composed to allow us to more easily identify novel objects; it can be with regard to the general words people use to express their opinions, etc.</a:t>
            </a:r>
          </a:p>
        </p:txBody>
      </p:sp>
      <p:sp>
        <p:nvSpPr>
          <p:cNvPr id="4" name="Slide Number Placeholder 3"/>
          <p:cNvSpPr>
            <a:spLocks noGrp="1"/>
          </p:cNvSpPr>
          <p:nvPr>
            <p:ph type="sldNum" sz="quarter" idx="10"/>
          </p:nvPr>
        </p:nvSpPr>
        <p:spPr/>
        <p:txBody>
          <a:bodyPr/>
          <a:lstStyle/>
          <a:p>
            <a:fld id="{EED8577A-6A86-3745-9000-DAF1D9F9B72E}" type="slidenum">
              <a:rPr lang="en-US" smtClean="0"/>
              <a:t>4</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5</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6</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7</a:t>
            </a:fld>
            <a:endParaRPr lang="en-US"/>
          </a:p>
        </p:txBody>
      </p:sp>
    </p:spTree>
    <p:extLst>
      <p:ext uri="{BB962C8B-B14F-4D97-AF65-F5344CB8AC3E}">
        <p14:creationId xmlns:p14="http://schemas.microsoft.com/office/powerpoint/2010/main" val="27439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D8577A-6A86-3745-9000-DAF1D9F9B72E}" type="slidenum">
              <a:rPr lang="en-US" smtClean="0"/>
              <a:t>8</a:t>
            </a:fld>
            <a:endParaRPr lang="en-US"/>
          </a:p>
        </p:txBody>
      </p:sp>
    </p:spTree>
    <p:extLst>
      <p:ext uri="{BB962C8B-B14F-4D97-AF65-F5344CB8AC3E}">
        <p14:creationId xmlns:p14="http://schemas.microsoft.com/office/powerpoint/2010/main" val="58953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Helvetica Light"/>
                <a:cs typeface="Helvetica Ligh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FABD439-C66E-FD4E-B139-913219732FCF}" type="datetime1">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4342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4172D-9842-B945-AEA4-4D59F561D0E5}" type="datetime1">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188188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7DED75-2C40-1F4C-AE82-2B9CFB46D8AB}" type="datetime1">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37443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597182"/>
          </a:xfrm>
        </p:spPr>
        <p:txBody>
          <a:bodyPr>
            <a:normAutofit/>
          </a:bodyPr>
          <a:lstStyle>
            <a:lvl1pPr>
              <a:defRPr sz="3600">
                <a:latin typeface="Helvetica Light"/>
                <a:cs typeface="Helvetica Light"/>
              </a:defRPr>
            </a:lvl1pPr>
          </a:lstStyle>
          <a:p>
            <a:r>
              <a:rPr lang="en-US" dirty="0"/>
              <a:t>Click to edit Master title style</a:t>
            </a:r>
          </a:p>
        </p:txBody>
      </p:sp>
      <p:sp>
        <p:nvSpPr>
          <p:cNvPr id="3" name="Content Placeholder 2"/>
          <p:cNvSpPr>
            <a:spLocks noGrp="1"/>
          </p:cNvSpPr>
          <p:nvPr>
            <p:ph idx="1"/>
          </p:nvPr>
        </p:nvSpPr>
        <p:spPr>
          <a:xfrm>
            <a:off x="457200" y="943247"/>
            <a:ext cx="8229600" cy="3651376"/>
          </a:xfrm>
        </p:spPr>
        <p:txBody>
          <a:bodyPr/>
          <a:lstStyle>
            <a:lvl1pPr>
              <a:defRPr sz="2800">
                <a:latin typeface="Helvetica Light"/>
                <a:cs typeface="Helvetica Light"/>
              </a:defRPr>
            </a:lvl1pPr>
            <a:lvl2pPr>
              <a:defRPr sz="2400">
                <a:latin typeface="Helvetica Light"/>
                <a:cs typeface="Helvetica Light"/>
              </a:defRPr>
            </a:lvl2pPr>
            <a:lvl3pPr>
              <a:defRPr sz="2000">
                <a:latin typeface="Helvetica Light"/>
                <a:cs typeface="Helvetica Light"/>
              </a:defRPr>
            </a:lvl3pPr>
            <a:lvl4pPr>
              <a:defRPr sz="1800">
                <a:latin typeface="Helvetica Light"/>
                <a:cs typeface="Helvetica Light"/>
              </a:defRPr>
            </a:lvl4pPr>
            <a:lvl5pPr>
              <a:defRPr sz="1800">
                <a:latin typeface="Helvetica Ligh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4C313A-8525-E644-B7D3-EE1FFD5C8948}" type="datetime1">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381805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85E21-1BA4-6949-A1A3-D0C9D10EE345}" type="datetime1">
              <a:rPr lang="en-US" smtClean="0"/>
              <a:t>5/21/18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218312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27E62C-23D5-6B44-B945-9845822C5927}" type="datetime1">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44838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A398EE-4D97-2440-84E7-FBFCFCD0AC3F}" type="datetime1">
              <a:rPr lang="en-US" smtClean="0"/>
              <a:t>5/21/18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407068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1E192D-BBC8-5F4B-8DF1-05C49CB5623B}" type="datetime1">
              <a:rPr lang="en-US" smtClean="0"/>
              <a:t>5/21/18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123149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1DF4B-D4CD-E842-8C19-25CEBA9D699D}" type="datetime1">
              <a:rPr lang="en-US" smtClean="0"/>
              <a:t>5/21/18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16510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45902A-4250-CA4E-B3DF-6690FA905B52}" type="datetime1">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146047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4BBE6D-47F1-D746-8F84-545FFADCDD1E}" type="datetime1">
              <a:rPr lang="en-US" smtClean="0"/>
              <a:t>5/21/18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BD56-DF77-5C40-9718-6DC5FEF23575}" type="slidenum">
              <a:rPr lang="en-US" smtClean="0"/>
              <a:t>‹#›</a:t>
            </a:fld>
            <a:endParaRPr lang="en-US"/>
          </a:p>
        </p:txBody>
      </p:sp>
    </p:spTree>
    <p:extLst>
      <p:ext uri="{BB962C8B-B14F-4D97-AF65-F5344CB8AC3E}">
        <p14:creationId xmlns:p14="http://schemas.microsoft.com/office/powerpoint/2010/main" val="131663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FCCA8FA-6FDC-5D40-A66B-B4EAE1451BF9}" type="datetime1">
              <a:rPr lang="en-US" smtClean="0"/>
              <a:t>5/21/18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54BD56-DF77-5C40-9718-6DC5FEF23575}" type="slidenum">
              <a:rPr lang="en-US" smtClean="0"/>
              <a:t>‹#›</a:t>
            </a:fld>
            <a:endParaRPr lang="en-US"/>
          </a:p>
        </p:txBody>
      </p:sp>
    </p:spTree>
    <p:extLst>
      <p:ext uri="{BB962C8B-B14F-4D97-AF65-F5344CB8AC3E}">
        <p14:creationId xmlns:p14="http://schemas.microsoft.com/office/powerpoint/2010/main" val="1329168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Helvetica Light"/>
          <a:ea typeface="+mj-ea"/>
          <a:cs typeface="Helvetic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imgres?imgurl=http://upload.wikimedia.org/wikipedia/en/thumb/b/b7/Stanford_University_seal_2003.svg/220px-Stanford_University_seal_2003.svg.png&amp;imgrefurl=http://blog.donga.com/lake1379/archives/7924&amp;docid=R317FAWwKRcRzM&amp;tbnid=DYyPP7sNKJMQLM:&amp;vet=1&amp;w=220&amp;h=220&amp;bih=646&amp;biw=893&amp;ved=0ahUKEwikrbrTn77VAhWSbVAKHZ2oDvQQxiAIGSgB&amp;iact=c&amp;ictx=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emf"/><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10" Type="http://schemas.microsoft.com/office/2007/relationships/hdphoto" Target="../media/hdphoto4.wdp"/><Relationship Id="rId4" Type="http://schemas.openxmlformats.org/officeDocument/2006/relationships/image" Target="../media/image14.(null)"/><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218" y="1947075"/>
            <a:ext cx="8389195" cy="1102519"/>
          </a:xfrm>
        </p:spPr>
        <p:txBody>
          <a:bodyPr>
            <a:normAutofit fontScale="90000"/>
          </a:bodyPr>
          <a:lstStyle/>
          <a:p>
            <a:r>
              <a:rPr lang="en-US" sz="3200" dirty="0">
                <a:solidFill>
                  <a:schemeClr val="tx1">
                    <a:lumMod val="65000"/>
                    <a:lumOff val="35000"/>
                  </a:schemeClr>
                </a:solidFill>
                <a:latin typeface="Gill Sans"/>
                <a:cs typeface="Gill Sans"/>
              </a:rPr>
              <a:t>JUMPSTARTING </a:t>
            </a:r>
            <a:br>
              <a:rPr lang="en-US" sz="3200" dirty="0">
                <a:solidFill>
                  <a:schemeClr val="tx1">
                    <a:lumMod val="65000"/>
                    <a:lumOff val="35000"/>
                  </a:schemeClr>
                </a:solidFill>
                <a:latin typeface="Gill Sans"/>
                <a:cs typeface="Gill Sans"/>
              </a:rPr>
            </a:br>
            <a:r>
              <a:rPr lang="en-US" sz="3200" dirty="0">
                <a:solidFill>
                  <a:schemeClr val="tx1">
                    <a:lumMod val="65000"/>
                    <a:lumOff val="35000"/>
                  </a:schemeClr>
                </a:solidFill>
                <a:latin typeface="Gill Sans"/>
                <a:cs typeface="Gill Sans"/>
              </a:rPr>
              <a:t>NEURAL NETWORK TRAINING </a:t>
            </a:r>
            <a:br>
              <a:rPr lang="en-US" sz="3200" dirty="0">
                <a:solidFill>
                  <a:schemeClr val="tx1">
                    <a:lumMod val="65000"/>
                    <a:lumOff val="35000"/>
                  </a:schemeClr>
                </a:solidFill>
                <a:latin typeface="Gill Sans"/>
                <a:cs typeface="Gill Sans"/>
              </a:rPr>
            </a:br>
            <a:r>
              <a:rPr lang="en-US" sz="3200" dirty="0">
                <a:solidFill>
                  <a:schemeClr val="tx1">
                    <a:lumMod val="65000"/>
                    <a:lumOff val="35000"/>
                  </a:schemeClr>
                </a:solidFill>
                <a:latin typeface="Gill Sans"/>
                <a:cs typeface="Gill Sans"/>
              </a:rPr>
              <a:t>FOR SEISMIC PROBLEMS</a:t>
            </a:r>
          </a:p>
        </p:txBody>
      </p:sp>
      <p:cxnSp>
        <p:nvCxnSpPr>
          <p:cNvPr id="6" name="Straight Connector 5"/>
          <p:cNvCxnSpPr>
            <a:cxnSpLocks/>
          </p:cNvCxnSpPr>
          <p:nvPr/>
        </p:nvCxnSpPr>
        <p:spPr>
          <a:xfrm>
            <a:off x="0" y="2498335"/>
            <a:ext cx="1861226"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7334655" y="2498335"/>
            <a:ext cx="1809344"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412218" y="3539107"/>
            <a:ext cx="8389195" cy="113078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Helvetica Light"/>
                <a:ea typeface="+mj-ea"/>
                <a:cs typeface="Helvetica Light"/>
              </a:defRPr>
            </a:lvl1pPr>
          </a:lstStyle>
          <a:p>
            <a:r>
              <a:rPr lang="en-US" sz="2200" dirty="0">
                <a:solidFill>
                  <a:schemeClr val="tx1">
                    <a:lumMod val="75000"/>
                    <a:lumOff val="25000"/>
                  </a:schemeClr>
                </a:solidFill>
                <a:latin typeface="Calibri Light"/>
                <a:cs typeface="Calibri Light"/>
              </a:rPr>
              <a:t>Fantine Huot (Stanford Geophysics)</a:t>
            </a:r>
          </a:p>
          <a:p>
            <a:r>
              <a:rPr lang="en-US" sz="2200" dirty="0">
                <a:solidFill>
                  <a:schemeClr val="tx1">
                    <a:lumMod val="75000"/>
                    <a:lumOff val="25000"/>
                  </a:schemeClr>
                </a:solidFill>
                <a:latin typeface="Calibri Light"/>
                <a:cs typeface="Calibri Light"/>
              </a:rPr>
              <a:t>Advised by Gregory </a:t>
            </a:r>
            <a:r>
              <a:rPr lang="en-US" sz="2200" dirty="0" err="1">
                <a:solidFill>
                  <a:schemeClr val="tx1">
                    <a:lumMod val="75000"/>
                    <a:lumOff val="25000"/>
                  </a:schemeClr>
                </a:solidFill>
                <a:latin typeface="Calibri Light"/>
                <a:cs typeface="Calibri Light"/>
              </a:rPr>
              <a:t>Beroza</a:t>
            </a:r>
            <a:r>
              <a:rPr lang="en-US" sz="2200" dirty="0">
                <a:solidFill>
                  <a:schemeClr val="tx1">
                    <a:lumMod val="75000"/>
                    <a:lumOff val="25000"/>
                  </a:schemeClr>
                </a:solidFill>
                <a:latin typeface="Calibri Light"/>
                <a:cs typeface="Calibri Light"/>
              </a:rPr>
              <a:t> &amp; Biondo Biondi (Stanford Geophysics &amp; ICME)</a:t>
            </a:r>
          </a:p>
          <a:p>
            <a:r>
              <a:rPr lang="en-US" sz="2200" dirty="0">
                <a:solidFill>
                  <a:schemeClr val="tx1">
                    <a:lumMod val="75000"/>
                    <a:lumOff val="25000"/>
                  </a:schemeClr>
                </a:solidFill>
                <a:latin typeface="Calibri Light"/>
                <a:cs typeface="Calibri Light"/>
              </a:rPr>
              <a:t>SEP 172</a:t>
            </a:r>
          </a:p>
          <a:p>
            <a:endParaRPr lang="en-US" sz="1800" dirty="0">
              <a:solidFill>
                <a:schemeClr val="tx1">
                  <a:lumMod val="75000"/>
                  <a:lumOff val="25000"/>
                </a:schemeClr>
              </a:solidFill>
              <a:latin typeface="Calibri Light"/>
              <a:cs typeface="Calibri Light"/>
            </a:endParaRPr>
          </a:p>
        </p:txBody>
      </p:sp>
      <p:pic>
        <p:nvPicPr>
          <p:cNvPr id="15" name="Shape 102" descr="elated image">
            <a:hlinkClick r:id="rId3"/>
          </p:cNvPr>
          <p:cNvPicPr preferRelativeResize="0"/>
          <p:nvPr/>
        </p:nvPicPr>
        <p:blipFill rotWithShape="1">
          <a:blip r:embed="rId4">
            <a:alphaModFix/>
          </a:blip>
          <a:srcRect/>
          <a:stretch/>
        </p:blipFill>
        <p:spPr>
          <a:xfrm>
            <a:off x="7517906" y="320086"/>
            <a:ext cx="1105724" cy="1105724"/>
          </a:xfrm>
          <a:prstGeom prst="rect">
            <a:avLst/>
          </a:prstGeom>
          <a:noFill/>
          <a:ln>
            <a:noFill/>
          </a:ln>
        </p:spPr>
      </p:pic>
    </p:spTree>
    <p:extLst>
      <p:ext uri="{BB962C8B-B14F-4D97-AF65-F5344CB8AC3E}">
        <p14:creationId xmlns:p14="http://schemas.microsoft.com/office/powerpoint/2010/main" val="172688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9</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2977444" cy="323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NCSN EVENT CATALOG</a:t>
            </a: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9</a:t>
            </a:fld>
            <a:endParaRPr lang="en-US"/>
          </a:p>
        </p:txBody>
      </p:sp>
      <p:pic>
        <p:nvPicPr>
          <p:cNvPr id="14" name="Picture 13" descr="ncsn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649" y="828664"/>
            <a:ext cx="5674969" cy="4069996"/>
          </a:xfrm>
          <a:prstGeom prst="rect">
            <a:avLst/>
          </a:prstGeom>
        </p:spPr>
      </p:pic>
    </p:spTree>
    <p:extLst>
      <p:ext uri="{BB962C8B-B14F-4D97-AF65-F5344CB8AC3E}">
        <p14:creationId xmlns:p14="http://schemas.microsoft.com/office/powerpoint/2010/main" val="319493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10</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2648260" cy="323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SEISMIC  WAVEFORMS</a:t>
            </a:r>
            <a:endParaRPr lang="en-US" sz="2000" dirty="0">
              <a:solidFill>
                <a:schemeClr val="accent4"/>
              </a:solidFill>
              <a:latin typeface="Gill Sans"/>
              <a:cs typeface="Gill Sans"/>
            </a:endParaRP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10</a:t>
            </a:fld>
            <a:endParaRPr lang="en-US"/>
          </a:p>
        </p:txBody>
      </p:sp>
      <p:pic>
        <p:nvPicPr>
          <p:cNvPr id="5" name="Picture 4" descr="event1.png"/>
          <p:cNvPicPr>
            <a:picLocks noChangeAspect="1"/>
          </p:cNvPicPr>
          <p:nvPr/>
        </p:nvPicPr>
        <p:blipFill rotWithShape="1">
          <a:blip r:embed="rId3">
            <a:extLst>
              <a:ext uri="{28A0092B-C50C-407E-A947-70E740481C1C}">
                <a14:useLocalDpi xmlns:a14="http://schemas.microsoft.com/office/drawing/2010/main" val="0"/>
              </a:ext>
            </a:extLst>
          </a:blip>
          <a:srcRect t="10741"/>
          <a:stretch/>
        </p:blipFill>
        <p:spPr>
          <a:xfrm>
            <a:off x="1" y="1217885"/>
            <a:ext cx="4632960" cy="3106933"/>
          </a:xfrm>
          <a:prstGeom prst="rect">
            <a:avLst/>
          </a:prstGeom>
        </p:spPr>
      </p:pic>
      <p:sp>
        <p:nvSpPr>
          <p:cNvPr id="2" name="Rectangle 1">
            <a:extLst>
              <a:ext uri="{FF2B5EF4-FFF2-40B4-BE49-F238E27FC236}">
                <a16:creationId xmlns:a16="http://schemas.microsoft.com/office/drawing/2014/main" id="{17D9901B-1C24-8B4B-9A6B-30A3CD1EBFD1}"/>
              </a:ext>
            </a:extLst>
          </p:cNvPr>
          <p:cNvSpPr/>
          <p:nvPr/>
        </p:nvSpPr>
        <p:spPr>
          <a:xfrm>
            <a:off x="799824" y="4292348"/>
            <a:ext cx="2915504" cy="646331"/>
          </a:xfrm>
          <a:prstGeom prst="rect">
            <a:avLst/>
          </a:prstGeom>
        </p:spPr>
        <p:txBody>
          <a:bodyPr wrap="square">
            <a:spAutoFit/>
          </a:bodyPr>
          <a:lstStyle/>
          <a:p>
            <a:pPr algn="r"/>
            <a:r>
              <a:rPr lang="en-US" dirty="0">
                <a:solidFill>
                  <a:srgbClr val="595959"/>
                </a:solidFill>
                <a:latin typeface="Calibri" panose="020F0502020204030204" pitchFamily="34" charset="0"/>
                <a:cs typeface="Calibri" panose="020F0502020204030204" pitchFamily="34" charset="0"/>
              </a:rPr>
              <a:t>1-10Hz bandpass</a:t>
            </a:r>
          </a:p>
          <a:p>
            <a:pPr algn="r"/>
            <a:r>
              <a:rPr lang="en-US" dirty="0" err="1">
                <a:solidFill>
                  <a:srgbClr val="595959"/>
                </a:solidFill>
                <a:latin typeface="Calibri" panose="020F0502020204030204" pitchFamily="34" charset="0"/>
                <a:cs typeface="Calibri" panose="020F0502020204030204" pitchFamily="34" charset="0"/>
              </a:rPr>
              <a:t>Downsampling</a:t>
            </a:r>
            <a:endParaRPr lang="en-US" dirty="0">
              <a:solidFill>
                <a:srgbClr val="595959"/>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33725CC-1CF6-744C-812B-301BB8D38508}"/>
              </a:ext>
            </a:extLst>
          </p:cNvPr>
          <p:cNvSpPr/>
          <p:nvPr/>
        </p:nvSpPr>
        <p:spPr>
          <a:xfrm>
            <a:off x="3771808" y="4311580"/>
            <a:ext cx="4572000" cy="646331"/>
          </a:xfrm>
          <a:prstGeom prst="rect">
            <a:avLst/>
          </a:prstGeom>
        </p:spPr>
        <p:txBody>
          <a:bodyPr>
            <a:spAutoFit/>
          </a:bodyPr>
          <a:lstStyle/>
          <a:p>
            <a:pPr marL="285750" indent="-285750">
              <a:buFont typeface="Arial" panose="020B0604020202020204" pitchFamily="34" charset="0"/>
              <a:buChar char="•"/>
            </a:pPr>
            <a:r>
              <a:rPr lang="en-US" dirty="0">
                <a:solidFill>
                  <a:srgbClr val="595959"/>
                </a:solidFill>
                <a:latin typeface="Calibri" panose="020F0502020204030204" pitchFamily="34" charset="0"/>
                <a:cs typeface="Calibri" panose="020F0502020204030204" pitchFamily="34" charset="0"/>
              </a:rPr>
              <a:t>Data cleaning using STA/LTA thresholding</a:t>
            </a:r>
          </a:p>
          <a:p>
            <a:pPr marL="285750" indent="-285750">
              <a:buFont typeface="Arial" panose="020B0604020202020204" pitchFamily="34" charset="0"/>
              <a:buChar char="•"/>
            </a:pPr>
            <a:r>
              <a:rPr lang="en-US" dirty="0">
                <a:solidFill>
                  <a:srgbClr val="595959"/>
                </a:solidFill>
                <a:latin typeface="Calibri" panose="020F0502020204030204" pitchFamily="34" charset="0"/>
                <a:cs typeface="Calibri" panose="020F0502020204030204" pitchFamily="34" charset="0"/>
              </a:rPr>
              <a:t>Normalization</a:t>
            </a:r>
          </a:p>
        </p:txBody>
      </p:sp>
      <p:pic>
        <p:nvPicPr>
          <p:cNvPr id="12" name="Picture 11" descr="noise1.png">
            <a:extLst>
              <a:ext uri="{FF2B5EF4-FFF2-40B4-BE49-F238E27FC236}">
                <a16:creationId xmlns:a16="http://schemas.microsoft.com/office/drawing/2014/main" id="{4B26ECFB-0533-4F46-8AE6-EF7FCA5F96A7}"/>
              </a:ext>
            </a:extLst>
          </p:cNvPr>
          <p:cNvPicPr>
            <a:picLocks noChangeAspect="1"/>
          </p:cNvPicPr>
          <p:nvPr/>
        </p:nvPicPr>
        <p:blipFill rotWithShape="1">
          <a:blip r:embed="rId4">
            <a:extLst>
              <a:ext uri="{28A0092B-C50C-407E-A947-70E740481C1C}">
                <a14:useLocalDpi xmlns:a14="http://schemas.microsoft.com/office/drawing/2010/main" val="0"/>
              </a:ext>
            </a:extLst>
          </a:blip>
          <a:srcRect t="10842"/>
          <a:stretch/>
        </p:blipFill>
        <p:spPr>
          <a:xfrm>
            <a:off x="4258283" y="1217885"/>
            <a:ext cx="4589833" cy="3074463"/>
          </a:xfrm>
          <a:prstGeom prst="rect">
            <a:avLst/>
          </a:prstGeom>
        </p:spPr>
      </p:pic>
      <p:sp>
        <p:nvSpPr>
          <p:cNvPr id="13" name="Rectangle 12">
            <a:extLst>
              <a:ext uri="{FF2B5EF4-FFF2-40B4-BE49-F238E27FC236}">
                <a16:creationId xmlns:a16="http://schemas.microsoft.com/office/drawing/2014/main" id="{CF13B3A7-BBE5-F740-B8DF-E951E3FCBEE0}"/>
              </a:ext>
            </a:extLst>
          </p:cNvPr>
          <p:cNvSpPr/>
          <p:nvPr/>
        </p:nvSpPr>
        <p:spPr>
          <a:xfrm>
            <a:off x="1181008" y="777549"/>
            <a:ext cx="2468880" cy="400110"/>
          </a:xfrm>
          <a:prstGeom prst="rect">
            <a:avLst/>
          </a:prstGeom>
        </p:spPr>
        <p:txBody>
          <a:bodyPr wrap="square">
            <a:spAutoFit/>
          </a:bodyPr>
          <a:lstStyle/>
          <a:p>
            <a:pPr algn="ctr"/>
            <a:r>
              <a:rPr lang="en-US" sz="2000" b="1" dirty="0">
                <a:solidFill>
                  <a:schemeClr val="accent2">
                    <a:lumMod val="50000"/>
                  </a:schemeClr>
                </a:solidFill>
                <a:latin typeface="Calibri" panose="020F0502020204030204" pitchFamily="34" charset="0"/>
                <a:cs typeface="Calibri" panose="020F0502020204030204" pitchFamily="34" charset="0"/>
              </a:rPr>
              <a:t>EARTHQUAKES</a:t>
            </a:r>
          </a:p>
        </p:txBody>
      </p:sp>
      <p:sp>
        <p:nvSpPr>
          <p:cNvPr id="14" name="Rectangle 13">
            <a:extLst>
              <a:ext uri="{FF2B5EF4-FFF2-40B4-BE49-F238E27FC236}">
                <a16:creationId xmlns:a16="http://schemas.microsoft.com/office/drawing/2014/main" id="{F7661B32-42D2-994E-AC71-A02A4FF7E483}"/>
              </a:ext>
            </a:extLst>
          </p:cNvPr>
          <p:cNvSpPr/>
          <p:nvPr/>
        </p:nvSpPr>
        <p:spPr>
          <a:xfrm>
            <a:off x="5440679" y="807988"/>
            <a:ext cx="2468880" cy="400110"/>
          </a:xfrm>
          <a:prstGeom prst="rect">
            <a:avLst/>
          </a:prstGeom>
        </p:spPr>
        <p:txBody>
          <a:bodyPr wrap="square">
            <a:spAutoFit/>
          </a:bodyPr>
          <a:lstStyle/>
          <a:p>
            <a:pPr algn="ctr"/>
            <a:r>
              <a:rPr lang="en-US" sz="2000" b="1" dirty="0">
                <a:solidFill>
                  <a:schemeClr val="accent2">
                    <a:lumMod val="50000"/>
                  </a:schemeClr>
                </a:solidFill>
                <a:latin typeface="Calibri" panose="020F0502020204030204" pitchFamily="34" charset="0"/>
                <a:cs typeface="Calibri" panose="020F0502020204030204" pitchFamily="34" charset="0"/>
              </a:rPr>
              <a:t>BACKGROUND NOISE</a:t>
            </a:r>
          </a:p>
        </p:txBody>
      </p:sp>
    </p:spTree>
    <p:extLst>
      <p:ext uri="{BB962C8B-B14F-4D97-AF65-F5344CB8AC3E}">
        <p14:creationId xmlns:p14="http://schemas.microsoft.com/office/powerpoint/2010/main" val="3904297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11</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3" y="249862"/>
            <a:ext cx="7581359"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DATA ATTRIBUTES USING </a:t>
            </a:r>
            <a:r>
              <a:rPr lang="en-US" sz="2000" dirty="0">
                <a:solidFill>
                  <a:schemeClr val="accent2">
                    <a:lumMod val="75000"/>
                  </a:schemeClr>
                </a:solidFill>
                <a:latin typeface="Gill Sans"/>
                <a:cs typeface="Gill Sans"/>
              </a:rPr>
              <a:t>CONTINUOUS WAVELET TRANSFORMS</a:t>
            </a: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11</a:t>
            </a:fld>
            <a:endParaRPr lang="en-US"/>
          </a:p>
        </p:txBody>
      </p:sp>
      <p:pic>
        <p:nvPicPr>
          <p:cNvPr id="14" name="Picture 13" descr="Screen Shot 2016-02-21 at 5.19.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00" y="1004001"/>
            <a:ext cx="6852937" cy="1017922"/>
          </a:xfrm>
          <a:prstGeom prst="rect">
            <a:avLst/>
          </a:prstGeom>
        </p:spPr>
      </p:pic>
      <p:pic>
        <p:nvPicPr>
          <p:cNvPr id="16" name="Picture 15" descr="testcwt.pdf"/>
          <p:cNvPicPr>
            <a:picLocks noChangeAspect="1"/>
          </p:cNvPicPr>
          <p:nvPr/>
        </p:nvPicPr>
        <p:blipFill rotWithShape="1">
          <a:blip r:embed="rId4">
            <a:duotone>
              <a:schemeClr val="accent2">
                <a:shade val="45000"/>
                <a:satMod val="135000"/>
              </a:schemeClr>
              <a:prstClr val="white"/>
            </a:duotone>
            <a:lum bright="-3000" contrast="1000"/>
            <a:extLst>
              <a:ext uri="{28A0092B-C50C-407E-A947-70E740481C1C}">
                <a14:useLocalDpi xmlns:a14="http://schemas.microsoft.com/office/drawing/2010/main" val="0"/>
              </a:ext>
            </a:extLst>
          </a:blip>
          <a:srcRect l="27626" t="10971" r="13434" b="11681"/>
          <a:stretch/>
        </p:blipFill>
        <p:spPr>
          <a:xfrm rot="16200000">
            <a:off x="3448095" y="712517"/>
            <a:ext cx="1957291" cy="5115596"/>
          </a:xfrm>
          <a:prstGeom prst="rect">
            <a:avLst/>
          </a:prstGeom>
        </p:spPr>
      </p:pic>
      <p:pic>
        <p:nvPicPr>
          <p:cNvPr id="17" name="Picture 16" descr="morlet8.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382425" y="1864582"/>
            <a:ext cx="1061836" cy="2831563"/>
          </a:xfrm>
          <a:prstGeom prst="rect">
            <a:avLst/>
          </a:prstGeom>
        </p:spPr>
      </p:pic>
      <p:pic>
        <p:nvPicPr>
          <p:cNvPr id="18" name="Picture 17" descr="morlet4.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400890" y="1883044"/>
            <a:ext cx="1051766" cy="2804708"/>
          </a:xfrm>
          <a:prstGeom prst="rect">
            <a:avLst/>
          </a:prstGeom>
        </p:spPr>
      </p:pic>
    </p:spTree>
    <p:extLst>
      <p:ext uri="{BB962C8B-B14F-4D97-AF65-F5344CB8AC3E}">
        <p14:creationId xmlns:p14="http://schemas.microsoft.com/office/powerpoint/2010/main" val="306169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8458E-6 -3.33333E-6 L 0.32476 -0.00055 " pathEditMode="relative" rAng="0" ptsTypes="AA">
                                      <p:cBhvr>
                                        <p:cTn id="10" dur="2000" fill="hold"/>
                                        <p:tgtEl>
                                          <p:spTgt spid="18"/>
                                        </p:tgtEl>
                                        <p:attrNameLst>
                                          <p:attrName>ppt_x</p:attrName>
                                          <p:attrName>ppt_y</p:attrName>
                                        </p:attrNameLst>
                                      </p:cBhvr>
                                      <p:rCtr x="16238" y="-28"/>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17 2.22222E-6 L 0.32633 2.22222E-6 " pathEditMode="relative" rAng="0" ptsTypes="AA">
                                      <p:cBhvr>
                                        <p:cTn id="22" dur="2000" fill="hold"/>
                                        <p:tgtEl>
                                          <p:spTgt spid="17"/>
                                        </p:tgtEl>
                                        <p:attrNameLst>
                                          <p:attrName>ppt_x</p:attrName>
                                          <p:attrName>ppt_y</p:attrName>
                                        </p:attrNameLst>
                                      </p:cBhvr>
                                      <p:rCtr x="16308" y="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wt_bg.pdf"/>
          <p:cNvPicPr>
            <a:picLocks noChangeAspect="1"/>
          </p:cNvPicPr>
          <p:nvPr/>
        </p:nvPicPr>
        <p:blipFill rotWithShape="1">
          <a:blip r:embed="rId3">
            <a:extLst>
              <a:ext uri="{28A0092B-C50C-407E-A947-70E740481C1C}">
                <a14:useLocalDpi xmlns:a14="http://schemas.microsoft.com/office/drawing/2010/main" val="0"/>
              </a:ext>
            </a:extLst>
          </a:blip>
          <a:srcRect t="8657"/>
          <a:stretch/>
        </p:blipFill>
        <p:spPr>
          <a:xfrm>
            <a:off x="4657346" y="1196265"/>
            <a:ext cx="3781970" cy="3095320"/>
          </a:xfrm>
          <a:prstGeom prst="rect">
            <a:avLst/>
          </a:prstGeom>
        </p:spPr>
      </p:pic>
      <p:pic>
        <p:nvPicPr>
          <p:cNvPr id="5" name="Picture 4" descr="cwt_eq.pdf"/>
          <p:cNvPicPr>
            <a:picLocks noChangeAspect="1"/>
          </p:cNvPicPr>
          <p:nvPr/>
        </p:nvPicPr>
        <p:blipFill rotWithShape="1">
          <a:blip r:embed="rId4">
            <a:extLst>
              <a:ext uri="{28A0092B-C50C-407E-A947-70E740481C1C}">
                <a14:useLocalDpi xmlns:a14="http://schemas.microsoft.com/office/drawing/2010/main" val="0"/>
              </a:ext>
            </a:extLst>
          </a:blip>
          <a:srcRect l="3875" t="8547" r="7737"/>
          <a:stretch/>
        </p:blipFill>
        <p:spPr>
          <a:xfrm>
            <a:off x="694944" y="1177659"/>
            <a:ext cx="3357644" cy="3113925"/>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12</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269858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WAVELET ATTRIBUTES</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7250" y="4447749"/>
            <a:ext cx="3897375" cy="584775"/>
          </a:xfrm>
          <a:prstGeom prst="rect">
            <a:avLst/>
          </a:prstGeom>
          <a:noFill/>
        </p:spPr>
        <p:txBody>
          <a:bodyPr wrap="square" rtlCol="0">
            <a:spAutoFit/>
          </a:bodyPr>
          <a:lstStyle/>
          <a:p>
            <a:pPr algn="r"/>
            <a:r>
              <a:rPr lang="en-US" sz="1600" dirty="0">
                <a:solidFill>
                  <a:srgbClr val="595959"/>
                </a:solidFill>
                <a:latin typeface="Calibri" panose="020F0502020204030204" pitchFamily="34" charset="0"/>
                <a:cs typeface="Calibri" panose="020F0502020204030204" pitchFamily="34" charset="0"/>
              </a:rPr>
              <a:t>CWT with </a:t>
            </a:r>
            <a:r>
              <a:rPr lang="en-US" sz="1600" dirty="0" err="1">
                <a:solidFill>
                  <a:srgbClr val="595959"/>
                </a:solidFill>
                <a:latin typeface="Calibri" panose="020F0502020204030204" pitchFamily="34" charset="0"/>
                <a:cs typeface="Calibri" panose="020F0502020204030204" pitchFamily="34" charset="0"/>
              </a:rPr>
              <a:t>Morlet</a:t>
            </a:r>
            <a:r>
              <a:rPr lang="en-US" sz="1600" dirty="0">
                <a:solidFill>
                  <a:srgbClr val="595959"/>
                </a:solidFill>
                <a:latin typeface="Calibri" panose="020F0502020204030204" pitchFamily="34" charset="0"/>
                <a:cs typeface="Calibri" panose="020F0502020204030204" pitchFamily="34" charset="0"/>
              </a:rPr>
              <a:t> wavelet</a:t>
            </a:r>
          </a:p>
          <a:p>
            <a:pPr algn="r"/>
            <a:r>
              <a:rPr lang="en-US" sz="1600" dirty="0">
                <a:solidFill>
                  <a:srgbClr val="595959"/>
                </a:solidFill>
                <a:latin typeface="Calibri" panose="020F0502020204030204" pitchFamily="34" charset="0"/>
                <a:cs typeface="Calibri" panose="020F0502020204030204" pitchFamily="34" charset="0"/>
              </a:rPr>
              <a:t>Time pseudo frequencies: 1 </a:t>
            </a:r>
            <a:r>
              <a:rPr lang="mr-IN" sz="1600" dirty="0">
                <a:solidFill>
                  <a:srgbClr val="595959"/>
                </a:solidFill>
                <a:latin typeface="Calibri" panose="020F0502020204030204" pitchFamily="34" charset="0"/>
                <a:cs typeface="Gill Sans"/>
              </a:rPr>
              <a:t>–</a:t>
            </a:r>
            <a:r>
              <a:rPr lang="en-US" sz="1600" dirty="0">
                <a:solidFill>
                  <a:srgbClr val="595959"/>
                </a:solidFill>
                <a:latin typeface="Calibri" panose="020F0502020204030204" pitchFamily="34" charset="0"/>
                <a:cs typeface="Calibri" panose="020F0502020204030204" pitchFamily="34" charset="0"/>
              </a:rPr>
              <a:t> 10Hz</a:t>
            </a:r>
          </a:p>
        </p:txBody>
      </p:sp>
      <p:sp>
        <p:nvSpPr>
          <p:cNvPr id="10" name="TextBox 9"/>
          <p:cNvSpPr txBox="1"/>
          <p:nvPr/>
        </p:nvSpPr>
        <p:spPr>
          <a:xfrm>
            <a:off x="4484625" y="4435557"/>
            <a:ext cx="3897375" cy="646331"/>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rgbClr val="595959"/>
                </a:solidFill>
                <a:latin typeface="Calibri" panose="020F0502020204030204" pitchFamily="34" charset="0"/>
                <a:cs typeface="Calibri" panose="020F0502020204030204" pitchFamily="34" charset="0"/>
              </a:rPr>
              <a:t>15s waveform windows</a:t>
            </a:r>
          </a:p>
          <a:p>
            <a:pPr marL="171450" indent="-171450">
              <a:buFont typeface="Arial" panose="020B0604020202020204" pitchFamily="34" charset="0"/>
              <a:buChar char="•"/>
            </a:pPr>
            <a:r>
              <a:rPr lang="en-US" dirty="0">
                <a:solidFill>
                  <a:srgbClr val="595959"/>
                </a:solidFill>
                <a:latin typeface="Calibri" panose="020F0502020204030204" pitchFamily="34" charset="0"/>
                <a:cs typeface="Calibri" panose="020F0502020204030204" pitchFamily="34" charset="0"/>
              </a:rPr>
              <a:t>Normalize</a:t>
            </a:r>
          </a:p>
        </p:txBody>
      </p:sp>
      <p:sp>
        <p:nvSpPr>
          <p:cNvPr id="11" name="Rectangle 10">
            <a:extLst>
              <a:ext uri="{FF2B5EF4-FFF2-40B4-BE49-F238E27FC236}">
                <a16:creationId xmlns:a16="http://schemas.microsoft.com/office/drawing/2014/main" id="{34B26745-670C-7A44-BBB3-F743A43A32DC}"/>
              </a:ext>
            </a:extLst>
          </p:cNvPr>
          <p:cNvSpPr/>
          <p:nvPr/>
        </p:nvSpPr>
        <p:spPr>
          <a:xfrm>
            <a:off x="1181008" y="777549"/>
            <a:ext cx="2468880" cy="400110"/>
          </a:xfrm>
          <a:prstGeom prst="rect">
            <a:avLst/>
          </a:prstGeom>
        </p:spPr>
        <p:txBody>
          <a:bodyPr wrap="square">
            <a:spAutoFit/>
          </a:bodyPr>
          <a:lstStyle/>
          <a:p>
            <a:pPr algn="ctr"/>
            <a:r>
              <a:rPr lang="en-US" sz="2000" b="1" dirty="0">
                <a:solidFill>
                  <a:schemeClr val="accent2">
                    <a:lumMod val="50000"/>
                  </a:schemeClr>
                </a:solidFill>
                <a:latin typeface="Calibri" panose="020F0502020204030204" pitchFamily="34" charset="0"/>
                <a:cs typeface="Calibri" panose="020F0502020204030204" pitchFamily="34" charset="0"/>
              </a:rPr>
              <a:t>EARTHQUAKES</a:t>
            </a:r>
          </a:p>
        </p:txBody>
      </p:sp>
      <p:sp>
        <p:nvSpPr>
          <p:cNvPr id="12" name="Rectangle 11">
            <a:extLst>
              <a:ext uri="{FF2B5EF4-FFF2-40B4-BE49-F238E27FC236}">
                <a16:creationId xmlns:a16="http://schemas.microsoft.com/office/drawing/2014/main" id="{14C0490D-BA4D-1349-BADE-A2E62C993F45}"/>
              </a:ext>
            </a:extLst>
          </p:cNvPr>
          <p:cNvSpPr/>
          <p:nvPr/>
        </p:nvSpPr>
        <p:spPr>
          <a:xfrm>
            <a:off x="5440679" y="807988"/>
            <a:ext cx="2468880" cy="400110"/>
          </a:xfrm>
          <a:prstGeom prst="rect">
            <a:avLst/>
          </a:prstGeom>
        </p:spPr>
        <p:txBody>
          <a:bodyPr wrap="square">
            <a:spAutoFit/>
          </a:bodyPr>
          <a:lstStyle/>
          <a:p>
            <a:pPr algn="ctr"/>
            <a:r>
              <a:rPr lang="en-US" sz="2000" b="1" dirty="0">
                <a:solidFill>
                  <a:schemeClr val="accent2">
                    <a:lumMod val="50000"/>
                  </a:schemeClr>
                </a:solidFill>
                <a:latin typeface="Calibri" panose="020F0502020204030204" pitchFamily="34" charset="0"/>
                <a:cs typeface="Calibri" panose="020F0502020204030204" pitchFamily="34" charset="0"/>
              </a:rPr>
              <a:t>BACKGROUND NOISE</a:t>
            </a:r>
          </a:p>
        </p:txBody>
      </p:sp>
      <p:cxnSp>
        <p:nvCxnSpPr>
          <p:cNvPr id="6" name="Straight Arrow Connector 5">
            <a:extLst>
              <a:ext uri="{FF2B5EF4-FFF2-40B4-BE49-F238E27FC236}">
                <a16:creationId xmlns:a16="http://schemas.microsoft.com/office/drawing/2014/main" id="{9881C69B-9009-7443-8B8D-37BCA0A9ED76}"/>
              </a:ext>
            </a:extLst>
          </p:cNvPr>
          <p:cNvCxnSpPr>
            <a:cxnSpLocks/>
          </p:cNvCxnSpPr>
          <p:nvPr/>
        </p:nvCxnSpPr>
        <p:spPr>
          <a:xfrm>
            <a:off x="841248" y="4084320"/>
            <a:ext cx="3438144"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D2F775F-8D4B-214D-BEAA-783A4E0C170A}"/>
              </a:ext>
            </a:extLst>
          </p:cNvPr>
          <p:cNvCxnSpPr>
            <a:cxnSpLocks/>
          </p:cNvCxnSpPr>
          <p:nvPr/>
        </p:nvCxnSpPr>
        <p:spPr>
          <a:xfrm flipV="1">
            <a:off x="841248" y="1036320"/>
            <a:ext cx="0" cy="30480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7E118EC-DAF1-F44C-9A2B-426DD2D19587}"/>
              </a:ext>
            </a:extLst>
          </p:cNvPr>
          <p:cNvCxnSpPr>
            <a:cxnSpLocks/>
          </p:cNvCxnSpPr>
          <p:nvPr/>
        </p:nvCxnSpPr>
        <p:spPr>
          <a:xfrm>
            <a:off x="4943856" y="4081837"/>
            <a:ext cx="3438144"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E155D40-F280-9A4F-9917-B6B120DC8EF7}"/>
              </a:ext>
            </a:extLst>
          </p:cNvPr>
          <p:cNvCxnSpPr>
            <a:cxnSpLocks/>
          </p:cNvCxnSpPr>
          <p:nvPr/>
        </p:nvCxnSpPr>
        <p:spPr>
          <a:xfrm flipV="1">
            <a:off x="4943856" y="1033837"/>
            <a:ext cx="0" cy="30480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ADDA3DA-33D7-0648-A746-C597EA04A4C7}"/>
              </a:ext>
            </a:extLst>
          </p:cNvPr>
          <p:cNvSpPr txBox="1"/>
          <p:nvPr/>
        </p:nvSpPr>
        <p:spPr>
          <a:xfrm>
            <a:off x="1461249" y="4042722"/>
            <a:ext cx="201831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time</a:t>
            </a:r>
          </a:p>
        </p:txBody>
      </p:sp>
      <p:sp>
        <p:nvSpPr>
          <p:cNvPr id="18" name="TextBox 17">
            <a:extLst>
              <a:ext uri="{FF2B5EF4-FFF2-40B4-BE49-F238E27FC236}">
                <a16:creationId xmlns:a16="http://schemas.microsoft.com/office/drawing/2014/main" id="{B708979D-57FB-AB4D-A465-C1269F85B138}"/>
              </a:ext>
            </a:extLst>
          </p:cNvPr>
          <p:cNvSpPr txBox="1"/>
          <p:nvPr/>
        </p:nvSpPr>
        <p:spPr>
          <a:xfrm>
            <a:off x="5601688" y="4042722"/>
            <a:ext cx="201831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time</a:t>
            </a:r>
          </a:p>
        </p:txBody>
      </p:sp>
      <p:sp>
        <p:nvSpPr>
          <p:cNvPr id="19" name="TextBox 18">
            <a:extLst>
              <a:ext uri="{FF2B5EF4-FFF2-40B4-BE49-F238E27FC236}">
                <a16:creationId xmlns:a16="http://schemas.microsoft.com/office/drawing/2014/main" id="{06D63FA6-0D14-FB4B-A107-79BFB58B752F}"/>
              </a:ext>
            </a:extLst>
          </p:cNvPr>
          <p:cNvSpPr txBox="1"/>
          <p:nvPr/>
        </p:nvSpPr>
        <p:spPr>
          <a:xfrm rot="16200000">
            <a:off x="-335273" y="2377054"/>
            <a:ext cx="201831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dyadic frequency</a:t>
            </a:r>
          </a:p>
        </p:txBody>
      </p:sp>
      <p:sp>
        <p:nvSpPr>
          <p:cNvPr id="24" name="TextBox 23">
            <a:extLst>
              <a:ext uri="{FF2B5EF4-FFF2-40B4-BE49-F238E27FC236}">
                <a16:creationId xmlns:a16="http://schemas.microsoft.com/office/drawing/2014/main" id="{0F9C28A9-CFEE-4140-9476-8DAC03C9FEF9}"/>
              </a:ext>
            </a:extLst>
          </p:cNvPr>
          <p:cNvSpPr txBox="1"/>
          <p:nvPr/>
        </p:nvSpPr>
        <p:spPr>
          <a:xfrm rot="16200000">
            <a:off x="3780812" y="2290527"/>
            <a:ext cx="201831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dyadic frequency</a:t>
            </a:r>
          </a:p>
        </p:txBody>
      </p:sp>
    </p:spTree>
    <p:extLst>
      <p:ext uri="{BB962C8B-B14F-4D97-AF65-F5344CB8AC3E}">
        <p14:creationId xmlns:p14="http://schemas.microsoft.com/office/powerpoint/2010/main" val="207869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13</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6" y="249862"/>
            <a:ext cx="1979878"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DATA VOLUMES</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95241" y="924092"/>
            <a:ext cx="3845266" cy="1401665"/>
          </a:xfrm>
        </p:spPr>
        <p:txBody>
          <a:bodyPr>
            <a:noAutofit/>
          </a:bodyPr>
          <a:lstStyle/>
          <a:p>
            <a:r>
              <a:rPr lang="en-US" sz="2000" dirty="0">
                <a:solidFill>
                  <a:srgbClr val="595959"/>
                </a:solidFill>
                <a:latin typeface="Calibri" panose="020F0502020204030204" pitchFamily="34" charset="0"/>
                <a:cs typeface="Calibri" panose="020F0502020204030204" pitchFamily="34" charset="0"/>
              </a:rPr>
              <a:t>For each station: </a:t>
            </a:r>
          </a:p>
          <a:p>
            <a:pPr lvl="1"/>
            <a:r>
              <a:rPr lang="en-US" sz="2000" dirty="0">
                <a:solidFill>
                  <a:srgbClr val="595959"/>
                </a:solidFill>
                <a:latin typeface="Calibri" panose="020F0502020204030204" pitchFamily="34" charset="0"/>
                <a:cs typeface="Calibri" panose="020F0502020204030204" pitchFamily="34" charset="0"/>
              </a:rPr>
              <a:t>2,000 earthquake windows</a:t>
            </a:r>
          </a:p>
          <a:p>
            <a:pPr lvl="1"/>
            <a:r>
              <a:rPr lang="en-US" sz="2000" dirty="0">
                <a:solidFill>
                  <a:srgbClr val="595959"/>
                </a:solidFill>
                <a:latin typeface="Calibri" panose="020F0502020204030204" pitchFamily="34" charset="0"/>
                <a:cs typeface="Calibri" panose="020F0502020204030204" pitchFamily="34" charset="0"/>
              </a:rPr>
              <a:t>3,000 noise windows</a:t>
            </a:r>
          </a:p>
          <a:p>
            <a:pPr lvl="1"/>
            <a:endParaRPr lang="en-US" sz="2000" dirty="0">
              <a:solidFill>
                <a:srgbClr val="595959"/>
              </a:solidFill>
              <a:latin typeface="Calibri" panose="020F0502020204030204" pitchFamily="34" charset="0"/>
              <a:cs typeface="Calibri" panose="020F0502020204030204" pitchFamily="34" charset="0"/>
            </a:endParaRPr>
          </a:p>
          <a:p>
            <a:r>
              <a:rPr lang="en-US" sz="2000" dirty="0">
                <a:solidFill>
                  <a:srgbClr val="595959"/>
                </a:solidFill>
                <a:latin typeface="Calibri" panose="020F0502020204030204" pitchFamily="34" charset="0"/>
                <a:cs typeface="Calibri" panose="020F0502020204030204" pitchFamily="34" charset="0"/>
              </a:rPr>
              <a:t>Training set : test set = 80 : 20</a:t>
            </a:r>
          </a:p>
          <a:p>
            <a:pPr marL="457200" indent="-457200"/>
            <a:endParaRPr lang="en-US" sz="2000" dirty="0">
              <a:solidFill>
                <a:srgbClr val="595959"/>
              </a:solidFill>
              <a:latin typeface="Calibri" panose="020F0502020204030204" pitchFamily="34" charset="0"/>
              <a:cs typeface="Calibri" panose="020F0502020204030204" pitchFamily="34" charset="0"/>
            </a:endParaRPr>
          </a:p>
          <a:p>
            <a:pPr marL="457200" indent="-457200"/>
            <a:endParaRPr lang="en-US" sz="2000" dirty="0">
              <a:solidFill>
                <a:srgbClr val="595959"/>
              </a:solidFill>
              <a:latin typeface="Calibri" panose="020F0502020204030204" pitchFamily="34" charset="0"/>
              <a:cs typeface="Calibri" panose="020F0502020204030204" pitchFamily="34" charset="0"/>
            </a:endParaRP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9" name="Rectangle 8"/>
          <p:cNvSpPr/>
          <p:nvPr/>
        </p:nvSpPr>
        <p:spPr>
          <a:xfrm>
            <a:off x="4921062" y="1448134"/>
            <a:ext cx="3391601"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Gill Sans"/>
                <a:cs typeface="Gill Sans"/>
              </a:rPr>
              <a:t>ACCURACY:  65%</a:t>
            </a:r>
          </a:p>
        </p:txBody>
      </p:sp>
      <p:sp>
        <p:nvSpPr>
          <p:cNvPr id="11" name="Rectangle 10">
            <a:extLst>
              <a:ext uri="{FF2B5EF4-FFF2-40B4-BE49-F238E27FC236}">
                <a16:creationId xmlns:a16="http://schemas.microsoft.com/office/drawing/2014/main" id="{45C2DC2B-CABF-044A-8EB3-593BEB9FAC1F}"/>
              </a:ext>
            </a:extLst>
          </p:cNvPr>
          <p:cNvSpPr/>
          <p:nvPr/>
        </p:nvSpPr>
        <p:spPr>
          <a:xfrm>
            <a:off x="769136" y="3691700"/>
            <a:ext cx="3385485"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Gill Sans"/>
                <a:cs typeface="Gill Sans"/>
              </a:rPr>
              <a:t>INSUFFICIENT LABELED DATA</a:t>
            </a:r>
          </a:p>
        </p:txBody>
      </p:sp>
      <p:sp>
        <p:nvSpPr>
          <p:cNvPr id="12" name="Rectangle 11">
            <a:extLst>
              <a:ext uri="{FF2B5EF4-FFF2-40B4-BE49-F238E27FC236}">
                <a16:creationId xmlns:a16="http://schemas.microsoft.com/office/drawing/2014/main" id="{7048862B-E0BE-444F-9D2B-A864A0EEE4DF}"/>
              </a:ext>
            </a:extLst>
          </p:cNvPr>
          <p:cNvSpPr/>
          <p:nvPr/>
        </p:nvSpPr>
        <p:spPr>
          <a:xfrm>
            <a:off x="4921062" y="3691700"/>
            <a:ext cx="3380026"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Gill Sans"/>
                <a:cs typeface="Gill Sans"/>
              </a:rPr>
              <a:t>UNBALANCED DATASET </a:t>
            </a:r>
          </a:p>
        </p:txBody>
      </p:sp>
      <p:sp>
        <p:nvSpPr>
          <p:cNvPr id="10" name="Content Placeholder 2">
            <a:extLst>
              <a:ext uri="{FF2B5EF4-FFF2-40B4-BE49-F238E27FC236}">
                <a16:creationId xmlns:a16="http://schemas.microsoft.com/office/drawing/2014/main" id="{FE2EC4E9-164D-CF46-8E53-BE2A3FE65E82}"/>
              </a:ext>
            </a:extLst>
          </p:cNvPr>
          <p:cNvSpPr txBox="1">
            <a:spLocks/>
          </p:cNvSpPr>
          <p:nvPr/>
        </p:nvSpPr>
        <p:spPr>
          <a:xfrm>
            <a:off x="4340507" y="832574"/>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595959"/>
                </a:solidFill>
                <a:latin typeface="Calibri" panose="020F0502020204030204" pitchFamily="34" charset="0"/>
                <a:cs typeface="Calibri" panose="020F0502020204030204" pitchFamily="34" charset="0"/>
              </a:rPr>
              <a:t>Training and testing on one station:</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7485219-D643-1C4C-9811-30C30A4807C9}"/>
              </a:ext>
            </a:extLst>
          </p:cNvPr>
          <p:cNvSpPr/>
          <p:nvPr/>
        </p:nvSpPr>
        <p:spPr>
          <a:xfrm>
            <a:off x="3337561" y="3008506"/>
            <a:ext cx="2468880" cy="400110"/>
          </a:xfrm>
          <a:prstGeom prst="rect">
            <a:avLst/>
          </a:prstGeom>
        </p:spPr>
        <p:txBody>
          <a:bodyPr wrap="square">
            <a:spAutoFit/>
          </a:bodyPr>
          <a:lstStyle/>
          <a:p>
            <a:pPr algn="ctr"/>
            <a:r>
              <a:rPr lang="en-US" sz="2000" b="1" dirty="0">
                <a:solidFill>
                  <a:schemeClr val="accent2">
                    <a:lumMod val="50000"/>
                  </a:schemeClr>
                </a:solidFill>
                <a:latin typeface="Calibri" panose="020F0502020204030204" pitchFamily="34" charset="0"/>
                <a:cs typeface="Calibri" panose="020F0502020204030204" pitchFamily="34" charset="0"/>
              </a:rPr>
              <a:t>LIMITATIONS?</a:t>
            </a:r>
          </a:p>
        </p:txBody>
      </p:sp>
    </p:spTree>
    <p:extLst>
      <p:ext uri="{BB962C8B-B14F-4D97-AF65-F5344CB8AC3E}">
        <p14:creationId xmlns:p14="http://schemas.microsoft.com/office/powerpoint/2010/main" val="218229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9" grpId="1" animBg="1"/>
      <p:bldP spid="11" grpId="0" animBg="1"/>
      <p:bldP spid="11" grpId="1" animBg="1"/>
      <p:bldP spid="12" grpId="0" animBg="1"/>
      <p:bldP spid="12" grpId="1" animBg="1"/>
      <p:bldP spid="10" grpId="0" uiExpand="1" build="p"/>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wt_eq.pdf">
            <a:extLst>
              <a:ext uri="{FF2B5EF4-FFF2-40B4-BE49-F238E27FC236}">
                <a16:creationId xmlns:a16="http://schemas.microsoft.com/office/drawing/2014/main" id="{648646D9-FDF9-E743-8EEA-8E3C02B457E5}"/>
              </a:ext>
            </a:extLst>
          </p:cNvPr>
          <p:cNvPicPr>
            <a:picLocks/>
          </p:cNvPicPr>
          <p:nvPr/>
        </p:nvPicPr>
        <p:blipFill rotWithShape="1">
          <a:blip r:embed="rId3">
            <a:alphaModFix/>
            <a:extLst>
              <a:ext uri="{28A0092B-C50C-407E-A947-70E740481C1C}">
                <a14:useLocalDpi xmlns:a14="http://schemas.microsoft.com/office/drawing/2010/main" val="0"/>
              </a:ext>
            </a:extLst>
          </a:blip>
          <a:srcRect l="3875" t="8547" r="7737"/>
          <a:stretch/>
        </p:blipFill>
        <p:spPr>
          <a:xfrm>
            <a:off x="410468" y="1031185"/>
            <a:ext cx="3571764" cy="3401568"/>
          </a:xfrm>
          <a:prstGeom prst="rect">
            <a:avLst/>
          </a:prstGeom>
        </p:spPr>
      </p:pic>
      <p:pic>
        <p:nvPicPr>
          <p:cNvPr id="7" name="Picture 6">
            <a:extLst>
              <a:ext uri="{FF2B5EF4-FFF2-40B4-BE49-F238E27FC236}">
                <a16:creationId xmlns:a16="http://schemas.microsoft.com/office/drawing/2014/main" id="{4E987B98-B5C0-034C-B516-40A8EBB6B2F8}"/>
              </a:ext>
            </a:extLst>
          </p:cNvPr>
          <p:cNvPicPr>
            <a:picLocks noChangeAspect="1"/>
          </p:cNvPicPr>
          <p:nvPr/>
        </p:nvPicPr>
        <p:blipFill>
          <a:blip r:embed="rId4"/>
          <a:stretch>
            <a:fillRect/>
          </a:stretch>
        </p:blipFill>
        <p:spPr>
          <a:xfrm>
            <a:off x="243042" y="708983"/>
            <a:ext cx="4050959" cy="3788475"/>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14</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269858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TRANSFER LEARNING</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nn_e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999" y="3053242"/>
            <a:ext cx="4461215" cy="1455472"/>
          </a:xfrm>
          <a:prstGeom prst="rect">
            <a:avLst/>
          </a:prstGeom>
        </p:spPr>
      </p:pic>
      <p:pic>
        <p:nvPicPr>
          <p:cNvPr id="9" name="Picture 8" descr="cnn_eq.png"/>
          <p:cNvPicPr>
            <a:picLocks noChangeAspect="1"/>
          </p:cNvPicPr>
          <p:nvPr/>
        </p:nvPicPr>
        <p:blipFill rotWithShape="1">
          <a:blip r:embed="rId6">
            <a:extLst>
              <a:ext uri="{BEBA8EAE-BF5A-486C-A8C5-ECC9F3942E4B}">
                <a14:imgProps xmlns:a14="http://schemas.microsoft.com/office/drawing/2010/main">
                  <a14:imgLayer r:embed="rId7">
                    <a14:imgEffect>
                      <a14:backgroundRemoval t="17782" b="30870" l="86536" r="98504">
                        <a14:foregroundMark x1="89125" y1="23180" x2="89125" y2="23180"/>
                      </a14:backgroundRemoval>
                    </a14:imgEffect>
                  </a14:imgLayer>
                </a14:imgProps>
              </a:ext>
              <a:ext uri="{28A0092B-C50C-407E-A947-70E740481C1C}">
                <a14:useLocalDpi xmlns:a14="http://schemas.microsoft.com/office/drawing/2010/main" val="0"/>
              </a:ext>
            </a:extLst>
          </a:blip>
          <a:srcRect l="85040" t="16146" b="67494"/>
          <a:stretch/>
        </p:blipFill>
        <p:spPr>
          <a:xfrm>
            <a:off x="8172154" y="3361266"/>
            <a:ext cx="667420" cy="238112"/>
          </a:xfrm>
          <a:prstGeom prst="rect">
            <a:avLst/>
          </a:prstGeom>
        </p:spPr>
      </p:pic>
      <p:pic>
        <p:nvPicPr>
          <p:cNvPr id="10" name="Picture 9" descr="cnn_eq.png"/>
          <p:cNvPicPr>
            <a:picLocks noChangeAspect="1"/>
          </p:cNvPicPr>
          <p:nvPr/>
        </p:nvPicPr>
        <p:blipFill rotWithShape="1">
          <a:blip r:embed="rId6">
            <a:extLst>
              <a:ext uri="{BEBA8EAE-BF5A-486C-A8C5-ECC9F3942E4B}">
                <a14:imgProps xmlns:a14="http://schemas.microsoft.com/office/drawing/2010/main">
                  <a14:imgLayer r:embed="rId8">
                    <a14:imgEffect>
                      <a14:backgroundRemoval t="17782" b="30870" l="86536" r="98504">
                        <a14:foregroundMark x1="89125" y1="23180" x2="89125" y2="23180"/>
                      </a14:backgroundRemoval>
                    </a14:imgEffect>
                  </a14:imgLayer>
                </a14:imgProps>
              </a:ext>
              <a:ext uri="{28A0092B-C50C-407E-A947-70E740481C1C}">
                <a14:useLocalDpi xmlns:a14="http://schemas.microsoft.com/office/drawing/2010/main" val="0"/>
              </a:ext>
            </a:extLst>
          </a:blip>
          <a:srcRect l="85040" t="16146" b="67494"/>
          <a:stretch/>
        </p:blipFill>
        <p:spPr>
          <a:xfrm>
            <a:off x="8267854" y="3445632"/>
            <a:ext cx="667420" cy="238112"/>
          </a:xfrm>
          <a:prstGeom prst="rect">
            <a:avLst/>
          </a:prstGeom>
        </p:spPr>
      </p:pic>
      <p:pic>
        <p:nvPicPr>
          <p:cNvPr id="11" name="Picture 10" descr="cnn_eq.png"/>
          <p:cNvPicPr>
            <a:picLocks noChangeAspect="1"/>
          </p:cNvPicPr>
          <p:nvPr/>
        </p:nvPicPr>
        <p:blipFill rotWithShape="1">
          <a:blip r:embed="rId6">
            <a:extLst>
              <a:ext uri="{BEBA8EAE-BF5A-486C-A8C5-ECC9F3942E4B}">
                <a14:imgProps xmlns:a14="http://schemas.microsoft.com/office/drawing/2010/main">
                  <a14:imgLayer r:embed="rId9">
                    <a14:imgEffect>
                      <a14:backgroundRemoval t="17782" b="30870" l="86536" r="98504">
                        <a14:foregroundMark x1="89125" y1="23180" x2="89125" y2="23180"/>
                      </a14:backgroundRemoval>
                    </a14:imgEffect>
                  </a14:imgLayer>
                </a14:imgProps>
              </a:ext>
              <a:ext uri="{28A0092B-C50C-407E-A947-70E740481C1C}">
                <a14:useLocalDpi xmlns:a14="http://schemas.microsoft.com/office/drawing/2010/main" val="0"/>
              </a:ext>
            </a:extLst>
          </a:blip>
          <a:srcRect l="85040" t="16146" b="67494"/>
          <a:stretch/>
        </p:blipFill>
        <p:spPr>
          <a:xfrm>
            <a:off x="8340874" y="3507320"/>
            <a:ext cx="667420" cy="238112"/>
          </a:xfrm>
          <a:prstGeom prst="rect">
            <a:avLst/>
          </a:prstGeom>
        </p:spPr>
      </p:pic>
      <p:pic>
        <p:nvPicPr>
          <p:cNvPr id="12" name="Picture 11" descr="cnn_eq.png"/>
          <p:cNvPicPr>
            <a:picLocks noChangeAspect="1"/>
          </p:cNvPicPr>
          <p:nvPr/>
        </p:nvPicPr>
        <p:blipFill rotWithShape="1">
          <a:blip r:embed="rId6">
            <a:extLst>
              <a:ext uri="{BEBA8EAE-BF5A-486C-A8C5-ECC9F3942E4B}">
                <a14:imgProps xmlns:a14="http://schemas.microsoft.com/office/drawing/2010/main">
                  <a14:imgLayer r:embed="rId10">
                    <a14:imgEffect>
                      <a14:backgroundRemoval t="17782" b="30870" l="86536" r="98504">
                        <a14:foregroundMark x1="89125" y1="23180" x2="89125" y2="23180"/>
                      </a14:backgroundRemoval>
                    </a14:imgEffect>
                  </a14:imgLayer>
                </a14:imgProps>
              </a:ext>
              <a:ext uri="{28A0092B-C50C-407E-A947-70E740481C1C}">
                <a14:useLocalDpi xmlns:a14="http://schemas.microsoft.com/office/drawing/2010/main" val="0"/>
              </a:ext>
            </a:extLst>
          </a:blip>
          <a:srcRect l="85040" t="16146" b="67494"/>
          <a:stretch/>
        </p:blipFill>
        <p:spPr>
          <a:xfrm>
            <a:off x="8413894" y="3569008"/>
            <a:ext cx="667420" cy="238112"/>
          </a:xfrm>
          <a:prstGeom prst="rect">
            <a:avLst/>
          </a:prstGeom>
        </p:spPr>
      </p:pic>
      <p:sp>
        <p:nvSpPr>
          <p:cNvPr id="2" name="TextBox 1"/>
          <p:cNvSpPr txBox="1"/>
          <p:nvPr/>
        </p:nvSpPr>
        <p:spPr>
          <a:xfrm>
            <a:off x="8335021" y="3176035"/>
            <a:ext cx="578800" cy="184666"/>
          </a:xfrm>
          <a:prstGeom prst="rect">
            <a:avLst/>
          </a:prstGeom>
          <a:noFill/>
        </p:spPr>
        <p:txBody>
          <a:bodyPr wrap="square" rtlCol="0">
            <a:spAutoFit/>
          </a:bodyPr>
          <a:lstStyle/>
          <a:p>
            <a:r>
              <a:rPr lang="en-US" sz="600" dirty="0"/>
              <a:t>10</a:t>
            </a:r>
          </a:p>
        </p:txBody>
      </p:sp>
      <p:sp>
        <p:nvSpPr>
          <p:cNvPr id="15" name="Content Placeholder 2"/>
          <p:cNvSpPr>
            <a:spLocks noGrp="1"/>
          </p:cNvSpPr>
          <p:nvPr>
            <p:ph idx="1"/>
          </p:nvPr>
        </p:nvSpPr>
        <p:spPr>
          <a:xfrm>
            <a:off x="456654" y="4140312"/>
            <a:ext cx="3558108" cy="584882"/>
          </a:xfrm>
        </p:spPr>
        <p:txBody>
          <a:bodyPr>
            <a:noAutofit/>
          </a:bodyPr>
          <a:lstStyle/>
          <a:p>
            <a:pPr marL="0" indent="0" algn="ctr">
              <a:buNone/>
            </a:pPr>
            <a:r>
              <a:rPr lang="en-US" sz="1800" dirty="0">
                <a:solidFill>
                  <a:srgbClr val="595959"/>
                </a:solidFill>
                <a:latin typeface="Calibri" panose="020F0502020204030204" pitchFamily="34" charset="0"/>
                <a:cs typeface="Calibri" panose="020F0502020204030204" pitchFamily="34" charset="0"/>
              </a:rPr>
              <a:t>MNIST</a:t>
            </a:r>
          </a:p>
          <a:p>
            <a:pPr marL="0" indent="0" algn="ctr">
              <a:buNone/>
            </a:pPr>
            <a:r>
              <a:rPr lang="en-US" sz="1800" dirty="0">
                <a:solidFill>
                  <a:srgbClr val="595959"/>
                </a:solidFill>
                <a:latin typeface="Calibri" panose="020F0502020204030204" pitchFamily="34" charset="0"/>
                <a:cs typeface="Calibri" panose="020F0502020204030204" pitchFamily="34" charset="0"/>
              </a:rPr>
              <a:t>50,000 examples in the training set</a:t>
            </a:r>
          </a:p>
        </p:txBody>
      </p:sp>
      <p:cxnSp>
        <p:nvCxnSpPr>
          <p:cNvPr id="16" name="Straight Arrow Connector 15">
            <a:extLst>
              <a:ext uri="{FF2B5EF4-FFF2-40B4-BE49-F238E27FC236}">
                <a16:creationId xmlns:a16="http://schemas.microsoft.com/office/drawing/2014/main" id="{9A8CD31E-2CD3-9C41-BD03-B1EC4EAE34B8}"/>
              </a:ext>
            </a:extLst>
          </p:cNvPr>
          <p:cNvCxnSpPr>
            <a:cxnSpLocks/>
          </p:cNvCxnSpPr>
          <p:nvPr/>
        </p:nvCxnSpPr>
        <p:spPr>
          <a:xfrm flipV="1">
            <a:off x="6303725" y="720357"/>
            <a:ext cx="0" cy="2032966"/>
          </a:xfrm>
          <a:prstGeom prst="straightConnector1">
            <a:avLst/>
          </a:prstGeom>
          <a:ln>
            <a:solidFill>
              <a:schemeClr val="accent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0CD4AF2A-E563-8A48-9225-034BA5CA0073}"/>
              </a:ext>
            </a:extLst>
          </p:cNvPr>
          <p:cNvSpPr txBox="1">
            <a:spLocks/>
          </p:cNvSpPr>
          <p:nvPr/>
        </p:nvSpPr>
        <p:spPr>
          <a:xfrm>
            <a:off x="5447784" y="416542"/>
            <a:ext cx="1711882" cy="474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2">
                    <a:lumMod val="50000"/>
                  </a:schemeClr>
                </a:solidFill>
                <a:latin typeface="Calibri Light"/>
                <a:cs typeface="Calibri Light"/>
              </a:rPr>
              <a:t>Size of data set</a:t>
            </a:r>
          </a:p>
        </p:txBody>
      </p:sp>
      <p:cxnSp>
        <p:nvCxnSpPr>
          <p:cNvPr id="18" name="Straight Arrow Connector 17">
            <a:extLst>
              <a:ext uri="{FF2B5EF4-FFF2-40B4-BE49-F238E27FC236}">
                <a16:creationId xmlns:a16="http://schemas.microsoft.com/office/drawing/2014/main" id="{D1CC1B94-9165-A64F-A9B9-A5A08B9B3350}"/>
              </a:ext>
            </a:extLst>
          </p:cNvPr>
          <p:cNvCxnSpPr>
            <a:cxnSpLocks/>
          </p:cNvCxnSpPr>
          <p:nvPr/>
        </p:nvCxnSpPr>
        <p:spPr>
          <a:xfrm flipV="1">
            <a:off x="4769027" y="1771225"/>
            <a:ext cx="3179799" cy="1"/>
          </a:xfrm>
          <a:prstGeom prst="straightConnector1">
            <a:avLst/>
          </a:prstGeom>
          <a:ln>
            <a:solidFill>
              <a:schemeClr val="accent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6BBBD3A3-7B2C-BC40-96F8-8780974BD5A0}"/>
              </a:ext>
            </a:extLst>
          </p:cNvPr>
          <p:cNvSpPr txBox="1">
            <a:spLocks/>
          </p:cNvSpPr>
          <p:nvPr/>
        </p:nvSpPr>
        <p:spPr>
          <a:xfrm>
            <a:off x="7689554" y="1472573"/>
            <a:ext cx="1869733" cy="8613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2">
                    <a:lumMod val="50000"/>
                  </a:schemeClr>
                </a:solidFill>
                <a:latin typeface="Calibri Light"/>
                <a:cs typeface="Calibri Light"/>
              </a:rPr>
              <a:t>Problem </a:t>
            </a:r>
          </a:p>
          <a:p>
            <a:pPr marL="0" indent="0" algn="ctr">
              <a:buNone/>
            </a:pPr>
            <a:r>
              <a:rPr lang="en-US" sz="1800" b="1" dirty="0">
                <a:solidFill>
                  <a:schemeClr val="accent2">
                    <a:lumMod val="50000"/>
                  </a:schemeClr>
                </a:solidFill>
                <a:latin typeface="Calibri Light"/>
                <a:cs typeface="Calibri Light"/>
              </a:rPr>
              <a:t>similarity</a:t>
            </a:r>
          </a:p>
        </p:txBody>
      </p:sp>
      <p:sp>
        <p:nvSpPr>
          <p:cNvPr id="22" name="Content Placeholder 2">
            <a:extLst>
              <a:ext uri="{FF2B5EF4-FFF2-40B4-BE49-F238E27FC236}">
                <a16:creationId xmlns:a16="http://schemas.microsoft.com/office/drawing/2014/main" id="{1E018ED0-1536-B941-98D3-302C15DE1673}"/>
              </a:ext>
            </a:extLst>
          </p:cNvPr>
          <p:cNvSpPr txBox="1">
            <a:spLocks/>
          </p:cNvSpPr>
          <p:nvPr/>
        </p:nvSpPr>
        <p:spPr>
          <a:xfrm>
            <a:off x="4775843" y="785007"/>
            <a:ext cx="1591997" cy="7392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595959"/>
                </a:solidFill>
                <a:latin typeface="Calibri Light"/>
                <a:cs typeface="Calibri Light"/>
              </a:rPr>
              <a:t>Train target model from scratch</a:t>
            </a:r>
          </a:p>
        </p:txBody>
      </p:sp>
      <p:sp>
        <p:nvSpPr>
          <p:cNvPr id="23" name="Content Placeholder 2">
            <a:extLst>
              <a:ext uri="{FF2B5EF4-FFF2-40B4-BE49-F238E27FC236}">
                <a16:creationId xmlns:a16="http://schemas.microsoft.com/office/drawing/2014/main" id="{79FFF617-24D6-C242-9661-5CEBB64AC4F5}"/>
              </a:ext>
            </a:extLst>
          </p:cNvPr>
          <p:cNvSpPr txBox="1">
            <a:spLocks/>
          </p:cNvSpPr>
          <p:nvPr/>
        </p:nvSpPr>
        <p:spPr>
          <a:xfrm>
            <a:off x="6236944" y="758259"/>
            <a:ext cx="1711882" cy="8836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595959"/>
                </a:solidFill>
                <a:latin typeface="Calibri Light"/>
                <a:cs typeface="Calibri Light"/>
              </a:rPr>
              <a:t>Fine tune </a:t>
            </a:r>
          </a:p>
          <a:p>
            <a:pPr marL="0" indent="0" algn="ctr">
              <a:buNone/>
            </a:pPr>
            <a:r>
              <a:rPr lang="en-US" sz="1600" dirty="0" err="1">
                <a:solidFill>
                  <a:srgbClr val="595959"/>
                </a:solidFill>
                <a:latin typeface="Calibri Light"/>
                <a:cs typeface="Calibri Light"/>
              </a:rPr>
              <a:t>pretrained</a:t>
            </a:r>
            <a:r>
              <a:rPr lang="en-US" sz="1600" dirty="0">
                <a:solidFill>
                  <a:srgbClr val="595959"/>
                </a:solidFill>
                <a:latin typeface="Calibri Light"/>
                <a:cs typeface="Calibri Light"/>
              </a:rPr>
              <a:t> source model</a:t>
            </a:r>
          </a:p>
        </p:txBody>
      </p:sp>
      <p:sp>
        <p:nvSpPr>
          <p:cNvPr id="24" name="Content Placeholder 2">
            <a:extLst>
              <a:ext uri="{FF2B5EF4-FFF2-40B4-BE49-F238E27FC236}">
                <a16:creationId xmlns:a16="http://schemas.microsoft.com/office/drawing/2014/main" id="{DC807EA9-1AF5-2B48-9B0C-A2761CD47617}"/>
              </a:ext>
            </a:extLst>
          </p:cNvPr>
          <p:cNvSpPr txBox="1">
            <a:spLocks/>
          </p:cNvSpPr>
          <p:nvPr/>
        </p:nvSpPr>
        <p:spPr>
          <a:xfrm>
            <a:off x="4359060" y="1837895"/>
            <a:ext cx="1919063" cy="12840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595959"/>
                </a:solidFill>
                <a:latin typeface="Calibri Light"/>
                <a:cs typeface="Calibri Light"/>
              </a:rPr>
              <a:t>Fine tune the lower layers of the </a:t>
            </a:r>
            <a:r>
              <a:rPr lang="en-US" sz="1600" dirty="0" err="1">
                <a:solidFill>
                  <a:srgbClr val="595959"/>
                </a:solidFill>
                <a:latin typeface="Calibri Light"/>
                <a:cs typeface="Calibri Light"/>
              </a:rPr>
              <a:t>pretrained</a:t>
            </a:r>
            <a:r>
              <a:rPr lang="en-US" sz="1600" dirty="0">
                <a:solidFill>
                  <a:srgbClr val="595959"/>
                </a:solidFill>
                <a:latin typeface="Calibri Light"/>
                <a:cs typeface="Calibri Light"/>
              </a:rPr>
              <a:t> model</a:t>
            </a:r>
          </a:p>
        </p:txBody>
      </p:sp>
      <p:sp>
        <p:nvSpPr>
          <p:cNvPr id="25" name="Content Placeholder 2">
            <a:extLst>
              <a:ext uri="{FF2B5EF4-FFF2-40B4-BE49-F238E27FC236}">
                <a16:creationId xmlns:a16="http://schemas.microsoft.com/office/drawing/2014/main" id="{5126C4C7-9ECA-4B4B-9D35-C6495E3A3378}"/>
              </a:ext>
            </a:extLst>
          </p:cNvPr>
          <p:cNvSpPr txBox="1">
            <a:spLocks/>
          </p:cNvSpPr>
          <p:nvPr/>
        </p:nvSpPr>
        <p:spPr>
          <a:xfrm>
            <a:off x="6283244" y="1849111"/>
            <a:ext cx="1935210"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595959"/>
                </a:solidFill>
                <a:latin typeface="Calibri Light"/>
                <a:cs typeface="Calibri Light"/>
              </a:rPr>
              <a:t>Fine tune the output dense layer of the </a:t>
            </a:r>
            <a:r>
              <a:rPr lang="en-US" sz="1600" dirty="0" err="1">
                <a:solidFill>
                  <a:srgbClr val="595959"/>
                </a:solidFill>
                <a:latin typeface="Calibri Light"/>
                <a:cs typeface="Calibri Light"/>
              </a:rPr>
              <a:t>pretrained</a:t>
            </a:r>
            <a:r>
              <a:rPr lang="en-US" sz="1600" dirty="0">
                <a:solidFill>
                  <a:srgbClr val="595959"/>
                </a:solidFill>
                <a:latin typeface="Calibri Light"/>
                <a:cs typeface="Calibri Light"/>
              </a:rPr>
              <a:t> model</a:t>
            </a:r>
          </a:p>
        </p:txBody>
      </p:sp>
      <p:sp>
        <p:nvSpPr>
          <p:cNvPr id="29" name="Content Placeholder 2">
            <a:extLst>
              <a:ext uri="{FF2B5EF4-FFF2-40B4-BE49-F238E27FC236}">
                <a16:creationId xmlns:a16="http://schemas.microsoft.com/office/drawing/2014/main" id="{2BA0795B-78D5-AF44-9E09-4DAC442C3965}"/>
              </a:ext>
            </a:extLst>
          </p:cNvPr>
          <p:cNvSpPr txBox="1">
            <a:spLocks/>
          </p:cNvSpPr>
          <p:nvPr/>
        </p:nvSpPr>
        <p:spPr>
          <a:xfrm>
            <a:off x="4362846" y="1849111"/>
            <a:ext cx="1919063" cy="917103"/>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accent2">
                    <a:lumMod val="50000"/>
                  </a:schemeClr>
                </a:solidFill>
                <a:latin typeface="Calibri Light"/>
                <a:cs typeface="Calibri Light"/>
              </a:rPr>
              <a:t>Fine tune the lower layers of the </a:t>
            </a:r>
            <a:r>
              <a:rPr lang="en-US" sz="1600" b="1" dirty="0" err="1">
                <a:solidFill>
                  <a:schemeClr val="accent2">
                    <a:lumMod val="50000"/>
                  </a:schemeClr>
                </a:solidFill>
                <a:latin typeface="Calibri Light"/>
                <a:cs typeface="Calibri Light"/>
              </a:rPr>
              <a:t>pretrained</a:t>
            </a:r>
            <a:r>
              <a:rPr lang="en-US" sz="1600" b="1" dirty="0">
                <a:solidFill>
                  <a:schemeClr val="accent2">
                    <a:lumMod val="50000"/>
                  </a:schemeClr>
                </a:solidFill>
                <a:latin typeface="Calibri Light"/>
                <a:cs typeface="Calibri Light"/>
              </a:rPr>
              <a:t> model</a:t>
            </a:r>
          </a:p>
        </p:txBody>
      </p:sp>
      <p:sp>
        <p:nvSpPr>
          <p:cNvPr id="34" name="Content Placeholder 2">
            <a:extLst>
              <a:ext uri="{FF2B5EF4-FFF2-40B4-BE49-F238E27FC236}">
                <a16:creationId xmlns:a16="http://schemas.microsoft.com/office/drawing/2014/main" id="{7FCD3931-2383-FC49-8A25-985DB7E12A65}"/>
              </a:ext>
            </a:extLst>
          </p:cNvPr>
          <p:cNvSpPr txBox="1">
            <a:spLocks/>
          </p:cNvSpPr>
          <p:nvPr/>
        </p:nvSpPr>
        <p:spPr>
          <a:xfrm>
            <a:off x="4856503" y="4555362"/>
            <a:ext cx="1869733" cy="35386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2">
                    <a:lumMod val="50000"/>
                  </a:schemeClr>
                </a:solidFill>
                <a:latin typeface="Calibri Light"/>
                <a:cs typeface="Calibri Light"/>
              </a:rPr>
              <a:t>KEEP</a:t>
            </a:r>
          </a:p>
        </p:txBody>
      </p:sp>
      <p:sp>
        <p:nvSpPr>
          <p:cNvPr id="35" name="Rectangle 34">
            <a:extLst>
              <a:ext uri="{FF2B5EF4-FFF2-40B4-BE49-F238E27FC236}">
                <a16:creationId xmlns:a16="http://schemas.microsoft.com/office/drawing/2014/main" id="{5E6290ED-3F80-C549-BE51-4EAFE2D65B6B}"/>
              </a:ext>
            </a:extLst>
          </p:cNvPr>
          <p:cNvSpPr/>
          <p:nvPr/>
        </p:nvSpPr>
        <p:spPr>
          <a:xfrm>
            <a:off x="5081285" y="2974697"/>
            <a:ext cx="1397020" cy="1557515"/>
          </a:xfrm>
          <a:prstGeom prst="rect">
            <a:avLst/>
          </a:prstGeom>
          <a:no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0130B49-F15B-4548-AB9B-BB40BABFAA66}"/>
              </a:ext>
            </a:extLst>
          </p:cNvPr>
          <p:cNvSpPr/>
          <p:nvPr/>
        </p:nvSpPr>
        <p:spPr>
          <a:xfrm>
            <a:off x="6529106" y="2974697"/>
            <a:ext cx="1884788" cy="1557515"/>
          </a:xfrm>
          <a:prstGeom prst="rect">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6AF2DED2-50BB-AA42-A4D2-E98568453115}"/>
              </a:ext>
            </a:extLst>
          </p:cNvPr>
          <p:cNvSpPr txBox="1">
            <a:spLocks/>
          </p:cNvSpPr>
          <p:nvPr/>
        </p:nvSpPr>
        <p:spPr>
          <a:xfrm>
            <a:off x="6524606" y="4543684"/>
            <a:ext cx="1869733" cy="35386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4">
                    <a:lumMod val="75000"/>
                  </a:schemeClr>
                </a:solidFill>
                <a:latin typeface="Calibri Light"/>
                <a:cs typeface="Calibri Light"/>
              </a:rPr>
              <a:t>FINE TUNE</a:t>
            </a:r>
          </a:p>
        </p:txBody>
      </p:sp>
    </p:spTree>
    <p:extLst>
      <p:ext uri="{BB962C8B-B14F-4D97-AF65-F5344CB8AC3E}">
        <p14:creationId xmlns:p14="http://schemas.microsoft.com/office/powerpoint/2010/main" val="28789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29" grpId="2" animBg="1"/>
      <p:bldP spid="34" grpId="0"/>
      <p:bldP spid="35" grpId="0" animBg="1"/>
      <p:bldP spid="36" grpId="0" animBg="1"/>
      <p:bldP spid="3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15</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6" y="249862"/>
            <a:ext cx="1140744"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RESULTS</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38887" y="1060160"/>
            <a:ext cx="3175758"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ACCURACY:  99.5%</a:t>
            </a:r>
          </a:p>
        </p:txBody>
      </p:sp>
      <p:sp>
        <p:nvSpPr>
          <p:cNvPr id="10" name="Rectangle 9"/>
          <p:cNvSpPr/>
          <p:nvPr/>
        </p:nvSpPr>
        <p:spPr>
          <a:xfrm>
            <a:off x="5238887" y="2193036"/>
            <a:ext cx="3175758"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ACCURACY:  96.8%</a:t>
            </a:r>
          </a:p>
        </p:txBody>
      </p:sp>
      <p:sp>
        <p:nvSpPr>
          <p:cNvPr id="11" name="Rectangle 10"/>
          <p:cNvSpPr/>
          <p:nvPr/>
        </p:nvSpPr>
        <p:spPr>
          <a:xfrm>
            <a:off x="5238887" y="3330596"/>
            <a:ext cx="3175758" cy="67059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ACCURACY:  98.2%</a:t>
            </a:r>
          </a:p>
        </p:txBody>
      </p:sp>
      <p:sp>
        <p:nvSpPr>
          <p:cNvPr id="13" name="Content Placeholder 2">
            <a:extLst>
              <a:ext uri="{FF2B5EF4-FFF2-40B4-BE49-F238E27FC236}">
                <a16:creationId xmlns:a16="http://schemas.microsoft.com/office/drawing/2014/main" id="{50E86C93-5411-E74B-90E7-7E73FD7E6DE8}"/>
              </a:ext>
            </a:extLst>
          </p:cNvPr>
          <p:cNvSpPr txBox="1">
            <a:spLocks/>
          </p:cNvSpPr>
          <p:nvPr/>
        </p:nvSpPr>
        <p:spPr>
          <a:xfrm>
            <a:off x="424126" y="1178725"/>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595959"/>
                </a:solidFill>
                <a:latin typeface="Calibri" panose="020F0502020204030204" pitchFamily="34" charset="0"/>
                <a:cs typeface="Calibri" panose="020F0502020204030204" pitchFamily="34" charset="0"/>
              </a:rPr>
              <a:t>Training and testing on one station:</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4BEADA59-B61A-7445-87AE-1CF1F70F4AF4}"/>
              </a:ext>
            </a:extLst>
          </p:cNvPr>
          <p:cNvSpPr txBox="1">
            <a:spLocks/>
          </p:cNvSpPr>
          <p:nvPr/>
        </p:nvSpPr>
        <p:spPr>
          <a:xfrm>
            <a:off x="424125" y="2179495"/>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595959"/>
                </a:solidFill>
                <a:latin typeface="Calibri" panose="020F0502020204030204" pitchFamily="34" charset="0"/>
                <a:cs typeface="Calibri" panose="020F0502020204030204" pitchFamily="34" charset="0"/>
              </a:rPr>
              <a:t>Combining 4 stations:</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433F7EB1-C0A8-174E-91F3-871C63AD0DD4}"/>
              </a:ext>
            </a:extLst>
          </p:cNvPr>
          <p:cNvSpPr txBox="1">
            <a:spLocks/>
          </p:cNvSpPr>
          <p:nvPr/>
        </p:nvSpPr>
        <p:spPr>
          <a:xfrm>
            <a:off x="424124" y="2514738"/>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solidFill>
                  <a:srgbClr val="595959"/>
                </a:solidFill>
                <a:latin typeface="Calibri" panose="020F0502020204030204" pitchFamily="34" charset="0"/>
                <a:cs typeface="Calibri" panose="020F0502020204030204" pitchFamily="34" charset="0"/>
              </a:rPr>
              <a:t>Out of 4,000 events, about a hundred were misclassified</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260FCB5F-653C-3A44-B419-60D3C7D7FBEF}"/>
              </a:ext>
            </a:extLst>
          </p:cNvPr>
          <p:cNvSpPr txBox="1">
            <a:spLocks/>
          </p:cNvSpPr>
          <p:nvPr/>
        </p:nvSpPr>
        <p:spPr>
          <a:xfrm>
            <a:off x="424124" y="3330596"/>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595959"/>
                </a:solidFill>
                <a:latin typeface="Calibri" panose="020F0502020204030204" pitchFamily="34" charset="0"/>
                <a:cs typeface="Calibri" panose="020F0502020204030204" pitchFamily="34" charset="0"/>
              </a:rPr>
              <a:t>Increasing the depth of the network:</a:t>
            </a:r>
          </a:p>
          <a:p>
            <a:pPr lvl="1"/>
            <a:r>
              <a:rPr lang="en-US" sz="1600" dirty="0">
                <a:solidFill>
                  <a:srgbClr val="595959"/>
                </a:solidFill>
                <a:latin typeface="Calibri" panose="020F0502020204030204" pitchFamily="34" charset="0"/>
                <a:cs typeface="Calibri" panose="020F0502020204030204" pitchFamily="34" charset="0"/>
              </a:rPr>
              <a:t>Using a 7 layer CNN</a:t>
            </a:r>
          </a:p>
        </p:txBody>
      </p:sp>
    </p:spTree>
    <p:extLst>
      <p:ext uri="{BB962C8B-B14F-4D97-AF65-F5344CB8AC3E}">
        <p14:creationId xmlns:p14="http://schemas.microsoft.com/office/powerpoint/2010/main" val="29671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uiExpand="1" build="p"/>
      <p:bldP spid="15" grpId="0" uiExpand="1" build="p"/>
      <p:bldP spid="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499"/>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685800" y="1947076"/>
            <a:ext cx="7772400" cy="1102519"/>
          </a:xfrm>
        </p:spPr>
        <p:txBody>
          <a:bodyPr>
            <a:noAutofit/>
          </a:bodyPr>
          <a:lstStyle/>
          <a:p>
            <a:r>
              <a:rPr lang="en-US" sz="2400" dirty="0">
                <a:solidFill>
                  <a:schemeClr val="bg1"/>
                </a:solidFill>
                <a:latin typeface="Gill Sans"/>
                <a:cs typeface="Gill Sans"/>
              </a:rPr>
              <a:t>TRAFFIC NOISE DETECTION </a:t>
            </a:r>
            <a:br>
              <a:rPr lang="en-US" sz="2400" dirty="0">
                <a:solidFill>
                  <a:schemeClr val="bg1"/>
                </a:solidFill>
                <a:latin typeface="Gill Sans"/>
                <a:cs typeface="Gill Sans"/>
              </a:rPr>
            </a:br>
            <a:r>
              <a:rPr lang="en-US" sz="2400" dirty="0">
                <a:solidFill>
                  <a:schemeClr val="bg1"/>
                </a:solidFill>
                <a:latin typeface="Gill Sans"/>
                <a:cs typeface="Gill Sans"/>
              </a:rPr>
              <a:t>USING A FIBER OPTIC </a:t>
            </a:r>
            <a:br>
              <a:rPr lang="en-US" sz="2400" dirty="0">
                <a:solidFill>
                  <a:schemeClr val="bg1"/>
                </a:solidFill>
                <a:latin typeface="Gill Sans"/>
                <a:cs typeface="Gill Sans"/>
              </a:rPr>
            </a:br>
            <a:r>
              <a:rPr lang="en-US" sz="2400" dirty="0">
                <a:solidFill>
                  <a:schemeClr val="bg1"/>
                </a:solidFill>
                <a:latin typeface="Gill Sans"/>
                <a:cs typeface="Gill Sans"/>
              </a:rPr>
              <a:t>SEISMIC NETWORK </a:t>
            </a:r>
          </a:p>
        </p:txBody>
      </p:sp>
      <p:cxnSp>
        <p:nvCxnSpPr>
          <p:cNvPr id="6" name="Straight Connector 5"/>
          <p:cNvCxnSpPr>
            <a:cxnSpLocks/>
          </p:cNvCxnSpPr>
          <p:nvPr/>
        </p:nvCxnSpPr>
        <p:spPr>
          <a:xfrm>
            <a:off x="1" y="2498336"/>
            <a:ext cx="2594112"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6599583" y="2498336"/>
            <a:ext cx="254441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345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0697" y="717105"/>
            <a:ext cx="8396103" cy="646331"/>
          </a:xfrm>
          <a:prstGeom prst="rect">
            <a:avLst/>
          </a:prstGeom>
          <a:noFill/>
        </p:spPr>
        <p:txBody>
          <a:bodyPr wrap="square" rtlCol="0">
            <a:spAutoFit/>
          </a:bodyPr>
          <a:lstStyle/>
          <a:p>
            <a:r>
              <a:rPr lang="en-US" dirty="0">
                <a:solidFill>
                  <a:srgbClr val="404040"/>
                </a:solidFill>
                <a:latin typeface="Calibri Light"/>
                <a:cs typeface="Calibri Light"/>
              </a:rPr>
              <a:t>Continuous recording since September 2016 – 2.5 km loop </a:t>
            </a:r>
            <a:r>
              <a:rPr lang="mr-IN" dirty="0">
                <a:solidFill>
                  <a:srgbClr val="404040"/>
                </a:solidFill>
                <a:latin typeface="Calibri Light"/>
                <a:cs typeface="Calibri Light"/>
              </a:rPr>
              <a:t>–</a:t>
            </a:r>
            <a:r>
              <a:rPr lang="en-US" dirty="0">
                <a:solidFill>
                  <a:srgbClr val="404040"/>
                </a:solidFill>
                <a:latin typeface="Calibri Light"/>
                <a:cs typeface="Calibri Light"/>
              </a:rPr>
              <a:t> 600 sensors </a:t>
            </a:r>
            <a:r>
              <a:rPr lang="mr-IN" dirty="0">
                <a:solidFill>
                  <a:srgbClr val="404040"/>
                </a:solidFill>
                <a:latin typeface="Calibri Light"/>
                <a:cs typeface="Calibri Light"/>
              </a:rPr>
              <a:t>–</a:t>
            </a:r>
            <a:r>
              <a:rPr lang="en-US" dirty="0">
                <a:solidFill>
                  <a:srgbClr val="404040"/>
                </a:solidFill>
                <a:latin typeface="Calibri Light"/>
                <a:cs typeface="Calibri Light"/>
              </a:rPr>
              <a:t> 50 samples per second</a:t>
            </a:r>
          </a:p>
        </p:txBody>
      </p:sp>
      <p:pic>
        <p:nvPicPr>
          <p:cNvPr id="2" name="Picture 1" descr="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09" y="1073414"/>
            <a:ext cx="4889555" cy="3778292"/>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17</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5827589"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595959"/>
                </a:solidFill>
                <a:latin typeface="Gill Sans"/>
                <a:cs typeface="Gill Sans"/>
              </a:rPr>
              <a:t>FIBER OPTIC ARRAY UNDER STANFORD CAMPUS</a:t>
            </a:r>
          </a:p>
        </p:txBody>
      </p:sp>
      <p:sp>
        <p:nvSpPr>
          <p:cNvPr id="26" name="Rectangle 25"/>
          <p:cNvSpPr/>
          <p:nvPr/>
        </p:nvSpPr>
        <p:spPr>
          <a:xfrm>
            <a:off x="1" y="0"/>
            <a:ext cx="9144000" cy="784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140" y="1299804"/>
            <a:ext cx="4783667" cy="3539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Can 13"/>
          <p:cNvSpPr/>
          <p:nvPr/>
        </p:nvSpPr>
        <p:spPr>
          <a:xfrm rot="5400000">
            <a:off x="6137562" y="1822899"/>
            <a:ext cx="484198" cy="2476167"/>
          </a:xfrm>
          <a:prstGeom prst="can">
            <a:avLst/>
          </a:prstGeom>
          <a:gradFill>
            <a:gsLst>
              <a:gs pos="0">
                <a:schemeClr val="bg1">
                  <a:lumMod val="75000"/>
                </a:schemeClr>
              </a:gs>
              <a:gs pos="100000">
                <a:schemeClr val="bg1"/>
              </a:gs>
            </a:gsLs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6343470" y="1971064"/>
            <a:ext cx="84800" cy="2476167"/>
          </a:xfrm>
          <a:prstGeom prst="ca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287776" y="2243322"/>
            <a:ext cx="283251" cy="369332"/>
          </a:xfrm>
          <a:prstGeom prst="rect">
            <a:avLst/>
          </a:prstGeom>
          <a:noFill/>
        </p:spPr>
        <p:txBody>
          <a:bodyPr wrap="square" rtlCol="0">
            <a:spAutoFit/>
          </a:bodyPr>
          <a:lstStyle/>
          <a:p>
            <a:r>
              <a:rPr lang="en-US" dirty="0">
                <a:solidFill>
                  <a:schemeClr val="bg1"/>
                </a:solidFill>
              </a:rPr>
              <a:t>z</a:t>
            </a:r>
          </a:p>
        </p:txBody>
      </p:sp>
      <p:cxnSp>
        <p:nvCxnSpPr>
          <p:cNvPr id="17" name="Straight Arrow Connector 16"/>
          <p:cNvCxnSpPr/>
          <p:nvPr/>
        </p:nvCxnSpPr>
        <p:spPr>
          <a:xfrm>
            <a:off x="5287774" y="2078874"/>
            <a:ext cx="0" cy="53378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945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_2016-09-10_00005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537528"/>
            <a:ext cx="5402917" cy="4055118"/>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18</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6" y="249862"/>
            <a:ext cx="2932532"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SEISMIC AMBIENT NOISE</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90697" y="4282857"/>
            <a:ext cx="2513463" cy="584776"/>
          </a:xfrm>
          <a:prstGeom prst="rect">
            <a:avLst/>
          </a:prstGeom>
          <a:noFill/>
        </p:spPr>
        <p:txBody>
          <a:bodyPr wrap="square" rtlCol="0">
            <a:spAutoFit/>
          </a:bodyPr>
          <a:lstStyle/>
          <a:p>
            <a:pPr marL="285750" indent="-285750">
              <a:buFont typeface="Arial"/>
              <a:buChar char="•"/>
            </a:pPr>
            <a:r>
              <a:rPr lang="en-US" sz="1600" dirty="0">
                <a:solidFill>
                  <a:srgbClr val="404040"/>
                </a:solidFill>
                <a:latin typeface="Calibri Light"/>
                <a:cs typeface="Calibri Light"/>
              </a:rPr>
              <a:t>Strain rates</a:t>
            </a:r>
          </a:p>
          <a:p>
            <a:pPr marL="285750" indent="-285750">
              <a:buFont typeface="Arial"/>
              <a:buChar char="•"/>
            </a:pPr>
            <a:r>
              <a:rPr lang="en-US" sz="1600" dirty="0" err="1">
                <a:solidFill>
                  <a:srgbClr val="404040"/>
                </a:solidFill>
                <a:latin typeface="Calibri Light"/>
                <a:cs typeface="Calibri Light"/>
              </a:rPr>
              <a:t>Bandpass</a:t>
            </a:r>
            <a:r>
              <a:rPr lang="en-US" sz="1600" dirty="0">
                <a:solidFill>
                  <a:srgbClr val="404040"/>
                </a:solidFill>
                <a:latin typeface="Calibri Light"/>
                <a:cs typeface="Calibri Light"/>
              </a:rPr>
              <a:t> 0.5 </a:t>
            </a:r>
            <a:r>
              <a:rPr lang="mr-IN" sz="1600" dirty="0">
                <a:solidFill>
                  <a:srgbClr val="404040"/>
                </a:solidFill>
                <a:latin typeface="Calibri Light"/>
                <a:cs typeface="Calibri Light"/>
              </a:rPr>
              <a:t>–</a:t>
            </a:r>
            <a:r>
              <a:rPr lang="en-US" sz="1600" dirty="0">
                <a:solidFill>
                  <a:srgbClr val="404040"/>
                </a:solidFill>
                <a:latin typeface="Calibri Light"/>
                <a:cs typeface="Calibri Light"/>
              </a:rPr>
              <a:t> 24 Hz</a:t>
            </a:r>
          </a:p>
        </p:txBody>
      </p:sp>
      <p:sp>
        <p:nvSpPr>
          <p:cNvPr id="8" name="Rectangle 7"/>
          <p:cNvSpPr/>
          <p:nvPr/>
        </p:nvSpPr>
        <p:spPr>
          <a:xfrm>
            <a:off x="1789800" y="1643230"/>
            <a:ext cx="208325" cy="109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9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1</a:t>
            </a:fld>
            <a:endParaRPr lang="en-US" dirty="0"/>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288385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LEARNING FROM DATA</a:t>
            </a:r>
          </a:p>
        </p:txBody>
      </p: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856268" y="1854730"/>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NOISE REMOVAL</a:t>
            </a:r>
          </a:p>
        </p:txBody>
      </p:sp>
      <p:sp>
        <p:nvSpPr>
          <p:cNvPr id="11" name="Rectangle 10"/>
          <p:cNvSpPr/>
          <p:nvPr/>
        </p:nvSpPr>
        <p:spPr>
          <a:xfrm>
            <a:off x="856268" y="2854210"/>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EVENT DETECTION</a:t>
            </a:r>
          </a:p>
        </p:txBody>
      </p:sp>
      <p:sp>
        <p:nvSpPr>
          <p:cNvPr id="12" name="Rectangle 11"/>
          <p:cNvSpPr/>
          <p:nvPr/>
        </p:nvSpPr>
        <p:spPr>
          <a:xfrm>
            <a:off x="4965321" y="1854730"/>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OBJECT DETECTION</a:t>
            </a:r>
          </a:p>
        </p:txBody>
      </p:sp>
      <p:sp>
        <p:nvSpPr>
          <p:cNvPr id="22" name="Rectangle 21"/>
          <p:cNvSpPr/>
          <p:nvPr/>
        </p:nvSpPr>
        <p:spPr>
          <a:xfrm>
            <a:off x="4965321" y="2854210"/>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IMAGE SEGMENTATION</a:t>
            </a:r>
          </a:p>
        </p:txBody>
      </p:sp>
      <p:sp>
        <p:nvSpPr>
          <p:cNvPr id="14" name="TextBox 13">
            <a:extLst>
              <a:ext uri="{FF2B5EF4-FFF2-40B4-BE49-F238E27FC236}">
                <a16:creationId xmlns:a16="http://schemas.microsoft.com/office/drawing/2014/main" id="{8407F0D4-318C-5F46-B8ED-7D38A0804E83}"/>
              </a:ext>
            </a:extLst>
          </p:cNvPr>
          <p:cNvSpPr txBox="1"/>
          <p:nvPr/>
        </p:nvSpPr>
        <p:spPr>
          <a:xfrm>
            <a:off x="440663" y="886729"/>
            <a:ext cx="8262675" cy="707886"/>
          </a:xfrm>
          <a:prstGeom prst="rect">
            <a:avLst/>
          </a:prstGeom>
          <a:noFill/>
        </p:spPr>
        <p:txBody>
          <a:bodyPr wrap="square" rtlCol="0">
            <a:spAutoFit/>
          </a:bodyPr>
          <a:lstStyle/>
          <a:p>
            <a:pPr marL="285750" indent="-285750" fontAlgn="ctr">
              <a:buFont typeface="Arial" panose="020B0604020202020204" pitchFamily="34" charset="0"/>
              <a:buChar char="•"/>
            </a:pPr>
            <a:r>
              <a:rPr lang="en-US" sz="2000" b="1" dirty="0">
                <a:solidFill>
                  <a:schemeClr val="bg2">
                    <a:lumMod val="50000"/>
                  </a:schemeClr>
                </a:solidFill>
              </a:rPr>
              <a:t>Deep learning networks </a:t>
            </a:r>
            <a:r>
              <a:rPr lang="en-US" sz="2000" dirty="0"/>
              <a:t>can learn very accurate mappings from inputs to outputs from large amounts of labeled data </a:t>
            </a:r>
          </a:p>
        </p:txBody>
      </p:sp>
      <p:sp>
        <p:nvSpPr>
          <p:cNvPr id="18" name="TextBox 17">
            <a:extLst>
              <a:ext uri="{FF2B5EF4-FFF2-40B4-BE49-F238E27FC236}">
                <a16:creationId xmlns:a16="http://schemas.microsoft.com/office/drawing/2014/main" id="{76A98F8C-4EFD-C04D-919C-75417B62B0EB}"/>
              </a:ext>
            </a:extLst>
          </p:cNvPr>
          <p:cNvSpPr txBox="1"/>
          <p:nvPr/>
        </p:nvSpPr>
        <p:spPr>
          <a:xfrm>
            <a:off x="424124" y="3894841"/>
            <a:ext cx="8279213" cy="677108"/>
          </a:xfrm>
          <a:prstGeom prst="rect">
            <a:avLst/>
          </a:prstGeom>
          <a:noFill/>
        </p:spPr>
        <p:txBody>
          <a:bodyPr wrap="square" rtlCol="0">
            <a:spAutoFit/>
          </a:bodyPr>
          <a:lstStyle/>
          <a:p>
            <a:pPr marL="285750" indent="-285750" fontAlgn="ctr">
              <a:buFont typeface="Arial" panose="020B0604020202020204" pitchFamily="34" charset="0"/>
              <a:buChar char="•"/>
            </a:pPr>
            <a:r>
              <a:rPr lang="en-US" dirty="0"/>
              <a:t>However, these models are </a:t>
            </a:r>
            <a:r>
              <a:rPr lang="en-US" sz="2000" b="1" dirty="0">
                <a:solidFill>
                  <a:schemeClr val="bg2">
                    <a:lumMod val="50000"/>
                  </a:schemeClr>
                </a:solidFill>
              </a:rPr>
              <a:t>immensely</a:t>
            </a:r>
            <a:r>
              <a:rPr lang="en-US" b="1" dirty="0">
                <a:solidFill>
                  <a:schemeClr val="bg2">
                    <a:lumMod val="50000"/>
                  </a:schemeClr>
                </a:solidFill>
              </a:rPr>
              <a:t> data-hungry</a:t>
            </a:r>
            <a:r>
              <a:rPr lang="en-US" dirty="0"/>
              <a:t> and rely on huge amounts of labeled data to achieve their performance </a:t>
            </a:r>
          </a:p>
        </p:txBody>
      </p:sp>
    </p:spTree>
    <p:extLst>
      <p:ext uri="{BB962C8B-B14F-4D97-AF65-F5344CB8AC3E}">
        <p14:creationId xmlns:p14="http://schemas.microsoft.com/office/powerpoint/2010/main" val="33130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2"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_2016-09-10_00005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0" y="354510"/>
            <a:ext cx="6244281" cy="4686597"/>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19</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B913C1F-B546-494D-863D-4CE11E87FB41}"/>
              </a:ext>
            </a:extLst>
          </p:cNvPr>
          <p:cNvSpPr/>
          <p:nvPr/>
        </p:nvSpPr>
        <p:spPr>
          <a:xfrm>
            <a:off x="2765323" y="929148"/>
            <a:ext cx="162232" cy="162233"/>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B99927-4570-5D4F-B41F-75E0D2E135F9}"/>
              </a:ext>
            </a:extLst>
          </p:cNvPr>
          <p:cNvSpPr/>
          <p:nvPr/>
        </p:nvSpPr>
        <p:spPr>
          <a:xfrm>
            <a:off x="2467897" y="2491008"/>
            <a:ext cx="297425" cy="296437"/>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018AE6-5126-F044-A4EA-96942D4883DE}"/>
              </a:ext>
            </a:extLst>
          </p:cNvPr>
          <p:cNvSpPr/>
          <p:nvPr/>
        </p:nvSpPr>
        <p:spPr>
          <a:xfrm>
            <a:off x="3512574" y="1397170"/>
            <a:ext cx="297425" cy="296437"/>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DB5DC-CA91-0243-8BD9-CB14ECF27FEE}"/>
              </a:ext>
            </a:extLst>
          </p:cNvPr>
          <p:cNvSpPr/>
          <p:nvPr/>
        </p:nvSpPr>
        <p:spPr>
          <a:xfrm>
            <a:off x="5692877" y="3337114"/>
            <a:ext cx="457200" cy="455681"/>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85289D-3523-0B4E-A4F7-73D427C97EB8}"/>
              </a:ext>
            </a:extLst>
          </p:cNvPr>
          <p:cNvSpPr/>
          <p:nvPr/>
        </p:nvSpPr>
        <p:spPr>
          <a:xfrm>
            <a:off x="4571999" y="4256431"/>
            <a:ext cx="575187" cy="234454"/>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F2FA48-12DF-E14B-BD7D-D55C028B3E0D}"/>
              </a:ext>
            </a:extLst>
          </p:cNvPr>
          <p:cNvSpPr/>
          <p:nvPr/>
        </p:nvSpPr>
        <p:spPr>
          <a:xfrm>
            <a:off x="424126" y="249862"/>
            <a:ext cx="2932532"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SEISMIC AMBIENT NOISE</a:t>
            </a:r>
            <a:endParaRPr lang="en-US" sz="2000" dirty="0">
              <a:solidFill>
                <a:schemeClr val="accent2">
                  <a:lumMod val="75000"/>
                </a:schemeClr>
              </a:solidFill>
              <a:latin typeface="Gill Sans"/>
              <a:cs typeface="Gill Sans"/>
            </a:endParaRPr>
          </a:p>
        </p:txBody>
      </p:sp>
      <p:sp>
        <p:nvSpPr>
          <p:cNvPr id="15" name="Rectangle 14">
            <a:extLst>
              <a:ext uri="{FF2B5EF4-FFF2-40B4-BE49-F238E27FC236}">
                <a16:creationId xmlns:a16="http://schemas.microsoft.com/office/drawing/2014/main" id="{E493E47E-337F-3047-A374-DB8BADFB109E}"/>
              </a:ext>
            </a:extLst>
          </p:cNvPr>
          <p:cNvSpPr/>
          <p:nvPr/>
        </p:nvSpPr>
        <p:spPr>
          <a:xfrm>
            <a:off x="1" y="0"/>
            <a:ext cx="9144000" cy="784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5547B0-5B1C-C949-9981-7C90D483AE4B}"/>
              </a:ext>
            </a:extLst>
          </p:cNvPr>
          <p:cNvSpPr txBox="1"/>
          <p:nvPr/>
        </p:nvSpPr>
        <p:spPr>
          <a:xfrm>
            <a:off x="7291172" y="3544622"/>
            <a:ext cx="2513463" cy="1015663"/>
          </a:xfrm>
          <a:prstGeom prst="rect">
            <a:avLst/>
          </a:prstGeom>
          <a:noFill/>
        </p:spPr>
        <p:txBody>
          <a:bodyPr wrap="square" rtlCol="0">
            <a:spAutoFit/>
          </a:bodyPr>
          <a:lstStyle/>
          <a:p>
            <a:pPr marL="285750" indent="-285750">
              <a:buFont typeface="Arial"/>
              <a:buChar char="•"/>
            </a:pPr>
            <a:r>
              <a:rPr lang="en-US" sz="2000" dirty="0">
                <a:solidFill>
                  <a:srgbClr val="404040"/>
                </a:solidFill>
                <a:latin typeface="Calibri Light"/>
                <a:cs typeface="Calibri Light"/>
              </a:rPr>
              <a:t>Strain rates</a:t>
            </a:r>
          </a:p>
          <a:p>
            <a:pPr marL="285750" indent="-285750">
              <a:buFont typeface="Arial"/>
              <a:buChar char="•"/>
            </a:pPr>
            <a:r>
              <a:rPr lang="en-US" sz="2000" dirty="0">
                <a:solidFill>
                  <a:srgbClr val="404040"/>
                </a:solidFill>
                <a:latin typeface="Calibri Light"/>
                <a:cs typeface="Calibri Light"/>
              </a:rPr>
              <a:t>Bandpass </a:t>
            </a:r>
          </a:p>
          <a:p>
            <a:r>
              <a:rPr lang="en-US" sz="2000" dirty="0">
                <a:solidFill>
                  <a:srgbClr val="404040"/>
                </a:solidFill>
                <a:latin typeface="Calibri Light"/>
                <a:cs typeface="Calibri Light"/>
              </a:rPr>
              <a:t>       0.5 </a:t>
            </a:r>
            <a:r>
              <a:rPr lang="mr-IN" sz="2000" dirty="0">
                <a:solidFill>
                  <a:srgbClr val="404040"/>
                </a:solidFill>
                <a:latin typeface="Calibri Light"/>
                <a:cs typeface="Calibri Light"/>
              </a:rPr>
              <a:t>–</a:t>
            </a:r>
            <a:r>
              <a:rPr lang="en-US" sz="2000" dirty="0">
                <a:solidFill>
                  <a:srgbClr val="404040"/>
                </a:solidFill>
                <a:latin typeface="Calibri Light"/>
                <a:cs typeface="Calibri Light"/>
              </a:rPr>
              <a:t> 24 Hz</a:t>
            </a:r>
          </a:p>
        </p:txBody>
      </p:sp>
    </p:spTree>
    <p:extLst>
      <p:ext uri="{BB962C8B-B14F-4D97-AF65-F5344CB8AC3E}">
        <p14:creationId xmlns:p14="http://schemas.microsoft.com/office/powerpoint/2010/main" val="17261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_2016-09-10_00005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9" y="691067"/>
            <a:ext cx="4523156" cy="3394820"/>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20</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2666946"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SELECTIVE FILTERING</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data_filtered_2016-09-10_00005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908" y="691066"/>
            <a:ext cx="4523158" cy="3394821"/>
          </a:xfrm>
          <a:prstGeom prst="rect">
            <a:avLst/>
          </a:prstGeom>
        </p:spPr>
      </p:pic>
      <p:sp>
        <p:nvSpPr>
          <p:cNvPr id="5" name="Rectangle 4"/>
          <p:cNvSpPr/>
          <p:nvPr/>
        </p:nvSpPr>
        <p:spPr>
          <a:xfrm>
            <a:off x="424124" y="4188915"/>
            <a:ext cx="8622392" cy="738664"/>
          </a:xfrm>
          <a:prstGeom prst="rect">
            <a:avLst/>
          </a:prstGeom>
        </p:spPr>
        <p:txBody>
          <a:bodyPr wrap="square">
            <a:spAutoFit/>
          </a:bodyPr>
          <a:lstStyle/>
          <a:p>
            <a:r>
              <a:rPr lang="en-US" sz="1400" i="1" dirty="0">
                <a:solidFill>
                  <a:schemeClr val="bg1">
                    <a:lumMod val="50000"/>
                  </a:schemeClr>
                </a:solidFill>
                <a:latin typeface="Calibri" panose="020F0502020204030204" pitchFamily="34" charset="0"/>
                <a:cs typeface="Calibri" panose="020F0502020204030204" pitchFamily="34" charset="0"/>
              </a:rPr>
              <a:t>“A Seismic Shift in Scalable Acquisition Demands New Processing: Fiber-Optic Seismic Signal Retrieval in Urban Areas with Unsupervised Learning for Coherent Noise Removal”, IEEE Signal processing magazine </a:t>
            </a:r>
          </a:p>
          <a:p>
            <a:r>
              <a:rPr lang="en-US" sz="1400" i="1" dirty="0">
                <a:solidFill>
                  <a:schemeClr val="bg1">
                    <a:lumMod val="50000"/>
                  </a:schemeClr>
                </a:solidFill>
                <a:latin typeface="Calibri" panose="020F0502020204030204" pitchFamily="34" charset="0"/>
                <a:cs typeface="Calibri" panose="020F0502020204030204" pitchFamily="34" charset="0"/>
              </a:rPr>
              <a:t>Eileen R. Martin, Fantine Huot, </a:t>
            </a:r>
            <a:r>
              <a:rPr lang="en-US" sz="1400" i="1" dirty="0" err="1">
                <a:solidFill>
                  <a:schemeClr val="bg1">
                    <a:lumMod val="50000"/>
                  </a:schemeClr>
                </a:solidFill>
                <a:latin typeface="Calibri" panose="020F0502020204030204" pitchFamily="34" charset="0"/>
                <a:cs typeface="Calibri" panose="020F0502020204030204" pitchFamily="34" charset="0"/>
              </a:rPr>
              <a:t>Yinbin</a:t>
            </a:r>
            <a:r>
              <a:rPr lang="en-US" sz="1400" i="1" dirty="0">
                <a:solidFill>
                  <a:schemeClr val="bg1">
                    <a:lumMod val="50000"/>
                  </a:schemeClr>
                </a:solidFill>
                <a:latin typeface="Calibri" panose="020F0502020204030204" pitchFamily="34" charset="0"/>
                <a:cs typeface="Calibri" panose="020F0502020204030204" pitchFamily="34" charset="0"/>
              </a:rPr>
              <a:t> Ma, Robert </a:t>
            </a:r>
            <a:r>
              <a:rPr lang="en-US" sz="1400" i="1" dirty="0" err="1">
                <a:solidFill>
                  <a:schemeClr val="bg1">
                    <a:lumMod val="50000"/>
                  </a:schemeClr>
                </a:solidFill>
                <a:latin typeface="Calibri" panose="020F0502020204030204" pitchFamily="34" charset="0"/>
                <a:cs typeface="Calibri" panose="020F0502020204030204" pitchFamily="34" charset="0"/>
              </a:rPr>
              <a:t>Cieplicki</a:t>
            </a:r>
            <a:r>
              <a:rPr lang="en-US" sz="1400" i="1" dirty="0">
                <a:solidFill>
                  <a:schemeClr val="bg1">
                    <a:lumMod val="50000"/>
                  </a:schemeClr>
                </a:solidFill>
                <a:latin typeface="Calibri" panose="020F0502020204030204" pitchFamily="34" charset="0"/>
                <a:cs typeface="Calibri" panose="020F0502020204030204" pitchFamily="34" charset="0"/>
              </a:rPr>
              <a:t>, Steve Cole, Martin </a:t>
            </a:r>
            <a:r>
              <a:rPr lang="en-US" sz="1400" i="1" dirty="0" err="1">
                <a:solidFill>
                  <a:schemeClr val="bg1">
                    <a:lumMod val="50000"/>
                  </a:schemeClr>
                </a:solidFill>
                <a:latin typeface="Calibri" panose="020F0502020204030204" pitchFamily="34" charset="0"/>
                <a:cs typeface="Calibri" panose="020F0502020204030204" pitchFamily="34" charset="0"/>
              </a:rPr>
              <a:t>Karrenbach</a:t>
            </a:r>
            <a:r>
              <a:rPr lang="en-US" sz="1400" i="1" dirty="0">
                <a:solidFill>
                  <a:schemeClr val="bg1">
                    <a:lumMod val="50000"/>
                  </a:schemeClr>
                </a:solidFill>
                <a:latin typeface="Calibri" panose="020F0502020204030204" pitchFamily="34" charset="0"/>
                <a:cs typeface="Calibri" panose="020F0502020204030204" pitchFamily="34" charset="0"/>
              </a:rPr>
              <a:t>, </a:t>
            </a:r>
            <a:r>
              <a:rPr lang="en-US" sz="1400" i="1" dirty="0" err="1">
                <a:solidFill>
                  <a:schemeClr val="bg1">
                    <a:lumMod val="50000"/>
                  </a:schemeClr>
                </a:solidFill>
                <a:latin typeface="Calibri" panose="020F0502020204030204" pitchFamily="34" charset="0"/>
                <a:cs typeface="Calibri" panose="020F0502020204030204" pitchFamily="34" charset="0"/>
              </a:rPr>
              <a:t>Biondo</a:t>
            </a:r>
            <a:r>
              <a:rPr lang="en-US" sz="1400" i="1" dirty="0">
                <a:solidFill>
                  <a:schemeClr val="bg1">
                    <a:lumMod val="50000"/>
                  </a:schemeClr>
                </a:solidFill>
                <a:latin typeface="Calibri" panose="020F0502020204030204" pitchFamily="34" charset="0"/>
                <a:cs typeface="Calibri" panose="020F0502020204030204" pitchFamily="34" charset="0"/>
              </a:rPr>
              <a:t> L. </a:t>
            </a:r>
            <a:r>
              <a:rPr lang="en-US" sz="1400" i="1" dirty="0" err="1">
                <a:solidFill>
                  <a:schemeClr val="bg1">
                    <a:lumMod val="50000"/>
                  </a:schemeClr>
                </a:solidFill>
                <a:latin typeface="Calibri" panose="020F0502020204030204" pitchFamily="34" charset="0"/>
                <a:cs typeface="Calibri" panose="020F0502020204030204" pitchFamily="34" charset="0"/>
              </a:rPr>
              <a:t>Biondi</a:t>
            </a:r>
            <a:endParaRPr lang="en-US" sz="1400" i="1" dirty="0">
              <a:solidFill>
                <a:schemeClr val="bg1">
                  <a:lumMod val="50000"/>
                </a:schemeClr>
              </a:solidFill>
              <a:latin typeface="Calibri" panose="020F0502020204030204" pitchFamily="34" charset="0"/>
              <a:cs typeface="Calibri" panose="020F0502020204030204" pitchFamily="34" charset="0"/>
            </a:endParaRPr>
          </a:p>
        </p:txBody>
      </p:sp>
      <p:sp>
        <p:nvSpPr>
          <p:cNvPr id="9" name="Rectangle 8"/>
          <p:cNvSpPr/>
          <p:nvPr/>
        </p:nvSpPr>
        <p:spPr>
          <a:xfrm>
            <a:off x="1018925" y="726965"/>
            <a:ext cx="2795964" cy="2876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34AC8B"/>
                </a:solidFill>
                <a:latin typeface="Gill Sans"/>
                <a:cs typeface="Gill Sans"/>
              </a:rPr>
              <a:t>BEFORE</a:t>
            </a:r>
          </a:p>
        </p:txBody>
      </p:sp>
      <p:sp>
        <p:nvSpPr>
          <p:cNvPr id="10" name="Rectangle 9"/>
          <p:cNvSpPr/>
          <p:nvPr/>
        </p:nvSpPr>
        <p:spPr>
          <a:xfrm>
            <a:off x="5406407" y="726965"/>
            <a:ext cx="2795964" cy="2876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34AC8B"/>
                </a:solidFill>
                <a:latin typeface="Gill Sans"/>
                <a:cs typeface="Gill Sans"/>
              </a:rPr>
              <a:t>AFTER</a:t>
            </a:r>
          </a:p>
        </p:txBody>
      </p:sp>
    </p:spTree>
    <p:extLst>
      <p:ext uri="{BB962C8B-B14F-4D97-AF65-F5344CB8AC3E}">
        <p14:creationId xmlns:p14="http://schemas.microsoft.com/office/powerpoint/2010/main" val="331718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eal_noise.pdf">
            <a:extLst>
              <a:ext uri="{FF2B5EF4-FFF2-40B4-BE49-F238E27FC236}">
                <a16:creationId xmlns:a16="http://schemas.microsoft.com/office/drawing/2014/main" id="{C526D8CC-98E2-CC4D-B9B4-DD9EBED5CB0B}"/>
              </a:ext>
            </a:extLst>
          </p:cNvPr>
          <p:cNvPicPr>
            <a:picLocks noChangeAspect="1"/>
          </p:cNvPicPr>
          <p:nvPr/>
        </p:nvPicPr>
        <p:blipFill rotWithShape="1">
          <a:blip r:embed="rId3">
            <a:lum bright="-73000" contrast="85000"/>
            <a:extLst>
              <a:ext uri="{28A0092B-C50C-407E-A947-70E740481C1C}">
                <a14:useLocalDpi xmlns:a14="http://schemas.microsoft.com/office/drawing/2010/main" val="0"/>
              </a:ext>
            </a:extLst>
          </a:blip>
          <a:srcRect l="7712"/>
          <a:stretch/>
        </p:blipFill>
        <p:spPr>
          <a:xfrm>
            <a:off x="4478324" y="752361"/>
            <a:ext cx="4450898" cy="3619723"/>
          </a:xfrm>
          <a:prstGeom prst="rect">
            <a:avLst/>
          </a:prstGeom>
        </p:spPr>
      </p:pic>
      <p:pic>
        <p:nvPicPr>
          <p:cNvPr id="11" name="Picture 10" descr="synth_cars.pdf"/>
          <p:cNvPicPr>
            <a:picLocks noChangeAspect="1"/>
          </p:cNvPicPr>
          <p:nvPr/>
        </p:nvPicPr>
        <p:blipFill rotWithShape="1">
          <a:blip r:embed="rId4">
            <a:extLst>
              <a:ext uri="{28A0092B-C50C-407E-A947-70E740481C1C}">
                <a14:useLocalDpi xmlns:a14="http://schemas.microsoft.com/office/drawing/2010/main" val="0"/>
              </a:ext>
            </a:extLst>
          </a:blip>
          <a:srcRect l="10333"/>
          <a:stretch/>
        </p:blipFill>
        <p:spPr>
          <a:xfrm>
            <a:off x="4623618" y="752361"/>
            <a:ext cx="4358640" cy="3648336"/>
          </a:xfrm>
          <a:prstGeom prst="rect">
            <a:avLst/>
          </a:prstGeom>
        </p:spPr>
      </p:pic>
      <p:sp>
        <p:nvSpPr>
          <p:cNvPr id="13" name="Rectangle 12"/>
          <p:cNvSpPr/>
          <p:nvPr/>
        </p:nvSpPr>
        <p:spPr>
          <a:xfrm>
            <a:off x="5197083" y="796293"/>
            <a:ext cx="2795964" cy="2876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34AC8B"/>
                </a:solidFill>
                <a:latin typeface="Gill Sans"/>
                <a:cs typeface="Gill Sans"/>
              </a:rPr>
              <a:t>BACKGROUND NOISE</a:t>
            </a:r>
          </a:p>
        </p:txBody>
      </p:sp>
      <p:sp>
        <p:nvSpPr>
          <p:cNvPr id="14" name="Rectangle 13"/>
          <p:cNvSpPr/>
          <p:nvPr/>
        </p:nvSpPr>
        <p:spPr>
          <a:xfrm>
            <a:off x="5197083" y="776944"/>
            <a:ext cx="2795964"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34AC8B"/>
                </a:solidFill>
                <a:latin typeface="Gill Sans"/>
                <a:cs typeface="Gill Sans"/>
              </a:rPr>
              <a:t>SYNTHETIC CARS</a:t>
            </a:r>
          </a:p>
        </p:txBody>
      </p:sp>
      <p:pic>
        <p:nvPicPr>
          <p:cNvPr id="2" name="Picture 1" descr="real_car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9" y="803162"/>
            <a:ext cx="4728050" cy="3548602"/>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21</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550953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CAR DETECTION WITH A NEURAL NETWORK</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10" name="TextBox 9"/>
          <p:cNvSpPr txBox="1"/>
          <p:nvPr/>
        </p:nvSpPr>
        <p:spPr>
          <a:xfrm>
            <a:off x="558024" y="4135210"/>
            <a:ext cx="6965520" cy="1477328"/>
          </a:xfrm>
          <a:prstGeom prst="rect">
            <a:avLst/>
          </a:prstGeom>
          <a:noFill/>
        </p:spPr>
        <p:txBody>
          <a:bodyPr wrap="square" rtlCol="0">
            <a:spAutoFit/>
          </a:bodyPr>
          <a:lstStyle/>
          <a:p>
            <a:pPr marL="171450" indent="-171450">
              <a:buFont typeface="Arial"/>
              <a:buChar char="•"/>
            </a:pPr>
            <a:r>
              <a:rPr lang="en-US" dirty="0">
                <a:solidFill>
                  <a:srgbClr val="595959"/>
                </a:solidFill>
                <a:latin typeface="Calibri Light"/>
                <a:cs typeface="Calibri Light"/>
              </a:rPr>
              <a:t>Raw data </a:t>
            </a:r>
          </a:p>
          <a:p>
            <a:pPr marL="171450" indent="-171450">
              <a:buFont typeface="Arial"/>
              <a:buChar char="•"/>
            </a:pPr>
            <a:r>
              <a:rPr lang="en-US" dirty="0">
                <a:solidFill>
                  <a:srgbClr val="595959"/>
                </a:solidFill>
                <a:latin typeface="Calibri Light"/>
                <a:cs typeface="Calibri Light"/>
              </a:rPr>
              <a:t>Detection window 10 channels x 10 seconds</a:t>
            </a:r>
          </a:p>
          <a:p>
            <a:pPr marL="171450" indent="-171450">
              <a:buFont typeface="Arial"/>
              <a:buChar char="•"/>
            </a:pPr>
            <a:r>
              <a:rPr lang="en-US" dirty="0" err="1">
                <a:solidFill>
                  <a:srgbClr val="595959"/>
                </a:solidFill>
                <a:latin typeface="Calibri Light"/>
                <a:cs typeface="Calibri Light"/>
              </a:rPr>
              <a:t>Downsampling</a:t>
            </a:r>
            <a:r>
              <a:rPr lang="en-US" dirty="0">
                <a:solidFill>
                  <a:srgbClr val="595959"/>
                </a:solidFill>
                <a:latin typeface="Calibri Light"/>
                <a:cs typeface="Calibri Light"/>
              </a:rPr>
              <a:t> along the time axis : 10 x 50 samples</a:t>
            </a:r>
          </a:p>
          <a:p>
            <a:pPr marL="171450" indent="-171450">
              <a:buFont typeface="Arial"/>
              <a:buChar char="•"/>
            </a:pPr>
            <a:endParaRPr lang="en-US" dirty="0">
              <a:solidFill>
                <a:srgbClr val="595959"/>
              </a:solidFill>
              <a:latin typeface="Calibri Light"/>
              <a:cs typeface="Calibri Light"/>
            </a:endParaRPr>
          </a:p>
          <a:p>
            <a:pPr marL="171450" indent="-171450">
              <a:buFont typeface="Arial"/>
              <a:buChar char="•"/>
            </a:pPr>
            <a:endParaRPr lang="en-US" dirty="0">
              <a:solidFill>
                <a:srgbClr val="595959"/>
              </a:solidFill>
              <a:latin typeface="Calibri Light"/>
              <a:cs typeface="Calibri Light"/>
            </a:endParaRPr>
          </a:p>
        </p:txBody>
      </p:sp>
      <p:sp>
        <p:nvSpPr>
          <p:cNvPr id="12" name="Rectangle 11"/>
          <p:cNvSpPr/>
          <p:nvPr/>
        </p:nvSpPr>
        <p:spPr>
          <a:xfrm>
            <a:off x="1018925" y="784840"/>
            <a:ext cx="2795964" cy="2876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4">
                    <a:lumMod val="75000"/>
                  </a:schemeClr>
                </a:solidFill>
                <a:latin typeface="Gill Sans"/>
                <a:cs typeface="Gill Sans"/>
              </a:rPr>
              <a:t>CARS</a:t>
            </a:r>
          </a:p>
        </p:txBody>
      </p:sp>
    </p:spTree>
    <p:extLst>
      <p:ext uri="{BB962C8B-B14F-4D97-AF65-F5344CB8AC3E}">
        <p14:creationId xmlns:p14="http://schemas.microsoft.com/office/powerpoint/2010/main" val="143871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22</a:t>
            </a:fld>
            <a:endParaRPr lang="en-US"/>
          </a:p>
        </p:txBody>
      </p:sp>
      <p:sp>
        <p:nvSpPr>
          <p:cNvPr id="42" name="Rectangle 41"/>
          <p:cNvSpPr/>
          <p:nvPr/>
        </p:nvSpPr>
        <p:spPr>
          <a:xfrm>
            <a:off x="2136588" y="803162"/>
            <a:ext cx="986118" cy="196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1315223"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DATA SET</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109612949"/>
              </p:ext>
            </p:extLst>
          </p:nvPr>
        </p:nvGraphicFramePr>
        <p:xfrm>
          <a:off x="1193801" y="1297987"/>
          <a:ext cx="6756400" cy="1601421"/>
        </p:xfrm>
        <a:graphic>
          <a:graphicData uri="http://schemas.openxmlformats.org/drawingml/2006/table">
            <a:tbl>
              <a:tblPr firstRow="1" firstCol="1" bandRow="1">
                <a:tableStyleId>{00A15C55-8517-42AA-B614-E9B94910E393}</a:tableStyleId>
              </a:tblPr>
              <a:tblGrid>
                <a:gridCol w="1351280">
                  <a:extLst>
                    <a:ext uri="{9D8B030D-6E8A-4147-A177-3AD203B41FA5}">
                      <a16:colId xmlns:a16="http://schemas.microsoft.com/office/drawing/2014/main" val="20000"/>
                    </a:ext>
                  </a:extLst>
                </a:gridCol>
                <a:gridCol w="1351280">
                  <a:extLst>
                    <a:ext uri="{9D8B030D-6E8A-4147-A177-3AD203B41FA5}">
                      <a16:colId xmlns:a16="http://schemas.microsoft.com/office/drawing/2014/main" val="20001"/>
                    </a:ext>
                  </a:extLst>
                </a:gridCol>
                <a:gridCol w="1351280">
                  <a:extLst>
                    <a:ext uri="{9D8B030D-6E8A-4147-A177-3AD203B41FA5}">
                      <a16:colId xmlns:a16="http://schemas.microsoft.com/office/drawing/2014/main" val="20002"/>
                    </a:ext>
                  </a:extLst>
                </a:gridCol>
                <a:gridCol w="1351280">
                  <a:extLst>
                    <a:ext uri="{9D8B030D-6E8A-4147-A177-3AD203B41FA5}">
                      <a16:colId xmlns:a16="http://schemas.microsoft.com/office/drawing/2014/main" val="20003"/>
                    </a:ext>
                  </a:extLst>
                </a:gridCol>
                <a:gridCol w="1351280">
                  <a:extLst>
                    <a:ext uri="{9D8B030D-6E8A-4147-A177-3AD203B41FA5}">
                      <a16:colId xmlns:a16="http://schemas.microsoft.com/office/drawing/2014/main" val="20004"/>
                    </a:ext>
                  </a:extLst>
                </a:gridCol>
              </a:tblGrid>
              <a:tr h="702161">
                <a:tc>
                  <a:txBody>
                    <a:bodyPr/>
                    <a:lstStyle/>
                    <a:p>
                      <a:pPr algn="ctr"/>
                      <a:endParaRPr lang="en-US" sz="1600" b="0" dirty="0">
                        <a:latin typeface="Calibri"/>
                        <a:cs typeface="Calibri"/>
                      </a:endParaRPr>
                    </a:p>
                  </a:txBody>
                  <a:tcPr anchor="ctr">
                    <a:solidFill>
                      <a:srgbClr val="34AC8B"/>
                    </a:solidFill>
                  </a:tcPr>
                </a:tc>
                <a:tc>
                  <a:txBody>
                    <a:bodyPr/>
                    <a:lstStyle/>
                    <a:p>
                      <a:pPr algn="ctr"/>
                      <a:r>
                        <a:rPr lang="en-US" sz="1600" b="0" dirty="0">
                          <a:latin typeface="Calibri"/>
                          <a:cs typeface="Calibri"/>
                        </a:rPr>
                        <a:t>Real</a:t>
                      </a:r>
                      <a:r>
                        <a:rPr lang="en-US" sz="1600" b="0" baseline="0" dirty="0">
                          <a:latin typeface="Calibri"/>
                          <a:cs typeface="Calibri"/>
                        </a:rPr>
                        <a:t> cars</a:t>
                      </a:r>
                      <a:endParaRPr lang="en-US" sz="1600" b="0" dirty="0">
                        <a:latin typeface="Calibri"/>
                        <a:cs typeface="Calibri"/>
                      </a:endParaRPr>
                    </a:p>
                  </a:txBody>
                  <a:tcPr anchor="ctr">
                    <a:solidFill>
                      <a:srgbClr val="34AC8B"/>
                    </a:solidFill>
                  </a:tcPr>
                </a:tc>
                <a:tc>
                  <a:txBody>
                    <a:bodyPr/>
                    <a:lstStyle/>
                    <a:p>
                      <a:pPr algn="ctr"/>
                      <a:r>
                        <a:rPr lang="en-US" sz="1600" b="0" dirty="0">
                          <a:latin typeface="Calibri"/>
                          <a:cs typeface="Calibri"/>
                        </a:rPr>
                        <a:t>Synthetic cars</a:t>
                      </a:r>
                    </a:p>
                  </a:txBody>
                  <a:tcPr anchor="ctr">
                    <a:solidFill>
                      <a:srgbClr val="34AC8B"/>
                    </a:solidFill>
                  </a:tcPr>
                </a:tc>
                <a:tc>
                  <a:txBody>
                    <a:bodyPr/>
                    <a:lstStyle/>
                    <a:p>
                      <a:pPr algn="ctr"/>
                      <a:r>
                        <a:rPr lang="en-US" sz="1600" b="0" dirty="0">
                          <a:latin typeface="Calibri"/>
                          <a:cs typeface="Calibri"/>
                        </a:rPr>
                        <a:t>Background</a:t>
                      </a:r>
                      <a:r>
                        <a:rPr lang="en-US" sz="1600" b="0" baseline="0" dirty="0">
                          <a:latin typeface="Calibri"/>
                          <a:cs typeface="Calibri"/>
                        </a:rPr>
                        <a:t> noise</a:t>
                      </a:r>
                      <a:endParaRPr lang="en-US" sz="1600" b="0" dirty="0">
                        <a:latin typeface="Calibri"/>
                        <a:cs typeface="Calibri"/>
                      </a:endParaRPr>
                    </a:p>
                  </a:txBody>
                  <a:tcPr anchor="ctr">
                    <a:solidFill>
                      <a:srgbClr val="34AC8B"/>
                    </a:solidFill>
                  </a:tcPr>
                </a:tc>
                <a:tc>
                  <a:txBody>
                    <a:bodyPr/>
                    <a:lstStyle/>
                    <a:p>
                      <a:pPr algn="ctr"/>
                      <a:r>
                        <a:rPr lang="en-US" sz="1600" b="0" dirty="0">
                          <a:latin typeface="Calibri"/>
                          <a:cs typeface="Calibri"/>
                        </a:rPr>
                        <a:t>Total</a:t>
                      </a:r>
                    </a:p>
                  </a:txBody>
                  <a:tcPr anchor="ctr">
                    <a:solidFill>
                      <a:srgbClr val="34AC8B"/>
                    </a:solidFill>
                  </a:tcPr>
                </a:tc>
                <a:extLst>
                  <a:ext uri="{0D108BD9-81ED-4DB2-BD59-A6C34878D82A}">
                    <a16:rowId xmlns:a16="http://schemas.microsoft.com/office/drawing/2014/main" val="10000"/>
                  </a:ext>
                </a:extLst>
              </a:tr>
              <a:tr h="449630">
                <a:tc>
                  <a:txBody>
                    <a:bodyPr/>
                    <a:lstStyle/>
                    <a:p>
                      <a:r>
                        <a:rPr lang="en-US" sz="1600" b="0" dirty="0">
                          <a:latin typeface="Calibri"/>
                          <a:cs typeface="Calibri"/>
                        </a:rPr>
                        <a:t>Training</a:t>
                      </a:r>
                    </a:p>
                  </a:txBody>
                  <a:tcPr anchor="ctr">
                    <a:solidFill>
                      <a:srgbClr val="34AC8B"/>
                    </a:solidFill>
                  </a:tcPr>
                </a:tc>
                <a:tc>
                  <a:txBody>
                    <a:bodyPr/>
                    <a:lstStyle/>
                    <a:p>
                      <a:pPr algn="r"/>
                      <a:r>
                        <a:rPr lang="en-US" sz="1600" b="0" dirty="0">
                          <a:solidFill>
                            <a:srgbClr val="595959"/>
                          </a:solidFill>
                          <a:latin typeface="Calibri"/>
                          <a:cs typeface="Calibri"/>
                        </a:rPr>
                        <a:t>5,000</a:t>
                      </a:r>
                    </a:p>
                  </a:txBody>
                  <a:tcPr/>
                </a:tc>
                <a:tc>
                  <a:txBody>
                    <a:bodyPr/>
                    <a:lstStyle/>
                    <a:p>
                      <a:pPr algn="r"/>
                      <a:r>
                        <a:rPr lang="en-US" sz="1600" b="0" dirty="0">
                          <a:solidFill>
                            <a:srgbClr val="595959"/>
                          </a:solidFill>
                          <a:latin typeface="Calibri"/>
                          <a:cs typeface="Calibri"/>
                        </a:rPr>
                        <a:t>20,000</a:t>
                      </a:r>
                    </a:p>
                  </a:txBody>
                  <a:tcPr/>
                </a:tc>
                <a:tc>
                  <a:txBody>
                    <a:bodyPr/>
                    <a:lstStyle/>
                    <a:p>
                      <a:pPr algn="r"/>
                      <a:r>
                        <a:rPr lang="en-US" sz="1600" b="0" dirty="0">
                          <a:solidFill>
                            <a:srgbClr val="595959"/>
                          </a:solidFill>
                          <a:latin typeface="Calibri"/>
                          <a:cs typeface="Calibri"/>
                        </a:rPr>
                        <a:t>25,000</a:t>
                      </a:r>
                    </a:p>
                  </a:txBody>
                  <a:tcPr/>
                </a:tc>
                <a:tc>
                  <a:txBody>
                    <a:bodyPr/>
                    <a:lstStyle/>
                    <a:p>
                      <a:pPr algn="r"/>
                      <a:r>
                        <a:rPr lang="en-US" sz="1600" b="0" dirty="0">
                          <a:solidFill>
                            <a:srgbClr val="595959"/>
                          </a:solidFill>
                          <a:latin typeface="Calibri"/>
                          <a:cs typeface="Calibri"/>
                        </a:rPr>
                        <a:t>50,000</a:t>
                      </a:r>
                    </a:p>
                  </a:txBody>
                  <a:tcPr/>
                </a:tc>
                <a:extLst>
                  <a:ext uri="{0D108BD9-81ED-4DB2-BD59-A6C34878D82A}">
                    <a16:rowId xmlns:a16="http://schemas.microsoft.com/office/drawing/2014/main" val="10001"/>
                  </a:ext>
                </a:extLst>
              </a:tr>
              <a:tr h="449630">
                <a:tc>
                  <a:txBody>
                    <a:bodyPr/>
                    <a:lstStyle/>
                    <a:p>
                      <a:r>
                        <a:rPr lang="en-US" sz="1600" b="0" dirty="0">
                          <a:latin typeface="Calibri"/>
                          <a:cs typeface="Calibri"/>
                        </a:rPr>
                        <a:t>Test</a:t>
                      </a:r>
                    </a:p>
                  </a:txBody>
                  <a:tcPr anchor="ctr">
                    <a:solidFill>
                      <a:srgbClr val="34AC8B"/>
                    </a:solidFill>
                  </a:tcPr>
                </a:tc>
                <a:tc>
                  <a:txBody>
                    <a:bodyPr/>
                    <a:lstStyle/>
                    <a:p>
                      <a:pPr algn="r"/>
                      <a:r>
                        <a:rPr lang="en-US" sz="1600" b="0" dirty="0">
                          <a:solidFill>
                            <a:srgbClr val="595959"/>
                          </a:solidFill>
                          <a:latin typeface="Calibri"/>
                          <a:cs typeface="Calibri"/>
                        </a:rPr>
                        <a:t>5,000</a:t>
                      </a:r>
                    </a:p>
                  </a:txBody>
                  <a:tcPr/>
                </a:tc>
                <a:tc>
                  <a:txBody>
                    <a:bodyPr/>
                    <a:lstStyle/>
                    <a:p>
                      <a:pPr algn="r"/>
                      <a:r>
                        <a:rPr lang="en-US" sz="1600" b="0" dirty="0">
                          <a:solidFill>
                            <a:srgbClr val="595959"/>
                          </a:solidFill>
                          <a:latin typeface="Calibri"/>
                          <a:cs typeface="Calibri"/>
                        </a:rPr>
                        <a:t>0</a:t>
                      </a:r>
                    </a:p>
                  </a:txBody>
                  <a:tcPr/>
                </a:tc>
                <a:tc>
                  <a:txBody>
                    <a:bodyPr/>
                    <a:lstStyle/>
                    <a:p>
                      <a:pPr algn="r"/>
                      <a:r>
                        <a:rPr lang="en-US" sz="1600" b="0" dirty="0">
                          <a:solidFill>
                            <a:srgbClr val="595959"/>
                          </a:solidFill>
                          <a:latin typeface="Calibri"/>
                          <a:cs typeface="Calibri"/>
                        </a:rPr>
                        <a:t>5,000</a:t>
                      </a:r>
                    </a:p>
                  </a:txBody>
                  <a:tcPr/>
                </a:tc>
                <a:tc>
                  <a:txBody>
                    <a:bodyPr/>
                    <a:lstStyle/>
                    <a:p>
                      <a:pPr algn="r"/>
                      <a:r>
                        <a:rPr lang="en-US" sz="1600" b="0" dirty="0">
                          <a:solidFill>
                            <a:srgbClr val="595959"/>
                          </a:solidFill>
                          <a:latin typeface="Calibri"/>
                          <a:cs typeface="Calibri"/>
                        </a:rPr>
                        <a:t>10,000</a:t>
                      </a:r>
                    </a:p>
                  </a:txBody>
                  <a:tcPr/>
                </a:tc>
                <a:extLst>
                  <a:ext uri="{0D108BD9-81ED-4DB2-BD59-A6C34878D82A}">
                    <a16:rowId xmlns:a16="http://schemas.microsoft.com/office/drawing/2014/main" val="10003"/>
                  </a:ext>
                </a:extLst>
              </a:tr>
            </a:tbl>
          </a:graphicData>
        </a:graphic>
      </p:graphicFrame>
      <p:sp>
        <p:nvSpPr>
          <p:cNvPr id="9" name="Rectangle 8">
            <a:extLst>
              <a:ext uri="{FF2B5EF4-FFF2-40B4-BE49-F238E27FC236}">
                <a16:creationId xmlns:a16="http://schemas.microsoft.com/office/drawing/2014/main" id="{97EA1278-DD07-2348-9901-4F7F73BF62BF}"/>
              </a:ext>
            </a:extLst>
          </p:cNvPr>
          <p:cNvSpPr/>
          <p:nvPr/>
        </p:nvSpPr>
        <p:spPr>
          <a:xfrm>
            <a:off x="4774443" y="3884117"/>
            <a:ext cx="3175758" cy="670598"/>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ACCURACY:  99.4%</a:t>
            </a:r>
          </a:p>
        </p:txBody>
      </p:sp>
      <p:sp>
        <p:nvSpPr>
          <p:cNvPr id="10" name="Rectangle 9">
            <a:extLst>
              <a:ext uri="{FF2B5EF4-FFF2-40B4-BE49-F238E27FC236}">
                <a16:creationId xmlns:a16="http://schemas.microsoft.com/office/drawing/2014/main" id="{3E898093-D964-8845-9968-4D0E2E3C1E2C}"/>
              </a:ext>
            </a:extLst>
          </p:cNvPr>
          <p:cNvSpPr/>
          <p:nvPr/>
        </p:nvSpPr>
        <p:spPr>
          <a:xfrm>
            <a:off x="1193801" y="3884117"/>
            <a:ext cx="3175758" cy="670598"/>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ACCURACY:  98.1%</a:t>
            </a:r>
          </a:p>
        </p:txBody>
      </p:sp>
      <p:sp>
        <p:nvSpPr>
          <p:cNvPr id="12" name="Content Placeholder 2">
            <a:extLst>
              <a:ext uri="{FF2B5EF4-FFF2-40B4-BE49-F238E27FC236}">
                <a16:creationId xmlns:a16="http://schemas.microsoft.com/office/drawing/2014/main" id="{D15772CE-F87D-7741-813B-02B370B086D1}"/>
              </a:ext>
            </a:extLst>
          </p:cNvPr>
          <p:cNvSpPr txBox="1">
            <a:spLocks/>
          </p:cNvSpPr>
          <p:nvPr/>
        </p:nvSpPr>
        <p:spPr>
          <a:xfrm>
            <a:off x="1134881" y="3338223"/>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595959"/>
                </a:solidFill>
                <a:latin typeface="Calibri" panose="020F0502020204030204" pitchFamily="34" charset="0"/>
                <a:cs typeface="Calibri" panose="020F0502020204030204" pitchFamily="34" charset="0"/>
              </a:rPr>
              <a:t>Without synthetic data:</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47143E35-804C-1443-83DA-5DA589348B74}"/>
              </a:ext>
            </a:extLst>
          </p:cNvPr>
          <p:cNvSpPr txBox="1">
            <a:spLocks/>
          </p:cNvSpPr>
          <p:nvPr/>
        </p:nvSpPr>
        <p:spPr>
          <a:xfrm>
            <a:off x="4774443" y="3338223"/>
            <a:ext cx="4346293" cy="54589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595959"/>
                </a:solidFill>
                <a:latin typeface="Calibri" panose="020F0502020204030204" pitchFamily="34" charset="0"/>
                <a:cs typeface="Calibri" panose="020F0502020204030204" pitchFamily="34" charset="0"/>
              </a:rPr>
              <a:t>With synthetic data:</a:t>
            </a:r>
          </a:p>
          <a:p>
            <a:pPr marL="457200" indent="-457200">
              <a:buFont typeface="+mj-lt"/>
              <a:buAutoNum type="arabicPeriod"/>
            </a:pPr>
            <a:endParaRPr lang="en-US" sz="2000" dirty="0">
              <a:solidFill>
                <a:srgbClr val="5959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49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P spid="12" grpId="0" uiExpand="1" build="p"/>
      <p:bldP spid="1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icult_ca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588" y="537528"/>
            <a:ext cx="4755661" cy="3569325"/>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23</a:t>
            </a:fld>
            <a:endParaRPr lang="en-US" dirty="0"/>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639801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EXAMPLES OF EVENTS THAT WERE HARD TO CLASSIFY </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6619" y="3544295"/>
            <a:ext cx="7577751" cy="2246769"/>
          </a:xfrm>
          <a:prstGeom prst="rect">
            <a:avLst/>
          </a:prstGeom>
          <a:noFill/>
        </p:spPr>
        <p:txBody>
          <a:bodyPr wrap="square" rtlCol="0">
            <a:spAutoFit/>
          </a:bodyPr>
          <a:lstStyle/>
          <a:p>
            <a:r>
              <a:rPr lang="en-US" sz="2000" dirty="0">
                <a:solidFill>
                  <a:srgbClr val="595959"/>
                </a:solidFill>
                <a:latin typeface="Calibri Light"/>
                <a:cs typeface="Calibri Light"/>
              </a:rPr>
              <a:t>Out of 5,000 cars: </a:t>
            </a:r>
          </a:p>
          <a:p>
            <a:pPr marL="285750" indent="-285750">
              <a:buFont typeface="Arial"/>
              <a:buChar char="•"/>
            </a:pPr>
            <a:r>
              <a:rPr lang="en-US" sz="2000" dirty="0">
                <a:solidFill>
                  <a:srgbClr val="595959"/>
                </a:solidFill>
                <a:latin typeface="Calibri Light"/>
                <a:cs typeface="Calibri Light"/>
              </a:rPr>
              <a:t>1 was misclassified</a:t>
            </a:r>
          </a:p>
          <a:p>
            <a:pPr marL="285750" indent="-285750">
              <a:buFont typeface="Arial"/>
              <a:buChar char="•"/>
            </a:pPr>
            <a:r>
              <a:rPr lang="en-US" sz="2000" dirty="0">
                <a:solidFill>
                  <a:srgbClr val="595959"/>
                </a:solidFill>
                <a:latin typeface="Calibri Light"/>
                <a:cs typeface="Calibri Light"/>
              </a:rPr>
              <a:t>38 obtained a normalized probability score less than 90%</a:t>
            </a:r>
          </a:p>
          <a:p>
            <a:pPr marL="285750" indent="-285750">
              <a:buFont typeface="Arial"/>
              <a:buChar char="•"/>
            </a:pPr>
            <a:r>
              <a:rPr lang="en-US" sz="2000" dirty="0">
                <a:solidFill>
                  <a:srgbClr val="595959"/>
                </a:solidFill>
                <a:latin typeface="Calibri Light"/>
                <a:cs typeface="Calibri Light"/>
              </a:rPr>
              <a:t>59 obtained a normalized probability score less than 95%</a:t>
            </a:r>
          </a:p>
          <a:p>
            <a:pPr marL="285750" indent="-285750" algn="ctr">
              <a:buFont typeface="Arial"/>
              <a:buChar char="•"/>
            </a:pPr>
            <a:endParaRPr lang="en-US" sz="2000" dirty="0">
              <a:solidFill>
                <a:srgbClr val="595959"/>
              </a:solidFill>
              <a:latin typeface="Gill Sans"/>
              <a:cs typeface="Gill Sans"/>
            </a:endParaRPr>
          </a:p>
          <a:p>
            <a:pPr algn="ctr"/>
            <a:endParaRPr lang="en-US" sz="2000" dirty="0">
              <a:solidFill>
                <a:srgbClr val="595959"/>
              </a:solidFill>
              <a:latin typeface="Gill Sans"/>
              <a:cs typeface="Gill Sans"/>
            </a:endParaRPr>
          </a:p>
          <a:p>
            <a:pPr algn="ctr"/>
            <a:endParaRPr lang="en-US" sz="2000" dirty="0">
              <a:solidFill>
                <a:srgbClr val="595959"/>
              </a:solidFill>
              <a:latin typeface="Gill Sans"/>
              <a:cs typeface="Gill Sans"/>
            </a:endParaRPr>
          </a:p>
        </p:txBody>
      </p:sp>
    </p:spTree>
    <p:extLst>
      <p:ext uri="{BB962C8B-B14F-4D97-AF65-F5344CB8AC3E}">
        <p14:creationId xmlns:p14="http://schemas.microsoft.com/office/powerpoint/2010/main" val="177623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1981145"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CONCLUSIONS</a:t>
            </a:r>
          </a:p>
        </p:txBody>
      </p: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36660" y="1731319"/>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SYNTHETIC DATA GENERATION</a:t>
            </a:r>
          </a:p>
        </p:txBody>
      </p:sp>
      <p:sp>
        <p:nvSpPr>
          <p:cNvPr id="12" name="Rectangle 11"/>
          <p:cNvSpPr/>
          <p:nvPr/>
        </p:nvSpPr>
        <p:spPr>
          <a:xfrm>
            <a:off x="5045713" y="1719859"/>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TRANSFER LEARNING</a:t>
            </a:r>
          </a:p>
        </p:txBody>
      </p:sp>
      <p:sp>
        <p:nvSpPr>
          <p:cNvPr id="2" name="TextBox 1">
            <a:extLst>
              <a:ext uri="{FF2B5EF4-FFF2-40B4-BE49-F238E27FC236}">
                <a16:creationId xmlns:a16="http://schemas.microsoft.com/office/drawing/2014/main" id="{610AD520-886E-D145-A06F-22FAC40CE04E}"/>
              </a:ext>
            </a:extLst>
          </p:cNvPr>
          <p:cNvSpPr txBox="1"/>
          <p:nvPr/>
        </p:nvSpPr>
        <p:spPr>
          <a:xfrm>
            <a:off x="617453" y="2695298"/>
            <a:ext cx="3814171"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Compensate for limited labeled data and unbalanced data sets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Leverage domain knowledge</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165B5F7-CBF4-8041-82B1-9CCB3A23386D}"/>
              </a:ext>
            </a:extLst>
          </p:cNvPr>
          <p:cNvSpPr txBox="1"/>
          <p:nvPr/>
        </p:nvSpPr>
        <p:spPr>
          <a:xfrm>
            <a:off x="4958902" y="2695298"/>
            <a:ext cx="3837857" cy="1015663"/>
          </a:xfrm>
          <a:prstGeom prst="rect">
            <a:avLst/>
          </a:prstGeom>
          <a:noFill/>
        </p:spPr>
        <p:txBody>
          <a:bodyPr wrap="square" rtlCol="0">
            <a:spAutoFit/>
          </a:bodyPr>
          <a:lstStyle/>
          <a:p>
            <a:pPr marL="285750" indent="-285750" fontAlgn="ctr">
              <a:buFont typeface="Arial" panose="020B0604020202020204" pitchFamily="34" charset="0"/>
              <a:buChar char="•"/>
            </a:pPr>
            <a:r>
              <a:rPr lang="en-US" sz="2000" dirty="0"/>
              <a:t>Generalize to new conditions</a:t>
            </a:r>
          </a:p>
          <a:p>
            <a:pPr marL="285750" indent="-285750" fontAlgn="ctr">
              <a:buFont typeface="Arial" panose="020B0604020202020204" pitchFamily="34" charset="0"/>
              <a:buChar char="•"/>
            </a:pPr>
            <a:r>
              <a:rPr lang="en-US" sz="2000" dirty="0"/>
              <a:t>Transfer knowledge to problems with limited data</a:t>
            </a:r>
          </a:p>
        </p:txBody>
      </p:sp>
      <p:sp>
        <p:nvSpPr>
          <p:cNvPr id="29" name="Slide Number Placeholder 3">
            <a:extLst>
              <a:ext uri="{FF2B5EF4-FFF2-40B4-BE49-F238E27FC236}">
                <a16:creationId xmlns:a16="http://schemas.microsoft.com/office/drawing/2014/main" id="{6863A332-F0EC-794B-9A27-FEDC8273389A}"/>
              </a:ext>
            </a:extLst>
          </p:cNvPr>
          <p:cNvSpPr>
            <a:spLocks noGrp="1"/>
          </p:cNvSpPr>
          <p:nvPr>
            <p:ph type="sldNum" sz="quarter" idx="12"/>
          </p:nvPr>
        </p:nvSpPr>
        <p:spPr>
          <a:xfrm>
            <a:off x="6553200" y="4767263"/>
            <a:ext cx="2133600" cy="273844"/>
          </a:xfrm>
        </p:spPr>
        <p:txBody>
          <a:bodyPr/>
          <a:lstStyle/>
          <a:p>
            <a:fld id="{EE54BD56-DF77-5C40-9718-6DC5FEF23575}" type="slidenum">
              <a:rPr lang="en-US" smtClean="0"/>
              <a:t>24</a:t>
            </a:fld>
            <a:endParaRPr lang="en-US" dirty="0"/>
          </a:p>
        </p:txBody>
      </p:sp>
    </p:spTree>
    <p:extLst>
      <p:ext uri="{BB962C8B-B14F-4D97-AF65-F5344CB8AC3E}">
        <p14:creationId xmlns:p14="http://schemas.microsoft.com/office/powerpoint/2010/main" val="17947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306349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ACKNOWLEDGEMENTS</a:t>
            </a:r>
          </a:p>
        </p:txBody>
      </p: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0AD520-886E-D145-A06F-22FAC40CE04E}"/>
              </a:ext>
            </a:extLst>
          </p:cNvPr>
          <p:cNvSpPr txBox="1"/>
          <p:nvPr/>
        </p:nvSpPr>
        <p:spPr>
          <a:xfrm>
            <a:off x="628651" y="1383915"/>
            <a:ext cx="788669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Karianne</a:t>
            </a:r>
            <a:r>
              <a:rPr lang="en-US" sz="2000" dirty="0">
                <a:latin typeface="Calibri" panose="020F0502020204030204" pitchFamily="34" charset="0"/>
                <a:cs typeface="Calibri" panose="020F0502020204030204" pitchFamily="34" charset="0"/>
              </a:rPr>
              <a:t> Bergen</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Eileen R. Martin</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
        <p:nvSpPr>
          <p:cNvPr id="29" name="Slide Number Placeholder 3">
            <a:extLst>
              <a:ext uri="{FF2B5EF4-FFF2-40B4-BE49-F238E27FC236}">
                <a16:creationId xmlns:a16="http://schemas.microsoft.com/office/drawing/2014/main" id="{6863A332-F0EC-794B-9A27-FEDC8273389A}"/>
              </a:ext>
            </a:extLst>
          </p:cNvPr>
          <p:cNvSpPr>
            <a:spLocks noGrp="1"/>
          </p:cNvSpPr>
          <p:nvPr>
            <p:ph type="sldNum" sz="quarter" idx="12"/>
          </p:nvPr>
        </p:nvSpPr>
        <p:spPr>
          <a:xfrm>
            <a:off x="6553200" y="4767263"/>
            <a:ext cx="2133600" cy="273844"/>
          </a:xfrm>
        </p:spPr>
        <p:txBody>
          <a:bodyPr/>
          <a:lstStyle/>
          <a:p>
            <a:fld id="{EE54BD56-DF77-5C40-9718-6DC5FEF23575}" type="slidenum">
              <a:rPr lang="en-US" smtClean="0"/>
              <a:t>25</a:t>
            </a:fld>
            <a:endParaRPr lang="en-US" dirty="0"/>
          </a:p>
        </p:txBody>
      </p:sp>
      <p:sp>
        <p:nvSpPr>
          <p:cNvPr id="7" name="Title 1">
            <a:extLst>
              <a:ext uri="{FF2B5EF4-FFF2-40B4-BE49-F238E27FC236}">
                <a16:creationId xmlns:a16="http://schemas.microsoft.com/office/drawing/2014/main" id="{1A9D14ED-E37E-5347-BEE9-2B73A90DB1D2}"/>
              </a:ext>
            </a:extLst>
          </p:cNvPr>
          <p:cNvSpPr txBox="1">
            <a:spLocks/>
          </p:cNvSpPr>
          <p:nvPr/>
        </p:nvSpPr>
        <p:spPr>
          <a:xfrm>
            <a:off x="685801" y="2927662"/>
            <a:ext cx="7772400" cy="11025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Helvetica Light"/>
                <a:ea typeface="+mj-ea"/>
                <a:cs typeface="Helvetica Light"/>
              </a:defRPr>
            </a:lvl1pPr>
          </a:lstStyle>
          <a:p>
            <a:r>
              <a:rPr lang="en-US" sz="2400" dirty="0">
                <a:solidFill>
                  <a:schemeClr val="bg2">
                    <a:lumMod val="50000"/>
                  </a:schemeClr>
                </a:solidFill>
                <a:latin typeface="Gill Sans"/>
                <a:cs typeface="Gill Sans"/>
              </a:rPr>
              <a:t>THANK YOU</a:t>
            </a:r>
          </a:p>
        </p:txBody>
      </p:sp>
      <p:cxnSp>
        <p:nvCxnSpPr>
          <p:cNvPr id="8" name="Straight Connector 7">
            <a:extLst>
              <a:ext uri="{FF2B5EF4-FFF2-40B4-BE49-F238E27FC236}">
                <a16:creationId xmlns:a16="http://schemas.microsoft.com/office/drawing/2014/main" id="{70EE148E-358C-AE49-8D02-282FB3DC3079}"/>
              </a:ext>
            </a:extLst>
          </p:cNvPr>
          <p:cNvCxnSpPr/>
          <p:nvPr/>
        </p:nvCxnSpPr>
        <p:spPr>
          <a:xfrm>
            <a:off x="2" y="3494635"/>
            <a:ext cx="3487614" cy="0"/>
          </a:xfrm>
          <a:prstGeom prst="line">
            <a:avLst/>
          </a:prstGeom>
          <a:ln w="9525" cmpd="sng">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954AF69-74CD-C446-8DD6-A9356F96F4F6}"/>
              </a:ext>
            </a:extLst>
          </p:cNvPr>
          <p:cNvCxnSpPr/>
          <p:nvPr/>
        </p:nvCxnSpPr>
        <p:spPr>
          <a:xfrm>
            <a:off x="5666155" y="3494635"/>
            <a:ext cx="3477846" cy="0"/>
          </a:xfrm>
          <a:prstGeom prst="line">
            <a:avLst/>
          </a:prstGeom>
          <a:ln w="9525" cmpd="sng">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B1B9C5E9-4DB8-BE41-996F-15317F66C15D}"/>
              </a:ext>
            </a:extLst>
          </p:cNvPr>
          <p:cNvSpPr txBox="1">
            <a:spLocks/>
          </p:cNvSpPr>
          <p:nvPr/>
        </p:nvSpPr>
        <p:spPr>
          <a:xfrm>
            <a:off x="685801" y="3724825"/>
            <a:ext cx="7772400" cy="86078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Helvetica Light"/>
                <a:ea typeface="+mj-ea"/>
                <a:cs typeface="Helvetica Light"/>
              </a:defRPr>
            </a:lvl1pPr>
          </a:lstStyle>
          <a:p>
            <a:r>
              <a:rPr lang="en-US" sz="2000" b="1" dirty="0">
                <a:solidFill>
                  <a:schemeClr val="tx1">
                    <a:lumMod val="75000"/>
                    <a:lumOff val="25000"/>
                  </a:schemeClr>
                </a:solidFill>
                <a:latin typeface="Calibri Light"/>
                <a:cs typeface="Calibri Light"/>
              </a:rPr>
              <a:t>Feedback? Questions? Please share!</a:t>
            </a:r>
          </a:p>
          <a:p>
            <a:r>
              <a:rPr lang="en-US" sz="2000" b="1" u="sng" dirty="0" err="1">
                <a:solidFill>
                  <a:schemeClr val="tx1">
                    <a:lumMod val="75000"/>
                    <a:lumOff val="25000"/>
                  </a:schemeClr>
                </a:solidFill>
                <a:latin typeface="Calibri Light"/>
                <a:cs typeface="Calibri Light"/>
              </a:rPr>
              <a:t>fantine@stanford.edu</a:t>
            </a:r>
            <a:endParaRPr lang="en-US" sz="2000" b="1" u="sng" dirty="0">
              <a:solidFill>
                <a:schemeClr val="tx1">
                  <a:lumMod val="75000"/>
                  <a:lumOff val="25000"/>
                </a:schemeClr>
              </a:solidFill>
              <a:latin typeface="Calibri Light"/>
              <a:cs typeface="Calibri Light"/>
            </a:endParaRPr>
          </a:p>
        </p:txBody>
      </p:sp>
      <p:pic>
        <p:nvPicPr>
          <p:cNvPr id="11" name="Picture 10" descr="logo.png">
            <a:extLst>
              <a:ext uri="{FF2B5EF4-FFF2-40B4-BE49-F238E27FC236}">
                <a16:creationId xmlns:a16="http://schemas.microsoft.com/office/drawing/2014/main" id="{BA913D8F-6695-204A-A597-6658510C5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259" y="1173464"/>
            <a:ext cx="1342278" cy="1143985"/>
          </a:xfrm>
          <a:prstGeom prst="rect">
            <a:avLst/>
          </a:prstGeom>
        </p:spPr>
      </p:pic>
    </p:spTree>
    <p:extLst>
      <p:ext uri="{BB962C8B-B14F-4D97-AF65-F5344CB8AC3E}">
        <p14:creationId xmlns:p14="http://schemas.microsoft.com/office/powerpoint/2010/main" val="4215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499"/>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1906565"/>
            <a:ext cx="7772400" cy="1102519"/>
          </a:xfrm>
        </p:spPr>
        <p:txBody>
          <a:bodyPr>
            <a:normAutofit/>
          </a:bodyPr>
          <a:lstStyle/>
          <a:p>
            <a:r>
              <a:rPr lang="en-US" sz="2400" dirty="0">
                <a:solidFill>
                  <a:schemeClr val="bg1"/>
                </a:solidFill>
                <a:latin typeface="Gill Sans"/>
                <a:cs typeface="Gill Sans"/>
              </a:rPr>
              <a:t>BACKUP SLIDES</a:t>
            </a:r>
          </a:p>
        </p:txBody>
      </p:sp>
      <p:cxnSp>
        <p:nvCxnSpPr>
          <p:cNvPr id="6" name="Straight Connector 5"/>
          <p:cNvCxnSpPr/>
          <p:nvPr/>
        </p:nvCxnSpPr>
        <p:spPr>
          <a:xfrm>
            <a:off x="1" y="2498336"/>
            <a:ext cx="325353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851769" y="2498336"/>
            <a:ext cx="329223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487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27</a:t>
            </a:fld>
            <a:endParaRPr lang="en-US" dirty="0"/>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3182675"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HOEFFDING INEQUALITY</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7-06-01 at 1.24.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25" y="883920"/>
            <a:ext cx="8115300" cy="3352800"/>
          </a:xfrm>
          <a:prstGeom prst="rect">
            <a:avLst/>
          </a:prstGeom>
        </p:spPr>
      </p:pic>
    </p:spTree>
    <p:extLst>
      <p:ext uri="{BB962C8B-B14F-4D97-AF65-F5344CB8AC3E}">
        <p14:creationId xmlns:p14="http://schemas.microsoft.com/office/powerpoint/2010/main" val="3641131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28</a:t>
            </a:fld>
            <a:endParaRPr lang="en-US" dirty="0"/>
          </a:p>
        </p:txBody>
      </p:sp>
      <p:sp>
        <p:nvSpPr>
          <p:cNvPr id="42" name="Rectangle 41"/>
          <p:cNvSpPr/>
          <p:nvPr/>
        </p:nvSpPr>
        <p:spPr>
          <a:xfrm>
            <a:off x="2136588" y="803162"/>
            <a:ext cx="986118" cy="196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4229155"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THE IMPACT OF MISLABELED DATA </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7-06-01 at 1.33.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813322"/>
            <a:ext cx="7030720" cy="3649446"/>
          </a:xfrm>
          <a:prstGeom prst="rect">
            <a:avLst/>
          </a:prstGeom>
        </p:spPr>
      </p:pic>
    </p:spTree>
    <p:extLst>
      <p:ext uri="{BB962C8B-B14F-4D97-AF65-F5344CB8AC3E}">
        <p14:creationId xmlns:p14="http://schemas.microsoft.com/office/powerpoint/2010/main" val="1946767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2</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49862"/>
            <a:ext cx="3520346"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CHALLENGES &amp; LIMITATIONS</a:t>
            </a:r>
          </a:p>
        </p:txBody>
      </p: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04513" y="1137436"/>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Gill Sans"/>
                <a:cs typeface="Gill Sans"/>
              </a:rPr>
              <a:t>LIMITED </a:t>
            </a:r>
            <a:r>
              <a:rPr lang="en-US" dirty="0">
                <a:solidFill>
                  <a:schemeClr val="bg1"/>
                </a:solidFill>
                <a:latin typeface="Gill Sans"/>
                <a:cs typeface="Gill Sans"/>
              </a:rPr>
              <a:t>LABELED</a:t>
            </a:r>
            <a:r>
              <a:rPr lang="en-US" sz="1600" dirty="0">
                <a:solidFill>
                  <a:schemeClr val="bg1"/>
                </a:solidFill>
                <a:latin typeface="Gill Sans"/>
                <a:cs typeface="Gill Sans"/>
              </a:rPr>
              <a:t> DATA</a:t>
            </a:r>
          </a:p>
        </p:txBody>
      </p:sp>
      <p:sp>
        <p:nvSpPr>
          <p:cNvPr id="12" name="Rectangle 11"/>
          <p:cNvSpPr/>
          <p:nvPr/>
        </p:nvSpPr>
        <p:spPr>
          <a:xfrm>
            <a:off x="5013566" y="1125976"/>
            <a:ext cx="3175758" cy="67059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Gill Sans"/>
                <a:cs typeface="Gill Sans"/>
              </a:rPr>
              <a:t>POOR GENERALIZATION</a:t>
            </a:r>
          </a:p>
        </p:txBody>
      </p:sp>
      <p:sp>
        <p:nvSpPr>
          <p:cNvPr id="2" name="TextBox 1">
            <a:extLst>
              <a:ext uri="{FF2B5EF4-FFF2-40B4-BE49-F238E27FC236}">
                <a16:creationId xmlns:a16="http://schemas.microsoft.com/office/drawing/2014/main" id="{610AD520-886E-D145-A06F-22FAC40CE04E}"/>
              </a:ext>
            </a:extLst>
          </p:cNvPr>
          <p:cNvSpPr txBox="1"/>
          <p:nvPr/>
        </p:nvSpPr>
        <p:spPr>
          <a:xfrm>
            <a:off x="795130" y="2101415"/>
            <a:ext cx="3728102" cy="1754326"/>
          </a:xfrm>
          <a:prstGeom prst="rect">
            <a:avLst/>
          </a:prstGeom>
          <a:noFill/>
        </p:spPr>
        <p:txBody>
          <a:bodyPr wrap="square" rtlCol="0">
            <a:spAutoFit/>
          </a:bodyPr>
          <a:lstStyle/>
          <a:p>
            <a:pPr marL="285750" indent="-285750" fontAlgn="ctr">
              <a:buFont typeface="Arial" panose="020B0604020202020204" pitchFamily="34" charset="0"/>
              <a:buChar char="•"/>
            </a:pPr>
            <a:r>
              <a:rPr lang="en-US" dirty="0"/>
              <a:t>The earth is intrinsically unlabeled</a:t>
            </a:r>
          </a:p>
          <a:p>
            <a:pPr marL="285750" indent="-285750" fontAlgn="ctr">
              <a:buFont typeface="Arial" panose="020B0604020202020204" pitchFamily="34" charset="0"/>
              <a:buChar char="•"/>
            </a:pPr>
            <a:r>
              <a:rPr lang="en-US" dirty="0"/>
              <a:t>Absence of ground truth</a:t>
            </a:r>
          </a:p>
          <a:p>
            <a:pPr marL="285750" indent="-285750" fontAlgn="ctr">
              <a:buFont typeface="Arial" panose="020B0604020202020204" pitchFamily="34" charset="0"/>
              <a:buChar char="•"/>
            </a:pPr>
            <a:r>
              <a:rPr lang="en-US" dirty="0"/>
              <a:t>Uncertain labels</a:t>
            </a:r>
          </a:p>
          <a:p>
            <a:pPr marL="285750" indent="-285750" fontAlgn="ctr">
              <a:buFont typeface="Arial" panose="020B0604020202020204" pitchFamily="34" charset="0"/>
              <a:buChar char="•"/>
            </a:pPr>
            <a:r>
              <a:rPr lang="en-US" dirty="0"/>
              <a:t>Fuzzy boundaries</a:t>
            </a:r>
          </a:p>
          <a:p>
            <a:pPr marL="285750" indent="-285750" fontAlgn="ctr">
              <a:buFont typeface="Arial" panose="020B0604020202020204" pitchFamily="34" charset="0"/>
              <a:buChar char="•"/>
            </a:pPr>
            <a:r>
              <a:rPr lang="en-US" dirty="0"/>
              <a:t>Unbalanced data sets with rare events </a:t>
            </a:r>
          </a:p>
        </p:txBody>
      </p:sp>
      <p:sp>
        <p:nvSpPr>
          <p:cNvPr id="13" name="TextBox 12">
            <a:extLst>
              <a:ext uri="{FF2B5EF4-FFF2-40B4-BE49-F238E27FC236}">
                <a16:creationId xmlns:a16="http://schemas.microsoft.com/office/drawing/2014/main" id="{0165B5F7-CBF4-8041-82B1-9CCB3A23386D}"/>
              </a:ext>
            </a:extLst>
          </p:cNvPr>
          <p:cNvSpPr txBox="1"/>
          <p:nvPr/>
        </p:nvSpPr>
        <p:spPr>
          <a:xfrm>
            <a:off x="4926755" y="2101415"/>
            <a:ext cx="3760045" cy="1477328"/>
          </a:xfrm>
          <a:prstGeom prst="rect">
            <a:avLst/>
          </a:prstGeom>
          <a:noFill/>
        </p:spPr>
        <p:txBody>
          <a:bodyPr wrap="square" rtlCol="0">
            <a:spAutoFit/>
          </a:bodyPr>
          <a:lstStyle/>
          <a:p>
            <a:pPr marL="285750" indent="-285750" fontAlgn="ctr">
              <a:buFont typeface="Arial" panose="020B0604020202020204" pitchFamily="34" charset="0"/>
              <a:buChar char="•"/>
            </a:pPr>
            <a:r>
              <a:rPr lang="en-US" dirty="0"/>
              <a:t>The real world is messy</a:t>
            </a:r>
          </a:p>
          <a:p>
            <a:pPr marL="285750" indent="-285750" fontAlgn="ctr">
              <a:buFont typeface="Arial" panose="020B0604020202020204" pitchFamily="34" charset="0"/>
              <a:buChar char="•"/>
            </a:pPr>
            <a:r>
              <a:rPr lang="en-US" dirty="0"/>
              <a:t>Infinite number of novel scenarios</a:t>
            </a:r>
          </a:p>
          <a:p>
            <a:pPr marL="285750" indent="-285750" fontAlgn="ctr">
              <a:buFont typeface="Arial" panose="020B0604020202020204" pitchFamily="34" charset="0"/>
              <a:buChar char="•"/>
            </a:pPr>
            <a:r>
              <a:rPr lang="en-US" dirty="0"/>
              <a:t>Many sources of noise </a:t>
            </a:r>
          </a:p>
          <a:p>
            <a:pPr marL="285750" indent="-285750" fontAlgn="ctr">
              <a:buFont typeface="Arial" panose="020B0604020202020204" pitchFamily="34" charset="0"/>
              <a:buChar char="•"/>
            </a:pPr>
            <a:r>
              <a:rPr lang="en-US" dirty="0"/>
              <a:t>Small signal to noise ratio </a:t>
            </a:r>
          </a:p>
          <a:p>
            <a:pPr marL="285750" indent="-285750" fontAlgn="ctr">
              <a:buFont typeface="Arial" panose="020B0604020202020204" pitchFamily="34" charset="0"/>
              <a:buChar char="•"/>
            </a:pPr>
            <a:r>
              <a:rPr lang="en-US" dirty="0"/>
              <a:t>Incomplete data, drop outs</a:t>
            </a:r>
          </a:p>
        </p:txBody>
      </p:sp>
      <p:sp>
        <p:nvSpPr>
          <p:cNvPr id="15" name="TextBox 14">
            <a:extLst>
              <a:ext uri="{FF2B5EF4-FFF2-40B4-BE49-F238E27FC236}">
                <a16:creationId xmlns:a16="http://schemas.microsoft.com/office/drawing/2014/main" id="{03A4F0EB-50FB-024E-84DD-1E054601BC1D}"/>
              </a:ext>
            </a:extLst>
          </p:cNvPr>
          <p:cNvSpPr txBox="1"/>
          <p:nvPr/>
        </p:nvSpPr>
        <p:spPr>
          <a:xfrm>
            <a:off x="424125" y="4173137"/>
            <a:ext cx="7951779" cy="646331"/>
          </a:xfrm>
          <a:prstGeom prst="rect">
            <a:avLst/>
          </a:prstGeom>
          <a:noFill/>
        </p:spPr>
        <p:txBody>
          <a:bodyPr wrap="square" rtlCol="0">
            <a:spAutoFit/>
          </a:bodyPr>
          <a:lstStyle/>
          <a:p>
            <a:pPr marL="285750" indent="-285750" fontAlgn="ctr">
              <a:buFont typeface="Arial" panose="020B0604020202020204" pitchFamily="34" charset="0"/>
              <a:buChar char="•"/>
            </a:pPr>
            <a:r>
              <a:rPr lang="en-US" dirty="0"/>
              <a:t>The ability to transfer knowledge to new conditions is generally known as </a:t>
            </a:r>
            <a:r>
              <a:rPr lang="en-US" b="1" dirty="0">
                <a:solidFill>
                  <a:schemeClr val="bg2">
                    <a:lumMod val="50000"/>
                  </a:schemeClr>
                </a:solidFill>
              </a:rPr>
              <a:t>transfer learning</a:t>
            </a:r>
          </a:p>
        </p:txBody>
      </p:sp>
    </p:spTree>
    <p:extLst>
      <p:ext uri="{BB962C8B-B14F-4D97-AF65-F5344CB8AC3E}">
        <p14:creationId xmlns:p14="http://schemas.microsoft.com/office/powerpoint/2010/main" val="5202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25 at 1.16.04 AM.png"/>
          <p:cNvPicPr>
            <a:picLocks noChangeAspect="1"/>
          </p:cNvPicPr>
          <p:nvPr/>
        </p:nvPicPr>
        <p:blipFill rotWithShape="1">
          <a:blip r:embed="rId3">
            <a:extLst>
              <a:ext uri="{28A0092B-C50C-407E-A947-70E740481C1C}">
                <a14:useLocalDpi xmlns:a14="http://schemas.microsoft.com/office/drawing/2010/main" val="0"/>
              </a:ext>
            </a:extLst>
          </a:blip>
          <a:srcRect t="3929"/>
          <a:stretch/>
        </p:blipFill>
        <p:spPr>
          <a:xfrm>
            <a:off x="56445" y="999750"/>
            <a:ext cx="9017000" cy="3501673"/>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29</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207529"/>
            <a:ext cx="2821431" cy="413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OBJECTIVE FUNCTION</a:t>
            </a: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313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30</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5" y="181828"/>
            <a:ext cx="1526293" cy="413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MAX POOL</a:t>
            </a: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7-06-01 at 9.45.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639" y="2772298"/>
            <a:ext cx="5013845" cy="2385227"/>
          </a:xfrm>
          <a:prstGeom prst="rect">
            <a:avLst/>
          </a:prstGeom>
        </p:spPr>
      </p:pic>
      <p:pic>
        <p:nvPicPr>
          <p:cNvPr id="10" name="Picture 9" descr="Screen Shot 2017-06-01 at 9.45.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351" y="688394"/>
            <a:ext cx="4957133" cy="1950641"/>
          </a:xfrm>
          <a:prstGeom prst="rect">
            <a:avLst/>
          </a:prstGeom>
        </p:spPr>
      </p:pic>
    </p:spTree>
    <p:extLst>
      <p:ext uri="{BB962C8B-B14F-4D97-AF65-F5344CB8AC3E}">
        <p14:creationId xmlns:p14="http://schemas.microsoft.com/office/powerpoint/2010/main" val="2033371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31</a:t>
            </a:fld>
            <a:endParaRPr lang="en-US"/>
          </a:p>
        </p:txBody>
      </p:sp>
      <p:sp>
        <p:nvSpPr>
          <p:cNvPr id="42" name="Rectangle 41"/>
          <p:cNvSpPr/>
          <p:nvPr/>
        </p:nvSpPr>
        <p:spPr>
          <a:xfrm>
            <a:off x="2136588" y="803162"/>
            <a:ext cx="986118" cy="196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43280" y="1209040"/>
            <a:ext cx="233680" cy="11480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5974722"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SO WHAT TYPE OF NOISE DID WE IDENTIFY ? </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rgbClr val="34A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S229_DAS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048" b="1856"/>
          <a:stretch/>
        </p:blipFill>
        <p:spPr>
          <a:xfrm>
            <a:off x="1740283" y="689349"/>
            <a:ext cx="5522441" cy="4088411"/>
          </a:xfrm>
          <a:prstGeom prst="rect">
            <a:avLst/>
          </a:prstGeom>
        </p:spPr>
      </p:pic>
      <p:pic>
        <p:nvPicPr>
          <p:cNvPr id="9" name="Picture 8" descr="labe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293" y="1015431"/>
            <a:ext cx="254173" cy="1092900"/>
          </a:xfrm>
          <a:prstGeom prst="rect">
            <a:avLst/>
          </a:prstGeom>
        </p:spPr>
      </p:pic>
      <p:sp>
        <p:nvSpPr>
          <p:cNvPr id="10" name="TextBox 9"/>
          <p:cNvSpPr txBox="1"/>
          <p:nvPr/>
        </p:nvSpPr>
        <p:spPr>
          <a:xfrm>
            <a:off x="7416361" y="968388"/>
            <a:ext cx="2397859" cy="1323439"/>
          </a:xfrm>
          <a:prstGeom prst="rect">
            <a:avLst/>
          </a:prstGeom>
          <a:noFill/>
        </p:spPr>
        <p:txBody>
          <a:bodyPr wrap="square" rtlCol="0">
            <a:spAutoFit/>
          </a:bodyPr>
          <a:lstStyle/>
          <a:p>
            <a:r>
              <a:rPr lang="en-US" sz="1600" dirty="0">
                <a:solidFill>
                  <a:srgbClr val="595959"/>
                </a:solidFill>
                <a:latin typeface="Calibri"/>
                <a:cs typeface="Calibri"/>
              </a:rPr>
              <a:t>Cars</a:t>
            </a:r>
          </a:p>
          <a:p>
            <a:r>
              <a:rPr lang="en-US" sz="1600" dirty="0">
                <a:solidFill>
                  <a:srgbClr val="595959"/>
                </a:solidFill>
                <a:latin typeface="Calibri"/>
                <a:cs typeface="Calibri"/>
              </a:rPr>
              <a:t>Coherent noise</a:t>
            </a:r>
          </a:p>
          <a:p>
            <a:r>
              <a:rPr lang="en-US" sz="1600" dirty="0">
                <a:solidFill>
                  <a:srgbClr val="595959"/>
                </a:solidFill>
                <a:latin typeface="Calibri"/>
                <a:cs typeface="Calibri"/>
              </a:rPr>
              <a:t>Laser noise</a:t>
            </a:r>
          </a:p>
          <a:p>
            <a:r>
              <a:rPr lang="en-US" sz="1600" dirty="0">
                <a:solidFill>
                  <a:srgbClr val="595959"/>
                </a:solidFill>
                <a:latin typeface="Calibri"/>
                <a:cs typeface="Calibri"/>
              </a:rPr>
              <a:t>Background noise</a:t>
            </a:r>
          </a:p>
          <a:p>
            <a:endParaRPr lang="en-US" sz="1600" dirty="0">
              <a:solidFill>
                <a:srgbClr val="595959"/>
              </a:solidFill>
              <a:latin typeface="Calibri"/>
              <a:cs typeface="Calibri"/>
            </a:endParaRPr>
          </a:p>
        </p:txBody>
      </p:sp>
      <p:sp>
        <p:nvSpPr>
          <p:cNvPr id="11" name="TextBox 10"/>
          <p:cNvSpPr txBox="1"/>
          <p:nvPr/>
        </p:nvSpPr>
        <p:spPr>
          <a:xfrm>
            <a:off x="289228" y="986102"/>
            <a:ext cx="1451055" cy="1077218"/>
          </a:xfrm>
          <a:prstGeom prst="rect">
            <a:avLst/>
          </a:prstGeom>
          <a:noFill/>
        </p:spPr>
        <p:txBody>
          <a:bodyPr wrap="square" rtlCol="0">
            <a:spAutoFit/>
          </a:bodyPr>
          <a:lstStyle/>
          <a:p>
            <a:r>
              <a:rPr lang="en-US" sz="1600" dirty="0">
                <a:solidFill>
                  <a:srgbClr val="595959"/>
                </a:solidFill>
                <a:latin typeface="Calibri Light"/>
                <a:cs typeface="Calibri Light"/>
              </a:rPr>
              <a:t>Hierarchical clustering </a:t>
            </a:r>
          </a:p>
          <a:p>
            <a:r>
              <a:rPr lang="en-US" sz="1600" dirty="0">
                <a:solidFill>
                  <a:srgbClr val="595959"/>
                </a:solidFill>
                <a:latin typeface="Calibri Light"/>
                <a:cs typeface="Calibri Light"/>
              </a:rPr>
              <a:t>over a month of data</a:t>
            </a:r>
          </a:p>
        </p:txBody>
      </p:sp>
    </p:spTree>
    <p:extLst>
      <p:ext uri="{BB962C8B-B14F-4D97-AF65-F5344CB8AC3E}">
        <p14:creationId xmlns:p14="http://schemas.microsoft.com/office/powerpoint/2010/main" val="178443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3" y="249862"/>
            <a:ext cx="826267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D79CA"/>
                </a:solidFill>
                <a:latin typeface="Gill Sans"/>
                <a:cs typeface="Gill Sans"/>
              </a:rPr>
              <a:t>INTERFEROMETRY</a:t>
            </a:r>
            <a:r>
              <a:rPr lang="en-US" sz="2000" dirty="0">
                <a:solidFill>
                  <a:schemeClr val="tx1">
                    <a:lumMod val="65000"/>
                    <a:lumOff val="35000"/>
                  </a:schemeClr>
                </a:solidFill>
                <a:latin typeface="Gill Sans"/>
                <a:cs typeface="Gill Sans"/>
              </a:rPr>
              <a:t> EXTRACTS SIGNAL FROM AMBIENT NOISE</a:t>
            </a:r>
          </a:p>
        </p:txBody>
      </p:sp>
      <p:sp>
        <p:nvSpPr>
          <p:cNvPr id="26" name="Rectangle 25"/>
          <p:cNvSpPr/>
          <p:nvPr/>
        </p:nvSpPr>
        <p:spPr>
          <a:xfrm>
            <a:off x="1" y="0"/>
            <a:ext cx="9144000" cy="78407"/>
          </a:xfrm>
          <a:prstGeom prst="rect">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32</a:t>
            </a:fld>
            <a:endParaRPr lang="en-US"/>
          </a:p>
        </p:txBody>
      </p:sp>
      <p:sp>
        <p:nvSpPr>
          <p:cNvPr id="13" name="Isosceles Triangle 12"/>
          <p:cNvSpPr/>
          <p:nvPr/>
        </p:nvSpPr>
        <p:spPr>
          <a:xfrm flipH="1" flipV="1">
            <a:off x="2490322" y="1178385"/>
            <a:ext cx="571500" cy="492125"/>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flipH="1" flipV="1">
            <a:off x="4285785" y="1192672"/>
            <a:ext cx="569912" cy="492125"/>
          </a:xfrm>
          <a:prstGeom prst="triangl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1264772" y="1040271"/>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417172" y="1040272"/>
            <a:ext cx="0" cy="8175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947272" y="1041859"/>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99672" y="1040271"/>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417172" y="1456196"/>
            <a:ext cx="93345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1958793" y="1857835"/>
            <a:ext cx="5573059" cy="814145"/>
          </a:xfrm>
          <a:custGeom>
            <a:avLst/>
            <a:gdLst>
              <a:gd name="connsiteX0" fmla="*/ 0 w 5573059"/>
              <a:gd name="connsiteY0" fmla="*/ 433294 h 814145"/>
              <a:gd name="connsiteX1" fmla="*/ 410882 w 5573059"/>
              <a:gd name="connsiteY1" fmla="*/ 448235 h 814145"/>
              <a:gd name="connsiteX2" fmla="*/ 597647 w 5573059"/>
              <a:gd name="connsiteY2" fmla="*/ 29882 h 814145"/>
              <a:gd name="connsiteX3" fmla="*/ 687294 w 5573059"/>
              <a:gd name="connsiteY3" fmla="*/ 806823 h 814145"/>
              <a:gd name="connsiteX4" fmla="*/ 896470 w 5573059"/>
              <a:gd name="connsiteY4" fmla="*/ 0 h 814145"/>
              <a:gd name="connsiteX5" fmla="*/ 993588 w 5573059"/>
              <a:gd name="connsiteY5" fmla="*/ 806823 h 814145"/>
              <a:gd name="connsiteX6" fmla="*/ 1217706 w 5573059"/>
              <a:gd name="connsiteY6" fmla="*/ 395941 h 814145"/>
              <a:gd name="connsiteX7" fmla="*/ 1494117 w 5573059"/>
              <a:gd name="connsiteY7" fmla="*/ 343647 h 814145"/>
              <a:gd name="connsiteX8" fmla="*/ 2114176 w 5573059"/>
              <a:gd name="connsiteY8" fmla="*/ 351118 h 814145"/>
              <a:gd name="connsiteX9" fmla="*/ 5573059 w 5573059"/>
              <a:gd name="connsiteY9" fmla="*/ 328706 h 81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3059" h="814145">
                <a:moveTo>
                  <a:pt x="0" y="433294"/>
                </a:moveTo>
                <a:cubicBezTo>
                  <a:pt x="155637" y="474382"/>
                  <a:pt x="311274" y="515470"/>
                  <a:pt x="410882" y="448235"/>
                </a:cubicBezTo>
                <a:cubicBezTo>
                  <a:pt x="510490" y="381000"/>
                  <a:pt x="551578" y="-29883"/>
                  <a:pt x="597647" y="29882"/>
                </a:cubicBezTo>
                <a:cubicBezTo>
                  <a:pt x="643716" y="89647"/>
                  <a:pt x="637490" y="811803"/>
                  <a:pt x="687294" y="806823"/>
                </a:cubicBezTo>
                <a:cubicBezTo>
                  <a:pt x="737098" y="801843"/>
                  <a:pt x="845421" y="0"/>
                  <a:pt x="896470" y="0"/>
                </a:cubicBezTo>
                <a:cubicBezTo>
                  <a:pt x="947519" y="0"/>
                  <a:pt x="940049" y="740833"/>
                  <a:pt x="993588" y="806823"/>
                </a:cubicBezTo>
                <a:cubicBezTo>
                  <a:pt x="1047127" y="872813"/>
                  <a:pt x="1134285" y="473137"/>
                  <a:pt x="1217706" y="395941"/>
                </a:cubicBezTo>
                <a:cubicBezTo>
                  <a:pt x="1301127" y="318745"/>
                  <a:pt x="1344705" y="351117"/>
                  <a:pt x="1494117" y="343647"/>
                </a:cubicBezTo>
                <a:cubicBezTo>
                  <a:pt x="1643529" y="336177"/>
                  <a:pt x="2114176" y="351118"/>
                  <a:pt x="2114176" y="351118"/>
                </a:cubicBezTo>
                <a:lnTo>
                  <a:pt x="5573059" y="328706"/>
                </a:lnTo>
              </a:path>
            </a:pathLst>
          </a:custGeom>
          <a:ln>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941611" y="2337966"/>
            <a:ext cx="5550647" cy="746057"/>
          </a:xfrm>
          <a:custGeom>
            <a:avLst/>
            <a:gdLst>
              <a:gd name="connsiteX0" fmla="*/ 0 w 5550647"/>
              <a:gd name="connsiteY0" fmla="*/ 403413 h 746057"/>
              <a:gd name="connsiteX1" fmla="*/ 1860176 w 5550647"/>
              <a:gd name="connsiteY1" fmla="*/ 418354 h 746057"/>
              <a:gd name="connsiteX2" fmla="*/ 2323353 w 5550647"/>
              <a:gd name="connsiteY2" fmla="*/ 29884 h 746057"/>
              <a:gd name="connsiteX3" fmla="*/ 2383118 w 5550647"/>
              <a:gd name="connsiteY3" fmla="*/ 732119 h 746057"/>
              <a:gd name="connsiteX4" fmla="*/ 2629647 w 5550647"/>
              <a:gd name="connsiteY4" fmla="*/ 1 h 746057"/>
              <a:gd name="connsiteX5" fmla="*/ 2711823 w 5550647"/>
              <a:gd name="connsiteY5" fmla="*/ 739589 h 746057"/>
              <a:gd name="connsiteX6" fmla="*/ 2935941 w 5550647"/>
              <a:gd name="connsiteY6" fmla="*/ 358589 h 746057"/>
              <a:gd name="connsiteX7" fmla="*/ 3309471 w 5550647"/>
              <a:gd name="connsiteY7" fmla="*/ 328707 h 746057"/>
              <a:gd name="connsiteX8" fmla="*/ 5550647 w 5550647"/>
              <a:gd name="connsiteY8" fmla="*/ 328707 h 7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0647" h="746057">
                <a:moveTo>
                  <a:pt x="0" y="403413"/>
                </a:moveTo>
                <a:cubicBezTo>
                  <a:pt x="736475" y="442011"/>
                  <a:pt x="1472951" y="480609"/>
                  <a:pt x="1860176" y="418354"/>
                </a:cubicBezTo>
                <a:cubicBezTo>
                  <a:pt x="2247402" y="356099"/>
                  <a:pt x="2236196" y="-22410"/>
                  <a:pt x="2323353" y="29884"/>
                </a:cubicBezTo>
                <a:cubicBezTo>
                  <a:pt x="2410510" y="82178"/>
                  <a:pt x="2332069" y="737100"/>
                  <a:pt x="2383118" y="732119"/>
                </a:cubicBezTo>
                <a:cubicBezTo>
                  <a:pt x="2434167" y="727138"/>
                  <a:pt x="2574863" y="-1244"/>
                  <a:pt x="2629647" y="1"/>
                </a:cubicBezTo>
                <a:cubicBezTo>
                  <a:pt x="2684431" y="1246"/>
                  <a:pt x="2660774" y="679824"/>
                  <a:pt x="2711823" y="739589"/>
                </a:cubicBezTo>
                <a:cubicBezTo>
                  <a:pt x="2762872" y="799354"/>
                  <a:pt x="2836333" y="427069"/>
                  <a:pt x="2935941" y="358589"/>
                </a:cubicBezTo>
                <a:cubicBezTo>
                  <a:pt x="3035549" y="290109"/>
                  <a:pt x="2873687" y="333687"/>
                  <a:pt x="3309471" y="328707"/>
                </a:cubicBezTo>
                <a:cubicBezTo>
                  <a:pt x="3745255" y="323727"/>
                  <a:pt x="5236882" y="295089"/>
                  <a:pt x="5550647" y="328707"/>
                </a:cubicBezTo>
              </a:path>
            </a:pathLst>
          </a:cu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2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30" y="2200974"/>
            <a:ext cx="608478" cy="258778"/>
          </a:xfrm>
          <a:prstGeom prst="rect">
            <a:avLst/>
          </a:prstGeom>
        </p:spPr>
      </p:pic>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430" y="2597887"/>
            <a:ext cx="644186" cy="264832"/>
          </a:xfrm>
          <a:prstGeom prst="rect">
            <a:avLst/>
          </a:prstGeom>
        </p:spPr>
      </p:pic>
      <p:cxnSp>
        <p:nvCxnSpPr>
          <p:cNvPr id="27" name="Straight Connector 26"/>
          <p:cNvCxnSpPr/>
          <p:nvPr/>
        </p:nvCxnSpPr>
        <p:spPr>
          <a:xfrm>
            <a:off x="1405834" y="2862719"/>
            <a:ext cx="164353" cy="0"/>
          </a:xfrm>
          <a:prstGeom prst="line">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394150" y="2480332"/>
            <a:ext cx="164353"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958792" y="1809115"/>
            <a:ext cx="2896906" cy="867054"/>
          </a:xfrm>
          <a:prstGeom prst="rect">
            <a:avLst/>
          </a:prstGeom>
          <a:noFill/>
          <a:ln>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958791" y="2322260"/>
            <a:ext cx="2896906" cy="867054"/>
          </a:xfrm>
          <a:prstGeom prst="rect">
            <a:avLst/>
          </a:prstGeom>
          <a:no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901393" y="4149666"/>
            <a:ext cx="7263145" cy="830997"/>
          </a:xfrm>
          <a:prstGeom prst="rect">
            <a:avLst/>
          </a:prstGeom>
          <a:noFill/>
        </p:spPr>
        <p:txBody>
          <a:bodyPr wrap="square" rtlCol="0">
            <a:spAutoFit/>
          </a:bodyPr>
          <a:lstStyle/>
          <a:p>
            <a:pPr algn="ctr"/>
            <a:r>
              <a:rPr lang="en-US" sz="1600" dirty="0">
                <a:solidFill>
                  <a:srgbClr val="404040"/>
                </a:solidFill>
                <a:latin typeface="Calibri Light"/>
                <a:cs typeface="Calibri Light"/>
              </a:rPr>
              <a:t>Cross-correlation between </a:t>
            </a:r>
            <a:r>
              <a:rPr lang="en-US" sz="1600" dirty="0">
                <a:solidFill>
                  <a:schemeClr val="accent6"/>
                </a:solidFill>
                <a:latin typeface="Calibri Light"/>
                <a:cs typeface="Calibri Light"/>
              </a:rPr>
              <a:t>receiver</a:t>
            </a:r>
            <a:r>
              <a:rPr lang="en-US" sz="1600" i="1" dirty="0">
                <a:solidFill>
                  <a:schemeClr val="accent6"/>
                </a:solidFill>
                <a:latin typeface="Calibri Light"/>
                <a:cs typeface="Calibri Light"/>
              </a:rPr>
              <a:t> </a:t>
            </a:r>
            <a:r>
              <a:rPr lang="en-US" sz="1600" i="1" dirty="0">
                <a:solidFill>
                  <a:schemeClr val="accent6"/>
                </a:solidFill>
                <a:latin typeface="Times New Roman"/>
                <a:cs typeface="Times New Roman"/>
              </a:rPr>
              <a:t>r</a:t>
            </a:r>
            <a:r>
              <a:rPr lang="en-US" sz="1600" i="1" dirty="0">
                <a:solidFill>
                  <a:schemeClr val="accent6"/>
                </a:solidFill>
                <a:latin typeface="Calibri Light"/>
                <a:cs typeface="Calibri Light"/>
              </a:rPr>
              <a:t>  </a:t>
            </a:r>
            <a:r>
              <a:rPr lang="en-US" sz="1600" dirty="0">
                <a:solidFill>
                  <a:srgbClr val="404040"/>
                </a:solidFill>
                <a:latin typeface="Calibri Light"/>
                <a:cs typeface="Calibri Light"/>
              </a:rPr>
              <a:t>&amp;</a:t>
            </a:r>
            <a:r>
              <a:rPr lang="en-US" sz="1600" dirty="0">
                <a:latin typeface="Calibri Light"/>
                <a:cs typeface="Calibri Light"/>
              </a:rPr>
              <a:t> </a:t>
            </a:r>
            <a:r>
              <a:rPr lang="en-US" sz="1600" dirty="0">
                <a:solidFill>
                  <a:schemeClr val="bg2">
                    <a:lumMod val="50000"/>
                  </a:schemeClr>
                </a:solidFill>
                <a:latin typeface="Calibri Light"/>
                <a:cs typeface="Calibri Light"/>
              </a:rPr>
              <a:t>virtual source</a:t>
            </a:r>
            <a:r>
              <a:rPr lang="en-US" sz="1600" i="1" dirty="0">
                <a:solidFill>
                  <a:schemeClr val="bg2">
                    <a:lumMod val="50000"/>
                  </a:schemeClr>
                </a:solidFill>
                <a:latin typeface="Calibri Light"/>
                <a:cs typeface="Calibri Light"/>
              </a:rPr>
              <a:t> </a:t>
            </a:r>
            <a:r>
              <a:rPr lang="en-US" sz="1600" i="1" dirty="0">
                <a:solidFill>
                  <a:schemeClr val="bg2">
                    <a:lumMod val="50000"/>
                  </a:schemeClr>
                </a:solidFill>
                <a:latin typeface="Times New Roman"/>
                <a:cs typeface="Times New Roman"/>
              </a:rPr>
              <a:t>v</a:t>
            </a:r>
            <a:r>
              <a:rPr lang="en-US" sz="1600" i="1" dirty="0">
                <a:solidFill>
                  <a:schemeClr val="bg2">
                    <a:lumMod val="50000"/>
                  </a:schemeClr>
                </a:solidFill>
                <a:latin typeface="Calibri Light"/>
                <a:cs typeface="Calibri Light"/>
              </a:rPr>
              <a:t> </a:t>
            </a:r>
          </a:p>
          <a:p>
            <a:pPr algn="ctr"/>
            <a:r>
              <a:rPr lang="en-US" sz="1600" dirty="0">
                <a:solidFill>
                  <a:srgbClr val="404040"/>
                </a:solidFill>
                <a:latin typeface="Calibri Light"/>
                <a:cs typeface="Calibri Light"/>
              </a:rPr>
              <a:t>is maximized at the time it takes a wave to travel from one receiver to the other</a:t>
            </a:r>
            <a:endParaRPr lang="en-US" sz="1600" i="1" dirty="0">
              <a:solidFill>
                <a:srgbClr val="404040"/>
              </a:solidFill>
              <a:latin typeface="Calibri Light"/>
              <a:cs typeface="Calibri Light"/>
            </a:endParaRPr>
          </a:p>
          <a:p>
            <a:endParaRPr lang="en-US" sz="1600" dirty="0">
              <a:latin typeface="Calibri Light"/>
              <a:cs typeface="Calibri Light"/>
            </a:endParaRPr>
          </a:p>
        </p:txBody>
      </p:sp>
    </p:spTree>
    <p:extLst>
      <p:ext uri="{BB962C8B-B14F-4D97-AF65-F5344CB8AC3E}">
        <p14:creationId xmlns:p14="http://schemas.microsoft.com/office/powerpoint/2010/main" val="34043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59215E-6 3.18532E-6 L 0.32326 -0.00031 " pathEditMode="relative" rAng="0" ptsTypes="AA">
                                      <p:cBhvr>
                                        <p:cTn id="6" dur="2000" fill="hold"/>
                                        <p:tgtEl>
                                          <p:spTgt spid="30"/>
                                        </p:tgtEl>
                                        <p:attrNameLst>
                                          <p:attrName>ppt_x</p:attrName>
                                          <p:attrName>ppt_y</p:attrName>
                                        </p:attrNameLst>
                                      </p:cBhvr>
                                      <p:rCtr x="16154"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33</a:t>
            </a:fld>
            <a:endParaRPr lang="en-US"/>
          </a:p>
        </p:txBody>
      </p:sp>
      <p:sp>
        <p:nvSpPr>
          <p:cNvPr id="34"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33</a:t>
            </a:fld>
            <a:endParaRPr lang="en-US"/>
          </a:p>
        </p:txBody>
      </p:sp>
      <p:sp>
        <p:nvSpPr>
          <p:cNvPr id="35" name="Isosceles Triangle 34"/>
          <p:cNvSpPr/>
          <p:nvPr/>
        </p:nvSpPr>
        <p:spPr>
          <a:xfrm flipH="1" flipV="1">
            <a:off x="2490322" y="1178385"/>
            <a:ext cx="571500" cy="492125"/>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Isosceles Triangle 35"/>
          <p:cNvSpPr/>
          <p:nvPr/>
        </p:nvSpPr>
        <p:spPr>
          <a:xfrm flipH="1" flipV="1">
            <a:off x="4285785" y="1192672"/>
            <a:ext cx="569912" cy="492125"/>
          </a:xfrm>
          <a:prstGeom prst="triangle">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Connector 36"/>
          <p:cNvCxnSpPr/>
          <p:nvPr/>
        </p:nvCxnSpPr>
        <p:spPr>
          <a:xfrm>
            <a:off x="1264772" y="1040271"/>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17172" y="1040272"/>
            <a:ext cx="0" cy="8175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47272" y="1041859"/>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099672" y="1040271"/>
            <a:ext cx="0" cy="8191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417172" y="1456196"/>
            <a:ext cx="93345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Freeform 41"/>
          <p:cNvSpPr/>
          <p:nvPr/>
        </p:nvSpPr>
        <p:spPr>
          <a:xfrm>
            <a:off x="1958793" y="1857835"/>
            <a:ext cx="5573059" cy="814145"/>
          </a:xfrm>
          <a:custGeom>
            <a:avLst/>
            <a:gdLst>
              <a:gd name="connsiteX0" fmla="*/ 0 w 5573059"/>
              <a:gd name="connsiteY0" fmla="*/ 433294 h 814145"/>
              <a:gd name="connsiteX1" fmla="*/ 410882 w 5573059"/>
              <a:gd name="connsiteY1" fmla="*/ 448235 h 814145"/>
              <a:gd name="connsiteX2" fmla="*/ 597647 w 5573059"/>
              <a:gd name="connsiteY2" fmla="*/ 29882 h 814145"/>
              <a:gd name="connsiteX3" fmla="*/ 687294 w 5573059"/>
              <a:gd name="connsiteY3" fmla="*/ 806823 h 814145"/>
              <a:gd name="connsiteX4" fmla="*/ 896470 w 5573059"/>
              <a:gd name="connsiteY4" fmla="*/ 0 h 814145"/>
              <a:gd name="connsiteX5" fmla="*/ 993588 w 5573059"/>
              <a:gd name="connsiteY5" fmla="*/ 806823 h 814145"/>
              <a:gd name="connsiteX6" fmla="*/ 1217706 w 5573059"/>
              <a:gd name="connsiteY6" fmla="*/ 395941 h 814145"/>
              <a:gd name="connsiteX7" fmla="*/ 1494117 w 5573059"/>
              <a:gd name="connsiteY7" fmla="*/ 343647 h 814145"/>
              <a:gd name="connsiteX8" fmla="*/ 2114176 w 5573059"/>
              <a:gd name="connsiteY8" fmla="*/ 351118 h 814145"/>
              <a:gd name="connsiteX9" fmla="*/ 5573059 w 5573059"/>
              <a:gd name="connsiteY9" fmla="*/ 328706 h 81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3059" h="814145">
                <a:moveTo>
                  <a:pt x="0" y="433294"/>
                </a:moveTo>
                <a:cubicBezTo>
                  <a:pt x="155637" y="474382"/>
                  <a:pt x="311274" y="515470"/>
                  <a:pt x="410882" y="448235"/>
                </a:cubicBezTo>
                <a:cubicBezTo>
                  <a:pt x="510490" y="381000"/>
                  <a:pt x="551578" y="-29883"/>
                  <a:pt x="597647" y="29882"/>
                </a:cubicBezTo>
                <a:cubicBezTo>
                  <a:pt x="643716" y="89647"/>
                  <a:pt x="637490" y="811803"/>
                  <a:pt x="687294" y="806823"/>
                </a:cubicBezTo>
                <a:cubicBezTo>
                  <a:pt x="737098" y="801843"/>
                  <a:pt x="845421" y="0"/>
                  <a:pt x="896470" y="0"/>
                </a:cubicBezTo>
                <a:cubicBezTo>
                  <a:pt x="947519" y="0"/>
                  <a:pt x="940049" y="740833"/>
                  <a:pt x="993588" y="806823"/>
                </a:cubicBezTo>
                <a:cubicBezTo>
                  <a:pt x="1047127" y="872813"/>
                  <a:pt x="1134285" y="473137"/>
                  <a:pt x="1217706" y="395941"/>
                </a:cubicBezTo>
                <a:cubicBezTo>
                  <a:pt x="1301127" y="318745"/>
                  <a:pt x="1344705" y="351117"/>
                  <a:pt x="1494117" y="343647"/>
                </a:cubicBezTo>
                <a:cubicBezTo>
                  <a:pt x="1643529" y="336177"/>
                  <a:pt x="2114176" y="351118"/>
                  <a:pt x="2114176" y="351118"/>
                </a:cubicBezTo>
                <a:lnTo>
                  <a:pt x="5573059" y="328706"/>
                </a:lnTo>
              </a:path>
            </a:pathLst>
          </a:custGeom>
          <a:ln>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1941611" y="2337966"/>
            <a:ext cx="5550647" cy="746057"/>
          </a:xfrm>
          <a:custGeom>
            <a:avLst/>
            <a:gdLst>
              <a:gd name="connsiteX0" fmla="*/ 0 w 5550647"/>
              <a:gd name="connsiteY0" fmla="*/ 403413 h 746057"/>
              <a:gd name="connsiteX1" fmla="*/ 1860176 w 5550647"/>
              <a:gd name="connsiteY1" fmla="*/ 418354 h 746057"/>
              <a:gd name="connsiteX2" fmla="*/ 2323353 w 5550647"/>
              <a:gd name="connsiteY2" fmla="*/ 29884 h 746057"/>
              <a:gd name="connsiteX3" fmla="*/ 2383118 w 5550647"/>
              <a:gd name="connsiteY3" fmla="*/ 732119 h 746057"/>
              <a:gd name="connsiteX4" fmla="*/ 2629647 w 5550647"/>
              <a:gd name="connsiteY4" fmla="*/ 1 h 746057"/>
              <a:gd name="connsiteX5" fmla="*/ 2711823 w 5550647"/>
              <a:gd name="connsiteY5" fmla="*/ 739589 h 746057"/>
              <a:gd name="connsiteX6" fmla="*/ 2935941 w 5550647"/>
              <a:gd name="connsiteY6" fmla="*/ 358589 h 746057"/>
              <a:gd name="connsiteX7" fmla="*/ 3309471 w 5550647"/>
              <a:gd name="connsiteY7" fmla="*/ 328707 h 746057"/>
              <a:gd name="connsiteX8" fmla="*/ 5550647 w 5550647"/>
              <a:gd name="connsiteY8" fmla="*/ 328707 h 7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0647" h="746057">
                <a:moveTo>
                  <a:pt x="0" y="403413"/>
                </a:moveTo>
                <a:cubicBezTo>
                  <a:pt x="736475" y="442011"/>
                  <a:pt x="1472951" y="480609"/>
                  <a:pt x="1860176" y="418354"/>
                </a:cubicBezTo>
                <a:cubicBezTo>
                  <a:pt x="2247402" y="356099"/>
                  <a:pt x="2236196" y="-22410"/>
                  <a:pt x="2323353" y="29884"/>
                </a:cubicBezTo>
                <a:cubicBezTo>
                  <a:pt x="2410510" y="82178"/>
                  <a:pt x="2332069" y="737100"/>
                  <a:pt x="2383118" y="732119"/>
                </a:cubicBezTo>
                <a:cubicBezTo>
                  <a:pt x="2434167" y="727138"/>
                  <a:pt x="2574863" y="-1244"/>
                  <a:pt x="2629647" y="1"/>
                </a:cubicBezTo>
                <a:cubicBezTo>
                  <a:pt x="2684431" y="1246"/>
                  <a:pt x="2660774" y="679824"/>
                  <a:pt x="2711823" y="739589"/>
                </a:cubicBezTo>
                <a:cubicBezTo>
                  <a:pt x="2762872" y="799354"/>
                  <a:pt x="2836333" y="427069"/>
                  <a:pt x="2935941" y="358589"/>
                </a:cubicBezTo>
                <a:cubicBezTo>
                  <a:pt x="3035549" y="290109"/>
                  <a:pt x="2873687" y="333687"/>
                  <a:pt x="3309471" y="328707"/>
                </a:cubicBezTo>
                <a:cubicBezTo>
                  <a:pt x="3745255" y="323727"/>
                  <a:pt x="5236882" y="295089"/>
                  <a:pt x="5550647" y="328707"/>
                </a:cubicBezTo>
              </a:path>
            </a:pathLst>
          </a:cu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4" name="Picture 4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30" y="2200974"/>
            <a:ext cx="608478" cy="258778"/>
          </a:xfrm>
          <a:prstGeom prst="rect">
            <a:avLst/>
          </a:prstGeom>
        </p:spPr>
      </p:pic>
      <p:pic>
        <p:nvPicPr>
          <p:cNvPr id="45" name="Picture 4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430" y="2597887"/>
            <a:ext cx="644186" cy="264832"/>
          </a:xfrm>
          <a:prstGeom prst="rect">
            <a:avLst/>
          </a:prstGeom>
        </p:spPr>
      </p:pic>
      <p:cxnSp>
        <p:nvCxnSpPr>
          <p:cNvPr id="46" name="Straight Connector 45"/>
          <p:cNvCxnSpPr/>
          <p:nvPr/>
        </p:nvCxnSpPr>
        <p:spPr>
          <a:xfrm>
            <a:off x="1417174" y="2862719"/>
            <a:ext cx="164353" cy="0"/>
          </a:xfrm>
          <a:prstGeom prst="line">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8" name="Picture 4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693" y="3430642"/>
            <a:ext cx="1090436" cy="294497"/>
          </a:xfrm>
          <a:prstGeom prst="rect">
            <a:avLst/>
          </a:prstGeom>
        </p:spPr>
      </p:pic>
      <p:sp>
        <p:nvSpPr>
          <p:cNvPr id="49" name="Freeform 48"/>
          <p:cNvSpPr/>
          <p:nvPr/>
        </p:nvSpPr>
        <p:spPr>
          <a:xfrm>
            <a:off x="2055465" y="2959293"/>
            <a:ext cx="2686391" cy="1127618"/>
          </a:xfrm>
          <a:custGeom>
            <a:avLst/>
            <a:gdLst>
              <a:gd name="connsiteX0" fmla="*/ 0 w 3956384"/>
              <a:gd name="connsiteY0" fmla="*/ 1251636 h 2246849"/>
              <a:gd name="connsiteX1" fmla="*/ 1544178 w 3956384"/>
              <a:gd name="connsiteY1" fmla="*/ 1260772 h 2246849"/>
              <a:gd name="connsiteX2" fmla="*/ 1754332 w 3956384"/>
              <a:gd name="connsiteY2" fmla="*/ 1617071 h 2246849"/>
              <a:gd name="connsiteX3" fmla="*/ 1964486 w 3956384"/>
              <a:gd name="connsiteY3" fmla="*/ 840521 h 2246849"/>
              <a:gd name="connsiteX4" fmla="*/ 1982761 w 3956384"/>
              <a:gd name="connsiteY4" fmla="*/ 2192632 h 2246849"/>
              <a:gd name="connsiteX5" fmla="*/ 2302561 w 3956384"/>
              <a:gd name="connsiteY5" fmla="*/ 21 h 2246849"/>
              <a:gd name="connsiteX6" fmla="*/ 2375658 w 3956384"/>
              <a:gd name="connsiteY6" fmla="*/ 2238311 h 2246849"/>
              <a:gd name="connsiteX7" fmla="*/ 2594950 w 3956384"/>
              <a:gd name="connsiteY7" fmla="*/ 803978 h 2246849"/>
              <a:gd name="connsiteX8" fmla="*/ 2658910 w 3956384"/>
              <a:gd name="connsiteY8" fmla="*/ 1744974 h 2246849"/>
              <a:gd name="connsiteX9" fmla="*/ 2814241 w 3956384"/>
              <a:gd name="connsiteY9" fmla="*/ 1342995 h 2246849"/>
              <a:gd name="connsiteX10" fmla="*/ 3124904 w 3956384"/>
              <a:gd name="connsiteY10" fmla="*/ 1342995 h 2246849"/>
              <a:gd name="connsiteX11" fmla="*/ 3956384 w 3956384"/>
              <a:gd name="connsiteY11" fmla="*/ 1361267 h 2246849"/>
              <a:gd name="connsiteX0" fmla="*/ 0 w 3566010"/>
              <a:gd name="connsiteY0" fmla="*/ 1251636 h 2246849"/>
              <a:gd name="connsiteX1" fmla="*/ 1544178 w 3566010"/>
              <a:gd name="connsiteY1" fmla="*/ 1260772 h 2246849"/>
              <a:gd name="connsiteX2" fmla="*/ 1754332 w 3566010"/>
              <a:gd name="connsiteY2" fmla="*/ 1617071 h 2246849"/>
              <a:gd name="connsiteX3" fmla="*/ 1964486 w 3566010"/>
              <a:gd name="connsiteY3" fmla="*/ 840521 h 2246849"/>
              <a:gd name="connsiteX4" fmla="*/ 1982761 w 3566010"/>
              <a:gd name="connsiteY4" fmla="*/ 2192632 h 2246849"/>
              <a:gd name="connsiteX5" fmla="*/ 2302561 w 3566010"/>
              <a:gd name="connsiteY5" fmla="*/ 21 h 2246849"/>
              <a:gd name="connsiteX6" fmla="*/ 2375658 w 3566010"/>
              <a:gd name="connsiteY6" fmla="*/ 2238311 h 2246849"/>
              <a:gd name="connsiteX7" fmla="*/ 2594950 w 3566010"/>
              <a:gd name="connsiteY7" fmla="*/ 803978 h 2246849"/>
              <a:gd name="connsiteX8" fmla="*/ 2658910 w 3566010"/>
              <a:gd name="connsiteY8" fmla="*/ 1744974 h 2246849"/>
              <a:gd name="connsiteX9" fmla="*/ 2814241 w 3566010"/>
              <a:gd name="connsiteY9" fmla="*/ 1342995 h 2246849"/>
              <a:gd name="connsiteX10" fmla="*/ 3124904 w 3566010"/>
              <a:gd name="connsiteY10" fmla="*/ 1342995 h 2246849"/>
              <a:gd name="connsiteX11" fmla="*/ 3566010 w 3566010"/>
              <a:gd name="connsiteY11" fmla="*/ 1361267 h 2246849"/>
              <a:gd name="connsiteX0" fmla="*/ 0 w 3566010"/>
              <a:gd name="connsiteY0" fmla="*/ 1251636 h 2246849"/>
              <a:gd name="connsiteX1" fmla="*/ 1544178 w 3566010"/>
              <a:gd name="connsiteY1" fmla="*/ 1260772 h 2246849"/>
              <a:gd name="connsiteX2" fmla="*/ 1754332 w 3566010"/>
              <a:gd name="connsiteY2" fmla="*/ 1617071 h 2246849"/>
              <a:gd name="connsiteX3" fmla="*/ 1964486 w 3566010"/>
              <a:gd name="connsiteY3" fmla="*/ 840521 h 2246849"/>
              <a:gd name="connsiteX4" fmla="*/ 1982761 w 3566010"/>
              <a:gd name="connsiteY4" fmla="*/ 2192632 h 2246849"/>
              <a:gd name="connsiteX5" fmla="*/ 2302561 w 3566010"/>
              <a:gd name="connsiteY5" fmla="*/ 21 h 2246849"/>
              <a:gd name="connsiteX6" fmla="*/ 2375658 w 3566010"/>
              <a:gd name="connsiteY6" fmla="*/ 2238311 h 2246849"/>
              <a:gd name="connsiteX7" fmla="*/ 2594950 w 3566010"/>
              <a:gd name="connsiteY7" fmla="*/ 803978 h 2246849"/>
              <a:gd name="connsiteX8" fmla="*/ 2658910 w 3566010"/>
              <a:gd name="connsiteY8" fmla="*/ 1744974 h 2246849"/>
              <a:gd name="connsiteX9" fmla="*/ 2814241 w 3566010"/>
              <a:gd name="connsiteY9" fmla="*/ 1342995 h 2246849"/>
              <a:gd name="connsiteX10" fmla="*/ 3124904 w 3566010"/>
              <a:gd name="connsiteY10" fmla="*/ 1342995 h 2246849"/>
              <a:gd name="connsiteX11" fmla="*/ 3566010 w 3566010"/>
              <a:gd name="connsiteY11" fmla="*/ 1361267 h 22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6010" h="2246849">
                <a:moveTo>
                  <a:pt x="0" y="1251636"/>
                </a:moveTo>
                <a:cubicBezTo>
                  <a:pt x="625894" y="1225751"/>
                  <a:pt x="1251789" y="1199866"/>
                  <a:pt x="1544178" y="1260772"/>
                </a:cubicBezTo>
                <a:cubicBezTo>
                  <a:pt x="1836567" y="1321678"/>
                  <a:pt x="1684281" y="1687113"/>
                  <a:pt x="1754332" y="1617071"/>
                </a:cubicBezTo>
                <a:cubicBezTo>
                  <a:pt x="1824383" y="1547029"/>
                  <a:pt x="1926415" y="744594"/>
                  <a:pt x="1964486" y="840521"/>
                </a:cubicBezTo>
                <a:cubicBezTo>
                  <a:pt x="2002557" y="936448"/>
                  <a:pt x="1926415" y="2332715"/>
                  <a:pt x="1982761" y="2192632"/>
                </a:cubicBezTo>
                <a:cubicBezTo>
                  <a:pt x="2039107" y="2052549"/>
                  <a:pt x="2237078" y="-7592"/>
                  <a:pt x="2302561" y="21"/>
                </a:cubicBezTo>
                <a:cubicBezTo>
                  <a:pt x="2368044" y="7634"/>
                  <a:pt x="2326927" y="2104318"/>
                  <a:pt x="2375658" y="2238311"/>
                </a:cubicBezTo>
                <a:cubicBezTo>
                  <a:pt x="2424389" y="2372304"/>
                  <a:pt x="2547741" y="886201"/>
                  <a:pt x="2594950" y="803978"/>
                </a:cubicBezTo>
                <a:cubicBezTo>
                  <a:pt x="2642159" y="721755"/>
                  <a:pt x="2622362" y="1655138"/>
                  <a:pt x="2658910" y="1744974"/>
                </a:cubicBezTo>
                <a:cubicBezTo>
                  <a:pt x="2695458" y="1834810"/>
                  <a:pt x="2736575" y="1409991"/>
                  <a:pt x="2814241" y="1342995"/>
                </a:cubicBezTo>
                <a:cubicBezTo>
                  <a:pt x="2891907" y="1275999"/>
                  <a:pt x="2999609" y="1339950"/>
                  <a:pt x="3124904" y="1342995"/>
                </a:cubicBezTo>
                <a:cubicBezTo>
                  <a:pt x="3250199" y="1346040"/>
                  <a:pt x="3359828" y="1336904"/>
                  <a:pt x="3566010" y="1361267"/>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Arrow Connector 49"/>
          <p:cNvCxnSpPr/>
          <p:nvPr/>
        </p:nvCxnSpPr>
        <p:spPr>
          <a:xfrm>
            <a:off x="2490322" y="2264926"/>
            <a:ext cx="1700784" cy="0"/>
          </a:xfrm>
          <a:prstGeom prst="straightConnector1">
            <a:avLst/>
          </a:prstGeom>
          <a:ln>
            <a:solidFill>
              <a:schemeClr val="tx1">
                <a:lumMod val="65000"/>
                <a:lumOff val="3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2810" y="2480332"/>
            <a:ext cx="164353"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901393" y="4149666"/>
            <a:ext cx="7263145" cy="830997"/>
          </a:xfrm>
          <a:prstGeom prst="rect">
            <a:avLst/>
          </a:prstGeom>
          <a:noFill/>
        </p:spPr>
        <p:txBody>
          <a:bodyPr wrap="square" rtlCol="0">
            <a:spAutoFit/>
          </a:bodyPr>
          <a:lstStyle/>
          <a:p>
            <a:pPr algn="ctr"/>
            <a:r>
              <a:rPr lang="en-US" sz="1600" dirty="0">
                <a:solidFill>
                  <a:srgbClr val="404040"/>
                </a:solidFill>
                <a:latin typeface="Calibri Light"/>
                <a:cs typeface="Calibri Light"/>
              </a:rPr>
              <a:t>Cross-correlation between </a:t>
            </a:r>
            <a:r>
              <a:rPr lang="en-US" sz="1600" dirty="0">
                <a:solidFill>
                  <a:schemeClr val="accent6"/>
                </a:solidFill>
                <a:latin typeface="Calibri Light"/>
                <a:cs typeface="Calibri Light"/>
              </a:rPr>
              <a:t>receiver</a:t>
            </a:r>
            <a:r>
              <a:rPr lang="en-US" sz="1600" i="1" dirty="0">
                <a:solidFill>
                  <a:schemeClr val="accent6"/>
                </a:solidFill>
                <a:latin typeface="Calibri Light"/>
                <a:cs typeface="Calibri Light"/>
              </a:rPr>
              <a:t> </a:t>
            </a:r>
            <a:r>
              <a:rPr lang="en-US" sz="1600" i="1" dirty="0">
                <a:solidFill>
                  <a:schemeClr val="accent6"/>
                </a:solidFill>
                <a:latin typeface="Times New Roman"/>
                <a:cs typeface="Times New Roman"/>
              </a:rPr>
              <a:t>r</a:t>
            </a:r>
            <a:r>
              <a:rPr lang="en-US" sz="1600" i="1" dirty="0">
                <a:solidFill>
                  <a:schemeClr val="accent6"/>
                </a:solidFill>
                <a:latin typeface="Calibri Light"/>
                <a:cs typeface="Calibri Light"/>
              </a:rPr>
              <a:t>  </a:t>
            </a:r>
            <a:r>
              <a:rPr lang="en-US" sz="1600" dirty="0">
                <a:solidFill>
                  <a:srgbClr val="404040"/>
                </a:solidFill>
                <a:latin typeface="Calibri Light"/>
                <a:cs typeface="Calibri Light"/>
              </a:rPr>
              <a:t>&amp;</a:t>
            </a:r>
            <a:r>
              <a:rPr lang="en-US" sz="1600" dirty="0">
                <a:latin typeface="Calibri Light"/>
                <a:cs typeface="Calibri Light"/>
              </a:rPr>
              <a:t> </a:t>
            </a:r>
            <a:r>
              <a:rPr lang="en-US" sz="1600" dirty="0">
                <a:solidFill>
                  <a:schemeClr val="bg2">
                    <a:lumMod val="50000"/>
                  </a:schemeClr>
                </a:solidFill>
                <a:latin typeface="Calibri Light"/>
                <a:cs typeface="Calibri Light"/>
              </a:rPr>
              <a:t>virtual source</a:t>
            </a:r>
            <a:r>
              <a:rPr lang="en-US" sz="1600" i="1" dirty="0">
                <a:solidFill>
                  <a:schemeClr val="bg2">
                    <a:lumMod val="50000"/>
                  </a:schemeClr>
                </a:solidFill>
                <a:latin typeface="Calibri Light"/>
                <a:cs typeface="Calibri Light"/>
              </a:rPr>
              <a:t> </a:t>
            </a:r>
            <a:r>
              <a:rPr lang="en-US" sz="1600" i="1" dirty="0">
                <a:solidFill>
                  <a:schemeClr val="bg2">
                    <a:lumMod val="50000"/>
                  </a:schemeClr>
                </a:solidFill>
                <a:latin typeface="Times New Roman"/>
                <a:cs typeface="Times New Roman"/>
              </a:rPr>
              <a:t>v</a:t>
            </a:r>
            <a:r>
              <a:rPr lang="en-US" sz="1600" i="1" dirty="0">
                <a:solidFill>
                  <a:schemeClr val="bg2">
                    <a:lumMod val="50000"/>
                  </a:schemeClr>
                </a:solidFill>
                <a:latin typeface="Calibri Light"/>
                <a:cs typeface="Calibri Light"/>
              </a:rPr>
              <a:t> </a:t>
            </a:r>
          </a:p>
          <a:p>
            <a:pPr algn="ctr"/>
            <a:r>
              <a:rPr lang="en-US" sz="1600" dirty="0">
                <a:solidFill>
                  <a:srgbClr val="404040"/>
                </a:solidFill>
                <a:latin typeface="Calibri Light"/>
                <a:cs typeface="Calibri Light"/>
              </a:rPr>
              <a:t>is maximized at the time it takes a wave to travel from one receiver to the other</a:t>
            </a:r>
            <a:endParaRPr lang="en-US" sz="1600" i="1" dirty="0">
              <a:solidFill>
                <a:srgbClr val="404040"/>
              </a:solidFill>
              <a:latin typeface="Calibri Light"/>
              <a:cs typeface="Calibri Light"/>
            </a:endParaRPr>
          </a:p>
          <a:p>
            <a:endParaRPr lang="en-US" sz="1600" dirty="0">
              <a:latin typeface="Calibri Light"/>
              <a:cs typeface="Calibri Light"/>
            </a:endParaRPr>
          </a:p>
        </p:txBody>
      </p:sp>
      <p:sp>
        <p:nvSpPr>
          <p:cNvPr id="54" name="Rectangle 53"/>
          <p:cNvSpPr/>
          <p:nvPr/>
        </p:nvSpPr>
        <p:spPr>
          <a:xfrm>
            <a:off x="424123" y="249862"/>
            <a:ext cx="826267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D79CA"/>
                </a:solidFill>
                <a:latin typeface="Gill Sans"/>
                <a:cs typeface="Gill Sans"/>
              </a:rPr>
              <a:t>INTERFEROMETRY</a:t>
            </a:r>
            <a:r>
              <a:rPr lang="en-US" sz="2000" dirty="0">
                <a:solidFill>
                  <a:schemeClr val="tx1">
                    <a:lumMod val="65000"/>
                    <a:lumOff val="35000"/>
                  </a:schemeClr>
                </a:solidFill>
                <a:latin typeface="Gill Sans"/>
                <a:cs typeface="Gill Sans"/>
              </a:rPr>
              <a:t> EXTRACTS SIGNAL FROM AMBIENT NOISE</a:t>
            </a:r>
          </a:p>
        </p:txBody>
      </p:sp>
    </p:spTree>
    <p:extLst>
      <p:ext uri="{BB962C8B-B14F-4D97-AF65-F5344CB8AC3E}">
        <p14:creationId xmlns:p14="http://schemas.microsoft.com/office/powerpoint/2010/main" val="11414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25E-6 -2.09877E-6 L -0.0519 0.20803 " pathEditMode="relative" rAng="0" ptsTypes="AA">
                                      <p:cBhvr>
                                        <p:cTn id="6" dur="2000" fill="hold"/>
                                        <p:tgtEl>
                                          <p:spTgt spid="50"/>
                                        </p:tgtEl>
                                        <p:attrNameLst>
                                          <p:attrName>ppt_x</p:attrName>
                                          <p:attrName>ppt_y</p:attrName>
                                        </p:attrNameLst>
                                      </p:cBhvr>
                                      <p:rCtr x="-2604" y="10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descr="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6" y="396632"/>
            <a:ext cx="4277211" cy="3305117"/>
          </a:xfrm>
          <a:prstGeom prst="rect">
            <a:avLst/>
          </a:prstGeom>
        </p:spPr>
      </p:pic>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34</a:t>
            </a:fld>
            <a:endParaRPr lang="en-US"/>
          </a:p>
        </p:txBody>
      </p:sp>
      <p:sp>
        <p:nvSpPr>
          <p:cNvPr id="34"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34</a:t>
            </a:fld>
            <a:endParaRPr lang="en-US"/>
          </a:p>
        </p:txBody>
      </p:sp>
      <p:sp>
        <p:nvSpPr>
          <p:cNvPr id="25"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34</a:t>
            </a:fld>
            <a:endParaRPr lang="en-US"/>
          </a:p>
        </p:txBody>
      </p:sp>
      <p:sp>
        <p:nvSpPr>
          <p:cNvPr id="28"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34</a:t>
            </a:fld>
            <a:endParaRPr lang="en-US"/>
          </a:p>
        </p:txBody>
      </p:sp>
      <p:pic>
        <p:nvPicPr>
          <p:cNvPr id="77" name="Picture 76" descr="xcorr_symm_stack_Apr_ch_75_.pdf"/>
          <p:cNvPicPr>
            <a:picLocks/>
          </p:cNvPicPr>
          <p:nvPr/>
        </p:nvPicPr>
        <p:blipFill>
          <a:blip r:embed="rId4">
            <a:extLst>
              <a:ext uri="{28A0092B-C50C-407E-A947-70E740481C1C}">
                <a14:useLocalDpi xmlns:a14="http://schemas.microsoft.com/office/drawing/2010/main" val="0"/>
              </a:ext>
            </a:extLst>
          </a:blip>
          <a:stretch>
            <a:fillRect/>
          </a:stretch>
        </p:blipFill>
        <p:spPr>
          <a:xfrm>
            <a:off x="3637198" y="517645"/>
            <a:ext cx="5506802" cy="4133088"/>
          </a:xfrm>
          <a:prstGeom prst="rect">
            <a:avLst/>
          </a:prstGeom>
        </p:spPr>
      </p:pic>
      <p:sp>
        <p:nvSpPr>
          <p:cNvPr id="78"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34</a:t>
            </a:fld>
            <a:endParaRPr lang="en-US"/>
          </a:p>
        </p:txBody>
      </p:sp>
      <p:sp>
        <p:nvSpPr>
          <p:cNvPr id="81" name="8-Point Star 80"/>
          <p:cNvSpPr/>
          <p:nvPr/>
        </p:nvSpPr>
        <p:spPr>
          <a:xfrm>
            <a:off x="4087257" y="1667469"/>
            <a:ext cx="184863" cy="192400"/>
          </a:xfrm>
          <a:prstGeom prst="star8">
            <a:avLst/>
          </a:prstGeom>
          <a:solidFill>
            <a:srgbClr val="00FF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flipH="1">
            <a:off x="6476228" y="1449415"/>
            <a:ext cx="849237"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5320052" y="2922964"/>
            <a:ext cx="849237"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104885" y="2507078"/>
            <a:ext cx="2554560" cy="646331"/>
          </a:xfrm>
          <a:prstGeom prst="rect">
            <a:avLst/>
          </a:prstGeom>
          <a:noFill/>
        </p:spPr>
        <p:txBody>
          <a:bodyPr wrap="square" rtlCol="0">
            <a:spAutoFit/>
          </a:bodyPr>
          <a:lstStyle/>
          <a:p>
            <a:pPr algn="ctr"/>
            <a:r>
              <a:rPr lang="en-US" dirty="0"/>
              <a:t>hyperbola along nearest </a:t>
            </a:r>
          </a:p>
          <a:p>
            <a:pPr algn="ctr"/>
            <a:r>
              <a:rPr lang="en-US" dirty="0"/>
              <a:t>orthogonal line</a:t>
            </a:r>
          </a:p>
        </p:txBody>
      </p:sp>
      <p:sp>
        <p:nvSpPr>
          <p:cNvPr id="85" name="TextBox 84"/>
          <p:cNvSpPr txBox="1"/>
          <p:nvPr/>
        </p:nvSpPr>
        <p:spPr>
          <a:xfrm>
            <a:off x="7224305" y="1093166"/>
            <a:ext cx="996934" cy="646331"/>
          </a:xfrm>
          <a:prstGeom prst="rect">
            <a:avLst/>
          </a:prstGeom>
          <a:noFill/>
        </p:spPr>
        <p:txBody>
          <a:bodyPr wrap="square" rtlCol="0">
            <a:spAutoFit/>
          </a:bodyPr>
          <a:lstStyle/>
          <a:p>
            <a:pPr algn="ctr"/>
            <a:r>
              <a:rPr lang="en-US" dirty="0"/>
              <a:t>array corner</a:t>
            </a:r>
          </a:p>
        </p:txBody>
      </p:sp>
      <p:sp>
        <p:nvSpPr>
          <p:cNvPr id="86" name="Freeform 85"/>
          <p:cNvSpPr/>
          <p:nvPr/>
        </p:nvSpPr>
        <p:spPr>
          <a:xfrm>
            <a:off x="4581914" y="2649406"/>
            <a:ext cx="745047" cy="411115"/>
          </a:xfrm>
          <a:custGeom>
            <a:avLst/>
            <a:gdLst>
              <a:gd name="connsiteX0" fmla="*/ 480069 w 745047"/>
              <a:gd name="connsiteY0" fmla="*/ 411115 h 411115"/>
              <a:gd name="connsiteX1" fmla="*/ 4938 w 745047"/>
              <a:gd name="connsiteY1" fmla="*/ 255805 h 411115"/>
              <a:gd name="connsiteX2" fmla="*/ 745047 w 745047"/>
              <a:gd name="connsiteY2" fmla="*/ 0 h 411115"/>
            </a:gdLst>
            <a:ahLst/>
            <a:cxnLst>
              <a:cxn ang="0">
                <a:pos x="connsiteX0" y="connsiteY0"/>
              </a:cxn>
              <a:cxn ang="0">
                <a:pos x="connsiteX1" y="connsiteY1"/>
              </a:cxn>
              <a:cxn ang="0">
                <a:pos x="connsiteX2" y="connsiteY2"/>
              </a:cxn>
            </a:cxnLst>
            <a:rect l="l" t="t" r="r" b="b"/>
            <a:pathLst>
              <a:path w="745047" h="411115">
                <a:moveTo>
                  <a:pt x="480069" y="411115"/>
                </a:moveTo>
                <a:cubicBezTo>
                  <a:pt x="220422" y="367719"/>
                  <a:pt x="-39225" y="324324"/>
                  <a:pt x="4938" y="255805"/>
                </a:cubicBezTo>
                <a:cubicBezTo>
                  <a:pt x="49101" y="187286"/>
                  <a:pt x="745047" y="0"/>
                  <a:pt x="745047" y="0"/>
                </a:cubicBezTo>
              </a:path>
            </a:pathLst>
          </a:custGeom>
          <a:noFill/>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Rectangle 86"/>
          <p:cNvSpPr/>
          <p:nvPr/>
        </p:nvSpPr>
        <p:spPr>
          <a:xfrm>
            <a:off x="3784610" y="1790633"/>
            <a:ext cx="208325" cy="109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flipH="1" flipV="1">
            <a:off x="1372724" y="2822804"/>
            <a:ext cx="1359892" cy="296052"/>
          </a:xfrm>
          <a:prstGeom prst="line">
            <a:avLst/>
          </a:prstGeom>
          <a:ln>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372724" y="1436578"/>
            <a:ext cx="383535" cy="1386226"/>
          </a:xfrm>
          <a:prstGeom prst="line">
            <a:avLst/>
          </a:prstGeom>
          <a:ln>
            <a:solidFill>
              <a:srgbClr val="8000FF"/>
            </a:solidFill>
            <a:prstDash val="sysDash"/>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flipV="1">
            <a:off x="960518" y="1688041"/>
            <a:ext cx="1266867" cy="196938"/>
          </a:xfrm>
          <a:prstGeom prst="line">
            <a:avLst/>
          </a:prstGeom>
          <a:ln>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4301427" y="2625866"/>
            <a:ext cx="0" cy="492990"/>
          </a:xfrm>
          <a:prstGeom prst="line">
            <a:avLst/>
          </a:prstGeom>
          <a:ln w="381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4301427" y="1003752"/>
            <a:ext cx="0" cy="432826"/>
          </a:xfrm>
          <a:prstGeom prst="line">
            <a:avLst/>
          </a:prstGeom>
          <a:ln w="38100" cmpd="sng">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4300485" y="3966308"/>
            <a:ext cx="0" cy="231055"/>
          </a:xfrm>
          <a:prstGeom prst="line">
            <a:avLst/>
          </a:prstGeom>
          <a:ln w="38100" cmpd="sng">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4300485" y="1461890"/>
            <a:ext cx="0" cy="525212"/>
          </a:xfrm>
          <a:prstGeom prst="line">
            <a:avLst/>
          </a:prstGeom>
          <a:ln w="38100" cmpd="sng">
            <a:solidFill>
              <a:srgbClr val="8000FF"/>
            </a:solidFill>
            <a:prstDash val="sysDash"/>
          </a:ln>
        </p:spPr>
        <p:style>
          <a:lnRef idx="2">
            <a:schemeClr val="accent1"/>
          </a:lnRef>
          <a:fillRef idx="0">
            <a:schemeClr val="accent1"/>
          </a:fillRef>
          <a:effectRef idx="1">
            <a:schemeClr val="accent1"/>
          </a:effectRef>
          <a:fontRef idx="minor">
            <a:schemeClr val="tx1"/>
          </a:fontRef>
        </p:style>
      </p:cxnSp>
      <p:sp>
        <p:nvSpPr>
          <p:cNvPr id="95" name="8-Point Star 94"/>
          <p:cNvSpPr/>
          <p:nvPr/>
        </p:nvSpPr>
        <p:spPr>
          <a:xfrm>
            <a:off x="1519870" y="1960962"/>
            <a:ext cx="184863" cy="192400"/>
          </a:xfrm>
          <a:prstGeom prst="star8">
            <a:avLst/>
          </a:prstGeom>
          <a:solidFill>
            <a:srgbClr val="00FF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519737" y="827722"/>
            <a:ext cx="870815" cy="725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424125" y="249862"/>
            <a:ext cx="734352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595959"/>
                </a:solidFill>
                <a:latin typeface="Gill Sans"/>
                <a:cs typeface="Gill Sans"/>
              </a:rPr>
              <a:t>WE CAN EXTRACT </a:t>
            </a:r>
            <a:r>
              <a:rPr lang="en-US" sz="2000" dirty="0">
                <a:solidFill>
                  <a:srgbClr val="0D79CA"/>
                </a:solidFill>
                <a:latin typeface="Gill Sans"/>
                <a:cs typeface="Gill Sans"/>
              </a:rPr>
              <a:t>COHERENT SIGNAL </a:t>
            </a:r>
            <a:r>
              <a:rPr lang="en-US" sz="2000" dirty="0">
                <a:solidFill>
                  <a:schemeClr val="tx1">
                    <a:lumMod val="65000"/>
                    <a:lumOff val="35000"/>
                  </a:schemeClr>
                </a:solidFill>
                <a:latin typeface="Gill Sans"/>
                <a:cs typeface="Gill Sans"/>
              </a:rPr>
              <a:t>FROM THE NOISE</a:t>
            </a:r>
          </a:p>
        </p:txBody>
      </p:sp>
    </p:spTree>
    <p:extLst>
      <p:ext uri="{BB962C8B-B14F-4D97-AF65-F5344CB8AC3E}">
        <p14:creationId xmlns:p14="http://schemas.microsoft.com/office/powerpoint/2010/main" val="4646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6" y="396632"/>
            <a:ext cx="4277211" cy="3305117"/>
          </a:xfrm>
          <a:prstGeom prst="rect">
            <a:avLst/>
          </a:prstGeom>
        </p:spPr>
      </p:pic>
      <p:sp>
        <p:nvSpPr>
          <p:cNvPr id="52" name="Rectangle 51"/>
          <p:cNvSpPr/>
          <p:nvPr/>
        </p:nvSpPr>
        <p:spPr>
          <a:xfrm>
            <a:off x="2519737" y="827722"/>
            <a:ext cx="870815" cy="725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35</a:t>
            </a:fld>
            <a:endParaRPr lang="en-US"/>
          </a:p>
        </p:txBody>
      </p:sp>
      <p:sp>
        <p:nvSpPr>
          <p:cNvPr id="34"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35</a:t>
            </a:fld>
            <a:endParaRPr lang="en-US"/>
          </a:p>
        </p:txBody>
      </p:sp>
      <p:sp>
        <p:nvSpPr>
          <p:cNvPr id="25"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35</a:t>
            </a:fld>
            <a:endParaRPr lang="en-US"/>
          </a:p>
        </p:txBody>
      </p:sp>
      <p:sp>
        <p:nvSpPr>
          <p:cNvPr id="28"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35</a:t>
            </a:fld>
            <a:endParaRPr lang="en-US"/>
          </a:p>
        </p:txBody>
      </p:sp>
      <p:sp>
        <p:nvSpPr>
          <p:cNvPr id="78" name="Slide Number Placeholder 2"/>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B98DE5-7892-1D47-A74E-16C764D6F6CC}" type="slidenum">
              <a:rPr lang="en-US" smtClean="0"/>
              <a:pPr/>
              <a:t>35</a:t>
            </a:fld>
            <a:endParaRPr lang="en-US"/>
          </a:p>
        </p:txBody>
      </p:sp>
      <p:sp>
        <p:nvSpPr>
          <p:cNvPr id="29" name="Slide Number Placeholder 2"/>
          <p:cNvSpPr>
            <a:spLocks noGrp="1"/>
          </p:cNvSpPr>
          <p:nvPr>
            <p:ph type="sldNum" sz="quarter" idx="12"/>
          </p:nvPr>
        </p:nvSpPr>
        <p:spPr>
          <a:xfrm>
            <a:off x="6553200" y="4767263"/>
            <a:ext cx="2133600" cy="273844"/>
          </a:xfrm>
        </p:spPr>
        <p:txBody>
          <a:bodyPr/>
          <a:lstStyle/>
          <a:p>
            <a:fld id="{E4B98DE5-7892-1D47-A74E-16C764D6F6CC}" type="slidenum">
              <a:rPr lang="en-US" smtClean="0"/>
              <a:t>35</a:t>
            </a:fld>
            <a:endParaRPr lang="en-US"/>
          </a:p>
        </p:txBody>
      </p:sp>
      <p:pic>
        <p:nvPicPr>
          <p:cNvPr id="31" name="Picture 30" descr="xcorr_symm_stack_Apr_ch_35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489" y="522365"/>
            <a:ext cx="5500513" cy="4128368"/>
          </a:xfrm>
          <a:prstGeom prst="rect">
            <a:avLst/>
          </a:prstGeom>
        </p:spPr>
      </p:pic>
      <p:sp>
        <p:nvSpPr>
          <p:cNvPr id="33" name="8-Point Star 32"/>
          <p:cNvSpPr/>
          <p:nvPr/>
        </p:nvSpPr>
        <p:spPr>
          <a:xfrm>
            <a:off x="4087257" y="1244178"/>
            <a:ext cx="184863" cy="192400"/>
          </a:xfrm>
          <a:prstGeom prst="star8">
            <a:avLst/>
          </a:prstGeom>
          <a:solidFill>
            <a:srgbClr val="00FF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8-Point Star 34"/>
          <p:cNvSpPr/>
          <p:nvPr/>
        </p:nvSpPr>
        <p:spPr>
          <a:xfrm>
            <a:off x="1717562" y="2769044"/>
            <a:ext cx="184863" cy="192400"/>
          </a:xfrm>
          <a:prstGeom prst="star8">
            <a:avLst/>
          </a:prstGeom>
          <a:solidFill>
            <a:srgbClr val="00FF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H="1">
            <a:off x="6476228" y="1449415"/>
            <a:ext cx="849237"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155329" y="1082645"/>
            <a:ext cx="1088592" cy="646331"/>
          </a:xfrm>
          <a:prstGeom prst="rect">
            <a:avLst/>
          </a:prstGeom>
          <a:noFill/>
        </p:spPr>
        <p:txBody>
          <a:bodyPr wrap="square" rtlCol="0">
            <a:spAutoFit/>
          </a:bodyPr>
          <a:lstStyle/>
          <a:p>
            <a:pPr algn="ctr"/>
            <a:r>
              <a:rPr lang="en-US" dirty="0"/>
              <a:t>array corner</a:t>
            </a:r>
          </a:p>
        </p:txBody>
      </p:sp>
      <p:cxnSp>
        <p:nvCxnSpPr>
          <p:cNvPr id="38" name="Straight Arrow Connector 37"/>
          <p:cNvCxnSpPr/>
          <p:nvPr/>
        </p:nvCxnSpPr>
        <p:spPr>
          <a:xfrm flipH="1">
            <a:off x="6194178" y="3088189"/>
            <a:ext cx="849237"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825125" y="2580358"/>
            <a:ext cx="1898722" cy="923330"/>
          </a:xfrm>
          <a:prstGeom prst="rect">
            <a:avLst/>
          </a:prstGeom>
          <a:noFill/>
        </p:spPr>
        <p:txBody>
          <a:bodyPr wrap="square" rtlCol="0">
            <a:spAutoFit/>
          </a:bodyPr>
          <a:lstStyle/>
          <a:p>
            <a:pPr algn="ctr"/>
            <a:r>
              <a:rPr lang="en-US" dirty="0"/>
              <a:t>hyperbola along nearest orthogonal line</a:t>
            </a:r>
          </a:p>
        </p:txBody>
      </p:sp>
      <p:sp>
        <p:nvSpPr>
          <p:cNvPr id="40" name="Rectangle 39"/>
          <p:cNvSpPr/>
          <p:nvPr/>
        </p:nvSpPr>
        <p:spPr>
          <a:xfrm>
            <a:off x="3784610" y="1790633"/>
            <a:ext cx="208325" cy="109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5778882" y="2667677"/>
            <a:ext cx="745047" cy="682852"/>
          </a:xfrm>
          <a:custGeom>
            <a:avLst/>
            <a:gdLst>
              <a:gd name="connsiteX0" fmla="*/ 480069 w 745047"/>
              <a:gd name="connsiteY0" fmla="*/ 411115 h 411115"/>
              <a:gd name="connsiteX1" fmla="*/ 4938 w 745047"/>
              <a:gd name="connsiteY1" fmla="*/ 255805 h 411115"/>
              <a:gd name="connsiteX2" fmla="*/ 745047 w 745047"/>
              <a:gd name="connsiteY2" fmla="*/ 0 h 411115"/>
            </a:gdLst>
            <a:ahLst/>
            <a:cxnLst>
              <a:cxn ang="0">
                <a:pos x="connsiteX0" y="connsiteY0"/>
              </a:cxn>
              <a:cxn ang="0">
                <a:pos x="connsiteX1" y="connsiteY1"/>
              </a:cxn>
              <a:cxn ang="0">
                <a:pos x="connsiteX2" y="connsiteY2"/>
              </a:cxn>
            </a:cxnLst>
            <a:rect l="l" t="t" r="r" b="b"/>
            <a:pathLst>
              <a:path w="745047" h="411115">
                <a:moveTo>
                  <a:pt x="480069" y="411115"/>
                </a:moveTo>
                <a:cubicBezTo>
                  <a:pt x="220422" y="367719"/>
                  <a:pt x="-39225" y="324324"/>
                  <a:pt x="4938" y="255805"/>
                </a:cubicBezTo>
                <a:cubicBezTo>
                  <a:pt x="49101" y="187286"/>
                  <a:pt x="745047" y="0"/>
                  <a:pt x="745047" y="0"/>
                </a:cubicBezTo>
              </a:path>
            </a:pathLst>
          </a:custGeom>
          <a:noFill/>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Connector 41"/>
          <p:cNvCxnSpPr/>
          <p:nvPr/>
        </p:nvCxnSpPr>
        <p:spPr>
          <a:xfrm flipH="1" flipV="1">
            <a:off x="1372724" y="2822804"/>
            <a:ext cx="1359892" cy="296052"/>
          </a:xfrm>
          <a:prstGeom prst="line">
            <a:avLst/>
          </a:prstGeom>
          <a:ln>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1372724" y="1436578"/>
            <a:ext cx="383535" cy="1386226"/>
          </a:xfrm>
          <a:prstGeom prst="line">
            <a:avLst/>
          </a:prstGeom>
          <a:ln>
            <a:solidFill>
              <a:srgbClr val="8000FF"/>
            </a:solidFill>
            <a:prstDash val="sys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960518" y="1688041"/>
            <a:ext cx="1266867" cy="196938"/>
          </a:xfrm>
          <a:prstGeom prst="line">
            <a:avLst/>
          </a:prstGeom>
          <a:ln>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301427" y="2625866"/>
            <a:ext cx="0" cy="492990"/>
          </a:xfrm>
          <a:prstGeom prst="line">
            <a:avLst/>
          </a:prstGeom>
          <a:ln w="381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301427" y="1003752"/>
            <a:ext cx="0" cy="432826"/>
          </a:xfrm>
          <a:prstGeom prst="line">
            <a:avLst/>
          </a:prstGeom>
          <a:ln w="38100" cmpd="sng">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300485" y="3966308"/>
            <a:ext cx="0" cy="231055"/>
          </a:xfrm>
          <a:prstGeom prst="line">
            <a:avLst/>
          </a:prstGeom>
          <a:ln w="38100" cmpd="sng">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300485" y="1461890"/>
            <a:ext cx="0" cy="525212"/>
          </a:xfrm>
          <a:prstGeom prst="line">
            <a:avLst/>
          </a:prstGeom>
          <a:ln w="38100" cmpd="sng">
            <a:solidFill>
              <a:srgbClr val="8000FF"/>
            </a:solidFill>
            <a:prstDash val="sysDash"/>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556003" y="3668861"/>
            <a:ext cx="3030551" cy="1098402"/>
          </a:xfrm>
          <a:prstGeom prst="rect">
            <a:avLst/>
          </a:prstGeom>
          <a:solidFill>
            <a:srgbClr val="0D79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Gill Sans"/>
                <a:cs typeface="Gill Sans"/>
              </a:rPr>
              <a:t>REQUIRES UNCORRELATED UNIFORMLY </a:t>
            </a:r>
          </a:p>
          <a:p>
            <a:pPr algn="ctr"/>
            <a:r>
              <a:rPr lang="en-US" sz="1600" dirty="0">
                <a:latin typeface="Gill Sans"/>
                <a:cs typeface="Gill Sans"/>
              </a:rPr>
              <a:t>DISTRIBUTED NOISE  </a:t>
            </a:r>
          </a:p>
        </p:txBody>
      </p:sp>
      <p:sp>
        <p:nvSpPr>
          <p:cNvPr id="54" name="Rectangle 53"/>
          <p:cNvSpPr/>
          <p:nvPr/>
        </p:nvSpPr>
        <p:spPr>
          <a:xfrm>
            <a:off x="424125" y="249862"/>
            <a:ext cx="7343527"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595959"/>
                </a:solidFill>
                <a:latin typeface="Gill Sans"/>
                <a:cs typeface="Gill Sans"/>
              </a:rPr>
              <a:t>WE CAN EXTRACT </a:t>
            </a:r>
            <a:r>
              <a:rPr lang="en-US" sz="2000" dirty="0">
                <a:solidFill>
                  <a:srgbClr val="0D79CA"/>
                </a:solidFill>
                <a:latin typeface="Gill Sans"/>
                <a:cs typeface="Gill Sans"/>
              </a:rPr>
              <a:t>COHERENT SIGNAL </a:t>
            </a:r>
            <a:r>
              <a:rPr lang="en-US" sz="2000" dirty="0">
                <a:solidFill>
                  <a:schemeClr val="tx1">
                    <a:lumMod val="65000"/>
                    <a:lumOff val="35000"/>
                  </a:schemeClr>
                </a:solidFill>
                <a:latin typeface="Gill Sans"/>
                <a:cs typeface="Gill Sans"/>
              </a:rPr>
              <a:t>FROM THE NOISE</a:t>
            </a:r>
          </a:p>
        </p:txBody>
      </p:sp>
    </p:spTree>
    <p:extLst>
      <p:ext uri="{BB962C8B-B14F-4D97-AF65-F5344CB8AC3E}">
        <p14:creationId xmlns:p14="http://schemas.microsoft.com/office/powerpoint/2010/main" val="30579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25 at 2.06.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504" y="1003829"/>
            <a:ext cx="7061200" cy="3848100"/>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36</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4E67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24124" y="179307"/>
            <a:ext cx="5756543" cy="413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TRAIN WITH SYNTHETICALLY GENERATED DATA</a:t>
            </a:r>
          </a:p>
        </p:txBody>
      </p:sp>
    </p:spTree>
    <p:extLst>
      <p:ext uri="{BB962C8B-B14F-4D97-AF65-F5344CB8AC3E}">
        <p14:creationId xmlns:p14="http://schemas.microsoft.com/office/powerpoint/2010/main" val="4231815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25 at 2.11.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333" y="1096293"/>
            <a:ext cx="6032500" cy="812800"/>
          </a:xfrm>
          <a:prstGeom prst="rect">
            <a:avLst/>
          </a:prstGeom>
        </p:spPr>
      </p:pic>
      <p:sp>
        <p:nvSpPr>
          <p:cNvPr id="4" name="Slide Number Placeholder 3"/>
          <p:cNvSpPr>
            <a:spLocks noGrp="1"/>
          </p:cNvSpPr>
          <p:nvPr>
            <p:ph type="sldNum" sz="quarter" idx="12"/>
          </p:nvPr>
        </p:nvSpPr>
        <p:spPr/>
        <p:txBody>
          <a:bodyPr/>
          <a:lstStyle/>
          <a:p>
            <a:fld id="{EE54BD56-DF77-5C40-9718-6DC5FEF23575}" type="slidenum">
              <a:rPr lang="en-US" smtClean="0"/>
              <a:t>37</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4E67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7-05-25 at 2.11.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88" y="1782094"/>
            <a:ext cx="6019800" cy="698500"/>
          </a:xfrm>
          <a:prstGeom prst="rect">
            <a:avLst/>
          </a:prstGeom>
        </p:spPr>
      </p:pic>
      <p:pic>
        <p:nvPicPr>
          <p:cNvPr id="6" name="Picture 5" descr="Screen Shot 2017-05-25 at 2.11.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9" y="2327630"/>
            <a:ext cx="6057900" cy="647700"/>
          </a:xfrm>
          <a:prstGeom prst="rect">
            <a:avLst/>
          </a:prstGeom>
        </p:spPr>
      </p:pic>
      <p:pic>
        <p:nvPicPr>
          <p:cNvPr id="7" name="Picture 6" descr="Screen Shot 2017-05-25 at 2.12.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333" y="2897012"/>
            <a:ext cx="6057900" cy="673100"/>
          </a:xfrm>
          <a:prstGeom prst="rect">
            <a:avLst/>
          </a:prstGeom>
        </p:spPr>
      </p:pic>
      <p:pic>
        <p:nvPicPr>
          <p:cNvPr id="8" name="Picture 7" descr="Screen Shot 2017-05-25 at 2.12.07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333" y="3472039"/>
            <a:ext cx="5930900" cy="647700"/>
          </a:xfrm>
          <a:prstGeom prst="rect">
            <a:avLst/>
          </a:prstGeom>
        </p:spPr>
      </p:pic>
      <p:pic>
        <p:nvPicPr>
          <p:cNvPr id="9" name="Picture 8" descr="Screen Shot 2017-05-25 at 2.12.1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789" y="3982686"/>
            <a:ext cx="5600700" cy="685800"/>
          </a:xfrm>
          <a:prstGeom prst="rect">
            <a:avLst/>
          </a:prstGeom>
        </p:spPr>
      </p:pic>
      <p:sp>
        <p:nvSpPr>
          <p:cNvPr id="15" name="Rectangle 14"/>
          <p:cNvSpPr/>
          <p:nvPr/>
        </p:nvSpPr>
        <p:spPr>
          <a:xfrm>
            <a:off x="424124" y="179307"/>
            <a:ext cx="5756543" cy="413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TRAIN WITH SYNTHETICALLY GENERATED DATA</a:t>
            </a:r>
          </a:p>
        </p:txBody>
      </p:sp>
    </p:spTree>
    <p:extLst>
      <p:ext uri="{BB962C8B-B14F-4D97-AF65-F5344CB8AC3E}">
        <p14:creationId xmlns:p14="http://schemas.microsoft.com/office/powerpoint/2010/main" val="4243478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5655" y="495137"/>
            <a:ext cx="3334826" cy="3335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1400" dirty="0">
                <a:solidFill>
                  <a:schemeClr val="tx1">
                    <a:lumMod val="65000"/>
                    <a:lumOff val="35000"/>
                  </a:schemeClr>
                </a:solidFill>
                <a:latin typeface="Gill Sans"/>
                <a:cs typeface="Gill Sans"/>
              </a:rPr>
              <a:t>Commonly used in machine learning and has been successfully implemented for character recognition in natural images, traffic sign recognition, handwriting recognition, face recognition or protein interactions </a:t>
            </a:r>
            <a:r>
              <a:rPr lang="en-US" sz="1400" dirty="0" err="1">
                <a:solidFill>
                  <a:schemeClr val="tx1">
                    <a:lumMod val="65000"/>
                    <a:lumOff val="35000"/>
                  </a:schemeClr>
                </a:solidFill>
                <a:latin typeface="Gill Sans"/>
                <a:cs typeface="Gill Sans"/>
              </a:rPr>
              <a:t>etc</a:t>
            </a:r>
            <a:endParaRPr lang="en-US" sz="1400" dirty="0">
              <a:solidFill>
                <a:schemeClr val="tx1">
                  <a:lumMod val="65000"/>
                  <a:lumOff val="35000"/>
                </a:schemeClr>
              </a:solidFill>
              <a:latin typeface="Gill Sans"/>
              <a:cs typeface="Gill Sans"/>
            </a:endParaRPr>
          </a:p>
          <a:p>
            <a:pPr marL="285750" indent="-285750">
              <a:buFont typeface="Arial"/>
              <a:buChar char="•"/>
            </a:pPr>
            <a:endParaRPr lang="en-US" sz="1400" dirty="0">
              <a:solidFill>
                <a:schemeClr val="tx1">
                  <a:lumMod val="65000"/>
                  <a:lumOff val="35000"/>
                </a:schemeClr>
              </a:solidFill>
              <a:latin typeface="Gill Sans"/>
              <a:cs typeface="Gill Sans"/>
            </a:endParaRPr>
          </a:p>
          <a:p>
            <a:pPr marL="285750" indent="-285750">
              <a:buFont typeface="Arial"/>
              <a:buChar char="•"/>
            </a:pPr>
            <a:r>
              <a:rPr lang="en-US" sz="1400" dirty="0">
                <a:solidFill>
                  <a:schemeClr val="tx1">
                    <a:lumMod val="65000"/>
                    <a:lumOff val="35000"/>
                  </a:schemeClr>
                </a:solidFill>
                <a:latin typeface="Gill Sans"/>
                <a:cs typeface="Gill Sans"/>
              </a:rPr>
              <a:t>Deep networks for physics modeling are entirely trained on synthetic data</a:t>
            </a:r>
          </a:p>
          <a:p>
            <a:pPr algn="ctr"/>
            <a:endParaRPr lang="en-US" sz="1600" i="1" dirty="0">
              <a:solidFill>
                <a:srgbClr val="595959"/>
              </a:solidFill>
              <a:latin typeface="Gill Sans"/>
              <a:cs typeface="Gill Sans"/>
            </a:endParaRPr>
          </a:p>
          <a:p>
            <a:r>
              <a:rPr lang="en-US" sz="1400" i="1" dirty="0">
                <a:solidFill>
                  <a:srgbClr val="7F7F7F"/>
                </a:solidFill>
                <a:latin typeface="Gill Sans"/>
                <a:cs typeface="Gill Sans"/>
              </a:rPr>
              <a:t>Ling, A. </a:t>
            </a:r>
            <a:r>
              <a:rPr lang="en-US" sz="1400" i="1" dirty="0" err="1">
                <a:solidFill>
                  <a:srgbClr val="7F7F7F"/>
                </a:solidFill>
                <a:latin typeface="Gill Sans"/>
                <a:cs typeface="Gill Sans"/>
              </a:rPr>
              <a:t>Kurzawski</a:t>
            </a:r>
            <a:r>
              <a:rPr lang="en-US" sz="1400" i="1" dirty="0">
                <a:solidFill>
                  <a:srgbClr val="7F7F7F"/>
                </a:solidFill>
                <a:latin typeface="Gill Sans"/>
                <a:cs typeface="Gill Sans"/>
              </a:rPr>
              <a:t>, and J. Templeton. Journal of Fluid Mechanics, 807:155–166, 2016. </a:t>
            </a:r>
          </a:p>
          <a:p>
            <a:pPr marL="285750" indent="-285750">
              <a:buFont typeface="Arial"/>
              <a:buChar char="•"/>
            </a:pPr>
            <a:endParaRPr lang="en-US" sz="1600" i="1" dirty="0">
              <a:solidFill>
                <a:srgbClr val="595959"/>
              </a:solidFill>
              <a:latin typeface="Gill Sans"/>
              <a:cs typeface="Gill Sans"/>
            </a:endParaRPr>
          </a:p>
        </p:txBody>
      </p:sp>
      <p:sp>
        <p:nvSpPr>
          <p:cNvPr id="4" name="Slide Number Placeholder 3"/>
          <p:cNvSpPr>
            <a:spLocks noGrp="1"/>
          </p:cNvSpPr>
          <p:nvPr>
            <p:ph type="sldNum" sz="quarter" idx="12"/>
          </p:nvPr>
        </p:nvSpPr>
        <p:spPr/>
        <p:txBody>
          <a:bodyPr/>
          <a:lstStyle/>
          <a:p>
            <a:fld id="{EE54BD56-DF77-5C40-9718-6DC5FEF23575}" type="slidenum">
              <a:rPr lang="en-US" smtClean="0"/>
              <a:t>38</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rgbClr val="12B2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rn-cambridge.org-id-binary-alt-20161103055708-57659-mediumThumb-S0022112016006157_fig2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938" y="803163"/>
            <a:ext cx="3763502" cy="3860278"/>
          </a:xfrm>
          <a:prstGeom prst="rect">
            <a:avLst/>
          </a:prstGeom>
        </p:spPr>
      </p:pic>
      <p:sp>
        <p:nvSpPr>
          <p:cNvPr id="3" name="Rectangle 2"/>
          <p:cNvSpPr/>
          <p:nvPr/>
        </p:nvSpPr>
        <p:spPr>
          <a:xfrm>
            <a:off x="4588018" y="4673601"/>
            <a:ext cx="3763502" cy="307777"/>
          </a:xfrm>
          <a:prstGeom prst="rect">
            <a:avLst/>
          </a:prstGeom>
        </p:spPr>
        <p:txBody>
          <a:bodyPr wrap="square">
            <a:spAutoFit/>
          </a:bodyPr>
          <a:lstStyle/>
          <a:p>
            <a:pPr algn="ctr"/>
            <a:r>
              <a:rPr lang="en-US" sz="1400" dirty="0">
                <a:solidFill>
                  <a:schemeClr val="tx1">
                    <a:lumMod val="65000"/>
                    <a:lumOff val="35000"/>
                  </a:schemeClr>
                </a:solidFill>
                <a:latin typeface="Gill Sans"/>
                <a:cs typeface="Gill Sans"/>
              </a:rPr>
              <a:t>Reynolds stress anisotropy tensor</a:t>
            </a:r>
          </a:p>
        </p:txBody>
      </p:sp>
      <p:sp>
        <p:nvSpPr>
          <p:cNvPr id="10" name="Rectangle 9"/>
          <p:cNvSpPr/>
          <p:nvPr/>
        </p:nvSpPr>
        <p:spPr>
          <a:xfrm>
            <a:off x="424124" y="3717636"/>
            <a:ext cx="3862259" cy="9559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bg1"/>
                </a:solidFill>
                <a:latin typeface="Gill Sans"/>
                <a:cs typeface="Gill Sans"/>
              </a:rPr>
              <a:t>         LIMITATIONS</a:t>
            </a:r>
          </a:p>
          <a:p>
            <a:pPr marL="285750" indent="-285750">
              <a:buFont typeface="Arial"/>
              <a:buChar char="•"/>
            </a:pPr>
            <a:r>
              <a:rPr lang="en-US" sz="1600" dirty="0">
                <a:solidFill>
                  <a:schemeClr val="bg1"/>
                </a:solidFill>
                <a:latin typeface="Gill Sans"/>
                <a:cs typeface="Gill Sans"/>
              </a:rPr>
              <a:t>Synthetic data do not capture the complexity of the real world </a:t>
            </a:r>
          </a:p>
        </p:txBody>
      </p:sp>
      <p:sp>
        <p:nvSpPr>
          <p:cNvPr id="12" name="Isosceles Triangle 11"/>
          <p:cNvSpPr/>
          <p:nvPr/>
        </p:nvSpPr>
        <p:spPr>
          <a:xfrm rot="5400000">
            <a:off x="755147" y="3916532"/>
            <a:ext cx="146429" cy="12096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4124" y="249862"/>
            <a:ext cx="5694616"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595959"/>
                </a:solidFill>
                <a:latin typeface="Gill Sans"/>
                <a:cs typeface="Gill Sans"/>
              </a:rPr>
              <a:t>STRATEGY – </a:t>
            </a:r>
            <a:r>
              <a:rPr lang="en-US" sz="2000" dirty="0">
                <a:solidFill>
                  <a:srgbClr val="12B2EB"/>
                </a:solidFill>
                <a:latin typeface="Gill Sans"/>
                <a:cs typeface="Gill Sans"/>
              </a:rPr>
              <a:t>TRAINING ON </a:t>
            </a:r>
            <a:r>
              <a:rPr lang="en-US" sz="2000" dirty="0">
                <a:solidFill>
                  <a:schemeClr val="accent2">
                    <a:lumMod val="75000"/>
                  </a:schemeClr>
                </a:solidFill>
                <a:latin typeface="Gill Sans"/>
                <a:cs typeface="Gill Sans"/>
              </a:rPr>
              <a:t>SYNTHETIC DATA</a:t>
            </a:r>
          </a:p>
        </p:txBody>
      </p:sp>
    </p:spTree>
    <p:extLst>
      <p:ext uri="{BB962C8B-B14F-4D97-AF65-F5344CB8AC3E}">
        <p14:creationId xmlns:p14="http://schemas.microsoft.com/office/powerpoint/2010/main" val="35171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3</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2" y="249862"/>
            <a:ext cx="466783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TRADITIONAL SUPERVISED LEARNING</a:t>
            </a:r>
            <a:endParaRPr lang="en-US" sz="2000" dirty="0">
              <a:solidFill>
                <a:schemeClr val="accent4"/>
              </a:solidFill>
              <a:latin typeface="Gill Sans"/>
              <a:cs typeface="Gill Sans"/>
            </a:endParaRPr>
          </a:p>
        </p:txBody>
      </p:sp>
      <p:sp>
        <p:nvSpPr>
          <p:cNvPr id="26" name="Rectangle 25"/>
          <p:cNvSpPr/>
          <p:nvPr/>
        </p:nvSpPr>
        <p:spPr>
          <a:xfrm>
            <a:off x="1" y="0"/>
            <a:ext cx="9144000" cy="78407"/>
          </a:xfrm>
          <a:prstGeom prst="rect">
            <a:avLst/>
          </a:prstGeom>
          <a:solidFill>
            <a:schemeClr val="bg2">
              <a:lumMod val="50000"/>
            </a:schemeClr>
          </a:solidFill>
          <a:ln>
            <a:solidFill>
              <a:srgbClr val="4E67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3</a:t>
            </a:fld>
            <a:endParaRPr lang="en-US"/>
          </a:p>
        </p:txBody>
      </p:sp>
      <p:sp>
        <p:nvSpPr>
          <p:cNvPr id="8" name="Oval 7"/>
          <p:cNvSpPr/>
          <p:nvPr/>
        </p:nvSpPr>
        <p:spPr>
          <a:xfrm>
            <a:off x="325348" y="723807"/>
            <a:ext cx="1847168" cy="1799268"/>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25696" y="980119"/>
            <a:ext cx="1164094" cy="1133907"/>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a:off x="734663" y="1128040"/>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a:off x="1439157" y="1037563"/>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583136" y="1658049"/>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1145726" y="1339145"/>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1040773" y="2093153"/>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1040773" y="1658049"/>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1649063" y="1567572"/>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04914" y="122684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056648" y="1259781"/>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909714" y="153164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610380" y="1681894"/>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183882" y="3105865"/>
            <a:ext cx="1847168" cy="1799268"/>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593197" y="3510098"/>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3297691" y="3419621"/>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2441670" y="4040107"/>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3004260" y="3721203"/>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a:off x="2899307" y="4475211"/>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899307" y="4040107"/>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a:off x="3507597" y="3949630"/>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971153" y="3435079"/>
            <a:ext cx="1164094" cy="1133907"/>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250371" y="368180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702105" y="3714741"/>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555171" y="398660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255837" y="4136854"/>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a:endCxn id="24" idx="1"/>
          </p:cNvCxnSpPr>
          <p:nvPr/>
        </p:nvCxnSpPr>
        <p:spPr>
          <a:xfrm>
            <a:off x="1752709" y="2403799"/>
            <a:ext cx="701684" cy="96556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Content Placeholder 2"/>
          <p:cNvSpPr txBox="1">
            <a:spLocks/>
          </p:cNvSpPr>
          <p:nvPr/>
        </p:nvSpPr>
        <p:spPr>
          <a:xfrm>
            <a:off x="1355632" y="2655727"/>
            <a:ext cx="1319765" cy="314440"/>
          </a:xfrm>
          <a:prstGeom prst="rect">
            <a:avLst/>
          </a:prstGeom>
          <a:solidFill>
            <a:schemeClr val="accent4"/>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bg1"/>
                </a:solidFill>
                <a:latin typeface="Calibri"/>
                <a:cs typeface="Calibri"/>
              </a:rPr>
              <a:t>LARGE</a:t>
            </a:r>
          </a:p>
        </p:txBody>
      </p:sp>
      <p:cxnSp>
        <p:nvCxnSpPr>
          <p:cNvPr id="39" name="Straight Arrow Connector 38"/>
          <p:cNvCxnSpPr/>
          <p:nvPr/>
        </p:nvCxnSpPr>
        <p:spPr>
          <a:xfrm flipH="1">
            <a:off x="6726180" y="2114026"/>
            <a:ext cx="1025668" cy="1334102"/>
          </a:xfrm>
          <a:prstGeom prst="straightConnector1">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Content Placeholder 2"/>
          <p:cNvSpPr txBox="1">
            <a:spLocks/>
          </p:cNvSpPr>
          <p:nvPr/>
        </p:nvSpPr>
        <p:spPr>
          <a:xfrm>
            <a:off x="6665813" y="2650907"/>
            <a:ext cx="1319765" cy="314440"/>
          </a:xfrm>
          <a:prstGeom prst="rect">
            <a:avLst/>
          </a:prstGeom>
          <a:solidFill>
            <a:schemeClr val="accent6">
              <a:lumMod val="7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bg1"/>
                </a:solidFill>
                <a:latin typeface="Calibri"/>
                <a:cs typeface="Calibri"/>
              </a:rPr>
              <a:t>SMALL</a:t>
            </a:r>
          </a:p>
        </p:txBody>
      </p:sp>
      <p:sp>
        <p:nvSpPr>
          <p:cNvPr id="43" name="Content Placeholder 2"/>
          <p:cNvSpPr txBox="1">
            <a:spLocks/>
          </p:cNvSpPr>
          <p:nvPr/>
        </p:nvSpPr>
        <p:spPr>
          <a:xfrm>
            <a:off x="3724424" y="1991884"/>
            <a:ext cx="2216127" cy="7802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tx1">
                    <a:lumMod val="65000"/>
                    <a:lumOff val="35000"/>
                  </a:schemeClr>
                </a:solidFill>
                <a:latin typeface="Calibri Light"/>
                <a:cs typeface="Calibri Light"/>
              </a:rPr>
              <a:t>Training and evaluation on the same task or domain</a:t>
            </a:r>
          </a:p>
        </p:txBody>
      </p:sp>
      <p:sp>
        <p:nvSpPr>
          <p:cNvPr id="44" name="Content Placeholder 2">
            <a:extLst>
              <a:ext uri="{FF2B5EF4-FFF2-40B4-BE49-F238E27FC236}">
                <a16:creationId xmlns:a16="http://schemas.microsoft.com/office/drawing/2014/main" id="{CEA88B8F-9F3A-9346-84C4-21559262CF18}"/>
              </a:ext>
            </a:extLst>
          </p:cNvPr>
          <p:cNvSpPr txBox="1">
            <a:spLocks/>
          </p:cNvSpPr>
          <p:nvPr/>
        </p:nvSpPr>
        <p:spPr>
          <a:xfrm>
            <a:off x="2148319" y="974777"/>
            <a:ext cx="1711882"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4"/>
                </a:solidFill>
                <a:latin typeface="Calibri Light"/>
                <a:cs typeface="Calibri Light"/>
              </a:rPr>
              <a:t>Source task / Domain</a:t>
            </a:r>
          </a:p>
        </p:txBody>
      </p:sp>
      <p:sp>
        <p:nvSpPr>
          <p:cNvPr id="45" name="Content Placeholder 2">
            <a:extLst>
              <a:ext uri="{FF2B5EF4-FFF2-40B4-BE49-F238E27FC236}">
                <a16:creationId xmlns:a16="http://schemas.microsoft.com/office/drawing/2014/main" id="{E99E816A-A4DF-B242-80AF-08EFFA1368DC}"/>
              </a:ext>
            </a:extLst>
          </p:cNvPr>
          <p:cNvSpPr txBox="1">
            <a:spLocks/>
          </p:cNvSpPr>
          <p:nvPr/>
        </p:nvSpPr>
        <p:spPr>
          <a:xfrm>
            <a:off x="5699230" y="981370"/>
            <a:ext cx="1711882"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6">
                    <a:lumMod val="75000"/>
                  </a:schemeClr>
                </a:solidFill>
                <a:latin typeface="Calibri Light"/>
                <a:cs typeface="Calibri Light"/>
              </a:rPr>
              <a:t>Target task / Domain</a:t>
            </a:r>
          </a:p>
        </p:txBody>
      </p:sp>
    </p:spTree>
    <p:extLst>
      <p:ext uri="{BB962C8B-B14F-4D97-AF65-F5344CB8AC3E}">
        <p14:creationId xmlns:p14="http://schemas.microsoft.com/office/powerpoint/2010/main" val="3852044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39</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3" y="249862"/>
            <a:ext cx="1787105"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MOTIVATION</a:t>
            </a:r>
            <a:endParaRPr lang="en-US" sz="2000" dirty="0">
              <a:solidFill>
                <a:schemeClr val="accent4"/>
              </a:solidFill>
              <a:latin typeface="Gill Sans"/>
              <a:cs typeface="Gill Sans"/>
            </a:endParaRPr>
          </a:p>
        </p:txBody>
      </p:sp>
      <p:sp>
        <p:nvSpPr>
          <p:cNvPr id="26" name="Rectangle 25"/>
          <p:cNvSpPr/>
          <p:nvPr/>
        </p:nvSpPr>
        <p:spPr>
          <a:xfrm>
            <a:off x="1" y="0"/>
            <a:ext cx="9144000" cy="78407"/>
          </a:xfrm>
          <a:prstGeom prst="rect">
            <a:avLst/>
          </a:prstGeom>
          <a:solidFill>
            <a:srgbClr val="F14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39</a:t>
            </a:fld>
            <a:endParaRPr lang="en-US"/>
          </a:p>
        </p:txBody>
      </p:sp>
      <p:sp>
        <p:nvSpPr>
          <p:cNvPr id="12" name="Rectangle 11"/>
          <p:cNvSpPr/>
          <p:nvPr/>
        </p:nvSpPr>
        <p:spPr>
          <a:xfrm>
            <a:off x="480826" y="2041573"/>
            <a:ext cx="3822754" cy="49958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Efficient Similarity Search of Seismic Waveforms using template matching</a:t>
            </a:r>
            <a:endParaRPr lang="en-US" sz="1400" dirty="0">
              <a:latin typeface="Gill Sans"/>
              <a:cs typeface="Gill Sans"/>
            </a:endParaRPr>
          </a:p>
        </p:txBody>
      </p:sp>
      <p:sp>
        <p:nvSpPr>
          <p:cNvPr id="13" name="TextBox 12"/>
          <p:cNvSpPr txBox="1"/>
          <p:nvPr/>
        </p:nvSpPr>
        <p:spPr>
          <a:xfrm>
            <a:off x="480823" y="2597502"/>
            <a:ext cx="4738490" cy="430887"/>
          </a:xfrm>
          <a:prstGeom prst="rect">
            <a:avLst/>
          </a:prstGeom>
          <a:noFill/>
        </p:spPr>
        <p:txBody>
          <a:bodyPr wrap="square" rtlCol="0">
            <a:spAutoFit/>
          </a:bodyPr>
          <a:lstStyle/>
          <a:p>
            <a:pPr algn="ctr"/>
            <a:r>
              <a:rPr lang="en-US" sz="1100" i="1" dirty="0">
                <a:solidFill>
                  <a:schemeClr val="tx1">
                    <a:lumMod val="50000"/>
                    <a:lumOff val="50000"/>
                  </a:schemeClr>
                </a:solidFill>
                <a:latin typeface="Gill Sans"/>
                <a:cs typeface="Gill Sans"/>
              </a:rPr>
              <a:t>C. E. Yoon, O. </a:t>
            </a:r>
            <a:r>
              <a:rPr lang="en-US" sz="1100" i="1" dirty="0" err="1">
                <a:solidFill>
                  <a:schemeClr val="tx1">
                    <a:lumMod val="50000"/>
                    <a:lumOff val="50000"/>
                  </a:schemeClr>
                </a:solidFill>
                <a:latin typeface="Gill Sans"/>
                <a:cs typeface="Gill Sans"/>
              </a:rPr>
              <a:t>OReilly</a:t>
            </a:r>
            <a:r>
              <a:rPr lang="en-US" sz="1100" i="1" dirty="0">
                <a:solidFill>
                  <a:schemeClr val="tx1">
                    <a:lumMod val="50000"/>
                    <a:lumOff val="50000"/>
                  </a:schemeClr>
                </a:solidFill>
                <a:latin typeface="Gill Sans"/>
                <a:cs typeface="Gill Sans"/>
              </a:rPr>
              <a:t>, K. J. Bergen, and G. C. </a:t>
            </a:r>
            <a:r>
              <a:rPr lang="en-US" sz="1100" i="1" dirty="0" err="1">
                <a:solidFill>
                  <a:schemeClr val="tx1">
                    <a:lumMod val="50000"/>
                    <a:lumOff val="50000"/>
                  </a:schemeClr>
                </a:solidFill>
                <a:latin typeface="Gill Sans"/>
                <a:cs typeface="Gill Sans"/>
              </a:rPr>
              <a:t>Beroza</a:t>
            </a:r>
            <a:r>
              <a:rPr lang="en-US" sz="1100" i="1" dirty="0">
                <a:solidFill>
                  <a:schemeClr val="tx1">
                    <a:lumMod val="50000"/>
                    <a:lumOff val="50000"/>
                  </a:schemeClr>
                </a:solidFill>
                <a:latin typeface="Gill Sans"/>
                <a:cs typeface="Gill Sans"/>
              </a:rPr>
              <a:t>. Earthquake detection through computationally efficient similarity search. Science advances, 2015.   </a:t>
            </a:r>
          </a:p>
        </p:txBody>
      </p:sp>
      <p:pic>
        <p:nvPicPr>
          <p:cNvPr id="15" name="Picture 14" descr="F3.large.jpg"/>
          <p:cNvPicPr>
            <a:picLocks noChangeAspect="1"/>
          </p:cNvPicPr>
          <p:nvPr/>
        </p:nvPicPr>
        <p:blipFill rotWithShape="1">
          <a:blip r:embed="rId3">
            <a:extLst>
              <a:ext uri="{28A0092B-C50C-407E-A947-70E740481C1C}">
                <a14:useLocalDpi xmlns:a14="http://schemas.microsoft.com/office/drawing/2010/main" val="0"/>
              </a:ext>
            </a:extLst>
          </a:blip>
          <a:srcRect l="2174" b="26964"/>
          <a:stretch/>
        </p:blipFill>
        <p:spPr>
          <a:xfrm>
            <a:off x="5005675" y="1676672"/>
            <a:ext cx="3590410" cy="1728976"/>
          </a:xfrm>
          <a:prstGeom prst="rect">
            <a:avLst/>
          </a:prstGeom>
        </p:spPr>
      </p:pic>
      <p:sp>
        <p:nvSpPr>
          <p:cNvPr id="10" name="Rectangle 9"/>
          <p:cNvSpPr/>
          <p:nvPr/>
        </p:nvSpPr>
        <p:spPr>
          <a:xfrm>
            <a:off x="480826" y="3716709"/>
            <a:ext cx="3759200" cy="499587"/>
          </a:xfrm>
          <a:prstGeom prst="rect">
            <a:avLst/>
          </a:prstGeom>
          <a:solidFill>
            <a:srgbClr val="F14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How can we find new earthquake templates?</a:t>
            </a:r>
            <a:endParaRPr lang="en-US" sz="1400" dirty="0">
              <a:latin typeface="Gill Sans"/>
              <a:cs typeface="Gill Sans"/>
            </a:endParaRPr>
          </a:p>
        </p:txBody>
      </p:sp>
      <p:sp>
        <p:nvSpPr>
          <p:cNvPr id="14" name="Rectangle 13"/>
          <p:cNvSpPr/>
          <p:nvPr/>
        </p:nvSpPr>
        <p:spPr>
          <a:xfrm>
            <a:off x="480826" y="1079390"/>
            <a:ext cx="2637576" cy="49958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STA/LTA</a:t>
            </a:r>
            <a:endParaRPr lang="en-US" sz="1400" dirty="0">
              <a:latin typeface="Gill Sans"/>
              <a:cs typeface="Gill Sans"/>
            </a:endParaRPr>
          </a:p>
        </p:txBody>
      </p:sp>
    </p:spTree>
    <p:extLst>
      <p:ext uri="{BB962C8B-B14F-4D97-AF65-F5344CB8AC3E}">
        <p14:creationId xmlns:p14="http://schemas.microsoft.com/office/powerpoint/2010/main" val="6099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0" grpId="0" animBg="1"/>
      <p:bldP spid="14" grpId="0" animBg="1"/>
      <p:bldP spid="1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40</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3737524"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DATASET </a:t>
            </a:r>
            <a:r>
              <a:rPr lang="mr-IN" sz="2000" dirty="0">
                <a:solidFill>
                  <a:schemeClr val="tx1">
                    <a:lumMod val="65000"/>
                    <a:lumOff val="35000"/>
                  </a:schemeClr>
                </a:solidFill>
                <a:latin typeface="Gill Sans"/>
                <a:cs typeface="Gill Sans"/>
              </a:rPr>
              <a:t>–</a:t>
            </a:r>
            <a:r>
              <a:rPr lang="en-US" sz="2000" dirty="0">
                <a:solidFill>
                  <a:schemeClr val="tx1">
                    <a:lumMod val="65000"/>
                    <a:lumOff val="35000"/>
                  </a:schemeClr>
                </a:solidFill>
                <a:latin typeface="Gill Sans"/>
                <a:cs typeface="Gill Sans"/>
              </a:rPr>
              <a:t> NCSN Event catalog</a:t>
            </a:r>
          </a:p>
        </p:txBody>
      </p:sp>
      <p:sp>
        <p:nvSpPr>
          <p:cNvPr id="26" name="Rectangle 25"/>
          <p:cNvSpPr/>
          <p:nvPr/>
        </p:nvSpPr>
        <p:spPr>
          <a:xfrm>
            <a:off x="1" y="0"/>
            <a:ext cx="9144000" cy="784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40</a:t>
            </a:fld>
            <a:endParaRPr lang="en-US"/>
          </a:p>
        </p:txBody>
      </p:sp>
      <p:sp>
        <p:nvSpPr>
          <p:cNvPr id="12" name="Content Placeholder 2"/>
          <p:cNvSpPr>
            <a:spLocks noGrp="1"/>
          </p:cNvSpPr>
          <p:nvPr>
            <p:ph idx="1"/>
          </p:nvPr>
        </p:nvSpPr>
        <p:spPr>
          <a:xfrm>
            <a:off x="495240" y="1377653"/>
            <a:ext cx="7239039" cy="1148630"/>
          </a:xfrm>
        </p:spPr>
        <p:txBody>
          <a:bodyPr>
            <a:normAutofit/>
          </a:bodyPr>
          <a:lstStyle/>
          <a:p>
            <a:r>
              <a:rPr lang="en-US" sz="1400" dirty="0">
                <a:solidFill>
                  <a:srgbClr val="595959"/>
                </a:solidFill>
                <a:latin typeface="Gill Sans"/>
                <a:cs typeface="Gill Sans"/>
              </a:rPr>
              <a:t>BK-SAO.HHZ,  San Andreas Geophysical Observatory, Hollister</a:t>
            </a:r>
          </a:p>
          <a:p>
            <a:r>
              <a:rPr lang="en-US" sz="1400" dirty="0">
                <a:solidFill>
                  <a:srgbClr val="595959"/>
                </a:solidFill>
                <a:latin typeface="Gill Sans"/>
                <a:cs typeface="Gill Sans"/>
              </a:rPr>
              <a:t>BK-JRSC.HHZ, Jasper Ridge Biological Preserve, near Stanford </a:t>
            </a:r>
          </a:p>
          <a:p>
            <a:r>
              <a:rPr lang="en-US" sz="1400" dirty="0">
                <a:solidFill>
                  <a:srgbClr val="595959"/>
                </a:solidFill>
                <a:latin typeface="Gill Sans"/>
                <a:cs typeface="Gill Sans"/>
              </a:rPr>
              <a:t>BK-PKD.HHZ, Bear Valley Ranch, Parkfield</a:t>
            </a:r>
          </a:p>
          <a:p>
            <a:r>
              <a:rPr lang="en-US" sz="1400" dirty="0">
                <a:solidFill>
                  <a:srgbClr val="595959"/>
                </a:solidFill>
                <a:latin typeface="Gill Sans"/>
                <a:cs typeface="Gill Sans"/>
              </a:rPr>
              <a:t>BK-CVS.HHZ, Carmenet Vineyards, Sonoma</a:t>
            </a:r>
          </a:p>
          <a:p>
            <a:pPr lvl="1"/>
            <a:endParaRPr lang="en-US" sz="1400" dirty="0"/>
          </a:p>
        </p:txBody>
      </p:sp>
      <p:grpSp>
        <p:nvGrpSpPr>
          <p:cNvPr id="13" name="Group 12"/>
          <p:cNvGrpSpPr/>
          <p:nvPr/>
        </p:nvGrpSpPr>
        <p:grpSpPr>
          <a:xfrm>
            <a:off x="1080369" y="1182373"/>
            <a:ext cx="7090255" cy="3532456"/>
            <a:chOff x="-865769" y="2317674"/>
            <a:chExt cx="10299473" cy="513133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69" y="5036549"/>
              <a:ext cx="3209218" cy="2408419"/>
            </a:xfrm>
            <a:prstGeom prst="rect">
              <a:avLst/>
            </a:prstGeom>
            <a:ln>
              <a:solidFill>
                <a:schemeClr val="tx1"/>
              </a:solid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468" y="2317674"/>
              <a:ext cx="3236236" cy="2428693"/>
            </a:xfrm>
            <a:prstGeom prst="rect">
              <a:avLst/>
            </a:prstGeom>
            <a:ln>
              <a:solidFill>
                <a:schemeClr val="tx1"/>
              </a:solidFill>
            </a:ln>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125" y="5036549"/>
              <a:ext cx="3190668" cy="2412455"/>
            </a:xfrm>
            <a:prstGeom prst="rect">
              <a:avLst/>
            </a:prstGeom>
            <a:ln>
              <a:solidFill>
                <a:schemeClr val="tx1"/>
              </a:solidFill>
            </a:ln>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467" y="5036549"/>
              <a:ext cx="3236237" cy="2412455"/>
            </a:xfrm>
            <a:prstGeom prst="rect">
              <a:avLst/>
            </a:prstGeom>
            <a:ln>
              <a:solidFill>
                <a:schemeClr val="tx1"/>
              </a:solidFill>
            </a:ln>
          </p:spPr>
        </p:pic>
      </p:grpSp>
    </p:spTree>
    <p:extLst>
      <p:ext uri="{BB962C8B-B14F-4D97-AF65-F5344CB8AC3E}">
        <p14:creationId xmlns:p14="http://schemas.microsoft.com/office/powerpoint/2010/main" val="2122936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41</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4" y="249862"/>
            <a:ext cx="2490163"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DATA  WRANGLING</a:t>
            </a:r>
          </a:p>
        </p:txBody>
      </p:sp>
      <p:sp>
        <p:nvSpPr>
          <p:cNvPr id="26" name="Rectangle 25"/>
          <p:cNvSpPr/>
          <p:nvPr/>
        </p:nvSpPr>
        <p:spPr>
          <a:xfrm>
            <a:off x="1" y="0"/>
            <a:ext cx="9144000" cy="78407"/>
          </a:xfrm>
          <a:prstGeom prst="rect">
            <a:avLst/>
          </a:prstGeom>
          <a:solidFill>
            <a:srgbClr val="F14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41</a:t>
            </a:fld>
            <a:endParaRPr lang="en-US"/>
          </a:p>
        </p:txBody>
      </p:sp>
      <p:sp>
        <p:nvSpPr>
          <p:cNvPr id="12" name="Content Placeholder 2"/>
          <p:cNvSpPr>
            <a:spLocks noGrp="1"/>
          </p:cNvSpPr>
          <p:nvPr>
            <p:ph idx="1"/>
          </p:nvPr>
        </p:nvSpPr>
        <p:spPr>
          <a:xfrm>
            <a:off x="495240" y="924092"/>
            <a:ext cx="7239039" cy="3559695"/>
          </a:xfrm>
        </p:spPr>
        <p:txBody>
          <a:bodyPr>
            <a:normAutofit/>
          </a:bodyPr>
          <a:lstStyle/>
          <a:p>
            <a:r>
              <a:rPr lang="en-US" sz="1600" dirty="0">
                <a:solidFill>
                  <a:srgbClr val="595959"/>
                </a:solidFill>
                <a:latin typeface="Gill Sans"/>
                <a:cs typeface="Gill Sans"/>
              </a:rPr>
              <a:t>Decimate to 20Hz sampling rate and </a:t>
            </a:r>
            <a:r>
              <a:rPr lang="en-US" sz="1600" dirty="0" err="1">
                <a:solidFill>
                  <a:srgbClr val="595959"/>
                </a:solidFill>
                <a:latin typeface="Gill Sans"/>
                <a:cs typeface="Gill Sans"/>
              </a:rPr>
              <a:t>bandpass</a:t>
            </a:r>
            <a:r>
              <a:rPr lang="en-US" sz="1600" dirty="0">
                <a:solidFill>
                  <a:srgbClr val="595959"/>
                </a:solidFill>
                <a:latin typeface="Gill Sans"/>
                <a:cs typeface="Gill Sans"/>
              </a:rPr>
              <a:t> 1-10Hz</a:t>
            </a:r>
          </a:p>
          <a:p>
            <a:r>
              <a:rPr lang="en-US" sz="1600" dirty="0">
                <a:solidFill>
                  <a:srgbClr val="595959"/>
                </a:solidFill>
                <a:latin typeface="Gill Sans"/>
                <a:cs typeface="Gill Sans"/>
              </a:rPr>
              <a:t>Normalize traces (original scale stored)</a:t>
            </a:r>
          </a:p>
          <a:p>
            <a:r>
              <a:rPr lang="en-US" sz="1600" dirty="0">
                <a:solidFill>
                  <a:srgbClr val="595959"/>
                </a:solidFill>
                <a:latin typeface="Gill Sans"/>
                <a:cs typeface="Gill Sans"/>
              </a:rPr>
              <a:t>Earthquakes: remove events that don’t meet STA/LTA criteria or if P-wave arrival time is unknown</a:t>
            </a:r>
          </a:p>
          <a:p>
            <a:pPr marL="857250" lvl="1" indent="-457200"/>
            <a:r>
              <a:rPr lang="en-US" sz="1600" dirty="0">
                <a:solidFill>
                  <a:srgbClr val="595959"/>
                </a:solidFill>
                <a:latin typeface="Gill Sans"/>
                <a:cs typeface="Gill Sans"/>
              </a:rPr>
              <a:t>STA window = 1</a:t>
            </a:r>
          </a:p>
          <a:p>
            <a:pPr marL="857250" lvl="1" indent="-457200"/>
            <a:r>
              <a:rPr lang="en-US" sz="1600" dirty="0">
                <a:solidFill>
                  <a:srgbClr val="595959"/>
                </a:solidFill>
                <a:latin typeface="Gill Sans"/>
                <a:cs typeface="Gill Sans"/>
              </a:rPr>
              <a:t>LTA window = 30 </a:t>
            </a:r>
          </a:p>
          <a:p>
            <a:pPr marL="857250" lvl="1" indent="-457200"/>
            <a:r>
              <a:rPr lang="en-US" sz="1600" dirty="0">
                <a:solidFill>
                  <a:srgbClr val="595959"/>
                </a:solidFill>
                <a:latin typeface="Gill Sans"/>
                <a:cs typeface="Gill Sans"/>
              </a:rPr>
              <a:t>Threshold = 5</a:t>
            </a:r>
          </a:p>
          <a:p>
            <a:pPr marL="457200" indent="-457200"/>
            <a:r>
              <a:rPr lang="en-US" sz="1600" dirty="0">
                <a:solidFill>
                  <a:srgbClr val="595959"/>
                </a:solidFill>
                <a:latin typeface="Gill Sans"/>
                <a:cs typeface="Gill Sans"/>
              </a:rPr>
              <a:t>Background: randomly selected 2 minute segments from each 24 hour period</a:t>
            </a:r>
          </a:p>
          <a:p>
            <a:pPr marL="457200" indent="-457200"/>
            <a:r>
              <a:rPr lang="en-US" sz="1600" dirty="0">
                <a:solidFill>
                  <a:srgbClr val="595959"/>
                </a:solidFill>
                <a:latin typeface="Gill Sans"/>
                <a:cs typeface="Gill Sans"/>
              </a:rPr>
              <a:t>Background: Remove segments that are likely to contain events</a:t>
            </a:r>
          </a:p>
          <a:p>
            <a:pPr marL="857250" lvl="1" indent="-457200"/>
            <a:r>
              <a:rPr lang="en-US" sz="1600" dirty="0">
                <a:solidFill>
                  <a:srgbClr val="595959"/>
                </a:solidFill>
                <a:latin typeface="Gill Sans"/>
                <a:cs typeface="Gill Sans"/>
              </a:rPr>
              <a:t>STA window = 3</a:t>
            </a:r>
          </a:p>
          <a:p>
            <a:pPr marL="857250" lvl="1" indent="-457200"/>
            <a:r>
              <a:rPr lang="en-US" sz="1600" dirty="0">
                <a:solidFill>
                  <a:srgbClr val="595959"/>
                </a:solidFill>
                <a:latin typeface="Gill Sans"/>
                <a:cs typeface="Gill Sans"/>
              </a:rPr>
              <a:t>LTA window = 45 </a:t>
            </a:r>
          </a:p>
          <a:p>
            <a:pPr marL="857250" lvl="1" indent="-457200"/>
            <a:r>
              <a:rPr lang="en-US" sz="1600" dirty="0">
                <a:solidFill>
                  <a:srgbClr val="595959"/>
                </a:solidFill>
                <a:latin typeface="Gill Sans"/>
                <a:cs typeface="Gill Sans"/>
              </a:rPr>
              <a:t>Threshold = 6</a:t>
            </a:r>
          </a:p>
          <a:p>
            <a:pPr marL="857250" lvl="1" indent="-457200"/>
            <a:endParaRPr lang="en-US" sz="1000" dirty="0">
              <a:solidFill>
                <a:srgbClr val="595959"/>
              </a:solidFill>
            </a:endParaRPr>
          </a:p>
          <a:p>
            <a:pPr marL="457200" indent="-457200"/>
            <a:endParaRPr lang="en-US" sz="1400" dirty="0">
              <a:solidFill>
                <a:srgbClr val="595959"/>
              </a:solidFill>
            </a:endParaRPr>
          </a:p>
          <a:p>
            <a:pPr marL="457200" indent="-457200"/>
            <a:endParaRPr lang="en-US" sz="1400" dirty="0">
              <a:solidFill>
                <a:srgbClr val="595959"/>
              </a:solidFill>
            </a:endParaRPr>
          </a:p>
          <a:p>
            <a:pPr marL="457200" indent="-457200">
              <a:buFont typeface="+mj-lt"/>
              <a:buAutoNum type="arabicPeriod"/>
            </a:pPr>
            <a:endParaRPr lang="en-US" sz="1400" dirty="0">
              <a:solidFill>
                <a:srgbClr val="595959"/>
              </a:solidFill>
            </a:endParaRPr>
          </a:p>
        </p:txBody>
      </p:sp>
    </p:spTree>
    <p:extLst>
      <p:ext uri="{BB962C8B-B14F-4D97-AF65-F5344CB8AC3E}">
        <p14:creationId xmlns:p14="http://schemas.microsoft.com/office/powerpoint/2010/main" val="340889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4</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3" y="249862"/>
            <a:ext cx="2754611"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TRANSFER LEARNING</a:t>
            </a:r>
            <a:endParaRPr lang="en-US" sz="2000" dirty="0">
              <a:solidFill>
                <a:schemeClr val="accent4"/>
              </a:solidFill>
              <a:latin typeface="Gill Sans"/>
              <a:cs typeface="Gill Sans"/>
            </a:endParaRPr>
          </a:p>
        </p:txBody>
      </p:sp>
      <p:sp>
        <p:nvSpPr>
          <p:cNvPr id="26" name="Rectangle 25"/>
          <p:cNvSpPr/>
          <p:nvPr/>
        </p:nvSpPr>
        <p:spPr>
          <a:xfrm>
            <a:off x="1" y="0"/>
            <a:ext cx="9144000" cy="78407"/>
          </a:xfrm>
          <a:prstGeom prst="rect">
            <a:avLst/>
          </a:prstGeom>
          <a:solidFill>
            <a:schemeClr val="bg2">
              <a:lumMod val="50000"/>
            </a:schemeClr>
          </a:solidFill>
          <a:ln>
            <a:solidFill>
              <a:srgbClr val="4E67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4</a:t>
            </a:fld>
            <a:endParaRPr lang="en-US"/>
          </a:p>
        </p:txBody>
      </p:sp>
      <p:sp>
        <p:nvSpPr>
          <p:cNvPr id="8" name="Oval 7"/>
          <p:cNvSpPr/>
          <p:nvPr/>
        </p:nvSpPr>
        <p:spPr>
          <a:xfrm>
            <a:off x="325348" y="723807"/>
            <a:ext cx="1847168" cy="1799268"/>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25696" y="980119"/>
            <a:ext cx="1164094" cy="1133907"/>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a:off x="734663" y="1128040"/>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a:off x="1439157" y="1037563"/>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583136" y="1658049"/>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1145726" y="1339145"/>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1040773" y="2093153"/>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a:off x="1040773" y="1658049"/>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1649063" y="1567572"/>
            <a:ext cx="209906" cy="18095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04914" y="122684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056648" y="1259781"/>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909714" y="1531643"/>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610380" y="1681894"/>
            <a:ext cx="146934" cy="14693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a:endCxn id="45" idx="1"/>
          </p:cNvCxnSpPr>
          <p:nvPr/>
        </p:nvCxnSpPr>
        <p:spPr>
          <a:xfrm>
            <a:off x="1752709" y="2403799"/>
            <a:ext cx="1887521" cy="1699475"/>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Content Placeholder 2"/>
          <p:cNvSpPr txBox="1">
            <a:spLocks/>
          </p:cNvSpPr>
          <p:nvPr/>
        </p:nvSpPr>
        <p:spPr>
          <a:xfrm>
            <a:off x="1858969" y="3044831"/>
            <a:ext cx="1319765" cy="314440"/>
          </a:xfrm>
          <a:prstGeom prst="rect">
            <a:avLst/>
          </a:prstGeom>
          <a:solidFill>
            <a:schemeClr val="accent4"/>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bg1"/>
                </a:solidFill>
                <a:latin typeface="Calibri"/>
                <a:cs typeface="Calibri"/>
              </a:rPr>
              <a:t>LARGE</a:t>
            </a:r>
          </a:p>
        </p:txBody>
      </p:sp>
      <p:cxnSp>
        <p:nvCxnSpPr>
          <p:cNvPr id="39" name="Straight Arrow Connector 38"/>
          <p:cNvCxnSpPr>
            <a:stCxn id="45" idx="3"/>
          </p:cNvCxnSpPr>
          <p:nvPr/>
        </p:nvCxnSpPr>
        <p:spPr>
          <a:xfrm flipV="1">
            <a:off x="5810563" y="2114026"/>
            <a:ext cx="1941285" cy="1989248"/>
          </a:xfrm>
          <a:prstGeom prst="straightConnector1">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Content Placeholder 2"/>
          <p:cNvSpPr txBox="1">
            <a:spLocks/>
          </p:cNvSpPr>
          <p:nvPr/>
        </p:nvSpPr>
        <p:spPr>
          <a:xfrm>
            <a:off x="6290615" y="3044831"/>
            <a:ext cx="1319765" cy="314440"/>
          </a:xfrm>
          <a:prstGeom prst="rect">
            <a:avLst/>
          </a:prstGeom>
          <a:solidFill>
            <a:schemeClr val="accent6">
              <a:lumMod val="7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bg1"/>
                </a:solidFill>
                <a:latin typeface="Calibri"/>
                <a:cs typeface="Calibri"/>
              </a:rPr>
              <a:t>SMALL</a:t>
            </a:r>
          </a:p>
        </p:txBody>
      </p:sp>
      <p:sp>
        <p:nvSpPr>
          <p:cNvPr id="43" name="Content Placeholder 2"/>
          <p:cNvSpPr txBox="1">
            <a:spLocks/>
          </p:cNvSpPr>
          <p:nvPr/>
        </p:nvSpPr>
        <p:spPr>
          <a:xfrm>
            <a:off x="3687649" y="1641936"/>
            <a:ext cx="2216127" cy="7802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tx1">
                    <a:lumMod val="65000"/>
                    <a:lumOff val="35000"/>
                  </a:schemeClr>
                </a:solidFill>
                <a:latin typeface="Calibri Light"/>
                <a:cs typeface="Calibri Light"/>
              </a:rPr>
              <a:t>Storing knowledge gained solving one problem and applying it to a different but related problem </a:t>
            </a:r>
          </a:p>
        </p:txBody>
      </p:sp>
      <p:sp>
        <p:nvSpPr>
          <p:cNvPr id="45" name="Content Placeholder 2"/>
          <p:cNvSpPr txBox="1">
            <a:spLocks/>
          </p:cNvSpPr>
          <p:nvPr/>
        </p:nvSpPr>
        <p:spPr>
          <a:xfrm>
            <a:off x="3640230" y="3844728"/>
            <a:ext cx="2170333" cy="517092"/>
          </a:xfrm>
          <a:prstGeom prst="rect">
            <a:avLst/>
          </a:prstGeom>
          <a:solidFill>
            <a:schemeClr val="tx1">
              <a:lumMod val="65000"/>
              <a:lumOff val="35000"/>
            </a:schemeClr>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bg1"/>
                </a:solidFill>
                <a:latin typeface="Calibri"/>
                <a:cs typeface="Calibri"/>
              </a:rPr>
              <a:t>KNOWLEDGE</a:t>
            </a:r>
          </a:p>
        </p:txBody>
      </p:sp>
      <p:sp>
        <p:nvSpPr>
          <p:cNvPr id="28" name="Content Placeholder 2">
            <a:extLst>
              <a:ext uri="{FF2B5EF4-FFF2-40B4-BE49-F238E27FC236}">
                <a16:creationId xmlns:a16="http://schemas.microsoft.com/office/drawing/2014/main" id="{5F89C94E-0B19-5548-8F75-686188FB6DD0}"/>
              </a:ext>
            </a:extLst>
          </p:cNvPr>
          <p:cNvSpPr txBox="1">
            <a:spLocks/>
          </p:cNvSpPr>
          <p:nvPr/>
        </p:nvSpPr>
        <p:spPr>
          <a:xfrm>
            <a:off x="2148319" y="974777"/>
            <a:ext cx="1711882"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4"/>
                </a:solidFill>
                <a:latin typeface="Calibri Light"/>
                <a:cs typeface="Calibri Light"/>
              </a:rPr>
              <a:t>Source task / Domain</a:t>
            </a:r>
          </a:p>
        </p:txBody>
      </p:sp>
      <p:sp>
        <p:nvSpPr>
          <p:cNvPr id="29" name="Content Placeholder 2">
            <a:extLst>
              <a:ext uri="{FF2B5EF4-FFF2-40B4-BE49-F238E27FC236}">
                <a16:creationId xmlns:a16="http://schemas.microsoft.com/office/drawing/2014/main" id="{A5C9C97E-F380-9145-A5DB-A085395B792C}"/>
              </a:ext>
            </a:extLst>
          </p:cNvPr>
          <p:cNvSpPr txBox="1">
            <a:spLocks/>
          </p:cNvSpPr>
          <p:nvPr/>
        </p:nvSpPr>
        <p:spPr>
          <a:xfrm>
            <a:off x="5699230" y="981370"/>
            <a:ext cx="1711882"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6">
                    <a:lumMod val="75000"/>
                  </a:schemeClr>
                </a:solidFill>
                <a:latin typeface="Calibri Light"/>
                <a:cs typeface="Calibri Light"/>
              </a:rPr>
              <a:t>Target task / Domain</a:t>
            </a:r>
          </a:p>
        </p:txBody>
      </p:sp>
    </p:spTree>
    <p:extLst>
      <p:ext uri="{BB962C8B-B14F-4D97-AF65-F5344CB8AC3E}">
        <p14:creationId xmlns:p14="http://schemas.microsoft.com/office/powerpoint/2010/main" val="48868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5</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6" y="249862"/>
            <a:ext cx="4766440"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CONVOLUTIONAL NEURAL NETWORK</a:t>
            </a:r>
            <a:endParaRPr lang="en-US" sz="2000" dirty="0">
              <a:solidFill>
                <a:schemeClr val="accent2">
                  <a:lumMod val="75000"/>
                </a:schemeClr>
              </a:solidFill>
              <a:latin typeface="Gill Sans"/>
              <a:cs typeface="Gill Sans"/>
            </a:endParaRPr>
          </a:p>
        </p:txBody>
      </p: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nn_e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8957689" cy="2922446"/>
          </a:xfrm>
          <a:prstGeom prst="rect">
            <a:avLst/>
          </a:prstGeom>
        </p:spPr>
      </p:pic>
    </p:spTree>
    <p:extLst>
      <p:ext uri="{BB962C8B-B14F-4D97-AF65-F5344CB8AC3E}">
        <p14:creationId xmlns:p14="http://schemas.microsoft.com/office/powerpoint/2010/main" val="90703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6</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4123" y="249862"/>
            <a:ext cx="4108120"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TRANSFER LEARNING SCENARIOS</a:t>
            </a:r>
            <a:endParaRPr lang="en-US" sz="2000" dirty="0">
              <a:solidFill>
                <a:schemeClr val="accent4"/>
              </a:solidFill>
              <a:latin typeface="Gill Sans"/>
              <a:cs typeface="Gill Sans"/>
            </a:endParaRPr>
          </a:p>
        </p:txBody>
      </p:sp>
      <p:sp>
        <p:nvSpPr>
          <p:cNvPr id="26" name="Rectangle 25"/>
          <p:cNvSpPr/>
          <p:nvPr/>
        </p:nvSpPr>
        <p:spPr>
          <a:xfrm>
            <a:off x="1" y="0"/>
            <a:ext cx="9144000" cy="78407"/>
          </a:xfrm>
          <a:prstGeom prst="rect">
            <a:avLst/>
          </a:prstGeom>
          <a:solidFill>
            <a:schemeClr val="bg2">
              <a:lumMod val="50000"/>
            </a:schemeClr>
          </a:solidFill>
          <a:ln>
            <a:solidFill>
              <a:srgbClr val="4E67C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1" name="Slide Number Placeholder 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54BD56-DF77-5C40-9718-6DC5FEF23575}" type="slidenum">
              <a:rPr lang="en-US" smtClean="0"/>
              <a:pPr/>
              <a:t>6</a:t>
            </a:fld>
            <a:endParaRPr lang="en-US"/>
          </a:p>
        </p:txBody>
      </p:sp>
      <p:cxnSp>
        <p:nvCxnSpPr>
          <p:cNvPr id="7" name="Straight Arrow Connector 6"/>
          <p:cNvCxnSpPr/>
          <p:nvPr/>
        </p:nvCxnSpPr>
        <p:spPr>
          <a:xfrm flipV="1">
            <a:off x="2287310" y="1271568"/>
            <a:ext cx="0" cy="2340221"/>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1431369" y="886729"/>
            <a:ext cx="1711882" cy="474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bg2">
                    <a:lumMod val="50000"/>
                  </a:schemeClr>
                </a:solidFill>
                <a:latin typeface="Calibri Light"/>
                <a:cs typeface="Calibri Light"/>
              </a:rPr>
              <a:t>Size of data set</a:t>
            </a:r>
          </a:p>
        </p:txBody>
      </p:sp>
      <p:cxnSp>
        <p:nvCxnSpPr>
          <p:cNvPr id="18" name="Straight Arrow Connector 17"/>
          <p:cNvCxnSpPr/>
          <p:nvPr/>
        </p:nvCxnSpPr>
        <p:spPr>
          <a:xfrm flipV="1">
            <a:off x="812870" y="2420076"/>
            <a:ext cx="3179799" cy="1"/>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3682720" y="2104769"/>
            <a:ext cx="1869733" cy="8613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bg2">
                    <a:lumMod val="50000"/>
                  </a:schemeClr>
                </a:solidFill>
                <a:latin typeface="Calibri Light"/>
                <a:cs typeface="Calibri Light"/>
              </a:rPr>
              <a:t>Problem </a:t>
            </a:r>
          </a:p>
          <a:p>
            <a:pPr marL="0" indent="0" algn="ctr">
              <a:buNone/>
            </a:pPr>
            <a:r>
              <a:rPr lang="en-US" sz="2000" b="1" dirty="0">
                <a:solidFill>
                  <a:schemeClr val="bg2">
                    <a:lumMod val="50000"/>
                  </a:schemeClr>
                </a:solidFill>
                <a:latin typeface="Calibri Light"/>
                <a:cs typeface="Calibri Light"/>
              </a:rPr>
              <a:t>similarity</a:t>
            </a:r>
          </a:p>
        </p:txBody>
      </p:sp>
      <p:sp>
        <p:nvSpPr>
          <p:cNvPr id="23" name="Content Placeholder 2"/>
          <p:cNvSpPr txBox="1">
            <a:spLocks/>
          </p:cNvSpPr>
          <p:nvPr/>
        </p:nvSpPr>
        <p:spPr>
          <a:xfrm>
            <a:off x="635370" y="1452522"/>
            <a:ext cx="1591997" cy="7392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595959"/>
                </a:solidFill>
                <a:latin typeface="Calibri Light"/>
                <a:cs typeface="Calibri Light"/>
              </a:rPr>
              <a:t>Train target model from scratch</a:t>
            </a:r>
          </a:p>
        </p:txBody>
      </p:sp>
      <p:sp>
        <p:nvSpPr>
          <p:cNvPr id="24" name="Content Placeholder 2"/>
          <p:cNvSpPr txBox="1">
            <a:spLocks/>
          </p:cNvSpPr>
          <p:nvPr/>
        </p:nvSpPr>
        <p:spPr>
          <a:xfrm>
            <a:off x="2355750" y="1403009"/>
            <a:ext cx="1711882" cy="8836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595959"/>
                </a:solidFill>
                <a:latin typeface="Calibri Light"/>
                <a:cs typeface="Calibri Light"/>
              </a:rPr>
              <a:t>Fine tune </a:t>
            </a:r>
          </a:p>
          <a:p>
            <a:pPr marL="0" indent="0" algn="ctr">
              <a:buNone/>
            </a:pPr>
            <a:r>
              <a:rPr lang="en-US" sz="1800" dirty="0" err="1">
                <a:solidFill>
                  <a:srgbClr val="595959"/>
                </a:solidFill>
                <a:latin typeface="Calibri Light"/>
                <a:cs typeface="Calibri Light"/>
              </a:rPr>
              <a:t>pretrained</a:t>
            </a:r>
            <a:r>
              <a:rPr lang="en-US" sz="1800" dirty="0">
                <a:solidFill>
                  <a:srgbClr val="595959"/>
                </a:solidFill>
                <a:latin typeface="Calibri Light"/>
                <a:cs typeface="Calibri Light"/>
              </a:rPr>
              <a:t> source model</a:t>
            </a:r>
          </a:p>
        </p:txBody>
      </p:sp>
      <p:sp>
        <p:nvSpPr>
          <p:cNvPr id="25" name="Content Placeholder 2"/>
          <p:cNvSpPr txBox="1">
            <a:spLocks/>
          </p:cNvSpPr>
          <p:nvPr/>
        </p:nvSpPr>
        <p:spPr>
          <a:xfrm>
            <a:off x="308304" y="2631986"/>
            <a:ext cx="1919063" cy="12840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595959"/>
                </a:solidFill>
                <a:latin typeface="Calibri Light"/>
                <a:cs typeface="Calibri Light"/>
              </a:rPr>
              <a:t>Fine tune the lower layers of the </a:t>
            </a:r>
            <a:r>
              <a:rPr lang="en-US" sz="1800" dirty="0" err="1">
                <a:solidFill>
                  <a:srgbClr val="595959"/>
                </a:solidFill>
                <a:latin typeface="Calibri Light"/>
                <a:cs typeface="Calibri Light"/>
              </a:rPr>
              <a:t>pretrained</a:t>
            </a:r>
            <a:r>
              <a:rPr lang="en-US" sz="1800" dirty="0">
                <a:solidFill>
                  <a:srgbClr val="595959"/>
                </a:solidFill>
                <a:latin typeface="Calibri Light"/>
                <a:cs typeface="Calibri Light"/>
              </a:rPr>
              <a:t> model</a:t>
            </a:r>
          </a:p>
        </p:txBody>
      </p:sp>
      <p:sp>
        <p:nvSpPr>
          <p:cNvPr id="27" name="Content Placeholder 2"/>
          <p:cNvSpPr txBox="1">
            <a:spLocks/>
          </p:cNvSpPr>
          <p:nvPr/>
        </p:nvSpPr>
        <p:spPr>
          <a:xfrm>
            <a:off x="2420873" y="2631986"/>
            <a:ext cx="1711882" cy="4742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595959"/>
                </a:solidFill>
                <a:latin typeface="Calibri Light"/>
                <a:cs typeface="Calibri Light"/>
              </a:rPr>
              <a:t>Fine tune the output dense layer of the </a:t>
            </a:r>
            <a:r>
              <a:rPr lang="en-US" sz="1800" dirty="0" err="1">
                <a:solidFill>
                  <a:srgbClr val="595959"/>
                </a:solidFill>
                <a:latin typeface="Calibri Light"/>
                <a:cs typeface="Calibri Light"/>
              </a:rPr>
              <a:t>pretrained</a:t>
            </a:r>
            <a:r>
              <a:rPr lang="en-US" sz="1800" dirty="0">
                <a:solidFill>
                  <a:srgbClr val="595959"/>
                </a:solidFill>
                <a:latin typeface="Calibri Light"/>
                <a:cs typeface="Calibri Light"/>
              </a:rPr>
              <a:t> model</a:t>
            </a:r>
          </a:p>
        </p:txBody>
      </p:sp>
      <p:pic>
        <p:nvPicPr>
          <p:cNvPr id="28" name="Picture 27" descr="cnn_eq.png">
            <a:extLst>
              <a:ext uri="{FF2B5EF4-FFF2-40B4-BE49-F238E27FC236}">
                <a16:creationId xmlns:a16="http://schemas.microsoft.com/office/drawing/2014/main" id="{A6A86170-7CC0-3E4E-8731-1ED86C452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317" y="3106277"/>
            <a:ext cx="4530470" cy="1478067"/>
          </a:xfrm>
          <a:prstGeom prst="rect">
            <a:avLst/>
          </a:prstGeom>
        </p:spPr>
      </p:pic>
      <p:sp>
        <p:nvSpPr>
          <p:cNvPr id="29" name="Rectangle 28">
            <a:extLst>
              <a:ext uri="{FF2B5EF4-FFF2-40B4-BE49-F238E27FC236}">
                <a16:creationId xmlns:a16="http://schemas.microsoft.com/office/drawing/2014/main" id="{9EC27A3D-A74D-784F-96AA-C97DB5F75A32}"/>
              </a:ext>
            </a:extLst>
          </p:cNvPr>
          <p:cNvSpPr/>
          <p:nvPr/>
        </p:nvSpPr>
        <p:spPr>
          <a:xfrm>
            <a:off x="5136775" y="2966071"/>
            <a:ext cx="3245225" cy="1705320"/>
          </a:xfrm>
          <a:prstGeom prst="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DB0745B-FE67-E54A-B339-575BF04DF111}"/>
              </a:ext>
            </a:extLst>
          </p:cNvPr>
          <p:cNvSpPr/>
          <p:nvPr/>
        </p:nvSpPr>
        <p:spPr>
          <a:xfrm>
            <a:off x="5136776" y="2964806"/>
            <a:ext cx="3245224" cy="1705320"/>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F12830D-9BD3-264C-B23A-99AEC271C885}"/>
              </a:ext>
            </a:extLst>
          </p:cNvPr>
          <p:cNvSpPr/>
          <p:nvPr/>
        </p:nvSpPr>
        <p:spPr>
          <a:xfrm>
            <a:off x="6443213" y="2963541"/>
            <a:ext cx="1938787" cy="1706585"/>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65B403E-FA37-F24C-AB00-C67CCA8C7F2B}"/>
              </a:ext>
            </a:extLst>
          </p:cNvPr>
          <p:cNvSpPr/>
          <p:nvPr/>
        </p:nvSpPr>
        <p:spPr>
          <a:xfrm>
            <a:off x="7762461" y="2957605"/>
            <a:ext cx="619538" cy="1706585"/>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A345E44F-20C5-0F45-B1C0-91CA6B8C1288}"/>
              </a:ext>
            </a:extLst>
          </p:cNvPr>
          <p:cNvSpPr txBox="1">
            <a:spLocks/>
          </p:cNvSpPr>
          <p:nvPr/>
        </p:nvSpPr>
        <p:spPr>
          <a:xfrm>
            <a:off x="635630" y="1460717"/>
            <a:ext cx="1591997" cy="739254"/>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rgbClr val="FF0000"/>
                </a:solidFill>
                <a:latin typeface="Calibri Light"/>
                <a:cs typeface="Calibri Light"/>
              </a:rPr>
              <a:t>Train target model from scratch</a:t>
            </a:r>
          </a:p>
        </p:txBody>
      </p:sp>
      <p:sp>
        <p:nvSpPr>
          <p:cNvPr id="33" name="Content Placeholder 2">
            <a:extLst>
              <a:ext uri="{FF2B5EF4-FFF2-40B4-BE49-F238E27FC236}">
                <a16:creationId xmlns:a16="http://schemas.microsoft.com/office/drawing/2014/main" id="{309733FF-8B4F-EB40-904E-990C7C2AE91F}"/>
              </a:ext>
            </a:extLst>
          </p:cNvPr>
          <p:cNvSpPr txBox="1">
            <a:spLocks/>
          </p:cNvSpPr>
          <p:nvPr/>
        </p:nvSpPr>
        <p:spPr>
          <a:xfrm>
            <a:off x="2359186" y="1408530"/>
            <a:ext cx="1711882" cy="883693"/>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4">
                    <a:lumMod val="75000"/>
                  </a:schemeClr>
                </a:solidFill>
                <a:latin typeface="Calibri Light"/>
                <a:cs typeface="Calibri Light"/>
              </a:rPr>
              <a:t>Fine tune </a:t>
            </a:r>
          </a:p>
          <a:p>
            <a:pPr marL="0" indent="0" algn="ctr">
              <a:buNone/>
            </a:pPr>
            <a:r>
              <a:rPr lang="en-US" sz="1800" b="1" dirty="0" err="1">
                <a:solidFill>
                  <a:schemeClr val="accent4">
                    <a:lumMod val="75000"/>
                  </a:schemeClr>
                </a:solidFill>
                <a:latin typeface="Calibri Light"/>
                <a:cs typeface="Calibri Light"/>
              </a:rPr>
              <a:t>pretrained</a:t>
            </a:r>
            <a:r>
              <a:rPr lang="en-US" sz="1800" b="1" dirty="0">
                <a:solidFill>
                  <a:schemeClr val="accent4">
                    <a:lumMod val="75000"/>
                  </a:schemeClr>
                </a:solidFill>
                <a:latin typeface="Calibri Light"/>
                <a:cs typeface="Calibri Light"/>
              </a:rPr>
              <a:t> source model</a:t>
            </a:r>
          </a:p>
        </p:txBody>
      </p:sp>
      <p:sp>
        <p:nvSpPr>
          <p:cNvPr id="34" name="Content Placeholder 2">
            <a:extLst>
              <a:ext uri="{FF2B5EF4-FFF2-40B4-BE49-F238E27FC236}">
                <a16:creationId xmlns:a16="http://schemas.microsoft.com/office/drawing/2014/main" id="{54224BF5-22D9-884F-A7B0-47F9E0A1A227}"/>
              </a:ext>
            </a:extLst>
          </p:cNvPr>
          <p:cNvSpPr txBox="1">
            <a:spLocks/>
          </p:cNvSpPr>
          <p:nvPr/>
        </p:nvSpPr>
        <p:spPr>
          <a:xfrm>
            <a:off x="301466" y="2638886"/>
            <a:ext cx="1919063" cy="1284031"/>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4">
                    <a:lumMod val="75000"/>
                  </a:schemeClr>
                </a:solidFill>
                <a:latin typeface="Calibri Light"/>
                <a:cs typeface="Calibri Light"/>
              </a:rPr>
              <a:t>Fine tune the lower layers of the </a:t>
            </a:r>
            <a:r>
              <a:rPr lang="en-US" sz="1800" b="1" dirty="0" err="1">
                <a:solidFill>
                  <a:schemeClr val="accent4">
                    <a:lumMod val="75000"/>
                  </a:schemeClr>
                </a:solidFill>
                <a:latin typeface="Calibri Light"/>
                <a:cs typeface="Calibri Light"/>
              </a:rPr>
              <a:t>pretrained</a:t>
            </a:r>
            <a:r>
              <a:rPr lang="en-US" sz="1800" b="1" dirty="0">
                <a:solidFill>
                  <a:schemeClr val="accent4">
                    <a:lumMod val="75000"/>
                  </a:schemeClr>
                </a:solidFill>
                <a:latin typeface="Calibri Light"/>
                <a:cs typeface="Calibri Light"/>
              </a:rPr>
              <a:t> model</a:t>
            </a:r>
          </a:p>
        </p:txBody>
      </p:sp>
      <p:sp>
        <p:nvSpPr>
          <p:cNvPr id="35" name="Content Placeholder 2">
            <a:extLst>
              <a:ext uri="{FF2B5EF4-FFF2-40B4-BE49-F238E27FC236}">
                <a16:creationId xmlns:a16="http://schemas.microsoft.com/office/drawing/2014/main" id="{379EE882-CC46-FA4C-839B-D8214C843701}"/>
              </a:ext>
            </a:extLst>
          </p:cNvPr>
          <p:cNvSpPr txBox="1">
            <a:spLocks/>
          </p:cNvSpPr>
          <p:nvPr/>
        </p:nvSpPr>
        <p:spPr>
          <a:xfrm>
            <a:off x="2418587" y="2637507"/>
            <a:ext cx="1711882" cy="474291"/>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40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00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80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chemeClr val="accent4">
                    <a:lumMod val="75000"/>
                  </a:schemeClr>
                </a:solidFill>
                <a:latin typeface="Calibri Light"/>
                <a:cs typeface="Calibri Light"/>
              </a:rPr>
              <a:t>Fine tune the output dense layer of the </a:t>
            </a:r>
            <a:r>
              <a:rPr lang="en-US" sz="1800" b="1" dirty="0" err="1">
                <a:solidFill>
                  <a:schemeClr val="accent4">
                    <a:lumMod val="75000"/>
                  </a:schemeClr>
                </a:solidFill>
                <a:latin typeface="Calibri Light"/>
                <a:cs typeface="Calibri Light"/>
              </a:rPr>
              <a:t>pretrained</a:t>
            </a:r>
            <a:r>
              <a:rPr lang="en-US" sz="1800" b="1" dirty="0">
                <a:solidFill>
                  <a:schemeClr val="accent4">
                    <a:lumMod val="75000"/>
                  </a:schemeClr>
                </a:solidFill>
                <a:latin typeface="Calibri Light"/>
                <a:cs typeface="Calibri Light"/>
              </a:rPr>
              <a:t> model</a:t>
            </a:r>
          </a:p>
        </p:txBody>
      </p:sp>
    </p:spTree>
    <p:extLst>
      <p:ext uri="{BB962C8B-B14F-4D97-AF65-F5344CB8AC3E}">
        <p14:creationId xmlns:p14="http://schemas.microsoft.com/office/powerpoint/2010/main" val="337007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9" grpId="0" animBg="1"/>
      <p:bldP spid="29" grpId="1" animBg="1"/>
      <p:bldP spid="5" grpId="0" animBg="1"/>
      <p:bldP spid="5" grpId="1" animBg="1"/>
      <p:bldP spid="30" grpId="0" animBg="1"/>
      <p:bldP spid="30" grpId="1" animBg="1"/>
      <p:bldP spid="31" grpId="0" animBg="1"/>
      <p:bldP spid="32" grpId="0" animBg="1"/>
      <p:bldP spid="32" grpId="1" animBg="1"/>
      <p:bldP spid="33" grpId="0" animBg="1"/>
      <p:bldP spid="33" grpId="1" animBg="1"/>
      <p:bldP spid="34" grpId="0" animBg="1"/>
      <p:bldP spid="34"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54BD56-DF77-5C40-9718-6DC5FEF23575}" type="slidenum">
              <a:rPr lang="en-US" smtClean="0"/>
              <a:t>7</a:t>
            </a:fld>
            <a:endParaRPr lang="en-US"/>
          </a:p>
        </p:txBody>
      </p:sp>
      <p:cxnSp>
        <p:nvCxnSpPr>
          <p:cNvPr id="20" name="Straight Connector 19"/>
          <p:cNvCxnSpPr/>
          <p:nvPr/>
        </p:nvCxnSpPr>
        <p:spPr>
          <a:xfrm>
            <a:off x="1" y="427608"/>
            <a:ext cx="9144000" cy="0"/>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 y="0"/>
            <a:ext cx="9144000" cy="7840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7-05-25 at 2.1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1626121"/>
            <a:ext cx="3865455" cy="2815391"/>
          </a:xfrm>
          <a:prstGeom prst="rect">
            <a:avLst/>
          </a:prstGeom>
        </p:spPr>
      </p:pic>
      <p:sp>
        <p:nvSpPr>
          <p:cNvPr id="12" name="Rectangle 11"/>
          <p:cNvSpPr/>
          <p:nvPr/>
        </p:nvSpPr>
        <p:spPr>
          <a:xfrm>
            <a:off x="505654" y="856014"/>
            <a:ext cx="8181145" cy="690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dirty="0">
                <a:solidFill>
                  <a:schemeClr val="tx1">
                    <a:lumMod val="65000"/>
                    <a:lumOff val="35000"/>
                  </a:schemeClr>
                </a:solidFill>
                <a:latin typeface="Calibri" panose="020F0502020204030204" pitchFamily="34" charset="0"/>
                <a:cs typeface="Calibri" panose="020F0502020204030204" pitchFamily="34" charset="0"/>
              </a:rPr>
              <a:t>Transfer learning has been successfully implemented for character recognition in natural images, traffic sign recognition, handwriting recognition, face recognition or protein interactions </a:t>
            </a:r>
            <a:r>
              <a:rPr lang="en-US" dirty="0" err="1">
                <a:solidFill>
                  <a:schemeClr val="tx1">
                    <a:lumMod val="65000"/>
                    <a:lumOff val="35000"/>
                  </a:schemeClr>
                </a:solidFill>
                <a:latin typeface="Calibri" panose="020F0502020204030204" pitchFamily="34" charset="0"/>
                <a:cs typeface="Calibri" panose="020F0502020204030204" pitchFamily="34" charset="0"/>
              </a:rPr>
              <a:t>etc</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5" name="Picture 14" descr="Screen Shot 2017-05-25 at 2.15.20 AM.png"/>
          <p:cNvPicPr>
            <a:picLocks noChangeAspect="1"/>
          </p:cNvPicPr>
          <p:nvPr/>
        </p:nvPicPr>
        <p:blipFill rotWithShape="1">
          <a:blip r:embed="rId4">
            <a:extLst>
              <a:ext uri="{28A0092B-C50C-407E-A947-70E740481C1C}">
                <a14:useLocalDpi xmlns:a14="http://schemas.microsoft.com/office/drawing/2010/main" val="0"/>
              </a:ext>
            </a:extLst>
          </a:blip>
          <a:srcRect t="13090" r="48426"/>
          <a:stretch/>
        </p:blipFill>
        <p:spPr>
          <a:xfrm>
            <a:off x="121402" y="1887816"/>
            <a:ext cx="5207041" cy="2541944"/>
          </a:xfrm>
          <a:prstGeom prst="rect">
            <a:avLst/>
          </a:prstGeom>
        </p:spPr>
      </p:pic>
      <p:sp>
        <p:nvSpPr>
          <p:cNvPr id="13" name="Rectangle 12"/>
          <p:cNvSpPr/>
          <p:nvPr/>
        </p:nvSpPr>
        <p:spPr>
          <a:xfrm>
            <a:off x="536136" y="4307841"/>
            <a:ext cx="8181144" cy="3375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i="1" dirty="0" err="1">
                <a:solidFill>
                  <a:schemeClr val="bg1">
                    <a:lumMod val="50000"/>
                  </a:schemeClr>
                </a:solidFill>
                <a:latin typeface="Gill Sans"/>
                <a:cs typeface="Gill Sans"/>
              </a:rPr>
              <a:t>Fanelli</a:t>
            </a:r>
            <a:r>
              <a:rPr lang="en-US" sz="1400" i="1" dirty="0">
                <a:solidFill>
                  <a:schemeClr val="bg1">
                    <a:lumMod val="50000"/>
                  </a:schemeClr>
                </a:solidFill>
                <a:latin typeface="Gill Sans"/>
                <a:cs typeface="Gill Sans"/>
              </a:rPr>
              <a:t> et al., 2011</a:t>
            </a:r>
          </a:p>
        </p:txBody>
      </p:sp>
      <p:sp>
        <p:nvSpPr>
          <p:cNvPr id="14" name="Rectangle 13">
            <a:extLst>
              <a:ext uri="{FF2B5EF4-FFF2-40B4-BE49-F238E27FC236}">
                <a16:creationId xmlns:a16="http://schemas.microsoft.com/office/drawing/2014/main" id="{4772B3F9-4A19-7041-98D0-1FBC138004E6}"/>
              </a:ext>
            </a:extLst>
          </p:cNvPr>
          <p:cNvSpPr/>
          <p:nvPr/>
        </p:nvSpPr>
        <p:spPr>
          <a:xfrm>
            <a:off x="424123" y="249862"/>
            <a:ext cx="3852042" cy="287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lumMod val="65000"/>
                    <a:lumOff val="35000"/>
                  </a:schemeClr>
                </a:solidFill>
                <a:latin typeface="Gill Sans"/>
                <a:cs typeface="Gill Sans"/>
              </a:rPr>
              <a:t>SYNTHETIC DATA GENERATION</a:t>
            </a:r>
            <a:endParaRPr lang="en-US" sz="2000" dirty="0">
              <a:solidFill>
                <a:schemeClr val="accent4"/>
              </a:solidFill>
              <a:latin typeface="Gill Sans"/>
              <a:cs typeface="Gill Sans"/>
            </a:endParaRPr>
          </a:p>
        </p:txBody>
      </p:sp>
    </p:spTree>
    <p:extLst>
      <p:ext uri="{BB962C8B-B14F-4D97-AF65-F5344CB8AC3E}">
        <p14:creationId xmlns:p14="http://schemas.microsoft.com/office/powerpoint/2010/main" val="240102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499"/>
          </a:xfrm>
          <a:prstGeom prst="rect">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50000"/>
                </a:schemeClr>
              </a:solidFill>
            </a:endParaRPr>
          </a:p>
        </p:txBody>
      </p:sp>
      <p:sp>
        <p:nvSpPr>
          <p:cNvPr id="2" name="Title 1"/>
          <p:cNvSpPr>
            <a:spLocks noGrp="1"/>
          </p:cNvSpPr>
          <p:nvPr>
            <p:ph type="ctrTitle"/>
          </p:nvPr>
        </p:nvSpPr>
        <p:spPr>
          <a:xfrm>
            <a:off x="685800" y="1947076"/>
            <a:ext cx="7772400" cy="1102519"/>
          </a:xfrm>
        </p:spPr>
        <p:txBody>
          <a:bodyPr>
            <a:normAutofit/>
          </a:bodyPr>
          <a:lstStyle/>
          <a:p>
            <a:r>
              <a:rPr lang="en-US" sz="2800" dirty="0">
                <a:solidFill>
                  <a:schemeClr val="bg1"/>
                </a:solidFill>
                <a:latin typeface="Gill Sans"/>
                <a:cs typeface="Gill Sans"/>
              </a:rPr>
              <a:t>SMALL AMPLITUDE </a:t>
            </a:r>
            <a:br>
              <a:rPr lang="en-US" sz="2800" dirty="0">
                <a:solidFill>
                  <a:schemeClr val="bg1"/>
                </a:solidFill>
                <a:latin typeface="Gill Sans"/>
                <a:cs typeface="Gill Sans"/>
              </a:rPr>
            </a:br>
            <a:r>
              <a:rPr lang="en-US" sz="2800" dirty="0">
                <a:solidFill>
                  <a:schemeClr val="bg1"/>
                </a:solidFill>
                <a:latin typeface="Gill Sans"/>
                <a:cs typeface="Gill Sans"/>
              </a:rPr>
              <a:t>EARTHQUAKE DETECTION</a:t>
            </a:r>
          </a:p>
        </p:txBody>
      </p:sp>
      <p:cxnSp>
        <p:nvCxnSpPr>
          <p:cNvPr id="6" name="Straight Connector 5"/>
          <p:cNvCxnSpPr/>
          <p:nvPr/>
        </p:nvCxnSpPr>
        <p:spPr>
          <a:xfrm>
            <a:off x="1" y="2498336"/>
            <a:ext cx="2041768"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131538" y="2498336"/>
            <a:ext cx="2012462"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4730823"/>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13190</TotalTime>
  <Words>2016</Words>
  <Application>Microsoft Macintosh PowerPoint</Application>
  <PresentationFormat>On-screen Show (16:9)</PresentationFormat>
  <Paragraphs>419</Paragraphs>
  <Slides>42</Slides>
  <Notes>42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Gill Sans</vt:lpstr>
      <vt:lpstr>Helvetica Light</vt:lpstr>
      <vt:lpstr>Times New Roman</vt:lpstr>
      <vt:lpstr>Office Theme</vt:lpstr>
      <vt:lpstr>JUMPSTARTING  NEURAL NETWORK TRAINING  FOR SEISMIC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AMPLITUDE  EARTHQUAKE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TRAFFIC NOISE DETECTION  USING A FIBER OPTIC  SEISMIC NETWORK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survey design to optimize resolution in waveform inversion</dc:title>
  <dc:creator>Fantine Huot</dc:creator>
  <cp:lastModifiedBy>Fantine Huot</cp:lastModifiedBy>
  <cp:revision>321</cp:revision>
  <dcterms:created xsi:type="dcterms:W3CDTF">2016-05-19T18:29:44Z</dcterms:created>
  <dcterms:modified xsi:type="dcterms:W3CDTF">2018-05-21T20:56:48Z</dcterms:modified>
</cp:coreProperties>
</file>