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null)" ContentType="image/x-em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1"/>
  </p:sldMasterIdLst>
  <p:notesMasterIdLst>
    <p:notesMasterId r:id="rId23"/>
  </p:notesMasterIdLst>
  <p:handoutMasterIdLst>
    <p:handoutMasterId r:id="rId24"/>
  </p:handoutMasterIdLst>
  <p:sldIdLst>
    <p:sldId id="256" r:id="rId2"/>
    <p:sldId id="304" r:id="rId3"/>
    <p:sldId id="305" r:id="rId4"/>
    <p:sldId id="369" r:id="rId5"/>
    <p:sldId id="377" r:id="rId6"/>
    <p:sldId id="257" r:id="rId7"/>
    <p:sldId id="478" r:id="rId8"/>
    <p:sldId id="405" r:id="rId9"/>
    <p:sldId id="466" r:id="rId10"/>
    <p:sldId id="473" r:id="rId11"/>
    <p:sldId id="476" r:id="rId12"/>
    <p:sldId id="477" r:id="rId13"/>
    <p:sldId id="474" r:id="rId14"/>
    <p:sldId id="298" r:id="rId15"/>
    <p:sldId id="468" r:id="rId16"/>
    <p:sldId id="469" r:id="rId17"/>
    <p:sldId id="475" r:id="rId18"/>
    <p:sldId id="456" r:id="rId19"/>
    <p:sldId id="463" r:id="rId20"/>
    <p:sldId id="461" r:id="rId21"/>
    <p:sldId id="455" r:id="rId2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1893"/>
    <a:srgbClr val="0096FF"/>
    <a:srgbClr val="FF2F92"/>
    <a:srgbClr val="FF8AD8"/>
    <a:srgbClr val="1CE20C"/>
    <a:srgbClr val="20F90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997" autoAdjust="0"/>
    <p:restoredTop sz="88889" autoAdjust="0"/>
  </p:normalViewPr>
  <p:slideViewPr>
    <p:cSldViewPr snapToGrid="0" snapToObjects="1">
      <p:cViewPr varScale="1">
        <p:scale>
          <a:sx n="147" d="100"/>
          <a:sy n="147" d="100"/>
        </p:scale>
        <p:origin x="216" y="232"/>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595DAAE-396F-E149-B3DA-4DCCEA839C59}" type="datetimeFigureOut">
              <a:rPr lang="en-US" smtClean="0"/>
              <a:t>5/21/18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8C74888-9AF7-D643-AEEA-A6665A1791E9}" type="slidenum">
              <a:rPr lang="en-US" smtClean="0"/>
              <a:t>‹#›</a:t>
            </a:fld>
            <a:endParaRPr lang="en-US"/>
          </a:p>
        </p:txBody>
      </p:sp>
    </p:spTree>
    <p:extLst>
      <p:ext uri="{BB962C8B-B14F-4D97-AF65-F5344CB8AC3E}">
        <p14:creationId xmlns:p14="http://schemas.microsoft.com/office/powerpoint/2010/main" val="82074340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CFDC468-4327-C642-8CF1-7F055290CFED}" type="datetimeFigureOut">
              <a:rPr lang="en-US" smtClean="0"/>
              <a:t>5/21/18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D8577A-6A86-3745-9000-DAF1D9F9B72E}" type="slidenum">
              <a:rPr lang="en-US" smtClean="0"/>
              <a:t>‹#›</a:t>
            </a:fld>
            <a:endParaRPr lang="en-US"/>
          </a:p>
        </p:txBody>
      </p:sp>
    </p:spTree>
    <p:extLst>
      <p:ext uri="{BB962C8B-B14F-4D97-AF65-F5344CB8AC3E}">
        <p14:creationId xmlns:p14="http://schemas.microsoft.com/office/powerpoint/2010/main" val="343005864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8577A-6A86-3745-9000-DAF1D9F9B72E}" type="slidenum">
              <a:rPr lang="en-US" smtClean="0"/>
              <a:t>0</a:t>
            </a:fld>
            <a:endParaRPr lang="en-US"/>
          </a:p>
        </p:txBody>
      </p:sp>
    </p:spTree>
    <p:extLst>
      <p:ext uri="{BB962C8B-B14F-4D97-AF65-F5344CB8AC3E}">
        <p14:creationId xmlns:p14="http://schemas.microsoft.com/office/powerpoint/2010/main" val="5895358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learnt transition probabilities</a:t>
            </a:r>
          </a:p>
        </p:txBody>
      </p:sp>
      <p:sp>
        <p:nvSpPr>
          <p:cNvPr id="4" name="Slide Number Placeholder 3"/>
          <p:cNvSpPr>
            <a:spLocks noGrp="1"/>
          </p:cNvSpPr>
          <p:nvPr>
            <p:ph type="sldNum" sz="quarter" idx="10"/>
          </p:nvPr>
        </p:nvSpPr>
        <p:spPr/>
        <p:txBody>
          <a:bodyPr/>
          <a:lstStyle/>
          <a:p>
            <a:fld id="{EED8577A-6A86-3745-9000-DAF1D9F9B72E}" type="slidenum">
              <a:rPr lang="en-US" smtClean="0"/>
              <a:t>9</a:t>
            </a:fld>
            <a:endParaRPr lang="en-US"/>
          </a:p>
        </p:txBody>
      </p:sp>
    </p:spTree>
    <p:extLst>
      <p:ext uri="{BB962C8B-B14F-4D97-AF65-F5344CB8AC3E}">
        <p14:creationId xmlns:p14="http://schemas.microsoft.com/office/powerpoint/2010/main" val="2054246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learnt transition probabilities</a:t>
            </a:r>
          </a:p>
        </p:txBody>
      </p:sp>
      <p:sp>
        <p:nvSpPr>
          <p:cNvPr id="4" name="Slide Number Placeholder 3"/>
          <p:cNvSpPr>
            <a:spLocks noGrp="1"/>
          </p:cNvSpPr>
          <p:nvPr>
            <p:ph type="sldNum" sz="quarter" idx="10"/>
          </p:nvPr>
        </p:nvSpPr>
        <p:spPr/>
        <p:txBody>
          <a:bodyPr/>
          <a:lstStyle/>
          <a:p>
            <a:fld id="{EED8577A-6A86-3745-9000-DAF1D9F9B72E}" type="slidenum">
              <a:rPr lang="en-US" smtClean="0"/>
              <a:t>10</a:t>
            </a:fld>
            <a:endParaRPr lang="en-US"/>
          </a:p>
        </p:txBody>
      </p:sp>
    </p:spTree>
    <p:extLst>
      <p:ext uri="{BB962C8B-B14F-4D97-AF65-F5344CB8AC3E}">
        <p14:creationId xmlns:p14="http://schemas.microsoft.com/office/powerpoint/2010/main" val="15600986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learnt transition probabilities</a:t>
            </a:r>
          </a:p>
        </p:txBody>
      </p:sp>
      <p:sp>
        <p:nvSpPr>
          <p:cNvPr id="4" name="Slide Number Placeholder 3"/>
          <p:cNvSpPr>
            <a:spLocks noGrp="1"/>
          </p:cNvSpPr>
          <p:nvPr>
            <p:ph type="sldNum" sz="quarter" idx="10"/>
          </p:nvPr>
        </p:nvSpPr>
        <p:spPr/>
        <p:txBody>
          <a:bodyPr/>
          <a:lstStyle/>
          <a:p>
            <a:fld id="{EED8577A-6A86-3745-9000-DAF1D9F9B72E}" type="slidenum">
              <a:rPr lang="en-US" smtClean="0"/>
              <a:t>11</a:t>
            </a:fld>
            <a:endParaRPr lang="en-US"/>
          </a:p>
        </p:txBody>
      </p:sp>
    </p:spTree>
    <p:extLst>
      <p:ext uri="{BB962C8B-B14F-4D97-AF65-F5344CB8AC3E}">
        <p14:creationId xmlns:p14="http://schemas.microsoft.com/office/powerpoint/2010/main" val="3042135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learnt transition probabilities</a:t>
            </a:r>
          </a:p>
        </p:txBody>
      </p:sp>
      <p:sp>
        <p:nvSpPr>
          <p:cNvPr id="4" name="Slide Number Placeholder 3"/>
          <p:cNvSpPr>
            <a:spLocks noGrp="1"/>
          </p:cNvSpPr>
          <p:nvPr>
            <p:ph type="sldNum" sz="quarter" idx="10"/>
          </p:nvPr>
        </p:nvSpPr>
        <p:spPr/>
        <p:txBody>
          <a:bodyPr/>
          <a:lstStyle/>
          <a:p>
            <a:fld id="{EED8577A-6A86-3745-9000-DAF1D9F9B72E}" type="slidenum">
              <a:rPr lang="en-US" smtClean="0"/>
              <a:t>12</a:t>
            </a:fld>
            <a:endParaRPr lang="en-US"/>
          </a:p>
        </p:txBody>
      </p:sp>
    </p:spTree>
    <p:extLst>
      <p:ext uri="{BB962C8B-B14F-4D97-AF65-F5344CB8AC3E}">
        <p14:creationId xmlns:p14="http://schemas.microsoft.com/office/powerpoint/2010/main" val="4868216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boxes are the</a:t>
            </a:r>
            <a:r>
              <a:rPr lang="en-US" baseline="0" dirty="0"/>
              <a:t> components that learn from the data</a:t>
            </a:r>
            <a:endParaRPr lang="en-US" dirty="0"/>
          </a:p>
        </p:txBody>
      </p:sp>
      <p:sp>
        <p:nvSpPr>
          <p:cNvPr id="4" name="Slide Number Placeholder 3"/>
          <p:cNvSpPr>
            <a:spLocks noGrp="1"/>
          </p:cNvSpPr>
          <p:nvPr>
            <p:ph type="sldNum" sz="quarter" idx="10"/>
          </p:nvPr>
        </p:nvSpPr>
        <p:spPr/>
        <p:txBody>
          <a:bodyPr/>
          <a:lstStyle/>
          <a:p>
            <a:fld id="{EED8577A-6A86-3745-9000-DAF1D9F9B72E}" type="slidenum">
              <a:rPr lang="en-US" smtClean="0"/>
              <a:t>13</a:t>
            </a:fld>
            <a:endParaRPr lang="en-US"/>
          </a:p>
        </p:txBody>
      </p:sp>
    </p:spTree>
    <p:extLst>
      <p:ext uri="{BB962C8B-B14F-4D97-AF65-F5344CB8AC3E}">
        <p14:creationId xmlns:p14="http://schemas.microsoft.com/office/powerpoint/2010/main" val="42460507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increased probabilities for stationary modes</a:t>
            </a:r>
          </a:p>
        </p:txBody>
      </p:sp>
      <p:sp>
        <p:nvSpPr>
          <p:cNvPr id="4" name="Slide Number Placeholder 3"/>
          <p:cNvSpPr>
            <a:spLocks noGrp="1"/>
          </p:cNvSpPr>
          <p:nvPr>
            <p:ph type="sldNum" sz="quarter" idx="10"/>
          </p:nvPr>
        </p:nvSpPr>
        <p:spPr/>
        <p:txBody>
          <a:bodyPr/>
          <a:lstStyle/>
          <a:p>
            <a:fld id="{EED8577A-6A86-3745-9000-DAF1D9F9B72E}" type="slidenum">
              <a:rPr lang="en-US" smtClean="0"/>
              <a:t>14</a:t>
            </a:fld>
            <a:endParaRPr lang="en-US"/>
          </a:p>
        </p:txBody>
      </p:sp>
    </p:spTree>
    <p:extLst>
      <p:ext uri="{BB962C8B-B14F-4D97-AF65-F5344CB8AC3E}">
        <p14:creationId xmlns:p14="http://schemas.microsoft.com/office/powerpoint/2010/main" val="43974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increased probabilities for stationary modes</a:t>
            </a:r>
          </a:p>
        </p:txBody>
      </p:sp>
      <p:sp>
        <p:nvSpPr>
          <p:cNvPr id="4" name="Slide Number Placeholder 3"/>
          <p:cNvSpPr>
            <a:spLocks noGrp="1"/>
          </p:cNvSpPr>
          <p:nvPr>
            <p:ph type="sldNum" sz="quarter" idx="10"/>
          </p:nvPr>
        </p:nvSpPr>
        <p:spPr/>
        <p:txBody>
          <a:bodyPr/>
          <a:lstStyle/>
          <a:p>
            <a:fld id="{EED8577A-6A86-3745-9000-DAF1D9F9B72E}" type="slidenum">
              <a:rPr lang="en-US" smtClean="0"/>
              <a:t>15</a:t>
            </a:fld>
            <a:endParaRPr lang="en-US"/>
          </a:p>
        </p:txBody>
      </p:sp>
    </p:spTree>
    <p:extLst>
      <p:ext uri="{BB962C8B-B14F-4D97-AF65-F5344CB8AC3E}">
        <p14:creationId xmlns:p14="http://schemas.microsoft.com/office/powerpoint/2010/main" val="3262742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increased probabilities for stationary modes</a:t>
            </a:r>
          </a:p>
        </p:txBody>
      </p:sp>
      <p:sp>
        <p:nvSpPr>
          <p:cNvPr id="4" name="Slide Number Placeholder 3"/>
          <p:cNvSpPr>
            <a:spLocks noGrp="1"/>
          </p:cNvSpPr>
          <p:nvPr>
            <p:ph type="sldNum" sz="quarter" idx="10"/>
          </p:nvPr>
        </p:nvSpPr>
        <p:spPr/>
        <p:txBody>
          <a:bodyPr/>
          <a:lstStyle/>
          <a:p>
            <a:fld id="{EED8577A-6A86-3745-9000-DAF1D9F9B72E}" type="slidenum">
              <a:rPr lang="en-US" smtClean="0"/>
              <a:t>16</a:t>
            </a:fld>
            <a:endParaRPr lang="en-US"/>
          </a:p>
        </p:txBody>
      </p:sp>
    </p:spTree>
    <p:extLst>
      <p:ext uri="{BB962C8B-B14F-4D97-AF65-F5344CB8AC3E}">
        <p14:creationId xmlns:p14="http://schemas.microsoft.com/office/powerpoint/2010/main" val="41472007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3D data and depositional context + future steps</a:t>
            </a:r>
          </a:p>
        </p:txBody>
      </p:sp>
      <p:sp>
        <p:nvSpPr>
          <p:cNvPr id="4" name="Slide Number Placeholder 3"/>
          <p:cNvSpPr>
            <a:spLocks noGrp="1"/>
          </p:cNvSpPr>
          <p:nvPr>
            <p:ph type="sldNum" sz="quarter" idx="10"/>
          </p:nvPr>
        </p:nvSpPr>
        <p:spPr/>
        <p:txBody>
          <a:bodyPr/>
          <a:lstStyle/>
          <a:p>
            <a:fld id="{EED8577A-6A86-3745-9000-DAF1D9F9B72E}" type="slidenum">
              <a:rPr lang="en-US" smtClean="0"/>
              <a:t>17</a:t>
            </a:fld>
            <a:endParaRPr lang="en-US"/>
          </a:p>
        </p:txBody>
      </p:sp>
    </p:spTree>
    <p:extLst>
      <p:ext uri="{BB962C8B-B14F-4D97-AF65-F5344CB8AC3E}">
        <p14:creationId xmlns:p14="http://schemas.microsoft.com/office/powerpoint/2010/main" val="341861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8577A-6A86-3745-9000-DAF1D9F9B72E}" type="slidenum">
              <a:rPr lang="en-US" smtClean="0"/>
              <a:t>18</a:t>
            </a:fld>
            <a:endParaRPr lang="en-US"/>
          </a:p>
        </p:txBody>
      </p:sp>
    </p:spTree>
    <p:extLst>
      <p:ext uri="{BB962C8B-B14F-4D97-AF65-F5344CB8AC3E}">
        <p14:creationId xmlns:p14="http://schemas.microsoft.com/office/powerpoint/2010/main" val="42716626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good example</a:t>
            </a:r>
            <a:r>
              <a:rPr lang="en-US" baseline="0" dirty="0"/>
              <a:t> of application where we have labeled data : well logs</a:t>
            </a:r>
          </a:p>
        </p:txBody>
      </p:sp>
      <p:sp>
        <p:nvSpPr>
          <p:cNvPr id="4" name="Slide Number Placeholder 3"/>
          <p:cNvSpPr>
            <a:spLocks noGrp="1"/>
          </p:cNvSpPr>
          <p:nvPr>
            <p:ph type="sldNum" sz="quarter" idx="10"/>
          </p:nvPr>
        </p:nvSpPr>
        <p:spPr/>
        <p:txBody>
          <a:bodyPr/>
          <a:lstStyle/>
          <a:p>
            <a:fld id="{EED8577A-6A86-3745-9000-DAF1D9F9B72E}" type="slidenum">
              <a:rPr lang="en-US" smtClean="0"/>
              <a:t>1</a:t>
            </a:fld>
            <a:endParaRPr lang="en-US"/>
          </a:p>
        </p:txBody>
      </p:sp>
    </p:spTree>
    <p:extLst>
      <p:ext uri="{BB962C8B-B14F-4D97-AF65-F5344CB8AC3E}">
        <p14:creationId xmlns:p14="http://schemas.microsoft.com/office/powerpoint/2010/main" val="27439129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a:solidFill>
                  <a:schemeClr val="tx1">
                    <a:lumMod val="65000"/>
                    <a:lumOff val="35000"/>
                  </a:schemeClr>
                </a:solidFill>
                <a:latin typeface="Gill Sans"/>
                <a:cs typeface="Gill Sans"/>
              </a:rPr>
              <a:t>“As of 2016, a rough rule of thumb is that a supervised deep learning algorithm will generally achieve acceptable performance with around </a:t>
            </a:r>
            <a:r>
              <a:rPr lang="en-US" sz="1200" dirty="0">
                <a:solidFill>
                  <a:schemeClr val="accent2">
                    <a:lumMod val="75000"/>
                  </a:schemeClr>
                </a:solidFill>
                <a:latin typeface="Gill Sans"/>
                <a:cs typeface="Gill Sans"/>
              </a:rPr>
              <a:t>5,000 labeled examples per category </a:t>
            </a:r>
            <a:r>
              <a:rPr lang="en-US" sz="1200" dirty="0">
                <a:solidFill>
                  <a:schemeClr val="tx1">
                    <a:lumMod val="65000"/>
                    <a:lumOff val="35000"/>
                  </a:schemeClr>
                </a:solidFill>
                <a:latin typeface="Gill Sans"/>
                <a:cs typeface="Gill Sans"/>
              </a:rPr>
              <a:t>and will match or exceed human performance when trained with a dataset containing at least </a:t>
            </a:r>
            <a:r>
              <a:rPr lang="en-US" sz="1200" dirty="0">
                <a:solidFill>
                  <a:srgbClr val="12B2EB"/>
                </a:solidFill>
                <a:latin typeface="Gill Sans"/>
                <a:cs typeface="Gill Sans"/>
              </a:rPr>
              <a:t>10 million labeled examples</a:t>
            </a:r>
            <a:r>
              <a:rPr lang="en-US" sz="1200" dirty="0">
                <a:solidFill>
                  <a:schemeClr val="tx1">
                    <a:lumMod val="65000"/>
                    <a:lumOff val="35000"/>
                  </a:schemeClr>
                </a:solidFill>
                <a:latin typeface="Gill Sans"/>
                <a:cs typeface="Gill Sans"/>
              </a:rPr>
              <a:t>.”</a:t>
            </a:r>
          </a:p>
          <a:p>
            <a:endParaRPr lang="en-US" dirty="0"/>
          </a:p>
        </p:txBody>
      </p:sp>
      <p:sp>
        <p:nvSpPr>
          <p:cNvPr id="4" name="Slide Number Placeholder 3"/>
          <p:cNvSpPr>
            <a:spLocks noGrp="1"/>
          </p:cNvSpPr>
          <p:nvPr>
            <p:ph type="sldNum" sz="quarter" idx="10"/>
          </p:nvPr>
        </p:nvSpPr>
        <p:spPr/>
        <p:txBody>
          <a:bodyPr/>
          <a:lstStyle/>
          <a:p>
            <a:fld id="{EED8577A-6A86-3745-9000-DAF1D9F9B72E}" type="slidenum">
              <a:rPr lang="en-US" smtClean="0"/>
              <a:t>19</a:t>
            </a:fld>
            <a:endParaRPr lang="en-US"/>
          </a:p>
        </p:txBody>
      </p:sp>
    </p:spTree>
    <p:extLst>
      <p:ext uri="{BB962C8B-B14F-4D97-AF65-F5344CB8AC3E}">
        <p14:creationId xmlns:p14="http://schemas.microsoft.com/office/powerpoint/2010/main" val="76460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our models still frightfully lack is the ability to generalize to conditions that are different from the ones encountered during training. </a:t>
            </a:r>
          </a:p>
          <a:p>
            <a:r>
              <a:rPr lang="en-US" dirty="0"/>
              <a:t>Every time we apply our model not to a carefully constructed dataset but to the real world. </a:t>
            </a:r>
          </a:p>
          <a:p>
            <a:r>
              <a:rPr lang="en-US" dirty="0"/>
              <a:t>The real world is messy and contains an infinite number of novel scenarios, many of which our model has not encountered during training and for which it is in turn ill-prepared to make predictions. </a:t>
            </a:r>
          </a:p>
        </p:txBody>
      </p:sp>
      <p:sp>
        <p:nvSpPr>
          <p:cNvPr id="4" name="Slide Number Placeholder 3"/>
          <p:cNvSpPr>
            <a:spLocks noGrp="1"/>
          </p:cNvSpPr>
          <p:nvPr>
            <p:ph type="sldNum" sz="quarter" idx="10"/>
          </p:nvPr>
        </p:nvSpPr>
        <p:spPr/>
        <p:txBody>
          <a:bodyPr/>
          <a:lstStyle/>
          <a:p>
            <a:fld id="{EED8577A-6A86-3745-9000-DAF1D9F9B72E}" type="slidenum">
              <a:rPr lang="en-US" smtClean="0"/>
              <a:t>20</a:t>
            </a:fld>
            <a:endParaRPr lang="en-US"/>
          </a:p>
        </p:txBody>
      </p:sp>
    </p:spTree>
    <p:extLst>
      <p:ext uri="{BB962C8B-B14F-4D97-AF65-F5344CB8AC3E}">
        <p14:creationId xmlns:p14="http://schemas.microsoft.com/office/powerpoint/2010/main" val="131659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ED8577A-6A86-3745-9000-DAF1D9F9B72E}" type="slidenum">
              <a:rPr lang="en-US" smtClean="0"/>
              <a:t>2</a:t>
            </a:fld>
            <a:endParaRPr lang="en-US"/>
          </a:p>
        </p:txBody>
      </p:sp>
    </p:spTree>
    <p:extLst>
      <p:ext uri="{BB962C8B-B14F-4D97-AF65-F5344CB8AC3E}">
        <p14:creationId xmlns:p14="http://schemas.microsoft.com/office/powerpoint/2010/main" val="274391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UNCEMENTED SAND MODEL</a:t>
            </a:r>
            <a:endParaRPr lang="en-US" baseline="0" dirty="0"/>
          </a:p>
        </p:txBody>
      </p:sp>
      <p:sp>
        <p:nvSpPr>
          <p:cNvPr id="4" name="Slide Number Placeholder 3"/>
          <p:cNvSpPr>
            <a:spLocks noGrp="1"/>
          </p:cNvSpPr>
          <p:nvPr>
            <p:ph type="sldNum" sz="quarter" idx="10"/>
          </p:nvPr>
        </p:nvSpPr>
        <p:spPr/>
        <p:txBody>
          <a:bodyPr/>
          <a:lstStyle/>
          <a:p>
            <a:fld id="{EED8577A-6A86-3745-9000-DAF1D9F9B72E}" type="slidenum">
              <a:rPr lang="en-US" smtClean="0"/>
              <a:t>3</a:t>
            </a:fld>
            <a:endParaRPr lang="en-US"/>
          </a:p>
        </p:txBody>
      </p:sp>
    </p:spTree>
    <p:extLst>
      <p:ext uri="{BB962C8B-B14F-4D97-AF65-F5344CB8AC3E}">
        <p14:creationId xmlns:p14="http://schemas.microsoft.com/office/powerpoint/2010/main" val="9414687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ED8577A-6A86-3745-9000-DAF1D9F9B72E}" type="slidenum">
              <a:rPr lang="en-US" smtClean="0"/>
              <a:t>4</a:t>
            </a:fld>
            <a:endParaRPr lang="en-US"/>
          </a:p>
        </p:txBody>
      </p:sp>
    </p:spTree>
    <p:extLst>
      <p:ext uri="{BB962C8B-B14F-4D97-AF65-F5344CB8AC3E}">
        <p14:creationId xmlns:p14="http://schemas.microsoft.com/office/powerpoint/2010/main" val="3729915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8577A-6A86-3745-9000-DAF1D9F9B72E}" type="slidenum">
              <a:rPr lang="en-US" smtClean="0"/>
              <a:t>5</a:t>
            </a:fld>
            <a:endParaRPr lang="en-US"/>
          </a:p>
        </p:txBody>
      </p:sp>
    </p:spTree>
    <p:extLst>
      <p:ext uri="{BB962C8B-B14F-4D97-AF65-F5344CB8AC3E}">
        <p14:creationId xmlns:p14="http://schemas.microsoft.com/office/powerpoint/2010/main" val="30131259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ED8577A-6A86-3745-9000-DAF1D9F9B72E}" type="slidenum">
              <a:rPr lang="en-US" smtClean="0"/>
              <a:t>6</a:t>
            </a:fld>
            <a:endParaRPr lang="en-US"/>
          </a:p>
        </p:txBody>
      </p:sp>
    </p:spTree>
    <p:extLst>
      <p:ext uri="{BB962C8B-B14F-4D97-AF65-F5344CB8AC3E}">
        <p14:creationId xmlns:p14="http://schemas.microsoft.com/office/powerpoint/2010/main" val="8894506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EED8577A-6A86-3745-9000-DAF1D9F9B72E}" type="slidenum">
              <a:rPr lang="en-US" smtClean="0"/>
              <a:t>7</a:t>
            </a:fld>
            <a:endParaRPr lang="en-US"/>
          </a:p>
        </p:txBody>
      </p:sp>
    </p:spTree>
    <p:extLst>
      <p:ext uri="{BB962C8B-B14F-4D97-AF65-F5344CB8AC3E}">
        <p14:creationId xmlns:p14="http://schemas.microsoft.com/office/powerpoint/2010/main" val="2838107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With learnt transition probabilities</a:t>
            </a:r>
          </a:p>
        </p:txBody>
      </p:sp>
      <p:sp>
        <p:nvSpPr>
          <p:cNvPr id="4" name="Slide Number Placeholder 3"/>
          <p:cNvSpPr>
            <a:spLocks noGrp="1"/>
          </p:cNvSpPr>
          <p:nvPr>
            <p:ph type="sldNum" sz="quarter" idx="10"/>
          </p:nvPr>
        </p:nvSpPr>
        <p:spPr/>
        <p:txBody>
          <a:bodyPr/>
          <a:lstStyle/>
          <a:p>
            <a:fld id="{EED8577A-6A86-3745-9000-DAF1D9F9B72E}" type="slidenum">
              <a:rPr lang="en-US" smtClean="0"/>
              <a:t>8</a:t>
            </a:fld>
            <a:endParaRPr lang="en-US"/>
          </a:p>
        </p:txBody>
      </p:sp>
    </p:spTree>
    <p:extLst>
      <p:ext uri="{BB962C8B-B14F-4D97-AF65-F5344CB8AC3E}">
        <p14:creationId xmlns:p14="http://schemas.microsoft.com/office/powerpoint/2010/main" val="4247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lvl1pPr>
              <a:defRPr>
                <a:latin typeface="Helvetica Light"/>
                <a:cs typeface="Helvetica Light"/>
              </a:defRPr>
            </a:lvl1pPr>
          </a:lstStyle>
          <a:p>
            <a:r>
              <a:rPr lang="en-US" dirty="0"/>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latin typeface="Helvetica Light"/>
                <a:cs typeface="Helvetica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CFABD439-C66E-FD4E-B139-913219732FCF}" type="datetime1">
              <a:rPr lang="en-US" smtClean="0"/>
              <a:t>5/21/18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434236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44172D-9842-B945-AEA4-4D59F561D0E5}" type="datetime1">
              <a:rPr lang="en-US" smtClean="0"/>
              <a:t>5/21/18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18818867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7DED75-2C40-1F4C-AE82-2B9CFB46D8AB}" type="datetime1">
              <a:rPr lang="en-US" smtClean="0"/>
              <a:t>5/21/18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3744305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80"/>
            <a:ext cx="8229600" cy="597182"/>
          </a:xfrm>
        </p:spPr>
        <p:txBody>
          <a:bodyPr>
            <a:normAutofit/>
          </a:bodyPr>
          <a:lstStyle>
            <a:lvl1pPr>
              <a:defRPr sz="3600">
                <a:latin typeface="Helvetica Light"/>
                <a:cs typeface="Helvetica Light"/>
              </a:defRPr>
            </a:lvl1pPr>
          </a:lstStyle>
          <a:p>
            <a:r>
              <a:rPr lang="en-US" dirty="0"/>
              <a:t>Click to edit Master title style</a:t>
            </a:r>
          </a:p>
        </p:txBody>
      </p:sp>
      <p:sp>
        <p:nvSpPr>
          <p:cNvPr id="3" name="Content Placeholder 2"/>
          <p:cNvSpPr>
            <a:spLocks noGrp="1"/>
          </p:cNvSpPr>
          <p:nvPr>
            <p:ph idx="1"/>
          </p:nvPr>
        </p:nvSpPr>
        <p:spPr>
          <a:xfrm>
            <a:off x="457200" y="943247"/>
            <a:ext cx="8229600" cy="3651376"/>
          </a:xfrm>
        </p:spPr>
        <p:txBody>
          <a:bodyPr/>
          <a:lstStyle>
            <a:lvl1pPr>
              <a:defRPr sz="2800">
                <a:latin typeface="Helvetica Light"/>
                <a:cs typeface="Helvetica Light"/>
              </a:defRPr>
            </a:lvl1pPr>
            <a:lvl2pPr>
              <a:defRPr sz="2400">
                <a:latin typeface="Helvetica Light"/>
                <a:cs typeface="Helvetica Light"/>
              </a:defRPr>
            </a:lvl2pPr>
            <a:lvl3pPr>
              <a:defRPr sz="2000">
                <a:latin typeface="Helvetica Light"/>
                <a:cs typeface="Helvetica Light"/>
              </a:defRPr>
            </a:lvl3pPr>
            <a:lvl4pPr>
              <a:defRPr sz="1800">
                <a:latin typeface="Helvetica Light"/>
                <a:cs typeface="Helvetica Light"/>
              </a:defRPr>
            </a:lvl4pPr>
            <a:lvl5pPr>
              <a:defRPr sz="1800">
                <a:latin typeface="Helvetica Light"/>
                <a:cs typeface="Helvetica Ligh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04C313A-8525-E644-B7D3-EE1FFD5C8948}" type="datetime1">
              <a:rPr lang="en-US" smtClean="0"/>
              <a:t>5/21/18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381805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685E21-1BA4-6949-A1A3-D0C9D10EE345}" type="datetime1">
              <a:rPr lang="en-US" smtClean="0"/>
              <a:t>5/21/18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21831208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627E62C-23D5-6B44-B945-9845822C5927}" type="datetime1">
              <a:rPr lang="en-US" smtClean="0"/>
              <a:t>5/21/18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448383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FA398EE-4D97-2440-84E7-FBFCFCD0AC3F}" type="datetime1">
              <a:rPr lang="en-US" smtClean="0"/>
              <a:t>5/21/18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407068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1E192D-BBC8-5F4B-8DF1-05C49CB5623B}" type="datetime1">
              <a:rPr lang="en-US" smtClean="0"/>
              <a:t>5/21/18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1231497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21DF4B-D4CD-E842-8C19-25CEBA9D699D}" type="datetime1">
              <a:rPr lang="en-US" smtClean="0"/>
              <a:t>5/21/18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16510779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245902A-4250-CA4E-B3DF-6690FA905B52}" type="datetime1">
              <a:rPr lang="en-US" smtClean="0"/>
              <a:t>5/21/18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1460474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14BBE6D-47F1-D746-8F84-545FFADCDD1E}" type="datetime1">
              <a:rPr lang="en-US" smtClean="0"/>
              <a:t>5/21/18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E54BD56-DF77-5C40-9718-6DC5FEF23575}" type="slidenum">
              <a:rPr lang="en-US" smtClean="0"/>
              <a:t>‹#›</a:t>
            </a:fld>
            <a:endParaRPr lang="en-US"/>
          </a:p>
        </p:txBody>
      </p:sp>
    </p:spTree>
    <p:extLst>
      <p:ext uri="{BB962C8B-B14F-4D97-AF65-F5344CB8AC3E}">
        <p14:creationId xmlns:p14="http://schemas.microsoft.com/office/powerpoint/2010/main" val="1316632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FCCA8FA-6FDC-5D40-A66B-B4EAE1451BF9}" type="datetime1">
              <a:rPr lang="en-US" smtClean="0"/>
              <a:t>5/21/18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EE54BD56-DF77-5C40-9718-6DC5FEF23575}" type="slidenum">
              <a:rPr lang="en-US" smtClean="0"/>
              <a:t>‹#›</a:t>
            </a:fld>
            <a:endParaRPr lang="en-US"/>
          </a:p>
        </p:txBody>
      </p:sp>
    </p:spTree>
    <p:extLst>
      <p:ext uri="{BB962C8B-B14F-4D97-AF65-F5344CB8AC3E}">
        <p14:creationId xmlns:p14="http://schemas.microsoft.com/office/powerpoint/2010/main" val="1329168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Helvetica Light"/>
          <a:ea typeface="+mj-ea"/>
          <a:cs typeface="Helvetica Ligh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Helvetica Light"/>
          <a:ea typeface="+mn-ea"/>
          <a:cs typeface="Helvetica Light"/>
        </a:defRPr>
      </a:lvl1pPr>
      <a:lvl2pPr marL="742950" indent="-285750" algn="l" defTabSz="457200" rtl="0" eaLnBrk="1" latinLnBrk="0" hangingPunct="1">
        <a:spcBef>
          <a:spcPct val="20000"/>
        </a:spcBef>
        <a:buFont typeface="Arial"/>
        <a:buChar char="–"/>
        <a:defRPr sz="2800" kern="1200">
          <a:solidFill>
            <a:schemeClr val="tx1"/>
          </a:solidFill>
          <a:latin typeface="Helvetica Light"/>
          <a:ea typeface="+mn-ea"/>
          <a:cs typeface="Helvetica Light"/>
        </a:defRPr>
      </a:lvl2pPr>
      <a:lvl3pPr marL="1143000" indent="-228600" algn="l" defTabSz="457200" rtl="0" eaLnBrk="1" latinLnBrk="0" hangingPunct="1">
        <a:spcBef>
          <a:spcPct val="20000"/>
        </a:spcBef>
        <a:buFont typeface="Arial"/>
        <a:buChar char="•"/>
        <a:defRPr sz="2400" kern="1200">
          <a:solidFill>
            <a:schemeClr val="tx1"/>
          </a:solidFill>
          <a:latin typeface="Helvetica Light"/>
          <a:ea typeface="+mn-ea"/>
          <a:cs typeface="Helvetica Light"/>
        </a:defRPr>
      </a:lvl3pPr>
      <a:lvl4pPr marL="1600200" indent="-228600" algn="l" defTabSz="457200" rtl="0" eaLnBrk="1" latinLnBrk="0" hangingPunct="1">
        <a:spcBef>
          <a:spcPct val="20000"/>
        </a:spcBef>
        <a:buFont typeface="Arial"/>
        <a:buChar char="–"/>
        <a:defRPr sz="2000" kern="1200">
          <a:solidFill>
            <a:schemeClr val="tx1"/>
          </a:solidFill>
          <a:latin typeface="Helvetica Light"/>
          <a:ea typeface="+mn-ea"/>
          <a:cs typeface="Helvetica Light"/>
        </a:defRPr>
      </a:lvl4pPr>
      <a:lvl5pPr marL="2057400" indent="-228600" algn="l" defTabSz="457200" rtl="0" eaLnBrk="1" latinLnBrk="0" hangingPunct="1">
        <a:spcBef>
          <a:spcPct val="20000"/>
        </a:spcBef>
        <a:buFont typeface="Arial"/>
        <a:buChar char="»"/>
        <a:defRPr sz="2000" kern="1200">
          <a:solidFill>
            <a:schemeClr val="tx1"/>
          </a:solidFill>
          <a:latin typeface="Helvetica Light"/>
          <a:ea typeface="+mn-ea"/>
          <a:cs typeface="Helvetica Ligh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google.com/imgres?imgurl=http://upload.wikimedia.org/wikipedia/en/thumb/b/b7/Stanford_University_seal_2003.svg/220px-Stanford_University_seal_2003.svg.png&amp;imgrefurl=http://blog.donga.com/lake1379/archives/7924&amp;docid=R317FAWwKRcRzM&amp;tbnid=DYyPP7sNKJMQLM:&amp;vet=1&amp;w=220&amp;h=220&amp;bih=646&amp;biw=893&amp;ved=0ahUKEwikrbrTn77VAhWSbVAKHZ2oDvQQxiAIGSgB&amp;iact=c&amp;ictx=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nul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nul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nul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6565"/>
            <a:ext cx="7772400" cy="1102519"/>
          </a:xfrm>
        </p:spPr>
        <p:txBody>
          <a:bodyPr>
            <a:normAutofit/>
          </a:bodyPr>
          <a:lstStyle/>
          <a:p>
            <a:r>
              <a:rPr lang="en-US" sz="3200" dirty="0">
                <a:solidFill>
                  <a:srgbClr val="595959"/>
                </a:solidFill>
                <a:latin typeface="Gill Sans"/>
                <a:cs typeface="Gill Sans"/>
              </a:rPr>
              <a:t>STRATIGRAPHIC SEQUENCE </a:t>
            </a:r>
            <a:br>
              <a:rPr lang="en-US" sz="3200" dirty="0">
                <a:solidFill>
                  <a:srgbClr val="595959"/>
                </a:solidFill>
                <a:latin typeface="Gill Sans"/>
                <a:cs typeface="Gill Sans"/>
              </a:rPr>
            </a:br>
            <a:r>
              <a:rPr lang="en-US" sz="3200" dirty="0">
                <a:solidFill>
                  <a:srgbClr val="595959"/>
                </a:solidFill>
                <a:latin typeface="Gill Sans"/>
                <a:cs typeface="Gill Sans"/>
              </a:rPr>
              <a:t>ESTIMATION FROM SEISMIC DATA </a:t>
            </a:r>
          </a:p>
        </p:txBody>
      </p:sp>
      <p:sp>
        <p:nvSpPr>
          <p:cNvPr id="3" name="Title 1"/>
          <p:cNvSpPr txBox="1">
            <a:spLocks/>
          </p:cNvSpPr>
          <p:nvPr/>
        </p:nvSpPr>
        <p:spPr>
          <a:xfrm>
            <a:off x="685800" y="3652902"/>
            <a:ext cx="7772400" cy="715898"/>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Helvetica Light"/>
                <a:ea typeface="+mj-ea"/>
                <a:cs typeface="Helvetica Light"/>
              </a:defRPr>
            </a:lvl1pPr>
          </a:lstStyle>
          <a:p>
            <a:r>
              <a:rPr lang="en-US" sz="2000" dirty="0">
                <a:solidFill>
                  <a:schemeClr val="tx1">
                    <a:lumMod val="65000"/>
                    <a:lumOff val="35000"/>
                  </a:schemeClr>
                </a:solidFill>
                <a:latin typeface="Calibri Light"/>
                <a:cs typeface="Calibri Light"/>
              </a:rPr>
              <a:t>Fantine Huot (Stanford Geophysics)</a:t>
            </a:r>
            <a:endParaRPr lang="en-US" sz="2000" u="sng" dirty="0">
              <a:solidFill>
                <a:schemeClr val="tx1">
                  <a:lumMod val="65000"/>
                  <a:lumOff val="35000"/>
                </a:schemeClr>
              </a:solidFill>
              <a:latin typeface="Calibri Light"/>
              <a:cs typeface="Calibri Light"/>
            </a:endParaRPr>
          </a:p>
          <a:p>
            <a:r>
              <a:rPr lang="en-US" sz="2000" dirty="0">
                <a:solidFill>
                  <a:schemeClr val="tx1">
                    <a:lumMod val="65000"/>
                    <a:lumOff val="35000"/>
                  </a:schemeClr>
                </a:solidFill>
                <a:latin typeface="Calibri Light"/>
                <a:cs typeface="Calibri Light"/>
              </a:rPr>
              <a:t>Advised by Biondo Biondi (Stanford Geophysics &amp; ICME)</a:t>
            </a:r>
          </a:p>
          <a:p>
            <a:r>
              <a:rPr lang="en-US" sz="2000" dirty="0">
                <a:solidFill>
                  <a:schemeClr val="tx1">
                    <a:lumMod val="65000"/>
                    <a:lumOff val="35000"/>
                  </a:schemeClr>
                </a:solidFill>
                <a:latin typeface="Calibri Light"/>
                <a:cs typeface="Calibri Light"/>
              </a:rPr>
              <a:t>SEP 172</a:t>
            </a:r>
          </a:p>
        </p:txBody>
      </p:sp>
      <p:cxnSp>
        <p:nvCxnSpPr>
          <p:cNvPr id="6" name="Straight Connector 5"/>
          <p:cNvCxnSpPr/>
          <p:nvPr/>
        </p:nvCxnSpPr>
        <p:spPr>
          <a:xfrm>
            <a:off x="1" y="2498336"/>
            <a:ext cx="1269999" cy="0"/>
          </a:xfrm>
          <a:prstGeom prst="line">
            <a:avLst/>
          </a:prstGeom>
          <a:ln w="9525" cmpd="sng">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853680" y="2498336"/>
            <a:ext cx="1290320" cy="0"/>
          </a:xfrm>
          <a:prstGeom prst="line">
            <a:avLst/>
          </a:prstGeom>
          <a:ln w="9525" cmpd="sng">
            <a:solidFill>
              <a:srgbClr val="595959"/>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755119" y="3300507"/>
            <a:ext cx="173279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pic>
        <p:nvPicPr>
          <p:cNvPr id="9" name="Shape 102" descr="elated image">
            <a:hlinkClick r:id="rId3"/>
          </p:cNvPr>
          <p:cNvPicPr preferRelativeResize="0"/>
          <p:nvPr/>
        </p:nvPicPr>
        <p:blipFill rotWithShape="1">
          <a:blip r:embed="rId4">
            <a:alphaModFix/>
          </a:blip>
          <a:srcRect/>
          <a:stretch/>
        </p:blipFill>
        <p:spPr>
          <a:xfrm>
            <a:off x="7517906" y="320086"/>
            <a:ext cx="1105724" cy="1105724"/>
          </a:xfrm>
          <a:prstGeom prst="rect">
            <a:avLst/>
          </a:prstGeom>
          <a:noFill/>
          <a:ln>
            <a:noFill/>
          </a:ln>
        </p:spPr>
      </p:pic>
    </p:spTree>
    <p:extLst>
      <p:ext uri="{BB962C8B-B14F-4D97-AF65-F5344CB8AC3E}">
        <p14:creationId xmlns:p14="http://schemas.microsoft.com/office/powerpoint/2010/main" val="1499962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9</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7" y="249862"/>
            <a:ext cx="3513560"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MARKOV CHAIN MODELING</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3E697C1-CD8E-0F4E-AE19-0EEAD7C63D11}"/>
              </a:ext>
            </a:extLst>
          </p:cNvPr>
          <p:cNvSpPr txBox="1"/>
          <p:nvPr/>
        </p:nvSpPr>
        <p:spPr>
          <a:xfrm>
            <a:off x="4601748" y="589995"/>
            <a:ext cx="4710460" cy="2031325"/>
          </a:xfrm>
          <a:prstGeom prst="rect">
            <a:avLst/>
          </a:prstGeom>
          <a:noFill/>
        </p:spPr>
        <p:txBody>
          <a:bodyPr wrap="square" rtlCol="0">
            <a:spAutoFit/>
          </a:bodyPr>
          <a:lstStyle/>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Macro-level Markov chain defining transitions between the 5 types of stratigraphy </a:t>
            </a:r>
          </a:p>
          <a:p>
            <a:pPr marL="285750" indent="-285750">
              <a:buFont typeface="Arial"/>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Finer-level Markov chain defining transitions within one type of stratigraphy </a:t>
            </a:r>
          </a:p>
          <a:p>
            <a:pPr marL="285750" indent="-285750">
              <a:buFont typeface="Arial"/>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E09DF706-E61E-5542-85D8-6A4A50F859CF}"/>
              </a:ext>
            </a:extLst>
          </p:cNvPr>
          <p:cNvSpPr txBox="1"/>
          <p:nvPr/>
        </p:nvSpPr>
        <p:spPr>
          <a:xfrm>
            <a:off x="973828" y="4702553"/>
            <a:ext cx="3627920" cy="338554"/>
          </a:xfrm>
          <a:prstGeom prst="rect">
            <a:avLst/>
          </a:prstGeom>
          <a:noFill/>
        </p:spPr>
        <p:txBody>
          <a:bodyPr wrap="square" rtlCol="0">
            <a:spAutoFit/>
          </a:bodyPr>
          <a:lstStyle/>
          <a:p>
            <a:r>
              <a:rPr lang="en-US" sz="1600" dirty="0">
                <a:solidFill>
                  <a:schemeClr val="tx1">
                    <a:lumMod val="65000"/>
                    <a:lumOff val="35000"/>
                  </a:schemeClr>
                </a:solidFill>
                <a:latin typeface="Calibri" panose="020F0502020204030204" pitchFamily="34" charset="0"/>
                <a:cs typeface="Calibri" panose="020F0502020204030204" pitchFamily="34" charset="0"/>
              </a:rPr>
              <a:t>1.            2.             3.            4.             5.    </a:t>
            </a:r>
          </a:p>
        </p:txBody>
      </p:sp>
      <p:pic>
        <p:nvPicPr>
          <p:cNvPr id="3" name="Picture 2">
            <a:extLst>
              <a:ext uri="{FF2B5EF4-FFF2-40B4-BE49-F238E27FC236}">
                <a16:creationId xmlns:a16="http://schemas.microsoft.com/office/drawing/2014/main" id="{8577719D-AAAD-804C-A477-9A379743AD0F}"/>
              </a:ext>
            </a:extLst>
          </p:cNvPr>
          <p:cNvPicPr>
            <a:picLocks noChangeAspect="1"/>
          </p:cNvPicPr>
          <p:nvPr/>
        </p:nvPicPr>
        <p:blipFill>
          <a:blip r:embed="rId3"/>
          <a:stretch>
            <a:fillRect/>
          </a:stretch>
        </p:blipFill>
        <p:spPr>
          <a:xfrm>
            <a:off x="840016" y="1037259"/>
            <a:ext cx="3540407" cy="3478393"/>
          </a:xfrm>
          <a:prstGeom prst="rect">
            <a:avLst/>
          </a:prstGeom>
        </p:spPr>
      </p:pic>
      <p:sp>
        <p:nvSpPr>
          <p:cNvPr id="10" name="Rectangle 9">
            <a:extLst>
              <a:ext uri="{FF2B5EF4-FFF2-40B4-BE49-F238E27FC236}">
                <a16:creationId xmlns:a16="http://schemas.microsoft.com/office/drawing/2014/main" id="{C8701E35-0C9C-764E-AC68-832E076958F6}"/>
              </a:ext>
            </a:extLst>
          </p:cNvPr>
          <p:cNvSpPr/>
          <p:nvPr/>
        </p:nvSpPr>
        <p:spPr>
          <a:xfrm>
            <a:off x="6038595" y="2886671"/>
            <a:ext cx="1415348" cy="49487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1 STATE CHAIN</a:t>
            </a:r>
          </a:p>
        </p:txBody>
      </p:sp>
      <p:sp>
        <p:nvSpPr>
          <p:cNvPr id="40" name="Rectangle 39">
            <a:extLst>
              <a:ext uri="{FF2B5EF4-FFF2-40B4-BE49-F238E27FC236}">
                <a16:creationId xmlns:a16="http://schemas.microsoft.com/office/drawing/2014/main" id="{7245FC1D-8AF7-7D4F-B2E5-EFC976B24920}"/>
              </a:ext>
            </a:extLst>
          </p:cNvPr>
          <p:cNvSpPr/>
          <p:nvPr/>
        </p:nvSpPr>
        <p:spPr>
          <a:xfrm>
            <a:off x="5261303" y="2455445"/>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BE5FB362-2BD6-8C4A-905A-4502B28431FB}"/>
              </a:ext>
            </a:extLst>
          </p:cNvPr>
          <p:cNvSpPr/>
          <p:nvPr/>
        </p:nvSpPr>
        <p:spPr>
          <a:xfrm>
            <a:off x="5261302" y="2700610"/>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2C450B43-30DB-8947-96F5-A453B0EB898B}"/>
              </a:ext>
            </a:extLst>
          </p:cNvPr>
          <p:cNvSpPr/>
          <p:nvPr/>
        </p:nvSpPr>
        <p:spPr>
          <a:xfrm>
            <a:off x="5263737" y="2945775"/>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1487296-CE69-B24F-AB0A-80AB464FE608}"/>
              </a:ext>
            </a:extLst>
          </p:cNvPr>
          <p:cNvSpPr/>
          <p:nvPr/>
        </p:nvSpPr>
        <p:spPr>
          <a:xfrm>
            <a:off x="5261301" y="3192781"/>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20F670D2-D747-6D48-86F3-54CA868AD6C6}"/>
              </a:ext>
            </a:extLst>
          </p:cNvPr>
          <p:cNvSpPr/>
          <p:nvPr/>
        </p:nvSpPr>
        <p:spPr>
          <a:xfrm>
            <a:off x="5261300" y="3442165"/>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8C719536-30CC-124D-9D0F-ACFD058B4B9A}"/>
              </a:ext>
            </a:extLst>
          </p:cNvPr>
          <p:cNvSpPr/>
          <p:nvPr/>
        </p:nvSpPr>
        <p:spPr>
          <a:xfrm>
            <a:off x="5261300" y="3690352"/>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B0757F84-EF6F-154E-917E-807CB01A4B74}"/>
              </a:ext>
            </a:extLst>
          </p:cNvPr>
          <p:cNvSpPr/>
          <p:nvPr/>
        </p:nvSpPr>
        <p:spPr>
          <a:xfrm>
            <a:off x="5261299" y="3935517"/>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986AD4E-31F0-8446-9295-C46D2774FD41}"/>
              </a:ext>
            </a:extLst>
          </p:cNvPr>
          <p:cNvSpPr/>
          <p:nvPr/>
        </p:nvSpPr>
        <p:spPr>
          <a:xfrm>
            <a:off x="5263734" y="4180682"/>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F6A28389-E1EB-864B-AEB7-7A06DC02CCF2}"/>
              </a:ext>
            </a:extLst>
          </p:cNvPr>
          <p:cNvSpPr/>
          <p:nvPr/>
        </p:nvSpPr>
        <p:spPr>
          <a:xfrm>
            <a:off x="5261298" y="4427688"/>
            <a:ext cx="212035" cy="212035"/>
          </a:xfrm>
          <a:prstGeom prst="rect">
            <a:avLst/>
          </a:prstGeom>
          <a:solidFill>
            <a:schemeClr val="bg2">
              <a:lumMod val="5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DAD796C8-C4FF-FB43-B292-67B99F197063}"/>
              </a:ext>
            </a:extLst>
          </p:cNvPr>
          <p:cNvSpPr/>
          <p:nvPr/>
        </p:nvSpPr>
        <p:spPr>
          <a:xfrm>
            <a:off x="5261298" y="4678253"/>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Circular Arrow 4">
            <a:extLst>
              <a:ext uri="{FF2B5EF4-FFF2-40B4-BE49-F238E27FC236}">
                <a16:creationId xmlns:a16="http://schemas.microsoft.com/office/drawing/2014/main" id="{C71AF197-1047-E840-9433-CD36C544AF7B}"/>
              </a:ext>
            </a:extLst>
          </p:cNvPr>
          <p:cNvSpPr/>
          <p:nvPr/>
        </p:nvSpPr>
        <p:spPr>
          <a:xfrm rot="5400000">
            <a:off x="5374691" y="4435780"/>
            <a:ext cx="384313" cy="446418"/>
          </a:xfrm>
          <a:prstGeom prst="circularArrow">
            <a:avLst>
              <a:gd name="adj1" fmla="val 7548"/>
              <a:gd name="adj2" fmla="val 1102825"/>
              <a:gd name="adj3" fmla="val 20349865"/>
              <a:gd name="adj4" fmla="val 10799996"/>
              <a:gd name="adj5" fmla="val 14418"/>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cxnSp>
        <p:nvCxnSpPr>
          <p:cNvPr id="22" name="Straight Arrow Connector 21">
            <a:extLst>
              <a:ext uri="{FF2B5EF4-FFF2-40B4-BE49-F238E27FC236}">
                <a16:creationId xmlns:a16="http://schemas.microsoft.com/office/drawing/2014/main" id="{8655FD6C-41E0-EE40-9284-BA013F830AFE}"/>
              </a:ext>
            </a:extLst>
          </p:cNvPr>
          <p:cNvCxnSpPr>
            <a:cxnSpLocks/>
          </p:cNvCxnSpPr>
          <p:nvPr/>
        </p:nvCxnSpPr>
        <p:spPr>
          <a:xfrm>
            <a:off x="588699" y="868643"/>
            <a:ext cx="0" cy="3646959"/>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F703BC5C-D4FA-7A48-9F96-4712B3463E4C}"/>
              </a:ext>
            </a:extLst>
          </p:cNvPr>
          <p:cNvSpPr txBox="1"/>
          <p:nvPr/>
        </p:nvSpPr>
        <p:spPr>
          <a:xfrm rot="16200000">
            <a:off x="-589613" y="2260095"/>
            <a:ext cx="2018312"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depth</a:t>
            </a:r>
          </a:p>
        </p:txBody>
      </p:sp>
      <p:cxnSp>
        <p:nvCxnSpPr>
          <p:cNvPr id="24" name="Straight Arrow Connector 23">
            <a:extLst>
              <a:ext uri="{FF2B5EF4-FFF2-40B4-BE49-F238E27FC236}">
                <a16:creationId xmlns:a16="http://schemas.microsoft.com/office/drawing/2014/main" id="{D5C3223C-2795-F346-9BAE-9D70DF65CA4F}"/>
              </a:ext>
            </a:extLst>
          </p:cNvPr>
          <p:cNvCxnSpPr>
            <a:cxnSpLocks/>
          </p:cNvCxnSpPr>
          <p:nvPr/>
        </p:nvCxnSpPr>
        <p:spPr>
          <a:xfrm>
            <a:off x="736801" y="865683"/>
            <a:ext cx="843861"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27" name="TextBox 26">
            <a:extLst>
              <a:ext uri="{FF2B5EF4-FFF2-40B4-BE49-F238E27FC236}">
                <a16:creationId xmlns:a16="http://schemas.microsoft.com/office/drawing/2014/main" id="{558AFD42-1119-4E47-B74F-D25F8BB55CF9}"/>
              </a:ext>
            </a:extLst>
          </p:cNvPr>
          <p:cNvSpPr txBox="1"/>
          <p:nvPr/>
        </p:nvSpPr>
        <p:spPr>
          <a:xfrm>
            <a:off x="149576" y="557906"/>
            <a:ext cx="2018312" cy="307777"/>
          </a:xfrm>
          <a:prstGeom prst="rect">
            <a:avLst/>
          </a:prstGeom>
          <a:noFill/>
        </p:spPr>
        <p:txBody>
          <a:bodyPr wrap="square" rtlCol="0">
            <a:spAutoFit/>
          </a:bodyPr>
          <a:lstStyle/>
          <a:p>
            <a:pPr algn="ctr"/>
            <a:r>
              <a:rPr lang="en-US" sz="1400" dirty="0" err="1">
                <a:latin typeface="Calibri" panose="020F0502020204030204" pitchFamily="34" charset="0"/>
                <a:cs typeface="Calibri" panose="020F0502020204030204" pitchFamily="34" charset="0"/>
              </a:rPr>
              <a:t>vshale</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2418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10</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7" y="249862"/>
            <a:ext cx="3513560"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MARKOV CHAIN MODELING</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77719D-AAAD-804C-A477-9A379743AD0F}"/>
              </a:ext>
            </a:extLst>
          </p:cNvPr>
          <p:cNvPicPr>
            <a:picLocks noChangeAspect="1"/>
          </p:cNvPicPr>
          <p:nvPr/>
        </p:nvPicPr>
        <p:blipFill>
          <a:blip r:embed="rId3"/>
          <a:stretch>
            <a:fillRect/>
          </a:stretch>
        </p:blipFill>
        <p:spPr>
          <a:xfrm>
            <a:off x="840016" y="1031581"/>
            <a:ext cx="3540407" cy="3489749"/>
          </a:xfrm>
          <a:prstGeom prst="rect">
            <a:avLst/>
          </a:prstGeom>
        </p:spPr>
      </p:pic>
      <p:sp>
        <p:nvSpPr>
          <p:cNvPr id="10" name="TextBox 9">
            <a:extLst>
              <a:ext uri="{FF2B5EF4-FFF2-40B4-BE49-F238E27FC236}">
                <a16:creationId xmlns:a16="http://schemas.microsoft.com/office/drawing/2014/main" id="{36F15BCA-DEFE-C44A-868C-1C65C3AF726F}"/>
              </a:ext>
            </a:extLst>
          </p:cNvPr>
          <p:cNvSpPr txBox="1"/>
          <p:nvPr/>
        </p:nvSpPr>
        <p:spPr>
          <a:xfrm>
            <a:off x="973828" y="4702553"/>
            <a:ext cx="3627920" cy="338554"/>
          </a:xfrm>
          <a:prstGeom prst="rect">
            <a:avLst/>
          </a:prstGeom>
          <a:noFill/>
        </p:spPr>
        <p:txBody>
          <a:bodyPr wrap="square" rtlCol="0">
            <a:spAutoFit/>
          </a:bodyPr>
          <a:lstStyle/>
          <a:p>
            <a:r>
              <a:rPr lang="en-US" sz="1600" dirty="0">
                <a:solidFill>
                  <a:schemeClr val="tx1">
                    <a:lumMod val="65000"/>
                    <a:lumOff val="35000"/>
                  </a:schemeClr>
                </a:solidFill>
                <a:latin typeface="Calibri" panose="020F0502020204030204" pitchFamily="34" charset="0"/>
                <a:cs typeface="Calibri" panose="020F0502020204030204" pitchFamily="34" charset="0"/>
              </a:rPr>
              <a:t>1.            2.             3.            4.             5.    </a:t>
            </a:r>
          </a:p>
        </p:txBody>
      </p:sp>
      <p:sp>
        <p:nvSpPr>
          <p:cNvPr id="11" name="Rectangle 10">
            <a:extLst>
              <a:ext uri="{FF2B5EF4-FFF2-40B4-BE49-F238E27FC236}">
                <a16:creationId xmlns:a16="http://schemas.microsoft.com/office/drawing/2014/main" id="{CA8D0AA1-EA73-AD46-8F23-649AA2A86D2F}"/>
              </a:ext>
            </a:extLst>
          </p:cNvPr>
          <p:cNvSpPr/>
          <p:nvPr/>
        </p:nvSpPr>
        <p:spPr>
          <a:xfrm>
            <a:off x="6038595" y="2886671"/>
            <a:ext cx="1415348" cy="49487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5 STATE CHAIN</a:t>
            </a:r>
          </a:p>
        </p:txBody>
      </p:sp>
      <p:sp>
        <p:nvSpPr>
          <p:cNvPr id="12" name="Rectangle 11">
            <a:extLst>
              <a:ext uri="{FF2B5EF4-FFF2-40B4-BE49-F238E27FC236}">
                <a16:creationId xmlns:a16="http://schemas.microsoft.com/office/drawing/2014/main" id="{CE060F9D-0C2F-2D41-850B-CDE7E790FBE4}"/>
              </a:ext>
            </a:extLst>
          </p:cNvPr>
          <p:cNvSpPr/>
          <p:nvPr/>
        </p:nvSpPr>
        <p:spPr>
          <a:xfrm>
            <a:off x="5261303" y="2455445"/>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693A769-4A69-2E49-870D-38A19301859A}"/>
              </a:ext>
            </a:extLst>
          </p:cNvPr>
          <p:cNvSpPr/>
          <p:nvPr/>
        </p:nvSpPr>
        <p:spPr>
          <a:xfrm>
            <a:off x="5261302" y="2700610"/>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B890D776-14F7-0F45-B34E-CEAA6DA1C7D3}"/>
              </a:ext>
            </a:extLst>
          </p:cNvPr>
          <p:cNvSpPr/>
          <p:nvPr/>
        </p:nvSpPr>
        <p:spPr>
          <a:xfrm>
            <a:off x="5263737" y="2945775"/>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6812CF0-0F57-4B42-AE82-C84C7DD0BBF8}"/>
              </a:ext>
            </a:extLst>
          </p:cNvPr>
          <p:cNvSpPr/>
          <p:nvPr/>
        </p:nvSpPr>
        <p:spPr>
          <a:xfrm>
            <a:off x="5261301" y="3192781"/>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73F0AA59-E8BE-DD47-9788-0FB67F0519BA}"/>
              </a:ext>
            </a:extLst>
          </p:cNvPr>
          <p:cNvSpPr/>
          <p:nvPr/>
        </p:nvSpPr>
        <p:spPr>
          <a:xfrm>
            <a:off x="5261300" y="3442165"/>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410880C-7980-484D-8EFB-1B8AAC6B37BA}"/>
              </a:ext>
            </a:extLst>
          </p:cNvPr>
          <p:cNvSpPr/>
          <p:nvPr/>
        </p:nvSpPr>
        <p:spPr>
          <a:xfrm>
            <a:off x="5261300" y="3690352"/>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BDB2B893-3B9F-C44D-AFBA-CDFA4784A944}"/>
              </a:ext>
            </a:extLst>
          </p:cNvPr>
          <p:cNvSpPr/>
          <p:nvPr/>
        </p:nvSpPr>
        <p:spPr>
          <a:xfrm>
            <a:off x="5261299" y="3935517"/>
            <a:ext cx="212035" cy="212035"/>
          </a:xfrm>
          <a:prstGeom prst="rect">
            <a:avLst/>
          </a:prstGeom>
          <a:solidFill>
            <a:schemeClr val="bg2">
              <a:lumMod val="5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E0D736B4-D701-D247-BB23-FA720433679E}"/>
              </a:ext>
            </a:extLst>
          </p:cNvPr>
          <p:cNvSpPr/>
          <p:nvPr/>
        </p:nvSpPr>
        <p:spPr>
          <a:xfrm>
            <a:off x="5263734" y="4180682"/>
            <a:ext cx="212035" cy="212035"/>
          </a:xfrm>
          <a:prstGeom prst="rect">
            <a:avLst/>
          </a:prstGeom>
          <a:solidFill>
            <a:schemeClr val="bg2">
              <a:lumMod val="5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2FE55C1-705A-C447-8FC9-DA77D93ACE2E}"/>
              </a:ext>
            </a:extLst>
          </p:cNvPr>
          <p:cNvSpPr/>
          <p:nvPr/>
        </p:nvSpPr>
        <p:spPr>
          <a:xfrm>
            <a:off x="5261298" y="4427688"/>
            <a:ext cx="212035" cy="212035"/>
          </a:xfrm>
          <a:prstGeom prst="rect">
            <a:avLst/>
          </a:prstGeom>
          <a:solidFill>
            <a:schemeClr val="bg2">
              <a:lumMod val="5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3B73CA67-BEAF-8645-87D8-E2460BE23C73}"/>
              </a:ext>
            </a:extLst>
          </p:cNvPr>
          <p:cNvSpPr/>
          <p:nvPr/>
        </p:nvSpPr>
        <p:spPr>
          <a:xfrm>
            <a:off x="5261298" y="4678253"/>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Circular Arrow 24">
            <a:extLst>
              <a:ext uri="{FF2B5EF4-FFF2-40B4-BE49-F238E27FC236}">
                <a16:creationId xmlns:a16="http://schemas.microsoft.com/office/drawing/2014/main" id="{CDDABB50-51D7-8041-98EE-1503E3CBB992}"/>
              </a:ext>
            </a:extLst>
          </p:cNvPr>
          <p:cNvSpPr/>
          <p:nvPr/>
        </p:nvSpPr>
        <p:spPr>
          <a:xfrm rot="5400000">
            <a:off x="5374691" y="4435780"/>
            <a:ext cx="384313" cy="446418"/>
          </a:xfrm>
          <a:prstGeom prst="circularArrow">
            <a:avLst>
              <a:gd name="adj1" fmla="val 7548"/>
              <a:gd name="adj2" fmla="val 1102825"/>
              <a:gd name="adj3" fmla="val 20349865"/>
              <a:gd name="adj4" fmla="val 10799996"/>
              <a:gd name="adj5" fmla="val 14418"/>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32" name="Rectangle 31">
            <a:extLst>
              <a:ext uri="{FF2B5EF4-FFF2-40B4-BE49-F238E27FC236}">
                <a16:creationId xmlns:a16="http://schemas.microsoft.com/office/drawing/2014/main" id="{722CC910-D291-F44A-B936-FD5F22A77DE7}"/>
              </a:ext>
            </a:extLst>
          </p:cNvPr>
          <p:cNvSpPr/>
          <p:nvPr/>
        </p:nvSpPr>
        <p:spPr>
          <a:xfrm>
            <a:off x="5192123" y="3436104"/>
            <a:ext cx="353654" cy="1209641"/>
          </a:xfrm>
          <a:prstGeom prst="rect">
            <a:avLst/>
          </a:prstGeom>
          <a:solidFill>
            <a:srgbClr val="0096FF">
              <a:alpha val="60000"/>
            </a:srgbClr>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E0A6475-0C88-E94A-8378-1F9D38D4080F}"/>
              </a:ext>
            </a:extLst>
          </p:cNvPr>
          <p:cNvSpPr/>
          <p:nvPr/>
        </p:nvSpPr>
        <p:spPr>
          <a:xfrm>
            <a:off x="5106390" y="2392974"/>
            <a:ext cx="510639" cy="2260627"/>
          </a:xfrm>
          <a:prstGeom prst="rect">
            <a:avLst/>
          </a:prstGeom>
          <a:solidFill>
            <a:srgbClr val="0096FF">
              <a:alpha val="60000"/>
            </a:srgbClr>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B669D3C6-AD7B-DD48-92D4-985AF1C9B2A7}"/>
              </a:ext>
            </a:extLst>
          </p:cNvPr>
          <p:cNvSpPr txBox="1"/>
          <p:nvPr/>
        </p:nvSpPr>
        <p:spPr>
          <a:xfrm>
            <a:off x="4601748" y="589995"/>
            <a:ext cx="4710460" cy="2031325"/>
          </a:xfrm>
          <a:prstGeom prst="rect">
            <a:avLst/>
          </a:prstGeom>
          <a:noFill/>
        </p:spPr>
        <p:txBody>
          <a:bodyPr wrap="square" rtlCol="0">
            <a:spAutoFit/>
          </a:bodyPr>
          <a:lstStyle/>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Macro-level Markov chain defining transitions between the 5 types of stratigraphy </a:t>
            </a:r>
          </a:p>
          <a:p>
            <a:pPr marL="285750" indent="-285750">
              <a:buFont typeface="Arial"/>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Finer-level Markov chain defining transitions within one type of stratigraphy </a:t>
            </a:r>
          </a:p>
          <a:p>
            <a:pPr marL="285750" indent="-285750">
              <a:buFont typeface="Arial"/>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30" name="Straight Arrow Connector 29">
            <a:extLst>
              <a:ext uri="{FF2B5EF4-FFF2-40B4-BE49-F238E27FC236}">
                <a16:creationId xmlns:a16="http://schemas.microsoft.com/office/drawing/2014/main" id="{1B333959-0F08-044C-9A70-56C59AF6FCFD}"/>
              </a:ext>
            </a:extLst>
          </p:cNvPr>
          <p:cNvCxnSpPr>
            <a:cxnSpLocks/>
          </p:cNvCxnSpPr>
          <p:nvPr/>
        </p:nvCxnSpPr>
        <p:spPr>
          <a:xfrm>
            <a:off x="588699" y="868643"/>
            <a:ext cx="0" cy="3646959"/>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503AE8D-1685-F34D-B1D9-C0724A4FB598}"/>
              </a:ext>
            </a:extLst>
          </p:cNvPr>
          <p:cNvSpPr txBox="1"/>
          <p:nvPr/>
        </p:nvSpPr>
        <p:spPr>
          <a:xfrm rot="16200000">
            <a:off x="-589613" y="2260095"/>
            <a:ext cx="2018312"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depth</a:t>
            </a:r>
          </a:p>
        </p:txBody>
      </p:sp>
      <p:cxnSp>
        <p:nvCxnSpPr>
          <p:cNvPr id="33" name="Straight Arrow Connector 32">
            <a:extLst>
              <a:ext uri="{FF2B5EF4-FFF2-40B4-BE49-F238E27FC236}">
                <a16:creationId xmlns:a16="http://schemas.microsoft.com/office/drawing/2014/main" id="{DD9F7964-8DB7-4944-9659-D4C3E4F7F049}"/>
              </a:ext>
            </a:extLst>
          </p:cNvPr>
          <p:cNvCxnSpPr>
            <a:cxnSpLocks/>
          </p:cNvCxnSpPr>
          <p:nvPr/>
        </p:nvCxnSpPr>
        <p:spPr>
          <a:xfrm>
            <a:off x="736801" y="865683"/>
            <a:ext cx="843861"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34" name="TextBox 33">
            <a:extLst>
              <a:ext uri="{FF2B5EF4-FFF2-40B4-BE49-F238E27FC236}">
                <a16:creationId xmlns:a16="http://schemas.microsoft.com/office/drawing/2014/main" id="{088ABA79-07CA-924D-819A-5CF8339B67ED}"/>
              </a:ext>
            </a:extLst>
          </p:cNvPr>
          <p:cNvSpPr txBox="1"/>
          <p:nvPr/>
        </p:nvSpPr>
        <p:spPr>
          <a:xfrm>
            <a:off x="149576" y="557906"/>
            <a:ext cx="2018312" cy="307777"/>
          </a:xfrm>
          <a:prstGeom prst="rect">
            <a:avLst/>
          </a:prstGeom>
          <a:noFill/>
        </p:spPr>
        <p:txBody>
          <a:bodyPr wrap="square" rtlCol="0">
            <a:spAutoFit/>
          </a:bodyPr>
          <a:lstStyle/>
          <a:p>
            <a:pPr algn="ctr"/>
            <a:r>
              <a:rPr lang="en-US" sz="1400" dirty="0" err="1">
                <a:latin typeface="Calibri" panose="020F0502020204030204" pitchFamily="34" charset="0"/>
                <a:cs typeface="Calibri" panose="020F0502020204030204" pitchFamily="34" charset="0"/>
              </a:rPr>
              <a:t>vshale</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0298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11</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7" y="249862"/>
            <a:ext cx="3513560"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MARKOV CHAIN MODELING</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577719D-AAAD-804C-A477-9A379743AD0F}"/>
              </a:ext>
            </a:extLst>
          </p:cNvPr>
          <p:cNvPicPr>
            <a:picLocks noChangeAspect="1"/>
          </p:cNvPicPr>
          <p:nvPr/>
        </p:nvPicPr>
        <p:blipFill>
          <a:blip r:embed="rId3"/>
          <a:stretch>
            <a:fillRect/>
          </a:stretch>
        </p:blipFill>
        <p:spPr>
          <a:xfrm>
            <a:off x="840016" y="1037308"/>
            <a:ext cx="3540407" cy="3478294"/>
          </a:xfrm>
          <a:prstGeom prst="rect">
            <a:avLst/>
          </a:prstGeom>
        </p:spPr>
      </p:pic>
      <p:sp>
        <p:nvSpPr>
          <p:cNvPr id="10" name="TextBox 9">
            <a:extLst>
              <a:ext uri="{FF2B5EF4-FFF2-40B4-BE49-F238E27FC236}">
                <a16:creationId xmlns:a16="http://schemas.microsoft.com/office/drawing/2014/main" id="{D4975204-A068-1142-976A-FD3D33396E0F}"/>
              </a:ext>
            </a:extLst>
          </p:cNvPr>
          <p:cNvSpPr txBox="1"/>
          <p:nvPr/>
        </p:nvSpPr>
        <p:spPr>
          <a:xfrm>
            <a:off x="973828" y="4702553"/>
            <a:ext cx="3627920" cy="338554"/>
          </a:xfrm>
          <a:prstGeom prst="rect">
            <a:avLst/>
          </a:prstGeom>
          <a:noFill/>
        </p:spPr>
        <p:txBody>
          <a:bodyPr wrap="square" rtlCol="0">
            <a:spAutoFit/>
          </a:bodyPr>
          <a:lstStyle/>
          <a:p>
            <a:r>
              <a:rPr lang="en-US" sz="1600" dirty="0">
                <a:solidFill>
                  <a:schemeClr val="tx1">
                    <a:lumMod val="65000"/>
                    <a:lumOff val="35000"/>
                  </a:schemeClr>
                </a:solidFill>
                <a:latin typeface="Calibri" panose="020F0502020204030204" pitchFamily="34" charset="0"/>
                <a:cs typeface="Calibri" panose="020F0502020204030204" pitchFamily="34" charset="0"/>
              </a:rPr>
              <a:t>1.            2.             3.            4.             5.    </a:t>
            </a:r>
          </a:p>
        </p:txBody>
      </p:sp>
      <p:sp>
        <p:nvSpPr>
          <p:cNvPr id="11" name="Rectangle 10">
            <a:extLst>
              <a:ext uri="{FF2B5EF4-FFF2-40B4-BE49-F238E27FC236}">
                <a16:creationId xmlns:a16="http://schemas.microsoft.com/office/drawing/2014/main" id="{BA563E9F-AC9E-3A4F-9738-82BD50820B08}"/>
              </a:ext>
            </a:extLst>
          </p:cNvPr>
          <p:cNvSpPr/>
          <p:nvPr/>
        </p:nvSpPr>
        <p:spPr>
          <a:xfrm>
            <a:off x="5417454" y="2876013"/>
            <a:ext cx="2657630" cy="49487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INCREASED PROBABILITIES FOR STATIONARY MODES</a:t>
            </a:r>
          </a:p>
        </p:txBody>
      </p:sp>
      <p:sp>
        <p:nvSpPr>
          <p:cNvPr id="12" name="TextBox 11">
            <a:extLst>
              <a:ext uri="{FF2B5EF4-FFF2-40B4-BE49-F238E27FC236}">
                <a16:creationId xmlns:a16="http://schemas.microsoft.com/office/drawing/2014/main" id="{E84CBB4E-5F4F-B74A-A2A8-37F4D606044F}"/>
              </a:ext>
            </a:extLst>
          </p:cNvPr>
          <p:cNvSpPr txBox="1"/>
          <p:nvPr/>
        </p:nvSpPr>
        <p:spPr>
          <a:xfrm>
            <a:off x="4601748" y="589995"/>
            <a:ext cx="4710460" cy="2031325"/>
          </a:xfrm>
          <a:prstGeom prst="rect">
            <a:avLst/>
          </a:prstGeom>
          <a:noFill/>
        </p:spPr>
        <p:txBody>
          <a:bodyPr wrap="square" rtlCol="0">
            <a:spAutoFit/>
          </a:bodyPr>
          <a:lstStyle/>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Macro-level Markov chain defining transitions between the 5 types of stratigraphy </a:t>
            </a:r>
          </a:p>
          <a:p>
            <a:pPr marL="285750" indent="-285750">
              <a:buFont typeface="Arial"/>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Finer-level Markov chain defining transitions within one type of stratigraphy </a:t>
            </a:r>
          </a:p>
          <a:p>
            <a:pPr marL="285750" indent="-285750">
              <a:buFont typeface="Arial"/>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p:txBody>
      </p:sp>
      <p:cxnSp>
        <p:nvCxnSpPr>
          <p:cNvPr id="14" name="Straight Arrow Connector 13">
            <a:extLst>
              <a:ext uri="{FF2B5EF4-FFF2-40B4-BE49-F238E27FC236}">
                <a16:creationId xmlns:a16="http://schemas.microsoft.com/office/drawing/2014/main" id="{0EA3561A-B60A-4C45-857D-5CC257E6FEBF}"/>
              </a:ext>
            </a:extLst>
          </p:cNvPr>
          <p:cNvCxnSpPr>
            <a:cxnSpLocks/>
          </p:cNvCxnSpPr>
          <p:nvPr/>
        </p:nvCxnSpPr>
        <p:spPr>
          <a:xfrm>
            <a:off x="588699" y="868643"/>
            <a:ext cx="0" cy="3646959"/>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9656489A-B82E-D843-B6C4-A6BCC0D017E8}"/>
              </a:ext>
            </a:extLst>
          </p:cNvPr>
          <p:cNvSpPr txBox="1"/>
          <p:nvPr/>
        </p:nvSpPr>
        <p:spPr>
          <a:xfrm rot="16200000">
            <a:off x="-589613" y="2260095"/>
            <a:ext cx="2018312" cy="307777"/>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depth</a:t>
            </a:r>
          </a:p>
        </p:txBody>
      </p:sp>
      <p:cxnSp>
        <p:nvCxnSpPr>
          <p:cNvPr id="16" name="Straight Arrow Connector 15">
            <a:extLst>
              <a:ext uri="{FF2B5EF4-FFF2-40B4-BE49-F238E27FC236}">
                <a16:creationId xmlns:a16="http://schemas.microsoft.com/office/drawing/2014/main" id="{BDA240CD-08FD-E74F-937C-2A53752D3B29}"/>
              </a:ext>
            </a:extLst>
          </p:cNvPr>
          <p:cNvCxnSpPr>
            <a:cxnSpLocks/>
          </p:cNvCxnSpPr>
          <p:nvPr/>
        </p:nvCxnSpPr>
        <p:spPr>
          <a:xfrm>
            <a:off x="736801" y="865683"/>
            <a:ext cx="843861" cy="0"/>
          </a:xfrm>
          <a:prstGeom prst="straightConnector1">
            <a:avLst/>
          </a:prstGeom>
          <a:ln w="9525">
            <a:solidFill>
              <a:schemeClr val="tx1"/>
            </a:solidFill>
            <a:tailEnd type="triangle"/>
          </a:ln>
          <a:effectLst/>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37DDEDF9-B2F7-5B43-BDC3-B19BB224E24C}"/>
              </a:ext>
            </a:extLst>
          </p:cNvPr>
          <p:cNvSpPr txBox="1"/>
          <p:nvPr/>
        </p:nvSpPr>
        <p:spPr>
          <a:xfrm>
            <a:off x="149576" y="557906"/>
            <a:ext cx="2018312" cy="307777"/>
          </a:xfrm>
          <a:prstGeom prst="rect">
            <a:avLst/>
          </a:prstGeom>
          <a:noFill/>
        </p:spPr>
        <p:txBody>
          <a:bodyPr wrap="square" rtlCol="0">
            <a:spAutoFit/>
          </a:bodyPr>
          <a:lstStyle/>
          <a:p>
            <a:pPr algn="ctr"/>
            <a:r>
              <a:rPr lang="en-US" sz="1400" dirty="0" err="1">
                <a:latin typeface="Calibri" panose="020F0502020204030204" pitchFamily="34" charset="0"/>
                <a:cs typeface="Calibri" panose="020F0502020204030204" pitchFamily="34" charset="0"/>
              </a:rPr>
              <a:t>vshale</a:t>
            </a:r>
            <a:endParaRPr lang="en-US" sz="14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6346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12</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6" y="249862"/>
            <a:ext cx="4768828" cy="29346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ELASTIC PROPERTIES USING STATISTICS</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73E697C1-CD8E-0F4E-AE19-0EEAD7C63D11}"/>
              </a:ext>
            </a:extLst>
          </p:cNvPr>
          <p:cNvSpPr txBox="1"/>
          <p:nvPr/>
        </p:nvSpPr>
        <p:spPr>
          <a:xfrm>
            <a:off x="4620335" y="1004471"/>
            <a:ext cx="4155196" cy="2031325"/>
          </a:xfrm>
          <a:prstGeom prst="rect">
            <a:avLst/>
          </a:prstGeom>
          <a:noFill/>
        </p:spPr>
        <p:txBody>
          <a:bodyPr wrap="square" rtlCol="0">
            <a:spAutoFit/>
          </a:bodyPr>
          <a:lstStyle/>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We then populate the elastic properties using the field data distribution</a:t>
            </a:r>
          </a:p>
          <a:p>
            <a:pPr marL="285750" indent="-285750">
              <a:buFont typeface="Arial"/>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To complement the 60 field data well logs, we generated 500,000 samples of synthetic wells (75 km) </a:t>
            </a:r>
          </a:p>
        </p:txBody>
      </p:sp>
      <p:pic>
        <p:nvPicPr>
          <p:cNvPr id="3" name="Picture 2">
            <a:extLst>
              <a:ext uri="{FF2B5EF4-FFF2-40B4-BE49-F238E27FC236}">
                <a16:creationId xmlns:a16="http://schemas.microsoft.com/office/drawing/2014/main" id="{E7E015A9-1DE7-0349-861F-BD7C0BC6A90A}"/>
              </a:ext>
            </a:extLst>
          </p:cNvPr>
          <p:cNvPicPr>
            <a:picLocks noChangeAspect="1"/>
          </p:cNvPicPr>
          <p:nvPr/>
        </p:nvPicPr>
        <p:blipFill>
          <a:blip r:embed="rId3"/>
          <a:stretch>
            <a:fillRect/>
          </a:stretch>
        </p:blipFill>
        <p:spPr>
          <a:xfrm>
            <a:off x="424126" y="892523"/>
            <a:ext cx="3820887" cy="3990453"/>
          </a:xfrm>
          <a:prstGeom prst="rect">
            <a:avLst/>
          </a:prstGeom>
        </p:spPr>
      </p:pic>
    </p:spTree>
    <p:extLst>
      <p:ext uri="{BB962C8B-B14F-4D97-AF65-F5344CB8AC3E}">
        <p14:creationId xmlns:p14="http://schemas.microsoft.com/office/powerpoint/2010/main" val="4173466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Straight Arrow Connector 33"/>
          <p:cNvCxnSpPr>
            <a:endCxn id="32" idx="1"/>
          </p:cNvCxnSpPr>
          <p:nvPr/>
        </p:nvCxnSpPr>
        <p:spPr>
          <a:xfrm>
            <a:off x="2623799" y="4301018"/>
            <a:ext cx="4899043" cy="2786"/>
          </a:xfrm>
          <a:prstGeom prst="straightConnector1">
            <a:avLst/>
          </a:prstGeom>
          <a:ln w="38100" cmpd="sng">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p:cNvCxnSpPr/>
          <p:nvPr/>
        </p:nvCxnSpPr>
        <p:spPr>
          <a:xfrm flipV="1">
            <a:off x="2623799" y="3265299"/>
            <a:ext cx="3403249" cy="1575"/>
          </a:xfrm>
          <a:prstGeom prst="straightConnector1">
            <a:avLst/>
          </a:prstGeom>
          <a:ln w="38100" cmpd="sng">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a:endCxn id="23" idx="1"/>
          </p:cNvCxnSpPr>
          <p:nvPr/>
        </p:nvCxnSpPr>
        <p:spPr>
          <a:xfrm flipV="1">
            <a:off x="2623799" y="2241653"/>
            <a:ext cx="3403249" cy="1575"/>
          </a:xfrm>
          <a:prstGeom prst="straightConnector1">
            <a:avLst/>
          </a:prstGeom>
          <a:ln w="38100" cmpd="sng">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 name="Straight Arrow Connector 2"/>
          <p:cNvCxnSpPr>
            <a:stCxn id="9" idx="3"/>
            <a:endCxn id="17" idx="1"/>
          </p:cNvCxnSpPr>
          <p:nvPr/>
        </p:nvCxnSpPr>
        <p:spPr>
          <a:xfrm>
            <a:off x="2623799" y="1219582"/>
            <a:ext cx="1907455" cy="0"/>
          </a:xfrm>
          <a:prstGeom prst="straightConnector1">
            <a:avLst/>
          </a:prstGeom>
          <a:ln w="38100" cmpd="sng">
            <a:solidFill>
              <a:schemeClr val="accent1">
                <a:lumMod val="75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4" name="Slide Number Placeholder 3"/>
          <p:cNvSpPr>
            <a:spLocks noGrp="1"/>
          </p:cNvSpPr>
          <p:nvPr>
            <p:ph type="sldNum" sz="quarter" idx="12"/>
          </p:nvPr>
        </p:nvSpPr>
        <p:spPr/>
        <p:txBody>
          <a:bodyPr/>
          <a:lstStyle/>
          <a:p>
            <a:fld id="{EE54BD56-DF77-5C40-9718-6DC5FEF23575}" type="slidenum">
              <a:rPr lang="en-US" smtClean="0"/>
              <a:t>13</a:t>
            </a:fld>
            <a:endParaRPr lang="en-US"/>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4" y="249862"/>
            <a:ext cx="7572393" cy="268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DEEP LEARNING USING CONVOLUTIONAL NEURAL NETWORKS</a:t>
            </a:r>
            <a:endParaRPr lang="en-US" sz="2000" dirty="0">
              <a:solidFill>
                <a:schemeClr val="accent2">
                  <a:lumMod val="75000"/>
                </a:schemeClr>
              </a:solidFill>
              <a:latin typeface="Gill Sans"/>
              <a:cs typeface="Gill Sans"/>
            </a:endParaRP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525455" y="884283"/>
            <a:ext cx="1098344"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cs typeface="Helvetica"/>
              </a:rPr>
              <a:t>Input</a:t>
            </a:r>
          </a:p>
        </p:txBody>
      </p:sp>
      <p:sp>
        <p:nvSpPr>
          <p:cNvPr id="10" name="Rectangle 9"/>
          <p:cNvSpPr/>
          <p:nvPr/>
        </p:nvSpPr>
        <p:spPr>
          <a:xfrm>
            <a:off x="1525455" y="1906354"/>
            <a:ext cx="1098344"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cs typeface="Helvetica"/>
              </a:rPr>
              <a:t>Input</a:t>
            </a:r>
          </a:p>
        </p:txBody>
      </p:sp>
      <p:sp>
        <p:nvSpPr>
          <p:cNvPr id="11" name="Rectangle 10"/>
          <p:cNvSpPr/>
          <p:nvPr/>
        </p:nvSpPr>
        <p:spPr>
          <a:xfrm>
            <a:off x="1525455" y="2935658"/>
            <a:ext cx="1098344"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cs typeface="Helvetica"/>
              </a:rPr>
              <a:t>Input</a:t>
            </a:r>
          </a:p>
        </p:txBody>
      </p:sp>
      <p:sp>
        <p:nvSpPr>
          <p:cNvPr id="14" name="Rectangle 13"/>
          <p:cNvSpPr/>
          <p:nvPr/>
        </p:nvSpPr>
        <p:spPr>
          <a:xfrm>
            <a:off x="1525455" y="3981198"/>
            <a:ext cx="1098344"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cs typeface="Helvetica"/>
              </a:rPr>
              <a:t>Input</a:t>
            </a:r>
          </a:p>
        </p:txBody>
      </p:sp>
      <p:sp>
        <p:nvSpPr>
          <p:cNvPr id="16" name="Rectangle 15"/>
          <p:cNvSpPr/>
          <p:nvPr/>
        </p:nvSpPr>
        <p:spPr>
          <a:xfrm>
            <a:off x="3042239" y="884283"/>
            <a:ext cx="1098344"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a:cs typeface="Helvetica"/>
              </a:rPr>
              <a:t>Hand-designed program</a:t>
            </a:r>
          </a:p>
        </p:txBody>
      </p:sp>
      <p:sp>
        <p:nvSpPr>
          <p:cNvPr id="17" name="Rectangle 16"/>
          <p:cNvSpPr/>
          <p:nvPr/>
        </p:nvSpPr>
        <p:spPr>
          <a:xfrm>
            <a:off x="4531254" y="884283"/>
            <a:ext cx="1098344"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cs typeface="Helvetica"/>
              </a:rPr>
              <a:t>Output</a:t>
            </a:r>
          </a:p>
        </p:txBody>
      </p:sp>
      <p:sp>
        <p:nvSpPr>
          <p:cNvPr id="18" name="Rectangle 17"/>
          <p:cNvSpPr/>
          <p:nvPr/>
        </p:nvSpPr>
        <p:spPr>
          <a:xfrm>
            <a:off x="3042239" y="1906354"/>
            <a:ext cx="1098344"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a:cs typeface="Helvetica"/>
              </a:rPr>
              <a:t>Hand-designed features</a:t>
            </a:r>
          </a:p>
        </p:txBody>
      </p:sp>
      <p:sp>
        <p:nvSpPr>
          <p:cNvPr id="19" name="Rectangle 18"/>
          <p:cNvSpPr/>
          <p:nvPr/>
        </p:nvSpPr>
        <p:spPr>
          <a:xfrm>
            <a:off x="4531254" y="1906354"/>
            <a:ext cx="1098344" cy="6705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a:cs typeface="Helvetica"/>
              </a:rPr>
              <a:t>Mapping from features</a:t>
            </a:r>
          </a:p>
        </p:txBody>
      </p:sp>
      <p:sp>
        <p:nvSpPr>
          <p:cNvPr id="23" name="Rectangle 22"/>
          <p:cNvSpPr/>
          <p:nvPr/>
        </p:nvSpPr>
        <p:spPr>
          <a:xfrm>
            <a:off x="6027048" y="1906354"/>
            <a:ext cx="1098344"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cs typeface="Helvetica"/>
              </a:rPr>
              <a:t>Output</a:t>
            </a:r>
          </a:p>
        </p:txBody>
      </p:sp>
      <p:sp>
        <p:nvSpPr>
          <p:cNvPr id="25" name="Rectangle 24"/>
          <p:cNvSpPr/>
          <p:nvPr/>
        </p:nvSpPr>
        <p:spPr>
          <a:xfrm>
            <a:off x="3042239" y="2935658"/>
            <a:ext cx="1098344" cy="6705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a:cs typeface="Helvetica"/>
              </a:rPr>
              <a:t>Features</a:t>
            </a:r>
          </a:p>
        </p:txBody>
      </p:sp>
      <p:sp>
        <p:nvSpPr>
          <p:cNvPr id="27" name="Rectangle 26"/>
          <p:cNvSpPr/>
          <p:nvPr/>
        </p:nvSpPr>
        <p:spPr>
          <a:xfrm>
            <a:off x="4531254" y="2935658"/>
            <a:ext cx="1098344" cy="6705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a:cs typeface="Helvetica"/>
              </a:rPr>
              <a:t>Mapping from features</a:t>
            </a:r>
          </a:p>
        </p:txBody>
      </p:sp>
      <p:sp>
        <p:nvSpPr>
          <p:cNvPr id="28" name="Rectangle 27"/>
          <p:cNvSpPr/>
          <p:nvPr/>
        </p:nvSpPr>
        <p:spPr>
          <a:xfrm>
            <a:off x="6027048" y="2935658"/>
            <a:ext cx="1098344"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cs typeface="Helvetica"/>
              </a:rPr>
              <a:t>Output</a:t>
            </a:r>
          </a:p>
        </p:txBody>
      </p:sp>
      <p:sp>
        <p:nvSpPr>
          <p:cNvPr id="29" name="Rectangle 28"/>
          <p:cNvSpPr/>
          <p:nvPr/>
        </p:nvSpPr>
        <p:spPr>
          <a:xfrm>
            <a:off x="3047690" y="3981198"/>
            <a:ext cx="1098344" cy="6705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a:cs typeface="Helvetica"/>
              </a:rPr>
              <a:t>Simple features</a:t>
            </a:r>
          </a:p>
        </p:txBody>
      </p:sp>
      <p:sp>
        <p:nvSpPr>
          <p:cNvPr id="30" name="Rectangle 29"/>
          <p:cNvSpPr/>
          <p:nvPr/>
        </p:nvSpPr>
        <p:spPr>
          <a:xfrm>
            <a:off x="4531254" y="3968505"/>
            <a:ext cx="1098344" cy="6705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a:cs typeface="Helvetica"/>
              </a:rPr>
              <a:t>Layers of abstract features</a:t>
            </a:r>
          </a:p>
        </p:txBody>
      </p:sp>
      <p:sp>
        <p:nvSpPr>
          <p:cNvPr id="31" name="Rectangle 30"/>
          <p:cNvSpPr/>
          <p:nvPr/>
        </p:nvSpPr>
        <p:spPr>
          <a:xfrm>
            <a:off x="6027048" y="3968505"/>
            <a:ext cx="1098344" cy="67059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Helvetica"/>
                <a:cs typeface="Helvetica"/>
              </a:rPr>
              <a:t>Mapping from features</a:t>
            </a:r>
          </a:p>
        </p:txBody>
      </p:sp>
      <p:sp>
        <p:nvSpPr>
          <p:cNvPr id="32" name="Rectangle 31"/>
          <p:cNvSpPr/>
          <p:nvPr/>
        </p:nvSpPr>
        <p:spPr>
          <a:xfrm>
            <a:off x="7522842" y="3968505"/>
            <a:ext cx="1098344"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Helvetica"/>
                <a:cs typeface="Helvetica"/>
              </a:rPr>
              <a:t>Output</a:t>
            </a:r>
          </a:p>
        </p:txBody>
      </p:sp>
      <p:sp>
        <p:nvSpPr>
          <p:cNvPr id="35" name="TextBox 34"/>
          <p:cNvSpPr txBox="1"/>
          <p:nvPr/>
        </p:nvSpPr>
        <p:spPr>
          <a:xfrm>
            <a:off x="278468" y="941155"/>
            <a:ext cx="1096409" cy="523220"/>
          </a:xfrm>
          <a:prstGeom prst="rect">
            <a:avLst/>
          </a:prstGeom>
          <a:noFill/>
        </p:spPr>
        <p:txBody>
          <a:bodyPr wrap="square" rtlCol="0">
            <a:spAutoFit/>
          </a:bodyPr>
          <a:lstStyle/>
          <a:p>
            <a:pPr algn="ctr"/>
            <a:r>
              <a:rPr lang="en-US" sz="1400" dirty="0">
                <a:solidFill>
                  <a:schemeClr val="tx1">
                    <a:lumMod val="65000"/>
                    <a:lumOff val="35000"/>
                  </a:schemeClr>
                </a:solidFill>
                <a:latin typeface="Gill Sans"/>
                <a:cs typeface="Gill Sans"/>
              </a:rPr>
              <a:t>Rule-based </a:t>
            </a:r>
          </a:p>
          <a:p>
            <a:pPr algn="ctr"/>
            <a:r>
              <a:rPr lang="en-US" sz="1400" dirty="0">
                <a:solidFill>
                  <a:schemeClr val="tx1">
                    <a:lumMod val="65000"/>
                    <a:lumOff val="35000"/>
                  </a:schemeClr>
                </a:solidFill>
                <a:latin typeface="Gill Sans"/>
                <a:cs typeface="Gill Sans"/>
              </a:rPr>
              <a:t>system</a:t>
            </a:r>
          </a:p>
        </p:txBody>
      </p:sp>
      <p:sp>
        <p:nvSpPr>
          <p:cNvPr id="36" name="TextBox 35"/>
          <p:cNvSpPr txBox="1"/>
          <p:nvPr/>
        </p:nvSpPr>
        <p:spPr>
          <a:xfrm>
            <a:off x="267973" y="1859220"/>
            <a:ext cx="1096409" cy="738664"/>
          </a:xfrm>
          <a:prstGeom prst="rect">
            <a:avLst/>
          </a:prstGeom>
          <a:noFill/>
        </p:spPr>
        <p:txBody>
          <a:bodyPr wrap="square" rtlCol="0">
            <a:spAutoFit/>
          </a:bodyPr>
          <a:lstStyle/>
          <a:p>
            <a:pPr algn="ctr"/>
            <a:r>
              <a:rPr lang="en-US" sz="1400" dirty="0">
                <a:solidFill>
                  <a:schemeClr val="tx1">
                    <a:lumMod val="65000"/>
                    <a:lumOff val="35000"/>
                  </a:schemeClr>
                </a:solidFill>
                <a:latin typeface="Gill Sans"/>
                <a:cs typeface="Gill Sans"/>
              </a:rPr>
              <a:t>Classic machine learning</a:t>
            </a:r>
          </a:p>
        </p:txBody>
      </p:sp>
      <p:sp>
        <p:nvSpPr>
          <p:cNvPr id="37" name="TextBox 36"/>
          <p:cNvSpPr txBox="1"/>
          <p:nvPr/>
        </p:nvSpPr>
        <p:spPr>
          <a:xfrm>
            <a:off x="188911" y="2995268"/>
            <a:ext cx="1301412" cy="523220"/>
          </a:xfrm>
          <a:prstGeom prst="rect">
            <a:avLst/>
          </a:prstGeom>
          <a:noFill/>
        </p:spPr>
        <p:txBody>
          <a:bodyPr wrap="square" rtlCol="0">
            <a:spAutoFit/>
          </a:bodyPr>
          <a:lstStyle/>
          <a:p>
            <a:pPr algn="ctr"/>
            <a:r>
              <a:rPr lang="en-US" sz="1400" dirty="0">
                <a:solidFill>
                  <a:schemeClr val="tx1">
                    <a:lumMod val="65000"/>
                    <a:lumOff val="35000"/>
                  </a:schemeClr>
                </a:solidFill>
                <a:latin typeface="Gill Sans"/>
                <a:cs typeface="Gill Sans"/>
              </a:rPr>
              <a:t>Representation learning</a:t>
            </a:r>
          </a:p>
        </p:txBody>
      </p:sp>
      <p:sp>
        <p:nvSpPr>
          <p:cNvPr id="38" name="TextBox 37"/>
          <p:cNvSpPr txBox="1"/>
          <p:nvPr/>
        </p:nvSpPr>
        <p:spPr>
          <a:xfrm>
            <a:off x="278469" y="4039408"/>
            <a:ext cx="1096409" cy="523220"/>
          </a:xfrm>
          <a:prstGeom prst="rect">
            <a:avLst/>
          </a:prstGeom>
          <a:noFill/>
        </p:spPr>
        <p:txBody>
          <a:bodyPr wrap="square" rtlCol="0">
            <a:spAutoFit/>
          </a:bodyPr>
          <a:lstStyle/>
          <a:p>
            <a:pPr algn="ctr"/>
            <a:r>
              <a:rPr lang="en-US" sz="1400" dirty="0">
                <a:solidFill>
                  <a:schemeClr val="tx1">
                    <a:lumMod val="65000"/>
                    <a:lumOff val="35000"/>
                  </a:schemeClr>
                </a:solidFill>
                <a:latin typeface="Gill Sans"/>
                <a:cs typeface="Gill Sans"/>
              </a:rPr>
              <a:t>Deep learning</a:t>
            </a:r>
          </a:p>
        </p:txBody>
      </p:sp>
    </p:spTree>
    <p:extLst>
      <p:ext uri="{BB962C8B-B14F-4D97-AF65-F5344CB8AC3E}">
        <p14:creationId xmlns:p14="http://schemas.microsoft.com/office/powerpoint/2010/main" val="379971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25" grpId="0" animBg="1"/>
      <p:bldP spid="27" grpId="0" animBg="1"/>
      <p:bldP spid="28" grpId="0" animBg="1"/>
      <p:bldP spid="29" grpId="0" animBg="1"/>
      <p:bldP spid="30" grpId="0" animBg="1"/>
      <p:bldP spid="31" grpId="0" animBg="1"/>
      <p:bldP spid="32" grpId="0" animBg="1"/>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14</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6" y="249862"/>
            <a:ext cx="4363027" cy="28766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NEURAL NETWORK ARCHITECTURE</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5E7A765B-8D48-AA4F-988B-2D8A0EC14ED0}"/>
              </a:ext>
            </a:extLst>
          </p:cNvPr>
          <p:cNvPicPr>
            <a:picLocks noChangeAspect="1"/>
          </p:cNvPicPr>
          <p:nvPr/>
        </p:nvPicPr>
        <p:blipFill rotWithShape="1">
          <a:blip r:embed="rId3"/>
          <a:srcRect l="561" t="17151" r="-561" b="3730"/>
          <a:stretch/>
        </p:blipFill>
        <p:spPr>
          <a:xfrm>
            <a:off x="-756974" y="983220"/>
            <a:ext cx="2362200" cy="3637431"/>
          </a:xfrm>
          <a:prstGeom prst="rect">
            <a:avLst/>
          </a:prstGeom>
        </p:spPr>
      </p:pic>
      <p:sp>
        <p:nvSpPr>
          <p:cNvPr id="15" name="Right Arrow 14">
            <a:extLst>
              <a:ext uri="{FF2B5EF4-FFF2-40B4-BE49-F238E27FC236}">
                <a16:creationId xmlns:a16="http://schemas.microsoft.com/office/drawing/2014/main" id="{1767AB1D-DAED-014D-83F4-72F2249C1A1D}"/>
              </a:ext>
            </a:extLst>
          </p:cNvPr>
          <p:cNvSpPr/>
          <p:nvPr/>
        </p:nvSpPr>
        <p:spPr>
          <a:xfrm>
            <a:off x="1610653" y="2424237"/>
            <a:ext cx="398820" cy="346398"/>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C4590B-9512-1745-9C80-9DDC47A95731}"/>
              </a:ext>
            </a:extLst>
          </p:cNvPr>
          <p:cNvSpPr/>
          <p:nvPr/>
        </p:nvSpPr>
        <p:spPr>
          <a:xfrm>
            <a:off x="2547697" y="983220"/>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3C0F0D92-73CE-764E-839C-F7548D098FA8}"/>
              </a:ext>
            </a:extLst>
          </p:cNvPr>
          <p:cNvSpPr/>
          <p:nvPr/>
        </p:nvSpPr>
        <p:spPr>
          <a:xfrm>
            <a:off x="2547696" y="1228385"/>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880CA5F-285E-954C-A429-BE282849B445}"/>
              </a:ext>
            </a:extLst>
          </p:cNvPr>
          <p:cNvSpPr/>
          <p:nvPr/>
        </p:nvSpPr>
        <p:spPr>
          <a:xfrm>
            <a:off x="2550131" y="1473550"/>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75D85439-6EE9-8F47-9C5F-147CCB209664}"/>
              </a:ext>
            </a:extLst>
          </p:cNvPr>
          <p:cNvSpPr/>
          <p:nvPr/>
        </p:nvSpPr>
        <p:spPr>
          <a:xfrm>
            <a:off x="2547695" y="1720556"/>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Rectangle 23">
            <a:extLst>
              <a:ext uri="{FF2B5EF4-FFF2-40B4-BE49-F238E27FC236}">
                <a16:creationId xmlns:a16="http://schemas.microsoft.com/office/drawing/2014/main" id="{E0C7048E-450A-4B41-BB55-8D771AEB70A8}"/>
              </a:ext>
            </a:extLst>
          </p:cNvPr>
          <p:cNvSpPr/>
          <p:nvPr/>
        </p:nvSpPr>
        <p:spPr>
          <a:xfrm>
            <a:off x="2547694" y="1969940"/>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5" name="Rectangle 24">
            <a:extLst>
              <a:ext uri="{FF2B5EF4-FFF2-40B4-BE49-F238E27FC236}">
                <a16:creationId xmlns:a16="http://schemas.microsoft.com/office/drawing/2014/main" id="{10F707FC-32E3-934C-9E8A-63449B144109}"/>
              </a:ext>
            </a:extLst>
          </p:cNvPr>
          <p:cNvSpPr/>
          <p:nvPr/>
        </p:nvSpPr>
        <p:spPr>
          <a:xfrm>
            <a:off x="2546478" y="2218127"/>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CBAEF41A-0951-5D42-8C88-D5F63654F429}"/>
              </a:ext>
            </a:extLst>
          </p:cNvPr>
          <p:cNvSpPr/>
          <p:nvPr/>
        </p:nvSpPr>
        <p:spPr>
          <a:xfrm>
            <a:off x="2546477" y="2463292"/>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E8FA6ECC-0EDB-7847-9CE4-59348AAEC56C}"/>
              </a:ext>
            </a:extLst>
          </p:cNvPr>
          <p:cNvSpPr/>
          <p:nvPr/>
        </p:nvSpPr>
        <p:spPr>
          <a:xfrm>
            <a:off x="2548912" y="2708457"/>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DF57BB5-CB27-DE49-82FB-132D3079A54B}"/>
              </a:ext>
            </a:extLst>
          </p:cNvPr>
          <p:cNvSpPr/>
          <p:nvPr/>
        </p:nvSpPr>
        <p:spPr>
          <a:xfrm>
            <a:off x="2546476" y="2955463"/>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C9380534-AEED-0745-B475-58CDFBB6121B}"/>
              </a:ext>
            </a:extLst>
          </p:cNvPr>
          <p:cNvSpPr/>
          <p:nvPr/>
        </p:nvSpPr>
        <p:spPr>
          <a:xfrm>
            <a:off x="2546475" y="3204847"/>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1" name="Rectangle 30">
            <a:extLst>
              <a:ext uri="{FF2B5EF4-FFF2-40B4-BE49-F238E27FC236}">
                <a16:creationId xmlns:a16="http://schemas.microsoft.com/office/drawing/2014/main" id="{A128BBC9-D330-BA46-9690-F919CE2E3084}"/>
              </a:ext>
            </a:extLst>
          </p:cNvPr>
          <p:cNvSpPr/>
          <p:nvPr/>
        </p:nvSpPr>
        <p:spPr>
          <a:xfrm>
            <a:off x="2546475" y="3453034"/>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D53C735C-DA2C-774A-A1B4-60C53EECE143}"/>
              </a:ext>
            </a:extLst>
          </p:cNvPr>
          <p:cNvSpPr/>
          <p:nvPr/>
        </p:nvSpPr>
        <p:spPr>
          <a:xfrm>
            <a:off x="2546474" y="3698199"/>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3AEDC26B-5420-7241-B75A-4431D1AFF916}"/>
              </a:ext>
            </a:extLst>
          </p:cNvPr>
          <p:cNvSpPr/>
          <p:nvPr/>
        </p:nvSpPr>
        <p:spPr>
          <a:xfrm>
            <a:off x="2548909" y="3943364"/>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D425E1-B7F7-414D-9800-8A21450327F5}"/>
              </a:ext>
            </a:extLst>
          </p:cNvPr>
          <p:cNvSpPr/>
          <p:nvPr/>
        </p:nvSpPr>
        <p:spPr>
          <a:xfrm>
            <a:off x="2546473" y="4190370"/>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BEFE0F1C-84CD-C249-A939-E1F0C7DAB54B}"/>
              </a:ext>
            </a:extLst>
          </p:cNvPr>
          <p:cNvSpPr/>
          <p:nvPr/>
        </p:nvSpPr>
        <p:spPr>
          <a:xfrm>
            <a:off x="2454270" y="1433296"/>
            <a:ext cx="396439" cy="1029996"/>
          </a:xfrm>
          <a:prstGeom prst="rect">
            <a:avLst/>
          </a:prstGeom>
          <a:solidFill>
            <a:schemeClr val="accent4">
              <a:alpha val="58000"/>
            </a:schemeClr>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6716986D-351E-6647-9887-02C295444BE6}"/>
              </a:ext>
            </a:extLst>
          </p:cNvPr>
          <p:cNvSpPr/>
          <p:nvPr/>
        </p:nvSpPr>
        <p:spPr>
          <a:xfrm>
            <a:off x="3775973" y="1473550"/>
            <a:ext cx="212035" cy="212035"/>
          </a:xfrm>
          <a:prstGeom prst="rect">
            <a:avLst/>
          </a:prstGeom>
          <a:solidFill>
            <a:schemeClr val="accent4"/>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49CBAB5E-08C2-B947-9121-AEA6DAC863D3}"/>
              </a:ext>
            </a:extLst>
          </p:cNvPr>
          <p:cNvSpPr/>
          <p:nvPr/>
        </p:nvSpPr>
        <p:spPr>
          <a:xfrm>
            <a:off x="3773537" y="1720556"/>
            <a:ext cx="212035" cy="212035"/>
          </a:xfrm>
          <a:prstGeom prst="rect">
            <a:avLst/>
          </a:prstGeom>
          <a:solidFill>
            <a:schemeClr val="accent4"/>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A46F7C4E-E2B8-E24B-AA31-2AA6FAABD541}"/>
              </a:ext>
            </a:extLst>
          </p:cNvPr>
          <p:cNvSpPr/>
          <p:nvPr/>
        </p:nvSpPr>
        <p:spPr>
          <a:xfrm>
            <a:off x="3773536" y="1969940"/>
            <a:ext cx="212035" cy="212035"/>
          </a:xfrm>
          <a:prstGeom prst="rect">
            <a:avLst/>
          </a:prstGeom>
          <a:solidFill>
            <a:schemeClr val="accent4"/>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3" name="Rectangle 42">
            <a:extLst>
              <a:ext uri="{FF2B5EF4-FFF2-40B4-BE49-F238E27FC236}">
                <a16:creationId xmlns:a16="http://schemas.microsoft.com/office/drawing/2014/main" id="{3113F4E5-5A89-5740-82CE-A83BDBD160FD}"/>
              </a:ext>
            </a:extLst>
          </p:cNvPr>
          <p:cNvSpPr/>
          <p:nvPr/>
        </p:nvSpPr>
        <p:spPr>
          <a:xfrm>
            <a:off x="3772320" y="2218127"/>
            <a:ext cx="212035" cy="212035"/>
          </a:xfrm>
          <a:prstGeom prst="rect">
            <a:avLst/>
          </a:prstGeom>
          <a:solidFill>
            <a:schemeClr val="accent4"/>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E2F0074F-A0C2-0C4B-BBFA-07053DB5467D}"/>
              </a:ext>
            </a:extLst>
          </p:cNvPr>
          <p:cNvSpPr/>
          <p:nvPr/>
        </p:nvSpPr>
        <p:spPr>
          <a:xfrm>
            <a:off x="3772319" y="2463292"/>
            <a:ext cx="212035" cy="212035"/>
          </a:xfrm>
          <a:prstGeom prst="rect">
            <a:avLst/>
          </a:prstGeom>
          <a:solidFill>
            <a:schemeClr val="accent4"/>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1D09F245-CA2F-E645-ABA8-82F7BAD20282}"/>
              </a:ext>
            </a:extLst>
          </p:cNvPr>
          <p:cNvSpPr/>
          <p:nvPr/>
        </p:nvSpPr>
        <p:spPr>
          <a:xfrm>
            <a:off x="3774754" y="2708457"/>
            <a:ext cx="212035" cy="212035"/>
          </a:xfrm>
          <a:prstGeom prst="rect">
            <a:avLst/>
          </a:prstGeom>
          <a:solidFill>
            <a:schemeClr val="accent4"/>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7A4B8785-ACFF-7547-835A-0FBBBEBCD4BD}"/>
              </a:ext>
            </a:extLst>
          </p:cNvPr>
          <p:cNvSpPr/>
          <p:nvPr/>
        </p:nvSpPr>
        <p:spPr>
          <a:xfrm>
            <a:off x="3772318" y="2955463"/>
            <a:ext cx="212035" cy="212035"/>
          </a:xfrm>
          <a:prstGeom prst="rect">
            <a:avLst/>
          </a:prstGeom>
          <a:solidFill>
            <a:schemeClr val="accent4"/>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B455FA08-A9E0-4A4F-A5FA-F8D42562C643}"/>
              </a:ext>
            </a:extLst>
          </p:cNvPr>
          <p:cNvSpPr/>
          <p:nvPr/>
        </p:nvSpPr>
        <p:spPr>
          <a:xfrm>
            <a:off x="3772317" y="3204847"/>
            <a:ext cx="212035" cy="212035"/>
          </a:xfrm>
          <a:prstGeom prst="rect">
            <a:avLst/>
          </a:prstGeom>
          <a:solidFill>
            <a:schemeClr val="accent4"/>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86FF8743-FB1A-A34D-85C5-CE0E92592BC2}"/>
              </a:ext>
            </a:extLst>
          </p:cNvPr>
          <p:cNvSpPr/>
          <p:nvPr/>
        </p:nvSpPr>
        <p:spPr>
          <a:xfrm>
            <a:off x="3772317" y="3453034"/>
            <a:ext cx="212035" cy="212035"/>
          </a:xfrm>
          <a:prstGeom prst="rect">
            <a:avLst/>
          </a:prstGeom>
          <a:solidFill>
            <a:schemeClr val="accent4"/>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00D4D6C8-780D-D445-BBA5-12D1EB3FE21E}"/>
              </a:ext>
            </a:extLst>
          </p:cNvPr>
          <p:cNvSpPr/>
          <p:nvPr/>
        </p:nvSpPr>
        <p:spPr>
          <a:xfrm>
            <a:off x="3772316" y="3698199"/>
            <a:ext cx="212035" cy="212035"/>
          </a:xfrm>
          <a:prstGeom prst="rect">
            <a:avLst/>
          </a:prstGeom>
          <a:solidFill>
            <a:schemeClr val="accent4"/>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2" name="Rectangle 51">
            <a:extLst>
              <a:ext uri="{FF2B5EF4-FFF2-40B4-BE49-F238E27FC236}">
                <a16:creationId xmlns:a16="http://schemas.microsoft.com/office/drawing/2014/main" id="{B0CAA860-A6DF-6C4A-B6FE-BF199A142381}"/>
              </a:ext>
            </a:extLst>
          </p:cNvPr>
          <p:cNvSpPr/>
          <p:nvPr/>
        </p:nvSpPr>
        <p:spPr>
          <a:xfrm>
            <a:off x="3668690" y="2651988"/>
            <a:ext cx="396439" cy="584932"/>
          </a:xfrm>
          <a:prstGeom prst="rect">
            <a:avLst/>
          </a:prstGeom>
          <a:solidFill>
            <a:srgbClr val="FF8AD8">
              <a:alpha val="69000"/>
            </a:srgbClr>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3" name="Rectangle 52">
            <a:extLst>
              <a:ext uri="{FF2B5EF4-FFF2-40B4-BE49-F238E27FC236}">
                <a16:creationId xmlns:a16="http://schemas.microsoft.com/office/drawing/2014/main" id="{1E13D2C7-3730-2941-90A0-428493BBB867}"/>
              </a:ext>
            </a:extLst>
          </p:cNvPr>
          <p:cNvSpPr/>
          <p:nvPr/>
        </p:nvSpPr>
        <p:spPr>
          <a:xfrm>
            <a:off x="2441710" y="2916930"/>
            <a:ext cx="396439" cy="1029996"/>
          </a:xfrm>
          <a:prstGeom prst="rect">
            <a:avLst/>
          </a:prstGeom>
          <a:solidFill>
            <a:schemeClr val="accent4">
              <a:alpha val="58000"/>
            </a:schemeClr>
          </a:solidFill>
          <a:ln w="12700">
            <a:solidFill>
              <a:schemeClr val="accent4">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1D7D3CDC-F076-D448-AB32-D7905533ED5E}"/>
              </a:ext>
            </a:extLst>
          </p:cNvPr>
          <p:cNvSpPr/>
          <p:nvPr/>
        </p:nvSpPr>
        <p:spPr>
          <a:xfrm>
            <a:off x="4693926" y="1478949"/>
            <a:ext cx="212035" cy="212035"/>
          </a:xfrm>
          <a:prstGeom prst="rect">
            <a:avLst/>
          </a:prstGeom>
          <a:solidFill>
            <a:srgbClr val="FF8AD8"/>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AB6276E-9832-0E46-B8C3-EF2782720894}"/>
              </a:ext>
            </a:extLst>
          </p:cNvPr>
          <p:cNvSpPr/>
          <p:nvPr/>
        </p:nvSpPr>
        <p:spPr>
          <a:xfrm>
            <a:off x="4691490" y="1725955"/>
            <a:ext cx="212035" cy="212035"/>
          </a:xfrm>
          <a:prstGeom prst="rect">
            <a:avLst/>
          </a:prstGeom>
          <a:solidFill>
            <a:srgbClr val="FF8AD8"/>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6" name="Rectangle 55">
            <a:extLst>
              <a:ext uri="{FF2B5EF4-FFF2-40B4-BE49-F238E27FC236}">
                <a16:creationId xmlns:a16="http://schemas.microsoft.com/office/drawing/2014/main" id="{C99DBDAF-1067-8145-8B1C-F281BEB6956B}"/>
              </a:ext>
            </a:extLst>
          </p:cNvPr>
          <p:cNvSpPr/>
          <p:nvPr/>
        </p:nvSpPr>
        <p:spPr>
          <a:xfrm>
            <a:off x="4691489" y="1975339"/>
            <a:ext cx="212035" cy="212035"/>
          </a:xfrm>
          <a:prstGeom prst="rect">
            <a:avLst/>
          </a:prstGeom>
          <a:solidFill>
            <a:srgbClr val="FF8AD8"/>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7" name="Rectangle 56">
            <a:extLst>
              <a:ext uri="{FF2B5EF4-FFF2-40B4-BE49-F238E27FC236}">
                <a16:creationId xmlns:a16="http://schemas.microsoft.com/office/drawing/2014/main" id="{EC8F3E34-CC60-D449-8BD6-20064F28BE0D}"/>
              </a:ext>
            </a:extLst>
          </p:cNvPr>
          <p:cNvSpPr/>
          <p:nvPr/>
        </p:nvSpPr>
        <p:spPr>
          <a:xfrm>
            <a:off x="4690273" y="2223526"/>
            <a:ext cx="212035" cy="212035"/>
          </a:xfrm>
          <a:prstGeom prst="rect">
            <a:avLst/>
          </a:prstGeom>
          <a:solidFill>
            <a:srgbClr val="FF8AD8"/>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629F885D-6330-DD49-BD09-E74B81EF6741}"/>
              </a:ext>
            </a:extLst>
          </p:cNvPr>
          <p:cNvSpPr/>
          <p:nvPr/>
        </p:nvSpPr>
        <p:spPr>
          <a:xfrm>
            <a:off x="4690272" y="2468691"/>
            <a:ext cx="212035" cy="212035"/>
          </a:xfrm>
          <a:prstGeom prst="rect">
            <a:avLst/>
          </a:prstGeom>
          <a:solidFill>
            <a:srgbClr val="FF8AD8"/>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0E8EA672-C9F3-BF4A-BE6E-069A1003A0B8}"/>
              </a:ext>
            </a:extLst>
          </p:cNvPr>
          <p:cNvSpPr/>
          <p:nvPr/>
        </p:nvSpPr>
        <p:spPr>
          <a:xfrm>
            <a:off x="4692707" y="2713856"/>
            <a:ext cx="212035" cy="212035"/>
          </a:xfrm>
          <a:prstGeom prst="rect">
            <a:avLst/>
          </a:prstGeom>
          <a:solidFill>
            <a:srgbClr val="FF8AD8"/>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E1540D54-E5B5-7841-87B8-DC005C078ED2}"/>
              </a:ext>
            </a:extLst>
          </p:cNvPr>
          <p:cNvSpPr/>
          <p:nvPr/>
        </p:nvSpPr>
        <p:spPr>
          <a:xfrm>
            <a:off x="4690271" y="2960862"/>
            <a:ext cx="212035" cy="212035"/>
          </a:xfrm>
          <a:prstGeom prst="rect">
            <a:avLst/>
          </a:prstGeom>
          <a:solidFill>
            <a:srgbClr val="FF8AD8"/>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1" name="Rectangle 60">
            <a:extLst>
              <a:ext uri="{FF2B5EF4-FFF2-40B4-BE49-F238E27FC236}">
                <a16:creationId xmlns:a16="http://schemas.microsoft.com/office/drawing/2014/main" id="{EEF30FDF-0702-7C45-8450-D0FEC07898BD}"/>
              </a:ext>
            </a:extLst>
          </p:cNvPr>
          <p:cNvSpPr/>
          <p:nvPr/>
        </p:nvSpPr>
        <p:spPr>
          <a:xfrm>
            <a:off x="4690270" y="3210246"/>
            <a:ext cx="212035" cy="212035"/>
          </a:xfrm>
          <a:prstGeom prst="rect">
            <a:avLst/>
          </a:prstGeom>
          <a:solidFill>
            <a:srgbClr val="FF8AD8"/>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649AED0A-B994-4946-A034-5FE7BE938B76}"/>
              </a:ext>
            </a:extLst>
          </p:cNvPr>
          <p:cNvSpPr/>
          <p:nvPr/>
        </p:nvSpPr>
        <p:spPr>
          <a:xfrm>
            <a:off x="4690270" y="3458433"/>
            <a:ext cx="212035" cy="212035"/>
          </a:xfrm>
          <a:prstGeom prst="rect">
            <a:avLst/>
          </a:prstGeom>
          <a:solidFill>
            <a:srgbClr val="FF8AD8"/>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3" name="Rectangle 62">
            <a:extLst>
              <a:ext uri="{FF2B5EF4-FFF2-40B4-BE49-F238E27FC236}">
                <a16:creationId xmlns:a16="http://schemas.microsoft.com/office/drawing/2014/main" id="{D390E66A-13ED-2C42-8C7D-F54014BFDD92}"/>
              </a:ext>
            </a:extLst>
          </p:cNvPr>
          <p:cNvSpPr/>
          <p:nvPr/>
        </p:nvSpPr>
        <p:spPr>
          <a:xfrm>
            <a:off x="4690269" y="3703598"/>
            <a:ext cx="212035" cy="212035"/>
          </a:xfrm>
          <a:prstGeom prst="rect">
            <a:avLst/>
          </a:prstGeom>
          <a:solidFill>
            <a:srgbClr val="FF8AD8"/>
          </a:solidFill>
          <a:ln w="12700">
            <a:solidFill>
              <a:srgbClr val="FF2F9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A7543AB2-4FDE-4A42-A1F7-54B84D1A0812}"/>
              </a:ext>
            </a:extLst>
          </p:cNvPr>
          <p:cNvSpPr/>
          <p:nvPr/>
        </p:nvSpPr>
        <p:spPr>
          <a:xfrm>
            <a:off x="4598065" y="2621095"/>
            <a:ext cx="396439" cy="584932"/>
          </a:xfrm>
          <a:prstGeom prst="rect">
            <a:avLst/>
          </a:prstGeom>
          <a:solidFill>
            <a:srgbClr val="0096FF">
              <a:alpha val="60000"/>
            </a:srgbClr>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F9660B08-D2BB-4742-A18A-5D4EBF6EE696}"/>
              </a:ext>
            </a:extLst>
          </p:cNvPr>
          <p:cNvSpPr/>
          <p:nvPr/>
        </p:nvSpPr>
        <p:spPr>
          <a:xfrm>
            <a:off x="5647225" y="1473550"/>
            <a:ext cx="212035" cy="212035"/>
          </a:xfrm>
          <a:prstGeom prst="rect">
            <a:avLst/>
          </a:prstGeom>
          <a:solidFill>
            <a:srgbClr val="0096FF"/>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6" name="Rectangle 65">
            <a:extLst>
              <a:ext uri="{FF2B5EF4-FFF2-40B4-BE49-F238E27FC236}">
                <a16:creationId xmlns:a16="http://schemas.microsoft.com/office/drawing/2014/main" id="{B6F571A4-70EB-6641-9F43-7609F7A8F7F6}"/>
              </a:ext>
            </a:extLst>
          </p:cNvPr>
          <p:cNvSpPr/>
          <p:nvPr/>
        </p:nvSpPr>
        <p:spPr>
          <a:xfrm>
            <a:off x="5644789" y="1720556"/>
            <a:ext cx="212035" cy="212035"/>
          </a:xfrm>
          <a:prstGeom prst="rect">
            <a:avLst/>
          </a:prstGeom>
          <a:solidFill>
            <a:srgbClr val="0096FF"/>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7" name="Rectangle 66">
            <a:extLst>
              <a:ext uri="{FF2B5EF4-FFF2-40B4-BE49-F238E27FC236}">
                <a16:creationId xmlns:a16="http://schemas.microsoft.com/office/drawing/2014/main" id="{C23ECCB4-25C5-D24A-8919-C9F0F163E914}"/>
              </a:ext>
            </a:extLst>
          </p:cNvPr>
          <p:cNvSpPr/>
          <p:nvPr/>
        </p:nvSpPr>
        <p:spPr>
          <a:xfrm>
            <a:off x="5644788" y="1969940"/>
            <a:ext cx="212035" cy="212035"/>
          </a:xfrm>
          <a:prstGeom prst="rect">
            <a:avLst/>
          </a:prstGeom>
          <a:solidFill>
            <a:srgbClr val="0096FF"/>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8" name="Rectangle 67">
            <a:extLst>
              <a:ext uri="{FF2B5EF4-FFF2-40B4-BE49-F238E27FC236}">
                <a16:creationId xmlns:a16="http://schemas.microsoft.com/office/drawing/2014/main" id="{A523719A-5808-FE46-ADC2-E2E8E94859A3}"/>
              </a:ext>
            </a:extLst>
          </p:cNvPr>
          <p:cNvSpPr/>
          <p:nvPr/>
        </p:nvSpPr>
        <p:spPr>
          <a:xfrm>
            <a:off x="5643572" y="2218127"/>
            <a:ext cx="212035" cy="212035"/>
          </a:xfrm>
          <a:prstGeom prst="rect">
            <a:avLst/>
          </a:prstGeom>
          <a:solidFill>
            <a:srgbClr val="0096FF"/>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9" name="Rectangle 68">
            <a:extLst>
              <a:ext uri="{FF2B5EF4-FFF2-40B4-BE49-F238E27FC236}">
                <a16:creationId xmlns:a16="http://schemas.microsoft.com/office/drawing/2014/main" id="{41621BA0-2791-7442-908D-B1C074B9B4AF}"/>
              </a:ext>
            </a:extLst>
          </p:cNvPr>
          <p:cNvSpPr/>
          <p:nvPr/>
        </p:nvSpPr>
        <p:spPr>
          <a:xfrm>
            <a:off x="5643571" y="2463292"/>
            <a:ext cx="212035" cy="212035"/>
          </a:xfrm>
          <a:prstGeom prst="rect">
            <a:avLst/>
          </a:prstGeom>
          <a:solidFill>
            <a:srgbClr val="0096FF"/>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0" name="Rectangle 69">
            <a:extLst>
              <a:ext uri="{FF2B5EF4-FFF2-40B4-BE49-F238E27FC236}">
                <a16:creationId xmlns:a16="http://schemas.microsoft.com/office/drawing/2014/main" id="{9AA433FD-04D4-CB4E-A42D-0723DD2B0FE0}"/>
              </a:ext>
            </a:extLst>
          </p:cNvPr>
          <p:cNvSpPr/>
          <p:nvPr/>
        </p:nvSpPr>
        <p:spPr>
          <a:xfrm>
            <a:off x="5646006" y="2708457"/>
            <a:ext cx="212035" cy="212035"/>
          </a:xfrm>
          <a:prstGeom prst="rect">
            <a:avLst/>
          </a:prstGeom>
          <a:solidFill>
            <a:srgbClr val="0096FF"/>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1" name="Rectangle 70">
            <a:extLst>
              <a:ext uri="{FF2B5EF4-FFF2-40B4-BE49-F238E27FC236}">
                <a16:creationId xmlns:a16="http://schemas.microsoft.com/office/drawing/2014/main" id="{B14632B4-ACA4-E742-A1E2-A0E63BC9839C}"/>
              </a:ext>
            </a:extLst>
          </p:cNvPr>
          <p:cNvSpPr/>
          <p:nvPr/>
        </p:nvSpPr>
        <p:spPr>
          <a:xfrm>
            <a:off x="5643570" y="2955463"/>
            <a:ext cx="212035" cy="212035"/>
          </a:xfrm>
          <a:prstGeom prst="rect">
            <a:avLst/>
          </a:prstGeom>
          <a:solidFill>
            <a:srgbClr val="0096FF"/>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2" name="Rectangle 71">
            <a:extLst>
              <a:ext uri="{FF2B5EF4-FFF2-40B4-BE49-F238E27FC236}">
                <a16:creationId xmlns:a16="http://schemas.microsoft.com/office/drawing/2014/main" id="{0178E130-3CA0-8E45-B431-060DDE614488}"/>
              </a:ext>
            </a:extLst>
          </p:cNvPr>
          <p:cNvSpPr/>
          <p:nvPr/>
        </p:nvSpPr>
        <p:spPr>
          <a:xfrm>
            <a:off x="5643569" y="3204847"/>
            <a:ext cx="212035" cy="212035"/>
          </a:xfrm>
          <a:prstGeom prst="rect">
            <a:avLst/>
          </a:prstGeom>
          <a:solidFill>
            <a:srgbClr val="0096FF"/>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3" name="Rectangle 72">
            <a:extLst>
              <a:ext uri="{FF2B5EF4-FFF2-40B4-BE49-F238E27FC236}">
                <a16:creationId xmlns:a16="http://schemas.microsoft.com/office/drawing/2014/main" id="{EF2E0116-B3DA-2D49-B591-744E5F66EE38}"/>
              </a:ext>
            </a:extLst>
          </p:cNvPr>
          <p:cNvSpPr/>
          <p:nvPr/>
        </p:nvSpPr>
        <p:spPr>
          <a:xfrm>
            <a:off x="5643569" y="3453034"/>
            <a:ext cx="212035" cy="212035"/>
          </a:xfrm>
          <a:prstGeom prst="rect">
            <a:avLst/>
          </a:prstGeom>
          <a:solidFill>
            <a:srgbClr val="0096FF"/>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4" name="Rectangle 73">
            <a:extLst>
              <a:ext uri="{FF2B5EF4-FFF2-40B4-BE49-F238E27FC236}">
                <a16:creationId xmlns:a16="http://schemas.microsoft.com/office/drawing/2014/main" id="{D9721EF8-B908-7646-8BF4-AD34085AB331}"/>
              </a:ext>
            </a:extLst>
          </p:cNvPr>
          <p:cNvSpPr/>
          <p:nvPr/>
        </p:nvSpPr>
        <p:spPr>
          <a:xfrm>
            <a:off x="5643568" y="3698199"/>
            <a:ext cx="212035" cy="212035"/>
          </a:xfrm>
          <a:prstGeom prst="rect">
            <a:avLst/>
          </a:prstGeom>
          <a:solidFill>
            <a:srgbClr val="0096FF"/>
          </a:solidFill>
          <a:ln w="12700">
            <a:solidFill>
              <a:srgbClr val="01189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6" name="Right Arrow 75">
            <a:extLst>
              <a:ext uri="{FF2B5EF4-FFF2-40B4-BE49-F238E27FC236}">
                <a16:creationId xmlns:a16="http://schemas.microsoft.com/office/drawing/2014/main" id="{A866788F-66DF-4240-B523-47300EF4EF5E}"/>
              </a:ext>
            </a:extLst>
          </p:cNvPr>
          <p:cNvSpPr/>
          <p:nvPr/>
        </p:nvSpPr>
        <p:spPr>
          <a:xfrm>
            <a:off x="6417194" y="2447896"/>
            <a:ext cx="398820" cy="346398"/>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6CE6897F-B36D-A441-B4B3-67D55D6546FA}"/>
              </a:ext>
            </a:extLst>
          </p:cNvPr>
          <p:cNvCxnSpPr/>
          <p:nvPr/>
        </p:nvCxnSpPr>
        <p:spPr>
          <a:xfrm>
            <a:off x="2850709" y="1454029"/>
            <a:ext cx="921607" cy="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7" name="Straight Connector 76">
            <a:extLst>
              <a:ext uri="{FF2B5EF4-FFF2-40B4-BE49-F238E27FC236}">
                <a16:creationId xmlns:a16="http://schemas.microsoft.com/office/drawing/2014/main" id="{B076EE2A-B6BE-3340-8232-C9D83BC712B0}"/>
              </a:ext>
            </a:extLst>
          </p:cNvPr>
          <p:cNvCxnSpPr>
            <a:cxnSpLocks/>
            <a:endCxn id="40" idx="1"/>
          </p:cNvCxnSpPr>
          <p:nvPr/>
        </p:nvCxnSpPr>
        <p:spPr>
          <a:xfrm flipV="1">
            <a:off x="2838149" y="1579568"/>
            <a:ext cx="937824" cy="902146"/>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78" name="Straight Connector 77">
            <a:extLst>
              <a:ext uri="{FF2B5EF4-FFF2-40B4-BE49-F238E27FC236}">
                <a16:creationId xmlns:a16="http://schemas.microsoft.com/office/drawing/2014/main" id="{AF584C66-1280-0E42-B71B-EC7222861C95}"/>
              </a:ext>
            </a:extLst>
          </p:cNvPr>
          <p:cNvCxnSpPr>
            <a:cxnSpLocks/>
          </p:cNvCxnSpPr>
          <p:nvPr/>
        </p:nvCxnSpPr>
        <p:spPr>
          <a:xfrm>
            <a:off x="2858027" y="2908163"/>
            <a:ext cx="914289" cy="139837"/>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65F6C27B-F4EC-DC4A-B7D6-F429DBB04DDD}"/>
              </a:ext>
            </a:extLst>
          </p:cNvPr>
          <p:cNvCxnSpPr>
            <a:cxnSpLocks/>
          </p:cNvCxnSpPr>
          <p:nvPr/>
        </p:nvCxnSpPr>
        <p:spPr>
          <a:xfrm flipV="1">
            <a:off x="2879847" y="3048000"/>
            <a:ext cx="892469" cy="880656"/>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4" name="Straight Connector 83">
            <a:extLst>
              <a:ext uri="{FF2B5EF4-FFF2-40B4-BE49-F238E27FC236}">
                <a16:creationId xmlns:a16="http://schemas.microsoft.com/office/drawing/2014/main" id="{2F719F53-5E94-2941-905F-7A468AB377AE}"/>
              </a:ext>
            </a:extLst>
          </p:cNvPr>
          <p:cNvCxnSpPr>
            <a:cxnSpLocks/>
          </p:cNvCxnSpPr>
          <p:nvPr/>
        </p:nvCxnSpPr>
        <p:spPr>
          <a:xfrm>
            <a:off x="4049047" y="2747447"/>
            <a:ext cx="586809" cy="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7636EFCF-2072-CA4E-8755-1E4C8EBF097E}"/>
              </a:ext>
            </a:extLst>
          </p:cNvPr>
          <p:cNvCxnSpPr>
            <a:cxnSpLocks/>
          </p:cNvCxnSpPr>
          <p:nvPr/>
        </p:nvCxnSpPr>
        <p:spPr>
          <a:xfrm flipV="1">
            <a:off x="4056161" y="2801935"/>
            <a:ext cx="629990" cy="385335"/>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41AB7799-4034-8842-A887-30DF713C58EB}"/>
              </a:ext>
            </a:extLst>
          </p:cNvPr>
          <p:cNvCxnSpPr>
            <a:cxnSpLocks/>
          </p:cNvCxnSpPr>
          <p:nvPr/>
        </p:nvCxnSpPr>
        <p:spPr>
          <a:xfrm>
            <a:off x="5068774" y="2604494"/>
            <a:ext cx="538232" cy="209980"/>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3A91CB87-1831-BB46-A3F7-9148107BDEF1}"/>
              </a:ext>
            </a:extLst>
          </p:cNvPr>
          <p:cNvCxnSpPr>
            <a:cxnSpLocks/>
            <a:endCxn id="70" idx="1"/>
          </p:cNvCxnSpPr>
          <p:nvPr/>
        </p:nvCxnSpPr>
        <p:spPr>
          <a:xfrm flipV="1">
            <a:off x="4976188" y="2814475"/>
            <a:ext cx="669818" cy="443854"/>
          </a:xfrm>
          <a:prstGeom prst="line">
            <a:avLst/>
          </a:prstGeom>
          <a:ln>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
        <p:nvSpPr>
          <p:cNvPr id="90" name="Rectangle 89">
            <a:extLst>
              <a:ext uri="{FF2B5EF4-FFF2-40B4-BE49-F238E27FC236}">
                <a16:creationId xmlns:a16="http://schemas.microsoft.com/office/drawing/2014/main" id="{FCEB6318-9559-D945-A76B-BDCCB7A7105E}"/>
              </a:ext>
            </a:extLst>
          </p:cNvPr>
          <p:cNvSpPr/>
          <p:nvPr/>
        </p:nvSpPr>
        <p:spPr>
          <a:xfrm>
            <a:off x="2546473" y="729952"/>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a:extLst>
              <a:ext uri="{FF2B5EF4-FFF2-40B4-BE49-F238E27FC236}">
                <a16:creationId xmlns:a16="http://schemas.microsoft.com/office/drawing/2014/main" id="{F88CA9D6-8FE0-7940-9C23-A482F2CB8836}"/>
              </a:ext>
            </a:extLst>
          </p:cNvPr>
          <p:cNvSpPr/>
          <p:nvPr/>
        </p:nvSpPr>
        <p:spPr>
          <a:xfrm>
            <a:off x="2546473" y="4440935"/>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338696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15</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6" y="249862"/>
            <a:ext cx="4885629"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ACCURACY FOR VARIOUS FREQUENCIES</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488F9C8-D2BF-0647-B95A-8E18028DA12E}"/>
              </a:ext>
            </a:extLst>
          </p:cNvPr>
          <p:cNvPicPr>
            <a:picLocks noChangeAspect="1"/>
          </p:cNvPicPr>
          <p:nvPr/>
        </p:nvPicPr>
        <p:blipFill>
          <a:blip r:embed="rId3"/>
          <a:stretch>
            <a:fillRect/>
          </a:stretch>
        </p:blipFill>
        <p:spPr>
          <a:xfrm>
            <a:off x="332713" y="1099556"/>
            <a:ext cx="4635914" cy="3215597"/>
          </a:xfrm>
          <a:prstGeom prst="rect">
            <a:avLst/>
          </a:prstGeom>
        </p:spPr>
      </p:pic>
      <p:sp>
        <p:nvSpPr>
          <p:cNvPr id="8" name="TextBox 7">
            <a:extLst>
              <a:ext uri="{FF2B5EF4-FFF2-40B4-BE49-F238E27FC236}">
                <a16:creationId xmlns:a16="http://schemas.microsoft.com/office/drawing/2014/main" id="{79AEE74C-196E-1A49-8D8F-F53FD566AEE0}"/>
              </a:ext>
            </a:extLst>
          </p:cNvPr>
          <p:cNvSpPr txBox="1"/>
          <p:nvPr/>
        </p:nvSpPr>
        <p:spPr>
          <a:xfrm>
            <a:off x="5204358" y="1099555"/>
            <a:ext cx="3482442" cy="1077218"/>
          </a:xfrm>
          <a:prstGeom prst="rect">
            <a:avLst/>
          </a:prstGeom>
          <a:noFill/>
        </p:spPr>
        <p:txBody>
          <a:bodyPr wrap="square" rtlCol="0">
            <a:spAutoFit/>
          </a:bodyPr>
          <a:lstStyle/>
          <a:p>
            <a:pPr marL="285750" indent="-285750">
              <a:buFont typeface="Arial"/>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The convolutional neural network outputs a normalized probability distribution of belonging to a certain class </a:t>
            </a:r>
          </a:p>
        </p:txBody>
      </p:sp>
      <p:sp>
        <p:nvSpPr>
          <p:cNvPr id="9" name="TextBox 8">
            <a:extLst>
              <a:ext uri="{FF2B5EF4-FFF2-40B4-BE49-F238E27FC236}">
                <a16:creationId xmlns:a16="http://schemas.microsoft.com/office/drawing/2014/main" id="{C17EC826-8C40-4545-BB98-C1D164C0E26E}"/>
              </a:ext>
            </a:extLst>
          </p:cNvPr>
          <p:cNvSpPr txBox="1"/>
          <p:nvPr/>
        </p:nvSpPr>
        <p:spPr>
          <a:xfrm>
            <a:off x="5204358" y="2231492"/>
            <a:ext cx="3482442" cy="2062103"/>
          </a:xfrm>
          <a:prstGeom prst="rect">
            <a:avLst/>
          </a:prstGeom>
          <a:noFill/>
        </p:spPr>
        <p:txBody>
          <a:bodyPr wrap="square" rtlCol="0">
            <a:spAutoFit/>
          </a:bodyPr>
          <a:lstStyle/>
          <a:p>
            <a:pPr marL="285750" indent="-285750">
              <a:buFont typeface="Arial"/>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Its accuracy increases with wider bandwidth</a:t>
            </a:r>
          </a:p>
          <a:p>
            <a:pPr marL="285750" indent="-285750">
              <a:buFont typeface="Arial"/>
              <a:buChar char="•"/>
            </a:pP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We need to incorporate additional information to perform better at low frequencies, such as the depositional context in the 3D volume</a:t>
            </a:r>
          </a:p>
        </p:txBody>
      </p:sp>
      <p:cxnSp>
        <p:nvCxnSpPr>
          <p:cNvPr id="6" name="Straight Connector 5">
            <a:extLst>
              <a:ext uri="{FF2B5EF4-FFF2-40B4-BE49-F238E27FC236}">
                <a16:creationId xmlns:a16="http://schemas.microsoft.com/office/drawing/2014/main" id="{434C33EA-C19D-C043-AA46-A857EFA7257E}"/>
              </a:ext>
            </a:extLst>
          </p:cNvPr>
          <p:cNvCxnSpPr>
            <a:cxnSpLocks/>
          </p:cNvCxnSpPr>
          <p:nvPr/>
        </p:nvCxnSpPr>
        <p:spPr>
          <a:xfrm flipV="1">
            <a:off x="424126" y="3406588"/>
            <a:ext cx="4643174" cy="1"/>
          </a:xfrm>
          <a:prstGeom prst="line">
            <a:avLst/>
          </a:prstGeom>
          <a:ln>
            <a:solidFill>
              <a:schemeClr val="accent6"/>
            </a:solidFill>
            <a:prstDash val="dash"/>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86443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16</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6" y="249862"/>
            <a:ext cx="4885629"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ACCURACY FOR VARIOUS FREQUENCIES</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BFFD40A2-20EF-004A-BE53-E1C25D1A6BAF}"/>
              </a:ext>
            </a:extLst>
          </p:cNvPr>
          <p:cNvPicPr>
            <a:picLocks noChangeAspect="1"/>
          </p:cNvPicPr>
          <p:nvPr/>
        </p:nvPicPr>
        <p:blipFill rotWithShape="1">
          <a:blip r:embed="rId3"/>
          <a:srcRect l="28594" r="59838"/>
          <a:stretch/>
        </p:blipFill>
        <p:spPr>
          <a:xfrm>
            <a:off x="1144581" y="605355"/>
            <a:ext cx="919696" cy="4687305"/>
          </a:xfrm>
          <a:prstGeom prst="rect">
            <a:avLst/>
          </a:prstGeom>
        </p:spPr>
      </p:pic>
      <p:pic>
        <p:nvPicPr>
          <p:cNvPr id="22" name="Picture 21">
            <a:extLst>
              <a:ext uri="{FF2B5EF4-FFF2-40B4-BE49-F238E27FC236}">
                <a16:creationId xmlns:a16="http://schemas.microsoft.com/office/drawing/2014/main" id="{71906B39-0A3F-B849-A9B5-DFC2EFEE1B76}"/>
              </a:ext>
            </a:extLst>
          </p:cNvPr>
          <p:cNvPicPr>
            <a:picLocks noChangeAspect="1"/>
          </p:cNvPicPr>
          <p:nvPr/>
        </p:nvPicPr>
        <p:blipFill rotWithShape="1">
          <a:blip r:embed="rId3"/>
          <a:srcRect r="95232" b="11209"/>
          <a:stretch/>
        </p:blipFill>
        <p:spPr>
          <a:xfrm>
            <a:off x="765574" y="605354"/>
            <a:ext cx="379008" cy="4161909"/>
          </a:xfrm>
          <a:prstGeom prst="rect">
            <a:avLst/>
          </a:prstGeom>
        </p:spPr>
      </p:pic>
      <p:pic>
        <p:nvPicPr>
          <p:cNvPr id="23" name="Picture 22">
            <a:extLst>
              <a:ext uri="{FF2B5EF4-FFF2-40B4-BE49-F238E27FC236}">
                <a16:creationId xmlns:a16="http://schemas.microsoft.com/office/drawing/2014/main" id="{040E2EC6-C7DB-864D-BCB6-6C8E37A41935}"/>
              </a:ext>
            </a:extLst>
          </p:cNvPr>
          <p:cNvPicPr>
            <a:picLocks noChangeAspect="1"/>
          </p:cNvPicPr>
          <p:nvPr/>
        </p:nvPicPr>
        <p:blipFill rotWithShape="1">
          <a:blip r:embed="rId3"/>
          <a:srcRect l="88136"/>
          <a:stretch/>
        </p:blipFill>
        <p:spPr>
          <a:xfrm>
            <a:off x="2303060" y="605354"/>
            <a:ext cx="943239" cy="4687305"/>
          </a:xfrm>
          <a:prstGeom prst="rect">
            <a:avLst/>
          </a:prstGeom>
        </p:spPr>
      </p:pic>
      <p:pic>
        <p:nvPicPr>
          <p:cNvPr id="24" name="Picture 23">
            <a:extLst>
              <a:ext uri="{FF2B5EF4-FFF2-40B4-BE49-F238E27FC236}">
                <a16:creationId xmlns:a16="http://schemas.microsoft.com/office/drawing/2014/main" id="{68264013-C923-8F4E-9EE2-DDACB5444590}"/>
              </a:ext>
            </a:extLst>
          </p:cNvPr>
          <p:cNvPicPr>
            <a:picLocks noChangeAspect="1"/>
          </p:cNvPicPr>
          <p:nvPr/>
        </p:nvPicPr>
        <p:blipFill rotWithShape="1">
          <a:blip r:embed="rId4"/>
          <a:srcRect l="88141"/>
          <a:stretch/>
        </p:blipFill>
        <p:spPr>
          <a:xfrm>
            <a:off x="3473488" y="605354"/>
            <a:ext cx="942819" cy="4687305"/>
          </a:xfrm>
          <a:prstGeom prst="rect">
            <a:avLst/>
          </a:prstGeom>
        </p:spPr>
      </p:pic>
      <p:pic>
        <p:nvPicPr>
          <p:cNvPr id="27" name="Picture 26">
            <a:extLst>
              <a:ext uri="{FF2B5EF4-FFF2-40B4-BE49-F238E27FC236}">
                <a16:creationId xmlns:a16="http://schemas.microsoft.com/office/drawing/2014/main" id="{DFCBFFC3-A627-544E-8D4A-DFD2DF816227}"/>
              </a:ext>
            </a:extLst>
          </p:cNvPr>
          <p:cNvPicPr>
            <a:picLocks noChangeAspect="1"/>
          </p:cNvPicPr>
          <p:nvPr/>
        </p:nvPicPr>
        <p:blipFill rotWithShape="1">
          <a:blip r:embed="rId5"/>
          <a:srcRect l="87704"/>
          <a:stretch/>
        </p:blipFill>
        <p:spPr>
          <a:xfrm>
            <a:off x="4643496" y="605354"/>
            <a:ext cx="977539" cy="4687305"/>
          </a:xfrm>
          <a:prstGeom prst="rect">
            <a:avLst/>
          </a:prstGeom>
        </p:spPr>
      </p:pic>
      <p:pic>
        <p:nvPicPr>
          <p:cNvPr id="30" name="Picture 29">
            <a:extLst>
              <a:ext uri="{FF2B5EF4-FFF2-40B4-BE49-F238E27FC236}">
                <a16:creationId xmlns:a16="http://schemas.microsoft.com/office/drawing/2014/main" id="{466C1592-2F21-164E-998A-C6AB42CB3F46}"/>
              </a:ext>
            </a:extLst>
          </p:cNvPr>
          <p:cNvPicPr>
            <a:picLocks noChangeAspect="1"/>
          </p:cNvPicPr>
          <p:nvPr/>
        </p:nvPicPr>
        <p:blipFill rotWithShape="1">
          <a:blip r:embed="rId6"/>
          <a:srcRect l="87850" b="4938"/>
          <a:stretch/>
        </p:blipFill>
        <p:spPr>
          <a:xfrm>
            <a:off x="5800906" y="605354"/>
            <a:ext cx="968194" cy="4466110"/>
          </a:xfrm>
          <a:prstGeom prst="rect">
            <a:avLst/>
          </a:prstGeom>
        </p:spPr>
      </p:pic>
      <p:pic>
        <p:nvPicPr>
          <p:cNvPr id="32" name="Picture 31">
            <a:extLst>
              <a:ext uri="{FF2B5EF4-FFF2-40B4-BE49-F238E27FC236}">
                <a16:creationId xmlns:a16="http://schemas.microsoft.com/office/drawing/2014/main" id="{E79F85CD-C7C8-954C-A704-07A11A23D69F}"/>
              </a:ext>
            </a:extLst>
          </p:cNvPr>
          <p:cNvPicPr>
            <a:picLocks noChangeAspect="1"/>
          </p:cNvPicPr>
          <p:nvPr/>
        </p:nvPicPr>
        <p:blipFill rotWithShape="1">
          <a:blip r:embed="rId7"/>
          <a:srcRect l="87995"/>
          <a:stretch/>
        </p:blipFill>
        <p:spPr>
          <a:xfrm>
            <a:off x="6948972" y="605354"/>
            <a:ext cx="954392" cy="4687305"/>
          </a:xfrm>
          <a:prstGeom prst="rect">
            <a:avLst/>
          </a:prstGeom>
        </p:spPr>
      </p:pic>
      <p:sp>
        <p:nvSpPr>
          <p:cNvPr id="33" name="TextBox 32">
            <a:extLst>
              <a:ext uri="{FF2B5EF4-FFF2-40B4-BE49-F238E27FC236}">
                <a16:creationId xmlns:a16="http://schemas.microsoft.com/office/drawing/2014/main" id="{217AD6F8-BF60-8342-AB6A-65A132FDED3A}"/>
              </a:ext>
            </a:extLst>
          </p:cNvPr>
          <p:cNvSpPr txBox="1"/>
          <p:nvPr/>
        </p:nvSpPr>
        <p:spPr>
          <a:xfrm>
            <a:off x="2472518" y="4767263"/>
            <a:ext cx="5693581" cy="338554"/>
          </a:xfrm>
          <a:prstGeom prst="rect">
            <a:avLst/>
          </a:prstGeom>
          <a:noFill/>
        </p:spPr>
        <p:txBody>
          <a:bodyPr wrap="square" rtlCol="0">
            <a:spAutoFit/>
          </a:bodyPr>
          <a:lstStyle/>
          <a:p>
            <a:r>
              <a:rPr lang="en-US" sz="1600" dirty="0">
                <a:solidFill>
                  <a:schemeClr val="tx1">
                    <a:lumMod val="65000"/>
                    <a:lumOff val="35000"/>
                  </a:schemeClr>
                </a:solidFill>
                <a:latin typeface="Calibri" panose="020F0502020204030204" pitchFamily="34" charset="0"/>
                <a:cs typeface="Calibri" panose="020F0502020204030204" pitchFamily="34" charset="0"/>
              </a:rPr>
              <a:t>20 Hz                30 Hz                </a:t>
            </a:r>
            <a:r>
              <a:rPr lang="en-US" sz="1600">
                <a:solidFill>
                  <a:schemeClr val="tx1">
                    <a:lumMod val="65000"/>
                    <a:lumOff val="35000"/>
                  </a:schemeClr>
                </a:solidFill>
                <a:latin typeface="Calibri" panose="020F0502020204030204" pitchFamily="34" charset="0"/>
                <a:cs typeface="Calibri" panose="020F0502020204030204" pitchFamily="34" charset="0"/>
              </a:rPr>
              <a:t>50 Hz              </a:t>
            </a:r>
            <a:r>
              <a:rPr lang="en-US" sz="1600" dirty="0">
                <a:solidFill>
                  <a:schemeClr val="tx1">
                    <a:lumMod val="65000"/>
                    <a:lumOff val="35000"/>
                  </a:schemeClr>
                </a:solidFill>
                <a:latin typeface="Calibri" panose="020F0502020204030204" pitchFamily="34" charset="0"/>
                <a:cs typeface="Calibri" panose="020F0502020204030204" pitchFamily="34" charset="0"/>
              </a:rPr>
              <a:t>100 Hz           200 Hz    </a:t>
            </a:r>
          </a:p>
        </p:txBody>
      </p:sp>
    </p:spTree>
    <p:extLst>
      <p:ext uri="{BB962C8B-B14F-4D97-AF65-F5344CB8AC3E}">
        <p14:creationId xmlns:p14="http://schemas.microsoft.com/office/powerpoint/2010/main" val="6599088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5" y="249862"/>
            <a:ext cx="1981145"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CONCLUSIONS</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817391" y="1333812"/>
            <a:ext cx="3175758"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Gill Sans"/>
                <a:cs typeface="Gill Sans"/>
              </a:rPr>
              <a:t>SYNTHETIC DATA GENERATION</a:t>
            </a:r>
          </a:p>
        </p:txBody>
      </p:sp>
      <p:sp>
        <p:nvSpPr>
          <p:cNvPr id="12" name="Rectangle 11"/>
          <p:cNvSpPr/>
          <p:nvPr/>
        </p:nvSpPr>
        <p:spPr>
          <a:xfrm>
            <a:off x="4926444" y="1333503"/>
            <a:ext cx="3175758"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solidFill>
                  <a:schemeClr val="bg1"/>
                </a:solidFill>
                <a:latin typeface="Gill Sans"/>
                <a:cs typeface="Gill Sans"/>
              </a:rPr>
              <a:t>TRANSFER LEARNING</a:t>
            </a:r>
          </a:p>
        </p:txBody>
      </p:sp>
      <p:sp>
        <p:nvSpPr>
          <p:cNvPr id="2" name="TextBox 1">
            <a:extLst>
              <a:ext uri="{FF2B5EF4-FFF2-40B4-BE49-F238E27FC236}">
                <a16:creationId xmlns:a16="http://schemas.microsoft.com/office/drawing/2014/main" id="{610AD520-886E-D145-A06F-22FAC40CE04E}"/>
              </a:ext>
            </a:extLst>
          </p:cNvPr>
          <p:cNvSpPr txBox="1"/>
          <p:nvPr/>
        </p:nvSpPr>
        <p:spPr>
          <a:xfrm>
            <a:off x="708008" y="2297791"/>
            <a:ext cx="3285141" cy="1477328"/>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Compensate for limited labeled data and unbalanced data sets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Leverage domain knowledge</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165B5F7-CBF4-8041-82B1-9CCB3A23386D}"/>
              </a:ext>
            </a:extLst>
          </p:cNvPr>
          <p:cNvSpPr txBox="1"/>
          <p:nvPr/>
        </p:nvSpPr>
        <p:spPr>
          <a:xfrm>
            <a:off x="4839633" y="2308942"/>
            <a:ext cx="3262569" cy="923330"/>
          </a:xfrm>
          <a:prstGeom prst="rect">
            <a:avLst/>
          </a:prstGeom>
          <a:noFill/>
        </p:spPr>
        <p:txBody>
          <a:bodyPr wrap="square" rtlCol="0">
            <a:spAutoFit/>
          </a:bodyPr>
          <a:lstStyle/>
          <a:p>
            <a:pPr marL="285750" indent="-285750" fontAlgn="ctr">
              <a:buFont typeface="Arial" panose="020B0604020202020204" pitchFamily="34" charset="0"/>
              <a:buChar char="•"/>
            </a:pPr>
            <a:r>
              <a:rPr lang="en-US" dirty="0"/>
              <a:t>Generalize to new conditions</a:t>
            </a:r>
          </a:p>
          <a:p>
            <a:pPr marL="285750" indent="-285750" fontAlgn="ctr">
              <a:buFont typeface="Arial" panose="020B0604020202020204" pitchFamily="34" charset="0"/>
              <a:buChar char="•"/>
            </a:pPr>
            <a:r>
              <a:rPr lang="en-US" dirty="0"/>
              <a:t>Transfer knowledge to problems with limited data</a:t>
            </a:r>
          </a:p>
        </p:txBody>
      </p:sp>
      <p:sp>
        <p:nvSpPr>
          <p:cNvPr id="29" name="Slide Number Placeholder 3">
            <a:extLst>
              <a:ext uri="{FF2B5EF4-FFF2-40B4-BE49-F238E27FC236}">
                <a16:creationId xmlns:a16="http://schemas.microsoft.com/office/drawing/2014/main" id="{6863A332-F0EC-794B-9A27-FEDC8273389A}"/>
              </a:ext>
            </a:extLst>
          </p:cNvPr>
          <p:cNvSpPr>
            <a:spLocks noGrp="1"/>
          </p:cNvSpPr>
          <p:nvPr>
            <p:ph type="sldNum" sz="quarter" idx="12"/>
          </p:nvPr>
        </p:nvSpPr>
        <p:spPr>
          <a:xfrm>
            <a:off x="6553200" y="4767263"/>
            <a:ext cx="2133600" cy="273844"/>
          </a:xfrm>
        </p:spPr>
        <p:txBody>
          <a:bodyPr/>
          <a:lstStyle/>
          <a:p>
            <a:fld id="{EE54BD56-DF77-5C40-9718-6DC5FEF23575}" type="slidenum">
              <a:rPr lang="en-US" smtClean="0"/>
              <a:t>17</a:t>
            </a:fld>
            <a:endParaRPr lang="en-US" dirty="0"/>
          </a:p>
        </p:txBody>
      </p:sp>
      <p:sp>
        <p:nvSpPr>
          <p:cNvPr id="11" name="Right Arrow 10">
            <a:extLst>
              <a:ext uri="{FF2B5EF4-FFF2-40B4-BE49-F238E27FC236}">
                <a16:creationId xmlns:a16="http://schemas.microsoft.com/office/drawing/2014/main" id="{11C59DC3-8481-774B-919C-C9F10F79B8FC}"/>
              </a:ext>
            </a:extLst>
          </p:cNvPr>
          <p:cNvSpPr/>
          <p:nvPr/>
        </p:nvSpPr>
        <p:spPr>
          <a:xfrm>
            <a:off x="2350578" y="3699240"/>
            <a:ext cx="398820" cy="346398"/>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1B2CA43-A2B5-0B47-8C9A-ECC2E8662A85}"/>
              </a:ext>
            </a:extLst>
          </p:cNvPr>
          <p:cNvSpPr txBox="1"/>
          <p:nvPr/>
        </p:nvSpPr>
        <p:spPr>
          <a:xfrm>
            <a:off x="2840741" y="3703162"/>
            <a:ext cx="5958464" cy="369332"/>
          </a:xfrm>
          <a:prstGeom prst="rect">
            <a:avLst/>
          </a:prstGeom>
          <a:noFill/>
        </p:spPr>
        <p:txBody>
          <a:bodyPr wrap="square" rtlCol="0">
            <a:spAutoFit/>
          </a:bodyPr>
          <a:lstStyle/>
          <a:p>
            <a:pPr fontAlgn="ctr"/>
            <a:r>
              <a:rPr lang="en-US" dirty="0"/>
              <a:t>3D Seismic field data for depositional context</a:t>
            </a:r>
          </a:p>
        </p:txBody>
      </p:sp>
    </p:spTree>
    <p:extLst>
      <p:ext uri="{BB962C8B-B14F-4D97-AF65-F5344CB8AC3E}">
        <p14:creationId xmlns:p14="http://schemas.microsoft.com/office/powerpoint/2010/main" val="234032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1"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 grpId="0"/>
      <p:bldP spid="13" grpId="0"/>
      <p:bldP spid="11" grpId="0" animBg="1"/>
      <p:bldP spid="14"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5" y="249862"/>
            <a:ext cx="3063491"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ACKNOWLEDGEMENTS</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610AD520-886E-D145-A06F-22FAC40CE04E}"/>
              </a:ext>
            </a:extLst>
          </p:cNvPr>
          <p:cNvSpPr txBox="1"/>
          <p:nvPr/>
        </p:nvSpPr>
        <p:spPr>
          <a:xfrm>
            <a:off x="628651" y="1383915"/>
            <a:ext cx="7886699"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Chevron</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Joe Stefani &amp; Bruce Power</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Humberto Samuel Arevalo Lopez, Gary </a:t>
            </a:r>
            <a:r>
              <a:rPr lang="en-US" dirty="0" err="1">
                <a:latin typeface="Calibri" panose="020F0502020204030204" pitchFamily="34" charset="0"/>
                <a:cs typeface="Calibri" panose="020F0502020204030204" pitchFamily="34" charset="0"/>
              </a:rPr>
              <a:t>Mavko</a:t>
            </a:r>
            <a:r>
              <a:rPr lang="en-US" dirty="0">
                <a:latin typeface="Calibri" panose="020F0502020204030204" pitchFamily="34" charset="0"/>
                <a:cs typeface="Calibri" panose="020F0502020204030204" pitchFamily="34" charset="0"/>
              </a:rPr>
              <a:t> &amp; Jack </a:t>
            </a:r>
            <a:r>
              <a:rPr lang="en-US" dirty="0" err="1">
                <a:latin typeface="Calibri" panose="020F0502020204030204" pitchFamily="34" charset="0"/>
                <a:cs typeface="Calibri" panose="020F0502020204030204" pitchFamily="34" charset="0"/>
              </a:rPr>
              <a:t>Dvorkin</a:t>
            </a: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29" name="Slide Number Placeholder 3">
            <a:extLst>
              <a:ext uri="{FF2B5EF4-FFF2-40B4-BE49-F238E27FC236}">
                <a16:creationId xmlns:a16="http://schemas.microsoft.com/office/drawing/2014/main" id="{6863A332-F0EC-794B-9A27-FEDC8273389A}"/>
              </a:ext>
            </a:extLst>
          </p:cNvPr>
          <p:cNvSpPr>
            <a:spLocks noGrp="1"/>
          </p:cNvSpPr>
          <p:nvPr>
            <p:ph type="sldNum" sz="quarter" idx="12"/>
          </p:nvPr>
        </p:nvSpPr>
        <p:spPr>
          <a:xfrm>
            <a:off x="6553200" y="4767263"/>
            <a:ext cx="2133600" cy="273844"/>
          </a:xfrm>
        </p:spPr>
        <p:txBody>
          <a:bodyPr/>
          <a:lstStyle/>
          <a:p>
            <a:fld id="{EE54BD56-DF77-5C40-9718-6DC5FEF23575}" type="slidenum">
              <a:rPr lang="en-US" smtClean="0"/>
              <a:t>18</a:t>
            </a:fld>
            <a:endParaRPr lang="en-US" dirty="0"/>
          </a:p>
        </p:txBody>
      </p:sp>
      <p:sp>
        <p:nvSpPr>
          <p:cNvPr id="7" name="Title 1">
            <a:extLst>
              <a:ext uri="{FF2B5EF4-FFF2-40B4-BE49-F238E27FC236}">
                <a16:creationId xmlns:a16="http://schemas.microsoft.com/office/drawing/2014/main" id="{1A9D14ED-E37E-5347-BEE9-2B73A90DB1D2}"/>
              </a:ext>
            </a:extLst>
          </p:cNvPr>
          <p:cNvSpPr txBox="1">
            <a:spLocks/>
          </p:cNvSpPr>
          <p:nvPr/>
        </p:nvSpPr>
        <p:spPr>
          <a:xfrm>
            <a:off x="685801" y="3193438"/>
            <a:ext cx="7772400" cy="11025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600" kern="1200">
                <a:solidFill>
                  <a:schemeClr val="tx1"/>
                </a:solidFill>
                <a:latin typeface="Helvetica Light"/>
                <a:ea typeface="+mj-ea"/>
                <a:cs typeface="Helvetica Light"/>
              </a:defRPr>
            </a:lvl1pPr>
          </a:lstStyle>
          <a:p>
            <a:r>
              <a:rPr lang="en-US" sz="2400" dirty="0">
                <a:solidFill>
                  <a:schemeClr val="bg2">
                    <a:lumMod val="50000"/>
                  </a:schemeClr>
                </a:solidFill>
                <a:latin typeface="Gill Sans"/>
                <a:cs typeface="Gill Sans"/>
              </a:rPr>
              <a:t>THANK YOU</a:t>
            </a:r>
          </a:p>
        </p:txBody>
      </p:sp>
      <p:cxnSp>
        <p:nvCxnSpPr>
          <p:cNvPr id="8" name="Straight Connector 7">
            <a:extLst>
              <a:ext uri="{FF2B5EF4-FFF2-40B4-BE49-F238E27FC236}">
                <a16:creationId xmlns:a16="http://schemas.microsoft.com/office/drawing/2014/main" id="{70EE148E-358C-AE49-8D02-282FB3DC3079}"/>
              </a:ext>
            </a:extLst>
          </p:cNvPr>
          <p:cNvCxnSpPr/>
          <p:nvPr/>
        </p:nvCxnSpPr>
        <p:spPr>
          <a:xfrm>
            <a:off x="2" y="3760411"/>
            <a:ext cx="3487614" cy="0"/>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9954AF69-74CD-C446-8DD6-A9356F96F4F6}"/>
              </a:ext>
            </a:extLst>
          </p:cNvPr>
          <p:cNvCxnSpPr/>
          <p:nvPr/>
        </p:nvCxnSpPr>
        <p:spPr>
          <a:xfrm>
            <a:off x="5666155" y="3760411"/>
            <a:ext cx="3477846" cy="0"/>
          </a:xfrm>
          <a:prstGeom prst="line">
            <a:avLst/>
          </a:prstGeom>
          <a:ln w="9525" cmpd="sng">
            <a:solidFill>
              <a:schemeClr val="bg2">
                <a:lumMod val="50000"/>
              </a:schemeClr>
            </a:solidFill>
          </a:ln>
          <a:effectLst/>
        </p:spPr>
        <p:style>
          <a:lnRef idx="2">
            <a:schemeClr val="accent1"/>
          </a:lnRef>
          <a:fillRef idx="0">
            <a:schemeClr val="accent1"/>
          </a:fillRef>
          <a:effectRef idx="1">
            <a:schemeClr val="accent1"/>
          </a:effectRef>
          <a:fontRef idx="minor">
            <a:schemeClr val="tx1"/>
          </a:fontRef>
        </p:style>
      </p:cxnSp>
      <p:sp>
        <p:nvSpPr>
          <p:cNvPr id="10" name="Title 1">
            <a:extLst>
              <a:ext uri="{FF2B5EF4-FFF2-40B4-BE49-F238E27FC236}">
                <a16:creationId xmlns:a16="http://schemas.microsoft.com/office/drawing/2014/main" id="{B1B9C5E9-4DB8-BE41-996F-15317F66C15D}"/>
              </a:ext>
            </a:extLst>
          </p:cNvPr>
          <p:cNvSpPr txBox="1">
            <a:spLocks/>
          </p:cNvSpPr>
          <p:nvPr/>
        </p:nvSpPr>
        <p:spPr>
          <a:xfrm>
            <a:off x="685801" y="3990601"/>
            <a:ext cx="7772400" cy="860784"/>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Helvetica Light"/>
                <a:ea typeface="+mj-ea"/>
                <a:cs typeface="Helvetica Light"/>
              </a:defRPr>
            </a:lvl1pPr>
          </a:lstStyle>
          <a:p>
            <a:r>
              <a:rPr lang="en-US" sz="1800" b="1" dirty="0">
                <a:solidFill>
                  <a:schemeClr val="tx1">
                    <a:lumMod val="75000"/>
                    <a:lumOff val="25000"/>
                  </a:schemeClr>
                </a:solidFill>
                <a:latin typeface="Calibri Light"/>
                <a:cs typeface="Calibri Light"/>
              </a:rPr>
              <a:t>Feedback? Questions? Please share!</a:t>
            </a:r>
          </a:p>
          <a:p>
            <a:r>
              <a:rPr lang="en-US" sz="1800" b="1" u="sng" dirty="0" err="1">
                <a:solidFill>
                  <a:schemeClr val="tx1">
                    <a:lumMod val="75000"/>
                    <a:lumOff val="25000"/>
                  </a:schemeClr>
                </a:solidFill>
                <a:latin typeface="Calibri Light"/>
                <a:cs typeface="Calibri Light"/>
              </a:rPr>
              <a:t>fantine@stanford.edu</a:t>
            </a:r>
            <a:endParaRPr lang="en-US" sz="1800" b="1" u="sng" dirty="0">
              <a:solidFill>
                <a:schemeClr val="tx1">
                  <a:lumMod val="75000"/>
                  <a:lumOff val="25000"/>
                </a:schemeClr>
              </a:solidFill>
              <a:latin typeface="Calibri Light"/>
              <a:cs typeface="Calibri Light"/>
            </a:endParaRPr>
          </a:p>
        </p:txBody>
      </p:sp>
      <p:pic>
        <p:nvPicPr>
          <p:cNvPr id="11" name="Picture 10" descr="logo.png">
            <a:extLst>
              <a:ext uri="{FF2B5EF4-FFF2-40B4-BE49-F238E27FC236}">
                <a16:creationId xmlns:a16="http://schemas.microsoft.com/office/drawing/2014/main" id="{0AD143C8-E977-2841-BAAF-1D81F6226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1811" y="2426067"/>
            <a:ext cx="1191448" cy="1015437"/>
          </a:xfrm>
          <a:prstGeom prst="rect">
            <a:avLst/>
          </a:prstGeom>
        </p:spPr>
      </p:pic>
    </p:spTree>
    <p:extLst>
      <p:ext uri="{BB962C8B-B14F-4D97-AF65-F5344CB8AC3E}">
        <p14:creationId xmlns:p14="http://schemas.microsoft.com/office/powerpoint/2010/main" val="321504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6FF56B-FD06-0747-A565-DBA42DDF12A9}"/>
              </a:ext>
            </a:extLst>
          </p:cNvPr>
          <p:cNvSpPr/>
          <p:nvPr/>
        </p:nvSpPr>
        <p:spPr>
          <a:xfrm>
            <a:off x="3395190" y="4541047"/>
            <a:ext cx="994290" cy="109810"/>
          </a:xfrm>
          <a:prstGeom prst="rect">
            <a:avLst/>
          </a:prstGeom>
          <a:noFill/>
          <a:ln w="190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83F7BBB7-1D69-9141-9922-2D0487468F56}"/>
              </a:ext>
            </a:extLst>
          </p:cNvPr>
          <p:cNvSpPr/>
          <p:nvPr/>
        </p:nvSpPr>
        <p:spPr>
          <a:xfrm>
            <a:off x="3278457" y="4460602"/>
            <a:ext cx="1227756" cy="117183"/>
          </a:xfrm>
          <a:prstGeom prst="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EE54BD56-DF77-5C40-9718-6DC5FEF23575}" type="slidenum">
              <a:rPr lang="en-US" smtClean="0"/>
              <a:t>1</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7" y="249862"/>
            <a:ext cx="1747573"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595959"/>
                </a:solidFill>
                <a:latin typeface="Gill Sans"/>
                <a:cs typeface="Gill Sans"/>
              </a:rPr>
              <a:t>MOTIVATION</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6" name="Picture 5" descr="Screen Shot 2017-03-15 at 10.52.39 AM.png"/>
          <p:cNvPicPr>
            <a:picLocks noChangeAspect="1"/>
          </p:cNvPicPr>
          <p:nvPr/>
        </p:nvPicPr>
        <p:blipFill rotWithShape="1">
          <a:blip r:embed="rId3">
            <a:extLst>
              <a:ext uri="{28A0092B-C50C-407E-A947-70E740481C1C}">
                <a14:useLocalDpi xmlns:a14="http://schemas.microsoft.com/office/drawing/2010/main" val="0"/>
              </a:ext>
            </a:extLst>
          </a:blip>
          <a:srcRect r="28924"/>
          <a:stretch/>
        </p:blipFill>
        <p:spPr>
          <a:xfrm>
            <a:off x="4668671" y="1315108"/>
            <a:ext cx="4155196" cy="3451623"/>
          </a:xfrm>
          <a:prstGeom prst="rect">
            <a:avLst/>
          </a:prstGeom>
        </p:spPr>
      </p:pic>
      <p:pic>
        <p:nvPicPr>
          <p:cNvPr id="3" name="Picture 2" descr="mcdermott-wins-chevron-subsea-contract-in-us-gom.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852" y="1441073"/>
            <a:ext cx="4070316" cy="3052737"/>
          </a:xfrm>
          <a:prstGeom prst="rect">
            <a:avLst/>
          </a:prstGeom>
        </p:spPr>
      </p:pic>
      <p:sp>
        <p:nvSpPr>
          <p:cNvPr id="16" name="TextBox 15"/>
          <p:cNvSpPr txBox="1"/>
          <p:nvPr/>
        </p:nvSpPr>
        <p:spPr>
          <a:xfrm>
            <a:off x="290710" y="4436484"/>
            <a:ext cx="2391349" cy="261610"/>
          </a:xfrm>
          <a:prstGeom prst="rect">
            <a:avLst/>
          </a:prstGeom>
          <a:noFill/>
        </p:spPr>
        <p:txBody>
          <a:bodyPr wrap="square" rtlCol="0">
            <a:spAutoFit/>
          </a:bodyPr>
          <a:lstStyle/>
          <a:p>
            <a:r>
              <a:rPr lang="en-US" sz="1100" i="1" dirty="0" err="1">
                <a:solidFill>
                  <a:schemeClr val="bg1">
                    <a:lumMod val="50000"/>
                  </a:schemeClr>
                </a:solidFill>
                <a:latin typeface="Calibri"/>
                <a:cs typeface="Calibri"/>
              </a:rPr>
              <a:t>www.offshore-energy.biz</a:t>
            </a:r>
            <a:endParaRPr lang="en-US" sz="1100" i="1" dirty="0">
              <a:solidFill>
                <a:schemeClr val="bg1">
                  <a:lumMod val="50000"/>
                </a:schemeClr>
              </a:solidFill>
              <a:latin typeface="Calibri"/>
              <a:cs typeface="Calibri"/>
            </a:endParaRPr>
          </a:p>
        </p:txBody>
      </p:sp>
      <p:sp>
        <p:nvSpPr>
          <p:cNvPr id="5" name="Rectangle 4"/>
          <p:cNvSpPr/>
          <p:nvPr/>
        </p:nvSpPr>
        <p:spPr>
          <a:xfrm>
            <a:off x="4668671" y="4577786"/>
            <a:ext cx="4155196" cy="10981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Box 17"/>
          <p:cNvSpPr txBox="1"/>
          <p:nvPr/>
        </p:nvSpPr>
        <p:spPr>
          <a:xfrm>
            <a:off x="4839100" y="4563713"/>
            <a:ext cx="4251409" cy="276999"/>
          </a:xfrm>
          <a:prstGeom prst="rect">
            <a:avLst/>
          </a:prstGeom>
          <a:noFill/>
        </p:spPr>
        <p:txBody>
          <a:bodyPr wrap="square" rtlCol="0">
            <a:spAutoFit/>
          </a:bodyPr>
          <a:lstStyle/>
          <a:p>
            <a:r>
              <a:rPr lang="en-US" sz="1200" b="1" dirty="0">
                <a:solidFill>
                  <a:schemeClr val="tx1">
                    <a:lumMod val="65000"/>
                    <a:lumOff val="35000"/>
                  </a:schemeClr>
                </a:solidFill>
                <a:latin typeface="Calibri Light"/>
                <a:cs typeface="Calibri Light"/>
              </a:rPr>
              <a:t>Gamma ray         </a:t>
            </a:r>
            <a:r>
              <a:rPr lang="en-US" sz="1200" b="1" dirty="0" err="1">
                <a:solidFill>
                  <a:schemeClr val="tx1">
                    <a:lumMod val="65000"/>
                    <a:lumOff val="35000"/>
                  </a:schemeClr>
                </a:solidFill>
                <a:latin typeface="Calibri Light"/>
                <a:cs typeface="Calibri Light"/>
              </a:rPr>
              <a:t>Vshale</a:t>
            </a:r>
            <a:r>
              <a:rPr lang="en-US" sz="1200" b="1" dirty="0">
                <a:solidFill>
                  <a:schemeClr val="tx1">
                    <a:lumMod val="65000"/>
                    <a:lumOff val="35000"/>
                  </a:schemeClr>
                </a:solidFill>
                <a:latin typeface="Calibri Light"/>
                <a:cs typeface="Calibri Light"/>
              </a:rPr>
              <a:t>         Density          Porosity       Velocity</a:t>
            </a:r>
          </a:p>
        </p:txBody>
      </p:sp>
      <p:sp>
        <p:nvSpPr>
          <p:cNvPr id="13" name="TextBox 12">
            <a:extLst>
              <a:ext uri="{FF2B5EF4-FFF2-40B4-BE49-F238E27FC236}">
                <a16:creationId xmlns:a16="http://schemas.microsoft.com/office/drawing/2014/main" id="{D6363A3E-3F4F-D74E-9549-DB32E64FCAA0}"/>
              </a:ext>
            </a:extLst>
          </p:cNvPr>
          <p:cNvSpPr txBox="1"/>
          <p:nvPr/>
        </p:nvSpPr>
        <p:spPr>
          <a:xfrm>
            <a:off x="290710" y="649417"/>
            <a:ext cx="8396090" cy="1200329"/>
          </a:xfrm>
          <a:prstGeom prst="rect">
            <a:avLst/>
          </a:prstGeom>
          <a:noFill/>
        </p:spPr>
        <p:txBody>
          <a:bodyPr wrap="square" rtlCol="0">
            <a:spAutoFit/>
          </a:bodyPr>
          <a:lstStyle/>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Estimate the sand and shale stratigraphy from seismic traces</a:t>
            </a:r>
          </a:p>
          <a:p>
            <a:pPr marL="285750" indent="-285750">
              <a:buFont typeface="Arial" panose="020B0604020202020204" pitchFamily="34" charset="0"/>
              <a:buChar char="•"/>
            </a:pPr>
            <a:r>
              <a:rPr lang="en-US" dirty="0">
                <a:latin typeface="Calibri" panose="020F0502020204030204" pitchFamily="34" charset="0"/>
                <a:cs typeface="Calibri" panose="020F0502020204030204" pitchFamily="34" charset="0"/>
              </a:rPr>
              <a:t>60 well logs from the Wilcox formation</a:t>
            </a: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endParaRPr lang="en-US" dirty="0">
              <a:latin typeface="Calibri" panose="020F0502020204030204" pitchFamily="34" charset="0"/>
              <a:cs typeface="Calibri" panose="020F0502020204030204" pitchFamily="34" charset="0"/>
            </a:endParaRPr>
          </a:p>
        </p:txBody>
      </p:sp>
      <p:sp>
        <p:nvSpPr>
          <p:cNvPr id="15" name="TextBox 14">
            <a:extLst>
              <a:ext uri="{FF2B5EF4-FFF2-40B4-BE49-F238E27FC236}">
                <a16:creationId xmlns:a16="http://schemas.microsoft.com/office/drawing/2014/main" id="{29484F10-29FE-6748-8991-91FD865A6733}"/>
              </a:ext>
            </a:extLst>
          </p:cNvPr>
          <p:cNvSpPr txBox="1"/>
          <p:nvPr/>
        </p:nvSpPr>
        <p:spPr>
          <a:xfrm>
            <a:off x="3585217" y="4431236"/>
            <a:ext cx="618792" cy="261610"/>
          </a:xfrm>
          <a:prstGeom prst="rect">
            <a:avLst/>
          </a:prstGeom>
          <a:noFill/>
        </p:spPr>
        <p:txBody>
          <a:bodyPr wrap="square" rtlCol="0">
            <a:spAutoFit/>
          </a:bodyPr>
          <a:lstStyle/>
          <a:p>
            <a:r>
              <a:rPr lang="en-US" sz="1100" dirty="0">
                <a:solidFill>
                  <a:schemeClr val="bg1">
                    <a:lumMod val="50000"/>
                  </a:schemeClr>
                </a:solidFill>
                <a:latin typeface="Calibri"/>
                <a:cs typeface="Calibri"/>
              </a:rPr>
              <a:t>100 mi</a:t>
            </a:r>
          </a:p>
        </p:txBody>
      </p:sp>
    </p:spTree>
    <p:extLst>
      <p:ext uri="{BB962C8B-B14F-4D97-AF65-F5344CB8AC3E}">
        <p14:creationId xmlns:p14="http://schemas.microsoft.com/office/powerpoint/2010/main" val="1577793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19</a:t>
            </a:fld>
            <a:endParaRPr lang="en-US"/>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5" y="249862"/>
            <a:ext cx="2883851"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LEARNING FROM DATA</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856268" y="1854730"/>
            <a:ext cx="3175758"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NOISE REMOVAL</a:t>
            </a:r>
          </a:p>
        </p:txBody>
      </p:sp>
      <p:sp>
        <p:nvSpPr>
          <p:cNvPr id="11" name="Rectangle 10"/>
          <p:cNvSpPr/>
          <p:nvPr/>
        </p:nvSpPr>
        <p:spPr>
          <a:xfrm>
            <a:off x="856268" y="2854210"/>
            <a:ext cx="3175758"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EVENT DETECTION</a:t>
            </a:r>
          </a:p>
        </p:txBody>
      </p:sp>
      <p:sp>
        <p:nvSpPr>
          <p:cNvPr id="12" name="Rectangle 11"/>
          <p:cNvSpPr/>
          <p:nvPr/>
        </p:nvSpPr>
        <p:spPr>
          <a:xfrm>
            <a:off x="4965321" y="1854730"/>
            <a:ext cx="3175758"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OBJECT DETECTION</a:t>
            </a:r>
          </a:p>
        </p:txBody>
      </p:sp>
      <p:sp>
        <p:nvSpPr>
          <p:cNvPr id="22" name="Rectangle 21"/>
          <p:cNvSpPr/>
          <p:nvPr/>
        </p:nvSpPr>
        <p:spPr>
          <a:xfrm>
            <a:off x="4965321" y="2854210"/>
            <a:ext cx="3175758"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IMAGE SEGMENTATION</a:t>
            </a:r>
          </a:p>
        </p:txBody>
      </p:sp>
      <p:sp>
        <p:nvSpPr>
          <p:cNvPr id="14" name="TextBox 13">
            <a:extLst>
              <a:ext uri="{FF2B5EF4-FFF2-40B4-BE49-F238E27FC236}">
                <a16:creationId xmlns:a16="http://schemas.microsoft.com/office/drawing/2014/main" id="{8407F0D4-318C-5F46-B8ED-7D38A0804E83}"/>
              </a:ext>
            </a:extLst>
          </p:cNvPr>
          <p:cNvSpPr txBox="1"/>
          <p:nvPr/>
        </p:nvSpPr>
        <p:spPr>
          <a:xfrm>
            <a:off x="424125" y="1047209"/>
            <a:ext cx="7716954" cy="584775"/>
          </a:xfrm>
          <a:prstGeom prst="rect">
            <a:avLst/>
          </a:prstGeom>
          <a:noFill/>
        </p:spPr>
        <p:txBody>
          <a:bodyPr wrap="square" rtlCol="0">
            <a:spAutoFit/>
          </a:bodyPr>
          <a:lstStyle/>
          <a:p>
            <a:pPr marL="285750" indent="-285750" fontAlgn="ctr">
              <a:buFont typeface="Arial" panose="020B0604020202020204" pitchFamily="34" charset="0"/>
              <a:buChar char="•"/>
            </a:pPr>
            <a:r>
              <a:rPr lang="en-US" sz="1600" b="1" dirty="0">
                <a:solidFill>
                  <a:schemeClr val="bg2">
                    <a:lumMod val="50000"/>
                  </a:schemeClr>
                </a:solidFill>
              </a:rPr>
              <a:t>Deep learning networks </a:t>
            </a:r>
            <a:r>
              <a:rPr lang="en-US" sz="1600" dirty="0"/>
              <a:t>can learn very accurate mappings from inputs to outputs from large amounts of labeled data </a:t>
            </a:r>
          </a:p>
        </p:txBody>
      </p:sp>
      <p:sp>
        <p:nvSpPr>
          <p:cNvPr id="18" name="TextBox 17">
            <a:extLst>
              <a:ext uri="{FF2B5EF4-FFF2-40B4-BE49-F238E27FC236}">
                <a16:creationId xmlns:a16="http://schemas.microsoft.com/office/drawing/2014/main" id="{76A98F8C-4EFD-C04D-919C-75417B62B0EB}"/>
              </a:ext>
            </a:extLst>
          </p:cNvPr>
          <p:cNvSpPr txBox="1"/>
          <p:nvPr/>
        </p:nvSpPr>
        <p:spPr>
          <a:xfrm>
            <a:off x="424125" y="3894841"/>
            <a:ext cx="7716954" cy="584775"/>
          </a:xfrm>
          <a:prstGeom prst="rect">
            <a:avLst/>
          </a:prstGeom>
          <a:noFill/>
        </p:spPr>
        <p:txBody>
          <a:bodyPr wrap="square" rtlCol="0">
            <a:spAutoFit/>
          </a:bodyPr>
          <a:lstStyle/>
          <a:p>
            <a:pPr marL="285750" indent="-285750" fontAlgn="ctr">
              <a:buFont typeface="Arial" panose="020B0604020202020204" pitchFamily="34" charset="0"/>
              <a:buChar char="•"/>
            </a:pPr>
            <a:r>
              <a:rPr lang="en-US" sz="1600" dirty="0"/>
              <a:t>However, these models are </a:t>
            </a:r>
            <a:r>
              <a:rPr lang="en-US" sz="1600" b="1" dirty="0">
                <a:solidFill>
                  <a:schemeClr val="bg2">
                    <a:lumMod val="50000"/>
                  </a:schemeClr>
                </a:solidFill>
              </a:rPr>
              <a:t>immensely data-hungry</a:t>
            </a:r>
            <a:r>
              <a:rPr lang="en-US" sz="1600" dirty="0"/>
              <a:t> and rely on huge amounts of labeled data to achieve their performance </a:t>
            </a:r>
          </a:p>
        </p:txBody>
      </p:sp>
    </p:spTree>
    <p:extLst>
      <p:ext uri="{BB962C8B-B14F-4D97-AF65-F5344CB8AC3E}">
        <p14:creationId xmlns:p14="http://schemas.microsoft.com/office/powerpoint/2010/main" val="128137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22" grpId="0" animBg="1"/>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20</a:t>
            </a:fld>
            <a:endParaRPr lang="en-US"/>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5" y="249862"/>
            <a:ext cx="3520346"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CHALLENGES &amp; LIMITATIONS</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904513" y="1137436"/>
            <a:ext cx="3175758"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LIMITED LABELED DATA</a:t>
            </a:r>
          </a:p>
        </p:txBody>
      </p:sp>
      <p:sp>
        <p:nvSpPr>
          <p:cNvPr id="12" name="Rectangle 11"/>
          <p:cNvSpPr/>
          <p:nvPr/>
        </p:nvSpPr>
        <p:spPr>
          <a:xfrm>
            <a:off x="5013566" y="1125976"/>
            <a:ext cx="3175758" cy="670598"/>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POOR GENERALIZATION</a:t>
            </a:r>
          </a:p>
        </p:txBody>
      </p:sp>
      <p:sp>
        <p:nvSpPr>
          <p:cNvPr id="2" name="TextBox 1">
            <a:extLst>
              <a:ext uri="{FF2B5EF4-FFF2-40B4-BE49-F238E27FC236}">
                <a16:creationId xmlns:a16="http://schemas.microsoft.com/office/drawing/2014/main" id="{610AD520-886E-D145-A06F-22FAC40CE04E}"/>
              </a:ext>
            </a:extLst>
          </p:cNvPr>
          <p:cNvSpPr txBox="1"/>
          <p:nvPr/>
        </p:nvSpPr>
        <p:spPr>
          <a:xfrm>
            <a:off x="795130" y="2101415"/>
            <a:ext cx="3285141" cy="1569660"/>
          </a:xfrm>
          <a:prstGeom prst="rect">
            <a:avLst/>
          </a:prstGeom>
          <a:noFill/>
        </p:spPr>
        <p:txBody>
          <a:bodyPr wrap="square" rtlCol="0">
            <a:spAutoFit/>
          </a:bodyPr>
          <a:lstStyle/>
          <a:p>
            <a:pPr marL="285750" indent="-285750" fontAlgn="ctr">
              <a:buFont typeface="Arial" panose="020B0604020202020204" pitchFamily="34" charset="0"/>
              <a:buChar char="•"/>
            </a:pPr>
            <a:r>
              <a:rPr lang="en-US" sz="1600" dirty="0"/>
              <a:t>The earth is intrinsically unlabeled</a:t>
            </a:r>
          </a:p>
          <a:p>
            <a:pPr marL="285750" indent="-285750" fontAlgn="ctr">
              <a:buFont typeface="Arial" panose="020B0604020202020204" pitchFamily="34" charset="0"/>
              <a:buChar char="•"/>
            </a:pPr>
            <a:r>
              <a:rPr lang="en-US" sz="1600" dirty="0"/>
              <a:t>Absence of ground truth</a:t>
            </a:r>
          </a:p>
          <a:p>
            <a:pPr marL="285750" indent="-285750" fontAlgn="ctr">
              <a:buFont typeface="Arial" panose="020B0604020202020204" pitchFamily="34" charset="0"/>
              <a:buChar char="•"/>
            </a:pPr>
            <a:r>
              <a:rPr lang="en-US" sz="1600" dirty="0"/>
              <a:t>Uncertain labels</a:t>
            </a:r>
          </a:p>
          <a:p>
            <a:pPr marL="285750" indent="-285750" fontAlgn="ctr">
              <a:buFont typeface="Arial" panose="020B0604020202020204" pitchFamily="34" charset="0"/>
              <a:buChar char="•"/>
            </a:pPr>
            <a:r>
              <a:rPr lang="en-US" sz="1600" dirty="0"/>
              <a:t>Fuzzy boundaries</a:t>
            </a:r>
          </a:p>
          <a:p>
            <a:pPr marL="285750" indent="-285750" fontAlgn="ctr">
              <a:buFont typeface="Arial" panose="020B0604020202020204" pitchFamily="34" charset="0"/>
              <a:buChar char="•"/>
            </a:pPr>
            <a:r>
              <a:rPr lang="en-US" sz="1600" dirty="0"/>
              <a:t>Unbalanced data sets with rare events </a:t>
            </a:r>
          </a:p>
        </p:txBody>
      </p:sp>
      <p:sp>
        <p:nvSpPr>
          <p:cNvPr id="13" name="TextBox 12">
            <a:extLst>
              <a:ext uri="{FF2B5EF4-FFF2-40B4-BE49-F238E27FC236}">
                <a16:creationId xmlns:a16="http://schemas.microsoft.com/office/drawing/2014/main" id="{0165B5F7-CBF4-8041-82B1-9CCB3A23386D}"/>
              </a:ext>
            </a:extLst>
          </p:cNvPr>
          <p:cNvSpPr txBox="1"/>
          <p:nvPr/>
        </p:nvSpPr>
        <p:spPr>
          <a:xfrm>
            <a:off x="4970161" y="2101415"/>
            <a:ext cx="3219164" cy="1569660"/>
          </a:xfrm>
          <a:prstGeom prst="rect">
            <a:avLst/>
          </a:prstGeom>
          <a:noFill/>
        </p:spPr>
        <p:txBody>
          <a:bodyPr wrap="square" rtlCol="0">
            <a:spAutoFit/>
          </a:bodyPr>
          <a:lstStyle/>
          <a:p>
            <a:pPr marL="285750" indent="-285750" fontAlgn="ctr">
              <a:buFont typeface="Arial" panose="020B0604020202020204" pitchFamily="34" charset="0"/>
              <a:buChar char="•"/>
            </a:pPr>
            <a:r>
              <a:rPr lang="en-US" sz="1600" dirty="0"/>
              <a:t>The real world is messy</a:t>
            </a:r>
          </a:p>
          <a:p>
            <a:pPr marL="285750" indent="-285750" fontAlgn="ctr">
              <a:buFont typeface="Arial" panose="020B0604020202020204" pitchFamily="34" charset="0"/>
              <a:buChar char="•"/>
            </a:pPr>
            <a:r>
              <a:rPr lang="en-US" sz="1600" dirty="0"/>
              <a:t>Infinite number of novel scenarios</a:t>
            </a:r>
          </a:p>
          <a:p>
            <a:pPr marL="285750" indent="-285750" fontAlgn="ctr">
              <a:buFont typeface="Arial" panose="020B0604020202020204" pitchFamily="34" charset="0"/>
              <a:buChar char="•"/>
            </a:pPr>
            <a:r>
              <a:rPr lang="en-US" sz="1600" dirty="0"/>
              <a:t>Many sources of noise </a:t>
            </a:r>
          </a:p>
          <a:p>
            <a:pPr marL="285750" indent="-285750" fontAlgn="ctr">
              <a:buFont typeface="Arial" panose="020B0604020202020204" pitchFamily="34" charset="0"/>
              <a:buChar char="•"/>
            </a:pPr>
            <a:r>
              <a:rPr lang="en-US" sz="1600" dirty="0"/>
              <a:t>Small signal to noise ratio </a:t>
            </a:r>
          </a:p>
          <a:p>
            <a:pPr marL="285750" indent="-285750" fontAlgn="ctr">
              <a:buFont typeface="Arial" panose="020B0604020202020204" pitchFamily="34" charset="0"/>
              <a:buChar char="•"/>
            </a:pPr>
            <a:r>
              <a:rPr lang="en-US" sz="1600" dirty="0"/>
              <a:t>Incomplete data, drop outs</a:t>
            </a:r>
          </a:p>
        </p:txBody>
      </p:sp>
      <p:sp>
        <p:nvSpPr>
          <p:cNvPr id="11" name="Rectangle 10">
            <a:extLst>
              <a:ext uri="{FF2B5EF4-FFF2-40B4-BE49-F238E27FC236}">
                <a16:creationId xmlns:a16="http://schemas.microsoft.com/office/drawing/2014/main" id="{FA6B92F9-4E72-5049-A4A6-E15F134601AF}"/>
              </a:ext>
            </a:extLst>
          </p:cNvPr>
          <p:cNvSpPr/>
          <p:nvPr/>
        </p:nvSpPr>
        <p:spPr>
          <a:xfrm>
            <a:off x="904513" y="3889600"/>
            <a:ext cx="3175758" cy="67059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SYNTHETIC DATA GENERATION</a:t>
            </a:r>
          </a:p>
        </p:txBody>
      </p:sp>
      <p:sp>
        <p:nvSpPr>
          <p:cNvPr id="14" name="Rectangle 13">
            <a:extLst>
              <a:ext uri="{FF2B5EF4-FFF2-40B4-BE49-F238E27FC236}">
                <a16:creationId xmlns:a16="http://schemas.microsoft.com/office/drawing/2014/main" id="{AF6C2C07-EDA9-3E45-9D95-C0AEC7C1A529}"/>
              </a:ext>
            </a:extLst>
          </p:cNvPr>
          <p:cNvSpPr/>
          <p:nvPr/>
        </p:nvSpPr>
        <p:spPr>
          <a:xfrm>
            <a:off x="5013566" y="3878140"/>
            <a:ext cx="3175758" cy="670598"/>
          </a:xfrm>
          <a:prstGeom prst="rect">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TRANSFER LEARNING</a:t>
            </a:r>
          </a:p>
        </p:txBody>
      </p:sp>
    </p:spTree>
    <p:extLst>
      <p:ext uri="{BB962C8B-B14F-4D97-AF65-F5344CB8AC3E}">
        <p14:creationId xmlns:p14="http://schemas.microsoft.com/office/powerpoint/2010/main" val="1178750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2" grpId="0"/>
      <p:bldP spid="13" grpId="0"/>
      <p:bldP spid="11"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2</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5" name="Picture 14" descr="Screen Shot 2017-03-15 at 11.13.04 AM.png"/>
          <p:cNvPicPr>
            <a:picLocks noChangeAspect="1"/>
          </p:cNvPicPr>
          <p:nvPr/>
        </p:nvPicPr>
        <p:blipFill rotWithShape="1">
          <a:blip r:embed="rId3">
            <a:extLst>
              <a:ext uri="{28A0092B-C50C-407E-A947-70E740481C1C}">
                <a14:useLocalDpi xmlns:a14="http://schemas.microsoft.com/office/drawing/2010/main" val="0"/>
              </a:ext>
            </a:extLst>
          </a:blip>
          <a:srcRect l="32431" r="35020"/>
          <a:stretch/>
        </p:blipFill>
        <p:spPr>
          <a:xfrm>
            <a:off x="2143383" y="2806167"/>
            <a:ext cx="1137163" cy="995178"/>
          </a:xfrm>
          <a:prstGeom prst="rect">
            <a:avLst/>
          </a:prstGeom>
        </p:spPr>
      </p:pic>
      <p:pic>
        <p:nvPicPr>
          <p:cNvPr id="16" name="Picture 15" descr="Screen Shot 2017-03-15 at 11.13.04 AM.png"/>
          <p:cNvPicPr>
            <a:picLocks noChangeAspect="1"/>
          </p:cNvPicPr>
          <p:nvPr/>
        </p:nvPicPr>
        <p:blipFill rotWithShape="1">
          <a:blip r:embed="rId3">
            <a:extLst>
              <a:ext uri="{28A0092B-C50C-407E-A947-70E740481C1C}">
                <a14:useLocalDpi xmlns:a14="http://schemas.microsoft.com/office/drawing/2010/main" val="0"/>
              </a:ext>
            </a:extLst>
          </a:blip>
          <a:srcRect r="71498" b="18511"/>
          <a:stretch/>
        </p:blipFill>
        <p:spPr>
          <a:xfrm>
            <a:off x="1923317" y="2430614"/>
            <a:ext cx="995774" cy="810960"/>
          </a:xfrm>
          <a:prstGeom prst="rect">
            <a:avLst/>
          </a:prstGeom>
        </p:spPr>
      </p:pic>
      <p:sp>
        <p:nvSpPr>
          <p:cNvPr id="18" name="Right Arrow 17"/>
          <p:cNvSpPr/>
          <p:nvPr/>
        </p:nvSpPr>
        <p:spPr>
          <a:xfrm>
            <a:off x="3374392" y="2829881"/>
            <a:ext cx="398820" cy="346398"/>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ight Arrow 18"/>
          <p:cNvSpPr/>
          <p:nvPr/>
        </p:nvSpPr>
        <p:spPr>
          <a:xfrm>
            <a:off x="1399062" y="2829881"/>
            <a:ext cx="398820" cy="346398"/>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4" name="Picture 23" descr="Screen Shot 2017-03-15 at 10.52.39 AM.png"/>
          <p:cNvPicPr>
            <a:picLocks noChangeAspect="1"/>
          </p:cNvPicPr>
          <p:nvPr/>
        </p:nvPicPr>
        <p:blipFill rotWithShape="1">
          <a:blip r:embed="rId4">
            <a:extLst>
              <a:ext uri="{28A0092B-C50C-407E-A947-70E740481C1C}">
                <a14:useLocalDpi xmlns:a14="http://schemas.microsoft.com/office/drawing/2010/main" val="0"/>
              </a:ext>
            </a:extLst>
          </a:blip>
          <a:srcRect r="81762" b="7251"/>
          <a:stretch/>
        </p:blipFill>
        <p:spPr>
          <a:xfrm>
            <a:off x="591627" y="1984356"/>
            <a:ext cx="752644" cy="2259860"/>
          </a:xfrm>
          <a:prstGeom prst="rect">
            <a:avLst/>
          </a:prstGeom>
        </p:spPr>
      </p:pic>
      <p:pic>
        <p:nvPicPr>
          <p:cNvPr id="23" name="Picture 22" descr="Screen Shot 2017-03-15 at 10.52.39 AM.png"/>
          <p:cNvPicPr>
            <a:picLocks noChangeAspect="1"/>
          </p:cNvPicPr>
          <p:nvPr/>
        </p:nvPicPr>
        <p:blipFill rotWithShape="1">
          <a:blip r:embed="rId4">
            <a:extLst>
              <a:ext uri="{28A0092B-C50C-407E-A947-70E740481C1C}">
                <a14:useLocalDpi xmlns:a14="http://schemas.microsoft.com/office/drawing/2010/main" val="0"/>
              </a:ext>
            </a:extLst>
          </a:blip>
          <a:srcRect r="83580" b="7282"/>
          <a:stretch/>
        </p:blipFill>
        <p:spPr>
          <a:xfrm>
            <a:off x="424126" y="1818131"/>
            <a:ext cx="686480" cy="2288617"/>
          </a:xfrm>
          <a:prstGeom prst="rect">
            <a:avLst/>
          </a:prstGeom>
        </p:spPr>
      </p:pic>
      <p:pic>
        <p:nvPicPr>
          <p:cNvPr id="25" name="Picture 24" descr="Screen Shot 2017-03-15 at 10.52.39 AM.png"/>
          <p:cNvPicPr>
            <a:picLocks noChangeAspect="1"/>
          </p:cNvPicPr>
          <p:nvPr/>
        </p:nvPicPr>
        <p:blipFill rotWithShape="1">
          <a:blip r:embed="rId4">
            <a:extLst>
              <a:ext uri="{28A0092B-C50C-407E-A947-70E740481C1C}">
                <a14:useLocalDpi xmlns:a14="http://schemas.microsoft.com/office/drawing/2010/main" val="0"/>
              </a:ext>
            </a:extLst>
          </a:blip>
          <a:srcRect r="83580" b="7282"/>
          <a:stretch/>
        </p:blipFill>
        <p:spPr>
          <a:xfrm>
            <a:off x="246425" y="1631609"/>
            <a:ext cx="683636" cy="2279134"/>
          </a:xfrm>
          <a:prstGeom prst="rect">
            <a:avLst/>
          </a:prstGeom>
        </p:spPr>
      </p:pic>
      <p:sp>
        <p:nvSpPr>
          <p:cNvPr id="27" name="Rectangle 26"/>
          <p:cNvSpPr/>
          <p:nvPr/>
        </p:nvSpPr>
        <p:spPr>
          <a:xfrm>
            <a:off x="1499498" y="1098607"/>
            <a:ext cx="2177288" cy="47180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Train the algorithm</a:t>
            </a:r>
          </a:p>
        </p:txBody>
      </p:sp>
      <p:sp>
        <p:nvSpPr>
          <p:cNvPr id="28" name="TextBox 27"/>
          <p:cNvSpPr txBox="1"/>
          <p:nvPr/>
        </p:nvSpPr>
        <p:spPr>
          <a:xfrm>
            <a:off x="370912" y="4298020"/>
            <a:ext cx="1235304" cy="369332"/>
          </a:xfrm>
          <a:prstGeom prst="rect">
            <a:avLst/>
          </a:prstGeom>
          <a:noFill/>
        </p:spPr>
        <p:txBody>
          <a:bodyPr wrap="square" rtlCol="0">
            <a:spAutoFit/>
          </a:bodyPr>
          <a:lstStyle/>
          <a:p>
            <a:r>
              <a:rPr lang="en-US" dirty="0">
                <a:solidFill>
                  <a:schemeClr val="tx1">
                    <a:lumMod val="65000"/>
                    <a:lumOff val="35000"/>
                  </a:schemeClr>
                </a:solidFill>
                <a:latin typeface="Calibri"/>
                <a:cs typeface="Calibri"/>
              </a:rPr>
              <a:t>Well logs</a:t>
            </a:r>
          </a:p>
        </p:txBody>
      </p:sp>
      <p:pic>
        <p:nvPicPr>
          <p:cNvPr id="29" name="Picture 28" descr="Screen Shot 2017-03-15 at 11.13.04 AM.png"/>
          <p:cNvPicPr>
            <a:picLocks noChangeAspect="1"/>
          </p:cNvPicPr>
          <p:nvPr/>
        </p:nvPicPr>
        <p:blipFill rotWithShape="1">
          <a:blip r:embed="rId3">
            <a:extLst>
              <a:ext uri="{28A0092B-C50C-407E-A947-70E740481C1C}">
                <a14:useLocalDpi xmlns:a14="http://schemas.microsoft.com/office/drawing/2010/main" val="0"/>
              </a:ext>
            </a:extLst>
          </a:blip>
          <a:srcRect r="71498" b="18511"/>
          <a:stretch/>
        </p:blipFill>
        <p:spPr>
          <a:xfrm>
            <a:off x="1687094" y="2025657"/>
            <a:ext cx="995774" cy="810960"/>
          </a:xfrm>
          <a:prstGeom prst="rect">
            <a:avLst/>
          </a:prstGeom>
        </p:spPr>
      </p:pic>
      <p:sp>
        <p:nvSpPr>
          <p:cNvPr id="30" name="TextBox 29"/>
          <p:cNvSpPr txBox="1"/>
          <p:nvPr/>
        </p:nvSpPr>
        <p:spPr>
          <a:xfrm>
            <a:off x="1933476" y="3720996"/>
            <a:ext cx="1347069" cy="646331"/>
          </a:xfrm>
          <a:prstGeom prst="rect">
            <a:avLst/>
          </a:prstGeom>
          <a:noFill/>
        </p:spPr>
        <p:txBody>
          <a:bodyPr wrap="square" rtlCol="0">
            <a:spAutoFit/>
          </a:bodyPr>
          <a:lstStyle/>
          <a:p>
            <a:pPr algn="ctr"/>
            <a:r>
              <a:rPr lang="en-US" dirty="0">
                <a:solidFill>
                  <a:schemeClr val="tx1">
                    <a:lumMod val="65000"/>
                    <a:lumOff val="35000"/>
                  </a:schemeClr>
                </a:solidFill>
                <a:latin typeface="Calibri"/>
                <a:cs typeface="Calibri"/>
              </a:rPr>
              <a:t>Rock physics</a:t>
            </a:r>
          </a:p>
          <a:p>
            <a:pPr algn="ctr"/>
            <a:r>
              <a:rPr lang="en-US" dirty="0">
                <a:solidFill>
                  <a:schemeClr val="tx1">
                    <a:lumMod val="65000"/>
                    <a:lumOff val="35000"/>
                  </a:schemeClr>
                </a:solidFill>
                <a:latin typeface="Calibri"/>
                <a:cs typeface="Calibri"/>
              </a:rPr>
              <a:t>diagnostics</a:t>
            </a:r>
          </a:p>
        </p:txBody>
      </p:sp>
      <p:sp>
        <p:nvSpPr>
          <p:cNvPr id="31" name="Rectangle 30"/>
          <p:cNvSpPr/>
          <p:nvPr/>
        </p:nvSpPr>
        <p:spPr>
          <a:xfrm>
            <a:off x="5846560" y="1098607"/>
            <a:ext cx="2168004" cy="471806"/>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latin typeface="Calibri"/>
                <a:cs typeface="Calibri"/>
              </a:rPr>
              <a:t>Estimate </a:t>
            </a:r>
            <a:r>
              <a:rPr lang="en-US" dirty="0" err="1">
                <a:latin typeface="Calibri"/>
                <a:cs typeface="Calibri"/>
              </a:rPr>
              <a:t>vshale</a:t>
            </a:r>
            <a:endParaRPr lang="en-US" dirty="0">
              <a:latin typeface="Calibri"/>
              <a:cs typeface="Calibri"/>
            </a:endParaRPr>
          </a:p>
        </p:txBody>
      </p:sp>
      <p:sp>
        <p:nvSpPr>
          <p:cNvPr id="33" name="Right Arrow 32"/>
          <p:cNvSpPr/>
          <p:nvPr/>
        </p:nvSpPr>
        <p:spPr>
          <a:xfrm>
            <a:off x="6704462" y="2826115"/>
            <a:ext cx="398820" cy="346398"/>
          </a:xfrm>
          <a:prstGeom prst="rightArrow">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5" name="Picture 34" descr="Screen Shot 2017-03-15 at 11.24.53 AM.png"/>
          <p:cNvPicPr>
            <a:picLocks noChangeAspect="1"/>
          </p:cNvPicPr>
          <p:nvPr/>
        </p:nvPicPr>
        <p:blipFill rotWithShape="1">
          <a:blip r:embed="rId5">
            <a:extLst>
              <a:ext uri="{28A0092B-C50C-407E-A947-70E740481C1C}">
                <a14:useLocalDpi xmlns:a14="http://schemas.microsoft.com/office/drawing/2010/main" val="0"/>
              </a:ext>
            </a:extLst>
          </a:blip>
          <a:srcRect l="82615" r="4816"/>
          <a:stretch/>
        </p:blipFill>
        <p:spPr>
          <a:xfrm>
            <a:off x="5929518" y="1847117"/>
            <a:ext cx="519332" cy="2412032"/>
          </a:xfrm>
          <a:prstGeom prst="rect">
            <a:avLst/>
          </a:prstGeom>
        </p:spPr>
      </p:pic>
      <p:sp>
        <p:nvSpPr>
          <p:cNvPr id="36" name="TextBox 35"/>
          <p:cNvSpPr txBox="1"/>
          <p:nvPr/>
        </p:nvSpPr>
        <p:spPr>
          <a:xfrm>
            <a:off x="3670707" y="4219699"/>
            <a:ext cx="2391349" cy="369332"/>
          </a:xfrm>
          <a:prstGeom prst="rect">
            <a:avLst/>
          </a:prstGeom>
          <a:noFill/>
        </p:spPr>
        <p:txBody>
          <a:bodyPr wrap="square" rtlCol="0">
            <a:spAutoFit/>
          </a:bodyPr>
          <a:lstStyle/>
          <a:p>
            <a:r>
              <a:rPr lang="en-US" dirty="0">
                <a:solidFill>
                  <a:schemeClr val="tx1">
                    <a:lumMod val="65000"/>
                    <a:lumOff val="35000"/>
                  </a:schemeClr>
                </a:solidFill>
                <a:latin typeface="Calibri"/>
                <a:cs typeface="Calibri"/>
              </a:rPr>
              <a:t>Synthetic seismic</a:t>
            </a:r>
          </a:p>
        </p:txBody>
      </p:sp>
      <p:sp>
        <p:nvSpPr>
          <p:cNvPr id="37" name="TextBox 36"/>
          <p:cNvSpPr txBox="1"/>
          <p:nvPr/>
        </p:nvSpPr>
        <p:spPr>
          <a:xfrm>
            <a:off x="5667557" y="4197684"/>
            <a:ext cx="1400773" cy="369332"/>
          </a:xfrm>
          <a:prstGeom prst="rect">
            <a:avLst/>
          </a:prstGeom>
          <a:noFill/>
        </p:spPr>
        <p:txBody>
          <a:bodyPr wrap="square" rtlCol="0">
            <a:spAutoFit/>
          </a:bodyPr>
          <a:lstStyle/>
          <a:p>
            <a:r>
              <a:rPr lang="en-US" dirty="0">
                <a:solidFill>
                  <a:schemeClr val="tx1">
                    <a:lumMod val="65000"/>
                    <a:lumOff val="35000"/>
                  </a:schemeClr>
                </a:solidFill>
                <a:latin typeface="Calibri"/>
                <a:cs typeface="Calibri"/>
              </a:rPr>
              <a:t>Field seismic</a:t>
            </a:r>
          </a:p>
        </p:txBody>
      </p:sp>
      <p:pic>
        <p:nvPicPr>
          <p:cNvPr id="39" name="Picture 38" descr="Screen Shot 2017-03-15 at 12.32.46 PM.png"/>
          <p:cNvPicPr>
            <a:picLocks noChangeAspect="1"/>
          </p:cNvPicPr>
          <p:nvPr/>
        </p:nvPicPr>
        <p:blipFill rotWithShape="1">
          <a:blip r:embed="rId6">
            <a:extLst>
              <a:ext uri="{28A0092B-C50C-407E-A947-70E740481C1C}">
                <a14:useLocalDpi xmlns:a14="http://schemas.microsoft.com/office/drawing/2010/main" val="0"/>
              </a:ext>
            </a:extLst>
          </a:blip>
          <a:srcRect l="84572" r="3356" b="5687"/>
          <a:stretch/>
        </p:blipFill>
        <p:spPr>
          <a:xfrm>
            <a:off x="4286819" y="1993709"/>
            <a:ext cx="488123" cy="2250508"/>
          </a:xfrm>
          <a:prstGeom prst="rect">
            <a:avLst/>
          </a:prstGeom>
        </p:spPr>
      </p:pic>
      <p:pic>
        <p:nvPicPr>
          <p:cNvPr id="40" name="Picture 39" descr="Screen Shot 2017-03-15 at 12.32.46 PM.png"/>
          <p:cNvPicPr>
            <a:picLocks noChangeAspect="1"/>
          </p:cNvPicPr>
          <p:nvPr/>
        </p:nvPicPr>
        <p:blipFill rotWithShape="1">
          <a:blip r:embed="rId6">
            <a:extLst>
              <a:ext uri="{28A0092B-C50C-407E-A947-70E740481C1C}">
                <a14:useLocalDpi xmlns:a14="http://schemas.microsoft.com/office/drawing/2010/main" val="0"/>
              </a:ext>
            </a:extLst>
          </a:blip>
          <a:srcRect l="84572" r="3356" b="5687"/>
          <a:stretch/>
        </p:blipFill>
        <p:spPr>
          <a:xfrm>
            <a:off x="4073657" y="1857277"/>
            <a:ext cx="487899" cy="2249472"/>
          </a:xfrm>
          <a:prstGeom prst="rect">
            <a:avLst/>
          </a:prstGeom>
        </p:spPr>
      </p:pic>
      <p:pic>
        <p:nvPicPr>
          <p:cNvPr id="41" name="Picture 40" descr="Screen Shot 2017-03-15 at 12.32.46 PM.png"/>
          <p:cNvPicPr>
            <a:picLocks noChangeAspect="1"/>
          </p:cNvPicPr>
          <p:nvPr/>
        </p:nvPicPr>
        <p:blipFill rotWithShape="1">
          <a:blip r:embed="rId6">
            <a:extLst>
              <a:ext uri="{28A0092B-C50C-407E-A947-70E740481C1C}">
                <a14:useLocalDpi xmlns:a14="http://schemas.microsoft.com/office/drawing/2010/main" val="0"/>
              </a:ext>
            </a:extLst>
          </a:blip>
          <a:srcRect l="84572" r="3356" b="5687"/>
          <a:stretch/>
        </p:blipFill>
        <p:spPr>
          <a:xfrm>
            <a:off x="3880815" y="1694717"/>
            <a:ext cx="497508" cy="2293778"/>
          </a:xfrm>
          <a:prstGeom prst="rect">
            <a:avLst/>
          </a:prstGeom>
        </p:spPr>
      </p:pic>
      <p:pic>
        <p:nvPicPr>
          <p:cNvPr id="43" name="Picture 42" descr="Screen Shot 2017-03-15 at 12.32.46 PM.png"/>
          <p:cNvPicPr>
            <a:picLocks noChangeAspect="1"/>
          </p:cNvPicPr>
          <p:nvPr/>
        </p:nvPicPr>
        <p:blipFill rotWithShape="1">
          <a:blip r:embed="rId6">
            <a:extLst>
              <a:ext uri="{28A0092B-C50C-407E-A947-70E740481C1C}">
                <a14:useLocalDpi xmlns:a14="http://schemas.microsoft.com/office/drawing/2010/main" val="0"/>
              </a:ext>
            </a:extLst>
          </a:blip>
          <a:srcRect r="83627"/>
          <a:stretch/>
        </p:blipFill>
        <p:spPr>
          <a:xfrm>
            <a:off x="7292092" y="1818131"/>
            <a:ext cx="677196" cy="2441018"/>
          </a:xfrm>
          <a:prstGeom prst="rect">
            <a:avLst/>
          </a:prstGeom>
        </p:spPr>
      </p:pic>
      <p:sp>
        <p:nvSpPr>
          <p:cNvPr id="44" name="TextBox 43"/>
          <p:cNvSpPr txBox="1"/>
          <p:nvPr/>
        </p:nvSpPr>
        <p:spPr>
          <a:xfrm>
            <a:off x="7353052" y="4153380"/>
            <a:ext cx="869853" cy="369332"/>
          </a:xfrm>
          <a:prstGeom prst="rect">
            <a:avLst/>
          </a:prstGeom>
          <a:noFill/>
        </p:spPr>
        <p:txBody>
          <a:bodyPr wrap="square" rtlCol="0">
            <a:spAutoFit/>
          </a:bodyPr>
          <a:lstStyle/>
          <a:p>
            <a:r>
              <a:rPr lang="en-US" dirty="0" err="1">
                <a:solidFill>
                  <a:schemeClr val="tx1">
                    <a:lumMod val="65000"/>
                    <a:lumOff val="35000"/>
                  </a:schemeClr>
                </a:solidFill>
                <a:latin typeface="Calibri"/>
                <a:cs typeface="Calibri"/>
              </a:rPr>
              <a:t>Vshale</a:t>
            </a:r>
            <a:endParaRPr lang="en-US" dirty="0">
              <a:solidFill>
                <a:schemeClr val="tx1">
                  <a:lumMod val="65000"/>
                  <a:lumOff val="35000"/>
                </a:schemeClr>
              </a:solidFill>
              <a:latin typeface="Calibri"/>
              <a:cs typeface="Calibri"/>
            </a:endParaRPr>
          </a:p>
        </p:txBody>
      </p:sp>
      <p:sp>
        <p:nvSpPr>
          <p:cNvPr id="32" name="Rectangle 31"/>
          <p:cNvSpPr/>
          <p:nvPr/>
        </p:nvSpPr>
        <p:spPr>
          <a:xfrm>
            <a:off x="424126" y="249862"/>
            <a:ext cx="1683545"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WORKFLOW</a:t>
            </a:r>
          </a:p>
        </p:txBody>
      </p:sp>
    </p:spTree>
    <p:extLst>
      <p:ext uri="{BB962C8B-B14F-4D97-AF65-F5344CB8AC3E}">
        <p14:creationId xmlns:p14="http://schemas.microsoft.com/office/powerpoint/2010/main" val="1681925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30" grpId="0"/>
      <p:bldP spid="31" grpId="0" animBg="1"/>
      <p:bldP spid="33" grpId="0" animBg="1"/>
      <p:bldP spid="36" grpId="0"/>
      <p:bldP spid="37" grpId="0"/>
      <p:bldP spid="4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3</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6" y="249862"/>
            <a:ext cx="3639874"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595959"/>
                </a:solidFill>
                <a:latin typeface="Gill Sans"/>
                <a:cs typeface="Gill Sans"/>
              </a:rPr>
              <a:t>ROCK PHYSICS DIAGNOSTICS</a:t>
            </a:r>
          </a:p>
        </p:txBody>
      </p:sp>
      <p:sp>
        <p:nvSpPr>
          <p:cNvPr id="26" name="Rectangle 25"/>
          <p:cNvSpPr/>
          <p:nvPr/>
        </p:nvSpPr>
        <p:spPr>
          <a:xfrm>
            <a:off x="1" y="0"/>
            <a:ext cx="9144000" cy="78407"/>
          </a:xfrm>
          <a:prstGeom prst="rect">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descr="well3_rp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7405" y="1378805"/>
            <a:ext cx="8616462" cy="2348973"/>
          </a:xfrm>
          <a:prstGeom prst="rect">
            <a:avLst/>
          </a:prstGeom>
        </p:spPr>
      </p:pic>
      <p:sp>
        <p:nvSpPr>
          <p:cNvPr id="8" name="TextBox 7">
            <a:extLst>
              <a:ext uri="{FF2B5EF4-FFF2-40B4-BE49-F238E27FC236}">
                <a16:creationId xmlns:a16="http://schemas.microsoft.com/office/drawing/2014/main" id="{99C885A3-0747-964D-8D3D-62ABDB66E2B5}"/>
              </a:ext>
            </a:extLst>
          </p:cNvPr>
          <p:cNvSpPr txBox="1"/>
          <p:nvPr/>
        </p:nvSpPr>
        <p:spPr>
          <a:xfrm>
            <a:off x="307628" y="4297108"/>
            <a:ext cx="8640256" cy="646331"/>
          </a:xfrm>
          <a:prstGeom prst="rect">
            <a:avLst/>
          </a:prstGeom>
          <a:noFill/>
        </p:spPr>
        <p:txBody>
          <a:bodyPr wrap="square" rtlCol="0">
            <a:spAutoFit/>
          </a:bodyPr>
          <a:lstStyle/>
          <a:p>
            <a:r>
              <a:rPr lang="en-US" i="1" dirty="0" err="1">
                <a:solidFill>
                  <a:schemeClr val="tx1">
                    <a:lumMod val="65000"/>
                    <a:lumOff val="35000"/>
                  </a:schemeClr>
                </a:solidFill>
                <a:latin typeface="Calibri Light"/>
                <a:cs typeface="Calibri Light"/>
              </a:rPr>
              <a:t>Mavko</a:t>
            </a:r>
            <a:r>
              <a:rPr lang="en-US" i="1" dirty="0">
                <a:solidFill>
                  <a:schemeClr val="tx1">
                    <a:lumMod val="65000"/>
                    <a:lumOff val="35000"/>
                  </a:schemeClr>
                </a:solidFill>
                <a:latin typeface="Calibri Light"/>
                <a:cs typeface="Calibri Light"/>
              </a:rPr>
              <a:t>, G., Mukerji, T., &amp; </a:t>
            </a:r>
            <a:r>
              <a:rPr lang="en-US" i="1" dirty="0" err="1">
                <a:solidFill>
                  <a:schemeClr val="tx1">
                    <a:lumMod val="65000"/>
                    <a:lumOff val="35000"/>
                  </a:schemeClr>
                </a:solidFill>
                <a:latin typeface="Calibri Light"/>
                <a:cs typeface="Calibri Light"/>
              </a:rPr>
              <a:t>Dvorkin</a:t>
            </a:r>
            <a:r>
              <a:rPr lang="en-US" i="1" dirty="0">
                <a:solidFill>
                  <a:schemeClr val="tx1">
                    <a:lumMod val="65000"/>
                    <a:lumOff val="35000"/>
                  </a:schemeClr>
                </a:solidFill>
                <a:latin typeface="Calibri Light"/>
                <a:cs typeface="Calibri Light"/>
              </a:rPr>
              <a:t>, J. (2009). The rock physics handbook: Tools for seismic analysis of porous media. Cambridge university press. </a:t>
            </a:r>
          </a:p>
        </p:txBody>
      </p:sp>
      <p:sp>
        <p:nvSpPr>
          <p:cNvPr id="10" name="TextBox 9">
            <a:extLst>
              <a:ext uri="{FF2B5EF4-FFF2-40B4-BE49-F238E27FC236}">
                <a16:creationId xmlns:a16="http://schemas.microsoft.com/office/drawing/2014/main" id="{65611CFC-5937-3C4F-B07F-7B9C827E9EBE}"/>
              </a:ext>
            </a:extLst>
          </p:cNvPr>
          <p:cNvSpPr txBox="1"/>
          <p:nvPr/>
        </p:nvSpPr>
        <p:spPr>
          <a:xfrm>
            <a:off x="780585" y="3609352"/>
            <a:ext cx="8955318" cy="369332"/>
          </a:xfrm>
          <a:prstGeom prst="rect">
            <a:avLst/>
          </a:prstGeom>
          <a:noFill/>
        </p:spPr>
        <p:txBody>
          <a:bodyPr wrap="square" rtlCol="0">
            <a:spAutoFit/>
          </a:bodyPr>
          <a:lstStyle/>
          <a:p>
            <a:r>
              <a:rPr lang="en-US" dirty="0">
                <a:solidFill>
                  <a:schemeClr val="tx1">
                    <a:lumMod val="85000"/>
                    <a:lumOff val="15000"/>
                  </a:schemeClr>
                </a:solidFill>
                <a:latin typeface="Calibri Light"/>
                <a:cs typeface="Calibri Light"/>
              </a:rPr>
              <a:t>Raymer model                       Uncemented sand model           Cemented sand model</a:t>
            </a:r>
          </a:p>
        </p:txBody>
      </p:sp>
      <p:sp>
        <p:nvSpPr>
          <p:cNvPr id="3" name="Rectangle 2">
            <a:extLst>
              <a:ext uri="{FF2B5EF4-FFF2-40B4-BE49-F238E27FC236}">
                <a16:creationId xmlns:a16="http://schemas.microsoft.com/office/drawing/2014/main" id="{9C1B58C0-46CB-5948-A24F-152B0BC7FB61}"/>
              </a:ext>
            </a:extLst>
          </p:cNvPr>
          <p:cNvSpPr/>
          <p:nvPr/>
        </p:nvSpPr>
        <p:spPr>
          <a:xfrm>
            <a:off x="2921620" y="2096429"/>
            <a:ext cx="144965" cy="76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D673AFDD-2B2F-EB4C-BA22-F63BDEAD7613}"/>
              </a:ext>
            </a:extLst>
          </p:cNvPr>
          <p:cNvSpPr/>
          <p:nvPr/>
        </p:nvSpPr>
        <p:spPr>
          <a:xfrm>
            <a:off x="8562796" y="2109362"/>
            <a:ext cx="144965" cy="76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AB69E652-DB77-8B40-98C4-8F86EE1CBDBE}"/>
              </a:ext>
            </a:extLst>
          </p:cNvPr>
          <p:cNvSpPr/>
          <p:nvPr/>
        </p:nvSpPr>
        <p:spPr>
          <a:xfrm>
            <a:off x="5724060" y="2083457"/>
            <a:ext cx="144965" cy="76943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60EEC119-8D7E-AA4D-A863-98EBC9CD87A6}"/>
              </a:ext>
            </a:extLst>
          </p:cNvPr>
          <p:cNvSpPr txBox="1"/>
          <p:nvPr/>
        </p:nvSpPr>
        <p:spPr>
          <a:xfrm rot="16200000">
            <a:off x="2389887" y="2170454"/>
            <a:ext cx="1208429" cy="276999"/>
          </a:xfrm>
          <a:prstGeom prst="rect">
            <a:avLst/>
          </a:prstGeom>
          <a:noFill/>
        </p:spPr>
        <p:txBody>
          <a:bodyPr wrap="square" rtlCol="0">
            <a:spAutoFit/>
          </a:bodyPr>
          <a:lstStyle/>
          <a:p>
            <a:r>
              <a:rPr lang="en-US" sz="1200" dirty="0">
                <a:solidFill>
                  <a:schemeClr val="tx1">
                    <a:lumMod val="85000"/>
                    <a:lumOff val="15000"/>
                  </a:schemeClr>
                </a:solidFill>
                <a:latin typeface="Calibri Light"/>
                <a:cs typeface="Calibri Light"/>
              </a:rPr>
              <a:t>Clay content</a:t>
            </a:r>
          </a:p>
        </p:txBody>
      </p:sp>
      <p:sp>
        <p:nvSpPr>
          <p:cNvPr id="15" name="TextBox 14">
            <a:extLst>
              <a:ext uri="{FF2B5EF4-FFF2-40B4-BE49-F238E27FC236}">
                <a16:creationId xmlns:a16="http://schemas.microsoft.com/office/drawing/2014/main" id="{AE6808CB-259F-D148-9BBC-5881F4D96C06}"/>
              </a:ext>
            </a:extLst>
          </p:cNvPr>
          <p:cNvSpPr txBox="1"/>
          <p:nvPr/>
        </p:nvSpPr>
        <p:spPr>
          <a:xfrm rot="16200000">
            <a:off x="5222157" y="2164060"/>
            <a:ext cx="1208429" cy="276999"/>
          </a:xfrm>
          <a:prstGeom prst="rect">
            <a:avLst/>
          </a:prstGeom>
          <a:noFill/>
        </p:spPr>
        <p:txBody>
          <a:bodyPr wrap="square" rtlCol="0">
            <a:spAutoFit/>
          </a:bodyPr>
          <a:lstStyle/>
          <a:p>
            <a:r>
              <a:rPr lang="en-US" sz="1200" dirty="0">
                <a:solidFill>
                  <a:schemeClr val="tx1">
                    <a:lumMod val="85000"/>
                    <a:lumOff val="15000"/>
                  </a:schemeClr>
                </a:solidFill>
                <a:latin typeface="Calibri Light"/>
                <a:cs typeface="Calibri Light"/>
              </a:rPr>
              <a:t>Clay content</a:t>
            </a:r>
          </a:p>
        </p:txBody>
      </p:sp>
      <p:sp>
        <p:nvSpPr>
          <p:cNvPr id="16" name="TextBox 15">
            <a:extLst>
              <a:ext uri="{FF2B5EF4-FFF2-40B4-BE49-F238E27FC236}">
                <a16:creationId xmlns:a16="http://schemas.microsoft.com/office/drawing/2014/main" id="{7285D82B-E04F-674C-8992-7276EF033124}"/>
              </a:ext>
            </a:extLst>
          </p:cNvPr>
          <p:cNvSpPr txBox="1"/>
          <p:nvPr/>
        </p:nvSpPr>
        <p:spPr>
          <a:xfrm rot="16200000">
            <a:off x="8054427" y="2188235"/>
            <a:ext cx="1208429" cy="276999"/>
          </a:xfrm>
          <a:prstGeom prst="rect">
            <a:avLst/>
          </a:prstGeom>
          <a:noFill/>
        </p:spPr>
        <p:txBody>
          <a:bodyPr wrap="square" rtlCol="0">
            <a:spAutoFit/>
          </a:bodyPr>
          <a:lstStyle/>
          <a:p>
            <a:r>
              <a:rPr lang="en-US" sz="1200" dirty="0">
                <a:solidFill>
                  <a:schemeClr val="tx1">
                    <a:lumMod val="85000"/>
                    <a:lumOff val="15000"/>
                  </a:schemeClr>
                </a:solidFill>
                <a:latin typeface="Calibri Light"/>
                <a:cs typeface="Calibri Light"/>
              </a:rPr>
              <a:t>Clay content</a:t>
            </a:r>
          </a:p>
        </p:txBody>
      </p:sp>
    </p:spTree>
    <p:extLst>
      <p:ext uri="{BB962C8B-B14F-4D97-AF65-F5344CB8AC3E}">
        <p14:creationId xmlns:p14="http://schemas.microsoft.com/office/powerpoint/2010/main" val="2356567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well1_seismic.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9085" y="537528"/>
            <a:ext cx="2379854" cy="4605972"/>
          </a:xfrm>
          <a:prstGeom prst="rect">
            <a:avLst/>
          </a:prstGeom>
        </p:spPr>
      </p:pic>
      <p:sp>
        <p:nvSpPr>
          <p:cNvPr id="4" name="Slide Number Placeholder 3"/>
          <p:cNvSpPr>
            <a:spLocks noGrp="1"/>
          </p:cNvSpPr>
          <p:nvPr>
            <p:ph type="sldNum" sz="quarter" idx="12"/>
          </p:nvPr>
        </p:nvSpPr>
        <p:spPr/>
        <p:txBody>
          <a:bodyPr/>
          <a:lstStyle/>
          <a:p>
            <a:fld id="{EE54BD56-DF77-5C40-9718-6DC5FEF23575}" type="slidenum">
              <a:rPr lang="en-US" smtClean="0"/>
              <a:t>4</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6" y="249862"/>
            <a:ext cx="4649898"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SEISMIC CONVOLUTIONAL MODELING</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2" name="Picture 11" descr="Screen Shot 2017-03-15 at 10.52.39 AM.png">
            <a:extLst>
              <a:ext uri="{FF2B5EF4-FFF2-40B4-BE49-F238E27FC236}">
                <a16:creationId xmlns:a16="http://schemas.microsoft.com/office/drawing/2014/main" id="{AF8E1E8D-2911-3344-A9D2-C2CE0CEAD3A1}"/>
              </a:ext>
            </a:extLst>
          </p:cNvPr>
          <p:cNvPicPr>
            <a:picLocks noChangeAspect="1"/>
          </p:cNvPicPr>
          <p:nvPr/>
        </p:nvPicPr>
        <p:blipFill rotWithShape="1">
          <a:blip r:embed="rId4">
            <a:extLst>
              <a:ext uri="{28A0092B-C50C-407E-A947-70E740481C1C}">
                <a14:useLocalDpi xmlns:a14="http://schemas.microsoft.com/office/drawing/2010/main" val="0"/>
              </a:ext>
            </a:extLst>
          </a:blip>
          <a:srcRect r="28924"/>
          <a:stretch/>
        </p:blipFill>
        <p:spPr>
          <a:xfrm>
            <a:off x="753036" y="718202"/>
            <a:ext cx="5047530" cy="4192864"/>
          </a:xfrm>
          <a:prstGeom prst="rect">
            <a:avLst/>
          </a:prstGeom>
        </p:spPr>
      </p:pic>
    </p:spTree>
    <p:extLst>
      <p:ext uri="{BB962C8B-B14F-4D97-AF65-F5344CB8AC3E}">
        <p14:creationId xmlns:p14="http://schemas.microsoft.com/office/powerpoint/2010/main" val="2077809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7A4EE75-3D75-4E11-96E9-51B5CA1D76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8650" y="1031398"/>
            <a:ext cx="1182780" cy="3927858"/>
          </a:xfrm>
          <a:prstGeom prst="rect">
            <a:avLst/>
          </a:prstGeom>
        </p:spPr>
      </p:pic>
      <p:sp>
        <p:nvSpPr>
          <p:cNvPr id="5" name="Right Brace 4">
            <a:extLst>
              <a:ext uri="{FF2B5EF4-FFF2-40B4-BE49-F238E27FC236}">
                <a16:creationId xmlns:a16="http://schemas.microsoft.com/office/drawing/2014/main" id="{9338AA31-8600-49F6-BE25-7BE7A99B29D2}"/>
              </a:ext>
            </a:extLst>
          </p:cNvPr>
          <p:cNvSpPr/>
          <p:nvPr/>
        </p:nvSpPr>
        <p:spPr>
          <a:xfrm>
            <a:off x="1811431" y="1683157"/>
            <a:ext cx="283726" cy="3275858"/>
          </a:xfrm>
          <a:prstGeom prst="rightBrace">
            <a:avLst>
              <a:gd name="adj1" fmla="val 8333"/>
              <a:gd name="adj2" fmla="val 499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CDD80EEB-D898-4CE2-922D-2E4951A65FA2}"/>
              </a:ext>
            </a:extLst>
          </p:cNvPr>
          <p:cNvSpPr txBox="1"/>
          <p:nvPr/>
        </p:nvSpPr>
        <p:spPr>
          <a:xfrm>
            <a:off x="2074538" y="3171045"/>
            <a:ext cx="662361" cy="300082"/>
          </a:xfrm>
          <a:prstGeom prst="rect">
            <a:avLst/>
          </a:prstGeom>
          <a:noFill/>
        </p:spPr>
        <p:txBody>
          <a:bodyPr wrap="none" rtlCol="0">
            <a:spAutoFit/>
          </a:bodyPr>
          <a:lstStyle/>
          <a:p>
            <a:r>
              <a:rPr lang="en-US" sz="1350" dirty="0"/>
              <a:t>Class 1</a:t>
            </a:r>
          </a:p>
        </p:txBody>
      </p:sp>
      <p:sp>
        <p:nvSpPr>
          <p:cNvPr id="7" name="TextBox 6">
            <a:extLst>
              <a:ext uri="{FF2B5EF4-FFF2-40B4-BE49-F238E27FC236}">
                <a16:creationId xmlns:a16="http://schemas.microsoft.com/office/drawing/2014/main" id="{77A3E8C5-05E8-B240-B7E2-6116A4370FB9}"/>
              </a:ext>
            </a:extLst>
          </p:cNvPr>
          <p:cNvSpPr txBox="1"/>
          <p:nvPr/>
        </p:nvSpPr>
        <p:spPr>
          <a:xfrm>
            <a:off x="884161" y="657211"/>
            <a:ext cx="671758" cy="307777"/>
          </a:xfrm>
          <a:prstGeom prst="rect">
            <a:avLst/>
          </a:prstGeom>
          <a:noFill/>
        </p:spPr>
        <p:txBody>
          <a:bodyPr wrap="square" rtlCol="0">
            <a:spAutoFit/>
          </a:bodyPr>
          <a:lstStyle/>
          <a:p>
            <a:r>
              <a:rPr lang="en-US" sz="1400" dirty="0">
                <a:solidFill>
                  <a:schemeClr val="tx1">
                    <a:lumMod val="65000"/>
                    <a:lumOff val="35000"/>
                  </a:schemeClr>
                </a:solidFill>
                <a:latin typeface="Calibri"/>
                <a:cs typeface="Calibri"/>
              </a:rPr>
              <a:t>Salida</a:t>
            </a:r>
          </a:p>
        </p:txBody>
      </p:sp>
      <p:cxnSp>
        <p:nvCxnSpPr>
          <p:cNvPr id="8" name="Straight Connector 7">
            <a:extLst>
              <a:ext uri="{FF2B5EF4-FFF2-40B4-BE49-F238E27FC236}">
                <a16:creationId xmlns:a16="http://schemas.microsoft.com/office/drawing/2014/main" id="{248A845C-B9A5-A74B-91A6-443A19466AF0}"/>
              </a:ext>
            </a:extLst>
          </p:cNvPr>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170651E-57F0-1944-A0E4-BB3061EE765F}"/>
              </a:ext>
            </a:extLst>
          </p:cNvPr>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8C85DE7-3A7E-324D-8F65-026F8C16A1F8}"/>
              </a:ext>
            </a:extLst>
          </p:cNvPr>
          <p:cNvSpPr/>
          <p:nvPr/>
        </p:nvSpPr>
        <p:spPr>
          <a:xfrm>
            <a:off x="424126" y="249862"/>
            <a:ext cx="2911356"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LABELED STATIGRAPHY </a:t>
            </a:r>
          </a:p>
        </p:txBody>
      </p:sp>
      <p:pic>
        <p:nvPicPr>
          <p:cNvPr id="12" name="Picture 11">
            <a:extLst>
              <a:ext uri="{FF2B5EF4-FFF2-40B4-BE49-F238E27FC236}">
                <a16:creationId xmlns:a16="http://schemas.microsoft.com/office/drawing/2014/main" id="{7E04F83B-9BE6-5246-93B1-970086FCC6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9816" y="1031398"/>
            <a:ext cx="1205139" cy="3927857"/>
          </a:xfrm>
          <a:prstGeom prst="rect">
            <a:avLst/>
          </a:prstGeom>
        </p:spPr>
      </p:pic>
      <p:sp>
        <p:nvSpPr>
          <p:cNvPr id="13" name="Right Brace 12">
            <a:extLst>
              <a:ext uri="{FF2B5EF4-FFF2-40B4-BE49-F238E27FC236}">
                <a16:creationId xmlns:a16="http://schemas.microsoft.com/office/drawing/2014/main" id="{DF9750BD-7E63-9945-BB3C-DC3051A3F11C}"/>
              </a:ext>
            </a:extLst>
          </p:cNvPr>
          <p:cNvSpPr/>
          <p:nvPr/>
        </p:nvSpPr>
        <p:spPr>
          <a:xfrm>
            <a:off x="4054012" y="1683157"/>
            <a:ext cx="149889" cy="1414253"/>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4" name="Right Brace 13">
            <a:extLst>
              <a:ext uri="{FF2B5EF4-FFF2-40B4-BE49-F238E27FC236}">
                <a16:creationId xmlns:a16="http://schemas.microsoft.com/office/drawing/2014/main" id="{F0D2CF3B-D2C5-6F4D-865D-B3A8F60596A1}"/>
              </a:ext>
            </a:extLst>
          </p:cNvPr>
          <p:cNvSpPr/>
          <p:nvPr/>
        </p:nvSpPr>
        <p:spPr>
          <a:xfrm>
            <a:off x="4054014" y="3097409"/>
            <a:ext cx="149887" cy="18616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a:p>
        </p:txBody>
      </p:sp>
      <p:sp>
        <p:nvSpPr>
          <p:cNvPr id="15" name="TextBox 14">
            <a:extLst>
              <a:ext uri="{FF2B5EF4-FFF2-40B4-BE49-F238E27FC236}">
                <a16:creationId xmlns:a16="http://schemas.microsoft.com/office/drawing/2014/main" id="{65450DF6-F996-934B-8901-A815AB389F18}"/>
              </a:ext>
            </a:extLst>
          </p:cNvPr>
          <p:cNvSpPr txBox="1"/>
          <p:nvPr/>
        </p:nvSpPr>
        <p:spPr>
          <a:xfrm>
            <a:off x="4203901" y="2240242"/>
            <a:ext cx="889669" cy="300082"/>
          </a:xfrm>
          <a:prstGeom prst="rect">
            <a:avLst/>
          </a:prstGeom>
          <a:noFill/>
        </p:spPr>
        <p:txBody>
          <a:bodyPr wrap="square" rtlCol="0">
            <a:spAutoFit/>
          </a:bodyPr>
          <a:lstStyle/>
          <a:p>
            <a:r>
              <a:rPr lang="en-US" sz="1350" dirty="0"/>
              <a:t>Class 1</a:t>
            </a:r>
          </a:p>
        </p:txBody>
      </p:sp>
      <p:sp>
        <p:nvSpPr>
          <p:cNvPr id="16" name="TextBox 15">
            <a:extLst>
              <a:ext uri="{FF2B5EF4-FFF2-40B4-BE49-F238E27FC236}">
                <a16:creationId xmlns:a16="http://schemas.microsoft.com/office/drawing/2014/main" id="{54D3B414-603D-D449-8C1A-F2E15C20CEBE}"/>
              </a:ext>
            </a:extLst>
          </p:cNvPr>
          <p:cNvSpPr txBox="1"/>
          <p:nvPr/>
        </p:nvSpPr>
        <p:spPr>
          <a:xfrm>
            <a:off x="4218240" y="3878170"/>
            <a:ext cx="768926" cy="300082"/>
          </a:xfrm>
          <a:prstGeom prst="rect">
            <a:avLst/>
          </a:prstGeom>
          <a:noFill/>
        </p:spPr>
        <p:txBody>
          <a:bodyPr wrap="square" rtlCol="0">
            <a:spAutoFit/>
          </a:bodyPr>
          <a:lstStyle/>
          <a:p>
            <a:r>
              <a:rPr lang="en-US" sz="1350" dirty="0"/>
              <a:t>Class 2</a:t>
            </a:r>
          </a:p>
        </p:txBody>
      </p:sp>
      <p:sp>
        <p:nvSpPr>
          <p:cNvPr id="17" name="TextBox 16">
            <a:extLst>
              <a:ext uri="{FF2B5EF4-FFF2-40B4-BE49-F238E27FC236}">
                <a16:creationId xmlns:a16="http://schemas.microsoft.com/office/drawing/2014/main" id="{E4EEC69B-CE77-9B4A-A992-B48B349CF463}"/>
              </a:ext>
            </a:extLst>
          </p:cNvPr>
          <p:cNvSpPr txBox="1"/>
          <p:nvPr/>
        </p:nvSpPr>
        <p:spPr>
          <a:xfrm>
            <a:off x="2742274" y="657211"/>
            <a:ext cx="1461627" cy="307777"/>
          </a:xfrm>
          <a:prstGeom prst="rect">
            <a:avLst/>
          </a:prstGeom>
          <a:noFill/>
        </p:spPr>
        <p:txBody>
          <a:bodyPr wrap="square" rtlCol="0">
            <a:spAutoFit/>
          </a:bodyPr>
          <a:lstStyle/>
          <a:p>
            <a:r>
              <a:rPr lang="en-US" sz="1400" dirty="0">
                <a:solidFill>
                  <a:schemeClr val="tx1">
                    <a:lumMod val="65000"/>
                    <a:lumOff val="35000"/>
                  </a:schemeClr>
                </a:solidFill>
                <a:latin typeface="Calibri"/>
                <a:cs typeface="Calibri"/>
              </a:rPr>
              <a:t>Oceanographer</a:t>
            </a:r>
          </a:p>
        </p:txBody>
      </p:sp>
      <p:sp>
        <p:nvSpPr>
          <p:cNvPr id="23" name="TextBox 22">
            <a:extLst>
              <a:ext uri="{FF2B5EF4-FFF2-40B4-BE49-F238E27FC236}">
                <a16:creationId xmlns:a16="http://schemas.microsoft.com/office/drawing/2014/main" id="{FF0EC4F4-AA8E-E448-8429-34823FFEB4A5}"/>
              </a:ext>
            </a:extLst>
          </p:cNvPr>
          <p:cNvSpPr txBox="1"/>
          <p:nvPr/>
        </p:nvSpPr>
        <p:spPr>
          <a:xfrm>
            <a:off x="4938560" y="537528"/>
            <a:ext cx="4156834" cy="4524315"/>
          </a:xfrm>
          <a:prstGeom prst="rect">
            <a:avLst/>
          </a:prstGeom>
          <a:noFill/>
        </p:spPr>
        <p:txBody>
          <a:bodyPr wrap="square" rtlCol="0">
            <a:spAutoFit/>
          </a:bodyPr>
          <a:lstStyle/>
          <a:p>
            <a:pPr marL="285750" indent="-285750">
              <a:buFont typeface="Arial"/>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The difference between well log resolution (0.3 m) and seismic resolution (about 200 m) makes it difficult to label the seismic data using the </a:t>
            </a:r>
            <a:r>
              <a:rPr lang="en-US" sz="1600" dirty="0" err="1">
                <a:solidFill>
                  <a:schemeClr val="tx1">
                    <a:lumMod val="65000"/>
                    <a:lumOff val="35000"/>
                  </a:schemeClr>
                </a:solidFill>
                <a:latin typeface="Calibri" panose="020F0502020204030204" pitchFamily="34" charset="0"/>
                <a:cs typeface="Calibri" panose="020F0502020204030204" pitchFamily="34" charset="0"/>
              </a:rPr>
              <a:t>Vshale</a:t>
            </a:r>
            <a:r>
              <a:rPr lang="en-US" sz="1600" dirty="0">
                <a:solidFill>
                  <a:schemeClr val="tx1">
                    <a:lumMod val="65000"/>
                    <a:lumOff val="35000"/>
                  </a:schemeClr>
                </a:solidFill>
                <a:latin typeface="Calibri" panose="020F0502020204030204" pitchFamily="34" charset="0"/>
                <a:cs typeface="Calibri" panose="020F0502020204030204" pitchFamily="34" charset="0"/>
              </a:rPr>
              <a:t> log values</a:t>
            </a:r>
          </a:p>
          <a:p>
            <a:pPr marL="285750" indent="-285750">
              <a:buFont typeface="Arial"/>
              <a:buChar char="•"/>
            </a:pP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We label the data by chunks, and divide them into five categories:</a:t>
            </a:r>
          </a:p>
          <a:p>
            <a:pPr marL="285750" indent="-285750">
              <a:buFont typeface="Arial"/>
              <a:buChar char="•"/>
            </a:pP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mj-lt"/>
              <a:buAutoNum type="arabicPeriod"/>
            </a:pPr>
            <a:r>
              <a:rPr lang="en-US" sz="1600" dirty="0">
                <a:solidFill>
                  <a:schemeClr val="tx1">
                    <a:lumMod val="65000"/>
                    <a:lumOff val="35000"/>
                  </a:schemeClr>
                </a:solidFill>
              </a:rPr>
              <a:t>Unimodal Thick Shale</a:t>
            </a:r>
          </a:p>
          <a:p>
            <a:pPr marL="342900" indent="-342900">
              <a:buFont typeface="+mj-lt"/>
              <a:buAutoNum type="arabicPeriod"/>
            </a:pPr>
            <a:r>
              <a:rPr lang="en-US" sz="1600" dirty="0">
                <a:solidFill>
                  <a:schemeClr val="tx1">
                    <a:lumMod val="65000"/>
                    <a:lumOff val="35000"/>
                  </a:schemeClr>
                </a:solidFill>
              </a:rPr>
              <a:t>Low Net-to-Gross Thin-bedded Shale and Sandstone.</a:t>
            </a:r>
          </a:p>
          <a:p>
            <a:pPr marL="342900" indent="-342900">
              <a:buFont typeface="+mj-lt"/>
              <a:buAutoNum type="arabicPeriod"/>
            </a:pPr>
            <a:r>
              <a:rPr lang="en-US" sz="1600" dirty="0">
                <a:solidFill>
                  <a:schemeClr val="tx1">
                    <a:lumMod val="65000"/>
                    <a:lumOff val="35000"/>
                  </a:schemeClr>
                </a:solidFill>
              </a:rPr>
              <a:t>Bimodal Blocky Shales and Sandstones (moderate NTG)</a:t>
            </a:r>
          </a:p>
          <a:p>
            <a:pPr marL="342900" indent="-342900">
              <a:buFont typeface="+mj-lt"/>
              <a:buAutoNum type="arabicPeriod"/>
            </a:pPr>
            <a:r>
              <a:rPr lang="en-US" sz="1600" dirty="0">
                <a:solidFill>
                  <a:schemeClr val="tx1">
                    <a:lumMod val="65000"/>
                    <a:lumOff val="35000"/>
                  </a:schemeClr>
                </a:solidFill>
              </a:rPr>
              <a:t>High Net-to-Gross Thin-bedded Sandstone and Shale</a:t>
            </a:r>
          </a:p>
          <a:p>
            <a:pPr marL="342900" indent="-342900">
              <a:buFont typeface="+mj-lt"/>
              <a:buAutoNum type="arabicPeriod"/>
            </a:pPr>
            <a:r>
              <a:rPr lang="en-US" sz="1600" dirty="0">
                <a:solidFill>
                  <a:schemeClr val="tx1">
                    <a:lumMod val="65000"/>
                    <a:lumOff val="35000"/>
                  </a:schemeClr>
                </a:solidFill>
              </a:rPr>
              <a:t>Very High Net-to-Gross Blocky Sandstone</a:t>
            </a:r>
          </a:p>
          <a:p>
            <a:pPr marL="800100" lvl="1" indent="-342900">
              <a:buFont typeface="+mj-lt"/>
              <a:buAutoNum type="arabicPeriod"/>
            </a:pP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80,000 labeled field data samples</a:t>
            </a:r>
          </a:p>
        </p:txBody>
      </p:sp>
    </p:spTree>
    <p:extLst>
      <p:ext uri="{BB962C8B-B14F-4D97-AF65-F5344CB8AC3E}">
        <p14:creationId xmlns:p14="http://schemas.microsoft.com/office/powerpoint/2010/main" val="3672760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ight Brace 4">
            <a:extLst>
              <a:ext uri="{FF2B5EF4-FFF2-40B4-BE49-F238E27FC236}">
                <a16:creationId xmlns:a16="http://schemas.microsoft.com/office/drawing/2014/main" id="{9338AA31-8600-49F6-BE25-7BE7A99B29D2}"/>
              </a:ext>
            </a:extLst>
          </p:cNvPr>
          <p:cNvSpPr/>
          <p:nvPr/>
        </p:nvSpPr>
        <p:spPr>
          <a:xfrm>
            <a:off x="1811431" y="1683157"/>
            <a:ext cx="283726" cy="3275858"/>
          </a:xfrm>
          <a:prstGeom prst="rightBrace">
            <a:avLst>
              <a:gd name="adj1" fmla="val 8333"/>
              <a:gd name="adj2" fmla="val 49960"/>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350" dirty="0"/>
          </a:p>
        </p:txBody>
      </p:sp>
      <p:sp>
        <p:nvSpPr>
          <p:cNvPr id="6" name="TextBox 5">
            <a:extLst>
              <a:ext uri="{FF2B5EF4-FFF2-40B4-BE49-F238E27FC236}">
                <a16:creationId xmlns:a16="http://schemas.microsoft.com/office/drawing/2014/main" id="{CDD80EEB-D898-4CE2-922D-2E4951A65FA2}"/>
              </a:ext>
            </a:extLst>
          </p:cNvPr>
          <p:cNvSpPr txBox="1"/>
          <p:nvPr/>
        </p:nvSpPr>
        <p:spPr>
          <a:xfrm>
            <a:off x="2074538" y="3171045"/>
            <a:ext cx="662361" cy="300082"/>
          </a:xfrm>
          <a:prstGeom prst="rect">
            <a:avLst/>
          </a:prstGeom>
          <a:noFill/>
        </p:spPr>
        <p:txBody>
          <a:bodyPr wrap="none" rtlCol="0">
            <a:spAutoFit/>
          </a:bodyPr>
          <a:lstStyle/>
          <a:p>
            <a:r>
              <a:rPr lang="en-US" sz="1350" dirty="0"/>
              <a:t>Class 3</a:t>
            </a:r>
          </a:p>
        </p:txBody>
      </p:sp>
      <p:sp>
        <p:nvSpPr>
          <p:cNvPr id="7" name="TextBox 6">
            <a:extLst>
              <a:ext uri="{FF2B5EF4-FFF2-40B4-BE49-F238E27FC236}">
                <a16:creationId xmlns:a16="http://schemas.microsoft.com/office/drawing/2014/main" id="{77A3E8C5-05E8-B240-B7E2-6116A4370FB9}"/>
              </a:ext>
            </a:extLst>
          </p:cNvPr>
          <p:cNvSpPr txBox="1"/>
          <p:nvPr/>
        </p:nvSpPr>
        <p:spPr>
          <a:xfrm>
            <a:off x="499078" y="657211"/>
            <a:ext cx="1242409" cy="307777"/>
          </a:xfrm>
          <a:prstGeom prst="rect">
            <a:avLst/>
          </a:prstGeom>
          <a:noFill/>
        </p:spPr>
        <p:txBody>
          <a:bodyPr wrap="square" rtlCol="0">
            <a:spAutoFit/>
          </a:bodyPr>
          <a:lstStyle/>
          <a:p>
            <a:r>
              <a:rPr lang="en-US" sz="1400" dirty="0">
                <a:solidFill>
                  <a:schemeClr val="tx1">
                    <a:lumMod val="65000"/>
                    <a:lumOff val="35000"/>
                  </a:schemeClr>
                </a:solidFill>
                <a:latin typeface="Calibri"/>
                <a:cs typeface="Calibri"/>
              </a:rPr>
              <a:t>North Platte</a:t>
            </a:r>
          </a:p>
        </p:txBody>
      </p:sp>
      <p:cxnSp>
        <p:nvCxnSpPr>
          <p:cNvPr id="8" name="Straight Connector 7">
            <a:extLst>
              <a:ext uri="{FF2B5EF4-FFF2-40B4-BE49-F238E27FC236}">
                <a16:creationId xmlns:a16="http://schemas.microsoft.com/office/drawing/2014/main" id="{248A845C-B9A5-A74B-91A6-443A19466AF0}"/>
              </a:ext>
            </a:extLst>
          </p:cNvPr>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a16="http://schemas.microsoft.com/office/drawing/2014/main" id="{1170651E-57F0-1944-A0E4-BB3061EE765F}"/>
              </a:ext>
            </a:extLst>
          </p:cNvPr>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8C85DE7-3A7E-324D-8F65-026F8C16A1F8}"/>
              </a:ext>
            </a:extLst>
          </p:cNvPr>
          <p:cNvSpPr/>
          <p:nvPr/>
        </p:nvSpPr>
        <p:spPr>
          <a:xfrm>
            <a:off x="424126" y="249862"/>
            <a:ext cx="2911356"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LABELED STATIGRAPHY </a:t>
            </a:r>
          </a:p>
        </p:txBody>
      </p:sp>
      <p:sp>
        <p:nvSpPr>
          <p:cNvPr id="17" name="TextBox 16">
            <a:extLst>
              <a:ext uri="{FF2B5EF4-FFF2-40B4-BE49-F238E27FC236}">
                <a16:creationId xmlns:a16="http://schemas.microsoft.com/office/drawing/2014/main" id="{E4EEC69B-CE77-9B4A-A992-B48B349CF463}"/>
              </a:ext>
            </a:extLst>
          </p:cNvPr>
          <p:cNvSpPr txBox="1"/>
          <p:nvPr/>
        </p:nvSpPr>
        <p:spPr>
          <a:xfrm>
            <a:off x="2742274" y="657211"/>
            <a:ext cx="1461627" cy="307777"/>
          </a:xfrm>
          <a:prstGeom prst="rect">
            <a:avLst/>
          </a:prstGeom>
          <a:noFill/>
        </p:spPr>
        <p:txBody>
          <a:bodyPr wrap="square" rtlCol="0">
            <a:spAutoFit/>
          </a:bodyPr>
          <a:lstStyle/>
          <a:p>
            <a:r>
              <a:rPr lang="en-US" sz="1400" dirty="0">
                <a:solidFill>
                  <a:schemeClr val="tx1">
                    <a:lumMod val="65000"/>
                    <a:lumOff val="35000"/>
                  </a:schemeClr>
                </a:solidFill>
                <a:latin typeface="Calibri"/>
                <a:cs typeface="Calibri"/>
              </a:rPr>
              <a:t>Rickenbacker</a:t>
            </a:r>
          </a:p>
        </p:txBody>
      </p:sp>
      <p:sp>
        <p:nvSpPr>
          <p:cNvPr id="23" name="TextBox 22">
            <a:extLst>
              <a:ext uri="{FF2B5EF4-FFF2-40B4-BE49-F238E27FC236}">
                <a16:creationId xmlns:a16="http://schemas.microsoft.com/office/drawing/2014/main" id="{FF0EC4F4-AA8E-E448-8429-34823FFEB4A5}"/>
              </a:ext>
            </a:extLst>
          </p:cNvPr>
          <p:cNvSpPr txBox="1"/>
          <p:nvPr/>
        </p:nvSpPr>
        <p:spPr>
          <a:xfrm>
            <a:off x="4938560" y="537528"/>
            <a:ext cx="4156834" cy="4524315"/>
          </a:xfrm>
          <a:prstGeom prst="rect">
            <a:avLst/>
          </a:prstGeom>
          <a:noFill/>
        </p:spPr>
        <p:txBody>
          <a:bodyPr wrap="square" rtlCol="0">
            <a:spAutoFit/>
          </a:bodyPr>
          <a:lstStyle/>
          <a:p>
            <a:pPr marL="285750" indent="-285750">
              <a:buFont typeface="Arial"/>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The difference between well log resolution (0.3 m) and seismic resolution (about 200 m) makes it difficult to label the seismic data using the </a:t>
            </a:r>
            <a:r>
              <a:rPr lang="en-US" sz="1600" dirty="0" err="1">
                <a:solidFill>
                  <a:schemeClr val="tx1">
                    <a:lumMod val="65000"/>
                    <a:lumOff val="35000"/>
                  </a:schemeClr>
                </a:solidFill>
                <a:latin typeface="Calibri" panose="020F0502020204030204" pitchFamily="34" charset="0"/>
                <a:cs typeface="Calibri" panose="020F0502020204030204" pitchFamily="34" charset="0"/>
              </a:rPr>
              <a:t>Vshale</a:t>
            </a:r>
            <a:r>
              <a:rPr lang="en-US" sz="1600" dirty="0">
                <a:solidFill>
                  <a:schemeClr val="tx1">
                    <a:lumMod val="65000"/>
                    <a:lumOff val="35000"/>
                  </a:schemeClr>
                </a:solidFill>
                <a:latin typeface="Calibri" panose="020F0502020204030204" pitchFamily="34" charset="0"/>
                <a:cs typeface="Calibri" panose="020F0502020204030204" pitchFamily="34" charset="0"/>
              </a:rPr>
              <a:t> log values</a:t>
            </a:r>
          </a:p>
          <a:p>
            <a:pPr marL="285750" indent="-285750">
              <a:buFont typeface="Arial"/>
              <a:buChar char="•"/>
            </a:pP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We label the data by chunks, and divide them into five categories:</a:t>
            </a:r>
          </a:p>
          <a:p>
            <a:pPr marL="285750" indent="-285750">
              <a:buFont typeface="Arial"/>
              <a:buChar char="•"/>
            </a:pP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mj-lt"/>
              <a:buAutoNum type="arabicPeriod"/>
            </a:pPr>
            <a:r>
              <a:rPr lang="en-US" sz="1600" dirty="0">
                <a:solidFill>
                  <a:schemeClr val="tx1">
                    <a:lumMod val="65000"/>
                    <a:lumOff val="35000"/>
                  </a:schemeClr>
                </a:solidFill>
              </a:rPr>
              <a:t>Unimodal Thick Shale</a:t>
            </a:r>
          </a:p>
          <a:p>
            <a:pPr marL="342900" indent="-342900">
              <a:buFont typeface="+mj-lt"/>
              <a:buAutoNum type="arabicPeriod"/>
            </a:pPr>
            <a:r>
              <a:rPr lang="en-US" sz="1600" dirty="0">
                <a:solidFill>
                  <a:schemeClr val="tx1">
                    <a:lumMod val="65000"/>
                    <a:lumOff val="35000"/>
                  </a:schemeClr>
                </a:solidFill>
              </a:rPr>
              <a:t>Low Net-to-Gross Thin-bedded Shale and Sandstone.</a:t>
            </a:r>
          </a:p>
          <a:p>
            <a:pPr marL="342900" indent="-342900">
              <a:buFont typeface="+mj-lt"/>
              <a:buAutoNum type="arabicPeriod"/>
            </a:pPr>
            <a:r>
              <a:rPr lang="en-US" sz="1600" dirty="0">
                <a:solidFill>
                  <a:schemeClr val="tx1">
                    <a:lumMod val="65000"/>
                    <a:lumOff val="35000"/>
                  </a:schemeClr>
                </a:solidFill>
              </a:rPr>
              <a:t>Bimodal Blocky Shales and Sandstones (moderate NTG)</a:t>
            </a:r>
          </a:p>
          <a:p>
            <a:pPr marL="342900" indent="-342900">
              <a:buFont typeface="+mj-lt"/>
              <a:buAutoNum type="arabicPeriod"/>
            </a:pPr>
            <a:r>
              <a:rPr lang="en-US" sz="1600" dirty="0">
                <a:solidFill>
                  <a:schemeClr val="tx1">
                    <a:lumMod val="65000"/>
                    <a:lumOff val="35000"/>
                  </a:schemeClr>
                </a:solidFill>
              </a:rPr>
              <a:t>High Net-to-Gross Thin-bedded Sandstone and Shale</a:t>
            </a:r>
          </a:p>
          <a:p>
            <a:pPr marL="342900" indent="-342900">
              <a:buFont typeface="+mj-lt"/>
              <a:buAutoNum type="arabicPeriod"/>
            </a:pPr>
            <a:r>
              <a:rPr lang="en-US" sz="1600" dirty="0">
                <a:solidFill>
                  <a:schemeClr val="tx1">
                    <a:lumMod val="65000"/>
                    <a:lumOff val="35000"/>
                  </a:schemeClr>
                </a:solidFill>
              </a:rPr>
              <a:t>Very High Net-to-Gross Blocky Sandstone</a:t>
            </a:r>
          </a:p>
          <a:p>
            <a:pPr marL="800100" lvl="1" indent="-342900">
              <a:buFont typeface="+mj-lt"/>
              <a:buAutoNum type="arabicPeriod"/>
            </a:pPr>
            <a:endParaRPr lang="en-US" sz="1600" dirty="0">
              <a:solidFill>
                <a:schemeClr val="tx1">
                  <a:lumMod val="65000"/>
                  <a:lumOff val="35000"/>
                </a:schemeClr>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US" sz="1600" dirty="0">
                <a:solidFill>
                  <a:schemeClr val="tx1">
                    <a:lumMod val="65000"/>
                    <a:lumOff val="35000"/>
                  </a:schemeClr>
                </a:solidFill>
                <a:latin typeface="Calibri" panose="020F0502020204030204" pitchFamily="34" charset="0"/>
                <a:cs typeface="Calibri" panose="020F0502020204030204" pitchFamily="34" charset="0"/>
              </a:rPr>
              <a:t>80,000 labeled field data samples</a:t>
            </a:r>
          </a:p>
        </p:txBody>
      </p:sp>
      <p:pic>
        <p:nvPicPr>
          <p:cNvPr id="18" name="Picture 17">
            <a:extLst>
              <a:ext uri="{FF2B5EF4-FFF2-40B4-BE49-F238E27FC236}">
                <a16:creationId xmlns:a16="http://schemas.microsoft.com/office/drawing/2014/main" id="{8C6FC870-916C-7B45-8A4C-509BDFD970C8}"/>
              </a:ext>
            </a:extLst>
          </p:cNvPr>
          <p:cNvPicPr>
            <a:picLocks noChangeAspect="1"/>
          </p:cNvPicPr>
          <p:nvPr/>
        </p:nvPicPr>
        <p:blipFill rotWithShape="1">
          <a:blip r:embed="rId3">
            <a:extLst>
              <a:ext uri="{28A0092B-C50C-407E-A947-70E740481C1C}">
                <a14:useLocalDpi xmlns:a14="http://schemas.microsoft.com/office/drawing/2010/main" val="0"/>
              </a:ext>
            </a:extLst>
          </a:blip>
          <a:srcRect r="69673"/>
          <a:stretch/>
        </p:blipFill>
        <p:spPr>
          <a:xfrm>
            <a:off x="499078" y="1031398"/>
            <a:ext cx="1242409" cy="3927616"/>
          </a:xfrm>
          <a:prstGeom prst="rect">
            <a:avLst/>
          </a:prstGeom>
        </p:spPr>
      </p:pic>
      <p:pic>
        <p:nvPicPr>
          <p:cNvPr id="21" name="Picture 20">
            <a:extLst>
              <a:ext uri="{FF2B5EF4-FFF2-40B4-BE49-F238E27FC236}">
                <a16:creationId xmlns:a16="http://schemas.microsoft.com/office/drawing/2014/main" id="{155CD587-47FF-5C46-9532-5F8E0E4A03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36900" y="964989"/>
            <a:ext cx="1277752" cy="4040586"/>
          </a:xfrm>
          <a:prstGeom prst="rect">
            <a:avLst/>
          </a:prstGeom>
        </p:spPr>
      </p:pic>
      <p:sp>
        <p:nvSpPr>
          <p:cNvPr id="22" name="Right Brace 21">
            <a:extLst>
              <a:ext uri="{FF2B5EF4-FFF2-40B4-BE49-F238E27FC236}">
                <a16:creationId xmlns:a16="http://schemas.microsoft.com/office/drawing/2014/main" id="{11B0D975-340A-A149-A7F8-C27500A9704E}"/>
              </a:ext>
            </a:extLst>
          </p:cNvPr>
          <p:cNvSpPr/>
          <p:nvPr/>
        </p:nvSpPr>
        <p:spPr>
          <a:xfrm>
            <a:off x="4014652" y="3012101"/>
            <a:ext cx="269965" cy="1011259"/>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Right Brace 23">
            <a:extLst>
              <a:ext uri="{FF2B5EF4-FFF2-40B4-BE49-F238E27FC236}">
                <a16:creationId xmlns:a16="http://schemas.microsoft.com/office/drawing/2014/main" id="{F2778766-8580-7E46-A638-24574FE57241}"/>
              </a:ext>
            </a:extLst>
          </p:cNvPr>
          <p:cNvSpPr/>
          <p:nvPr/>
        </p:nvSpPr>
        <p:spPr>
          <a:xfrm>
            <a:off x="3989944" y="4040655"/>
            <a:ext cx="294673" cy="10211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Right Brace 24">
            <a:extLst>
              <a:ext uri="{FF2B5EF4-FFF2-40B4-BE49-F238E27FC236}">
                <a16:creationId xmlns:a16="http://schemas.microsoft.com/office/drawing/2014/main" id="{61A1C27A-9D6C-B542-805D-526ECDE90882}"/>
              </a:ext>
            </a:extLst>
          </p:cNvPr>
          <p:cNvSpPr/>
          <p:nvPr/>
        </p:nvSpPr>
        <p:spPr>
          <a:xfrm>
            <a:off x="4014652" y="1683157"/>
            <a:ext cx="269965" cy="131259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C23DB4C3-FEF5-534D-81BC-6C54BA962D74}"/>
              </a:ext>
            </a:extLst>
          </p:cNvPr>
          <p:cNvSpPr txBox="1"/>
          <p:nvPr/>
        </p:nvSpPr>
        <p:spPr>
          <a:xfrm>
            <a:off x="4254854" y="2189412"/>
            <a:ext cx="662361" cy="300082"/>
          </a:xfrm>
          <a:prstGeom prst="rect">
            <a:avLst/>
          </a:prstGeom>
          <a:noFill/>
        </p:spPr>
        <p:txBody>
          <a:bodyPr wrap="none" rtlCol="0">
            <a:spAutoFit/>
          </a:bodyPr>
          <a:lstStyle/>
          <a:p>
            <a:r>
              <a:rPr lang="en-US" sz="1350" dirty="0"/>
              <a:t>Class 5</a:t>
            </a:r>
          </a:p>
        </p:txBody>
      </p:sp>
      <p:sp>
        <p:nvSpPr>
          <p:cNvPr id="30" name="TextBox 29">
            <a:extLst>
              <a:ext uri="{FF2B5EF4-FFF2-40B4-BE49-F238E27FC236}">
                <a16:creationId xmlns:a16="http://schemas.microsoft.com/office/drawing/2014/main" id="{6F9C721E-C5E6-A343-A889-14A11969B38D}"/>
              </a:ext>
            </a:extLst>
          </p:cNvPr>
          <p:cNvSpPr txBox="1"/>
          <p:nvPr/>
        </p:nvSpPr>
        <p:spPr>
          <a:xfrm>
            <a:off x="4226899" y="3365008"/>
            <a:ext cx="662361" cy="300082"/>
          </a:xfrm>
          <a:prstGeom prst="rect">
            <a:avLst/>
          </a:prstGeom>
          <a:noFill/>
        </p:spPr>
        <p:txBody>
          <a:bodyPr wrap="none" rtlCol="0">
            <a:spAutoFit/>
          </a:bodyPr>
          <a:lstStyle/>
          <a:p>
            <a:r>
              <a:rPr lang="en-US" sz="1350" dirty="0"/>
              <a:t>Class 1</a:t>
            </a:r>
          </a:p>
        </p:txBody>
      </p:sp>
      <p:sp>
        <p:nvSpPr>
          <p:cNvPr id="31" name="TextBox 30">
            <a:extLst>
              <a:ext uri="{FF2B5EF4-FFF2-40B4-BE49-F238E27FC236}">
                <a16:creationId xmlns:a16="http://schemas.microsoft.com/office/drawing/2014/main" id="{58A5E2CB-6B53-F24F-BC6D-CB5999ADD0E2}"/>
              </a:ext>
            </a:extLst>
          </p:cNvPr>
          <p:cNvSpPr txBox="1"/>
          <p:nvPr/>
        </p:nvSpPr>
        <p:spPr>
          <a:xfrm>
            <a:off x="4249897" y="4397992"/>
            <a:ext cx="662361" cy="300082"/>
          </a:xfrm>
          <a:prstGeom prst="rect">
            <a:avLst/>
          </a:prstGeom>
          <a:noFill/>
        </p:spPr>
        <p:txBody>
          <a:bodyPr wrap="none" rtlCol="0">
            <a:spAutoFit/>
          </a:bodyPr>
          <a:lstStyle/>
          <a:p>
            <a:r>
              <a:rPr lang="en-US" sz="1350" dirty="0"/>
              <a:t>Class 4</a:t>
            </a:r>
          </a:p>
        </p:txBody>
      </p:sp>
    </p:spTree>
    <p:extLst>
      <p:ext uri="{BB962C8B-B14F-4D97-AF65-F5344CB8AC3E}">
        <p14:creationId xmlns:p14="http://schemas.microsoft.com/office/powerpoint/2010/main" val="4263775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E54BD56-DF77-5C40-9718-6DC5FEF23575}" type="slidenum">
              <a:rPr lang="en-US" smtClean="0"/>
              <a:t>7</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6" y="249862"/>
            <a:ext cx="4462570"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SYNTHETIC WELL LOG GENERATION</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Box 10"/>
          <p:cNvSpPr txBox="1"/>
          <p:nvPr/>
        </p:nvSpPr>
        <p:spPr>
          <a:xfrm>
            <a:off x="424126" y="688139"/>
            <a:ext cx="7959840" cy="2031325"/>
          </a:xfrm>
          <a:prstGeom prst="rect">
            <a:avLst/>
          </a:prstGeom>
          <a:noFill/>
        </p:spPr>
        <p:txBody>
          <a:bodyPr wrap="square" rtlCol="0">
            <a:spAutoFit/>
          </a:bodyPr>
          <a:lstStyle/>
          <a:p>
            <a:endParaRPr lang="en-US" dirty="0">
              <a:latin typeface="Calibri" panose="020F0502020204030204" pitchFamily="34" charset="0"/>
              <a:cs typeface="Calibri" panose="020F0502020204030204" pitchFamily="34" charset="0"/>
            </a:endParaRPr>
          </a:p>
          <a:p>
            <a:pPr marL="285750" indent="-285750">
              <a:buFont typeface="Arial"/>
              <a:buChar char="•"/>
            </a:pPr>
            <a:r>
              <a:rPr lang="en-US" dirty="0">
                <a:latin typeface="Calibri" panose="020F0502020204030204" pitchFamily="34" charset="0"/>
                <a:cs typeface="Calibri" panose="020F0502020204030204" pitchFamily="34" charset="0"/>
              </a:rPr>
              <a:t>The loss of resolution when transitioning to seismic data makes our training set too small to obtain good performance with a neural network</a:t>
            </a:r>
          </a:p>
          <a:p>
            <a:pPr marL="285750" indent="-285750">
              <a:buFont typeface="Arial"/>
              <a:buChar char="•"/>
            </a:pP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285750" indent="-285750">
              <a:buFont typeface="Arial"/>
              <a:buChar char="•"/>
            </a:pPr>
            <a:endParaRPr lang="en-US" dirty="0">
              <a:latin typeface="Calibri" panose="020F0502020204030204" pitchFamily="34" charset="0"/>
              <a:cs typeface="Calibri" panose="020F0502020204030204" pitchFamily="34" charset="0"/>
            </a:endParaRPr>
          </a:p>
          <a:p>
            <a:pPr marL="285750" indent="-285750">
              <a:buFont typeface="Arial"/>
              <a:buChar char="•"/>
            </a:pPr>
            <a:endParaRPr lang="en-US" dirty="0">
              <a:latin typeface="Calibri" panose="020F0502020204030204" pitchFamily="34" charset="0"/>
              <a:cs typeface="Calibri" panose="020F0502020204030204" pitchFamily="34" charset="0"/>
            </a:endParaRPr>
          </a:p>
        </p:txBody>
      </p:sp>
      <p:sp>
        <p:nvSpPr>
          <p:cNvPr id="9" name="Rectangle 8"/>
          <p:cNvSpPr/>
          <p:nvPr/>
        </p:nvSpPr>
        <p:spPr>
          <a:xfrm>
            <a:off x="2153042" y="2094212"/>
            <a:ext cx="4837918" cy="494873"/>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latin typeface="Gill Sans"/>
                <a:cs typeface="Gill Sans"/>
              </a:rPr>
              <a:t>SYNTHETIC DATA GENERATION WITH MARKOV CHAINS</a:t>
            </a:r>
          </a:p>
        </p:txBody>
      </p:sp>
      <p:sp>
        <p:nvSpPr>
          <p:cNvPr id="10" name="TextBox 9">
            <a:extLst>
              <a:ext uri="{FF2B5EF4-FFF2-40B4-BE49-F238E27FC236}">
                <a16:creationId xmlns:a16="http://schemas.microsoft.com/office/drawing/2014/main" id="{1EA5C43F-9D84-DC4D-B00B-D65FFC145299}"/>
              </a:ext>
            </a:extLst>
          </p:cNvPr>
          <p:cNvSpPr txBox="1"/>
          <p:nvPr/>
        </p:nvSpPr>
        <p:spPr>
          <a:xfrm>
            <a:off x="424126" y="3088303"/>
            <a:ext cx="7959840"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rgbClr val="222222"/>
                </a:solidFill>
                <a:latin typeface="Calibri" panose="020F0502020204030204" pitchFamily="34" charset="0"/>
                <a:cs typeface="Calibri" panose="020F0502020204030204" pitchFamily="34" charset="0"/>
              </a:rPr>
              <a:t>A stochastic model describing a sequence of possible states in which the probability of each state depends only on a finite number of previous states</a:t>
            </a:r>
          </a:p>
          <a:p>
            <a:pPr marL="285750" indent="-285750">
              <a:buFont typeface="Arial" panose="020B0604020202020204" pitchFamily="34" charset="0"/>
              <a:buChar char="•"/>
            </a:pPr>
            <a:endParaRPr lang="en-US" dirty="0">
              <a:solidFill>
                <a:srgbClr val="222222"/>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dirty="0">
                <a:solidFill>
                  <a:srgbClr val="222222"/>
                </a:solidFill>
                <a:latin typeface="Calibri" panose="020F0502020204030204" pitchFamily="34" charset="0"/>
                <a:cs typeface="Calibri" panose="020F0502020204030204" pitchFamily="34" charset="0"/>
              </a:rPr>
              <a:t>Generate synthetic logs with similar statistics as the field data</a:t>
            </a:r>
            <a:endParaRPr lang="en-US"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a:p>
            <a:pPr marL="285750" indent="-285750">
              <a:buFont typeface="Arial"/>
              <a:buChar char="•"/>
            </a:pPr>
            <a:endParaRPr lang="en-US" dirty="0">
              <a:latin typeface="Calibri" panose="020F0502020204030204" pitchFamily="34" charset="0"/>
              <a:cs typeface="Calibri" panose="020F0502020204030204" pitchFamily="34" charset="0"/>
            </a:endParaRPr>
          </a:p>
          <a:p>
            <a:pPr marL="285750" indent="-285750">
              <a:buFont typeface="Arial"/>
              <a:buChar char="•"/>
            </a:pPr>
            <a:endParaRPr lang="en-US" dirty="0">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1F30B95D-AC76-2040-9B3A-1F3D77313380}"/>
              </a:ext>
            </a:extLst>
          </p:cNvPr>
          <p:cNvSpPr/>
          <p:nvPr/>
        </p:nvSpPr>
        <p:spPr>
          <a:xfrm>
            <a:off x="8158046" y="1920704"/>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685DA9A2-508E-E94F-BBA7-2A63A9C4E3B3}"/>
              </a:ext>
            </a:extLst>
          </p:cNvPr>
          <p:cNvSpPr/>
          <p:nvPr/>
        </p:nvSpPr>
        <p:spPr>
          <a:xfrm>
            <a:off x="8158045" y="2165869"/>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54D196D-99F5-8E48-8B39-FF6A9F943243}"/>
              </a:ext>
            </a:extLst>
          </p:cNvPr>
          <p:cNvSpPr/>
          <p:nvPr/>
        </p:nvSpPr>
        <p:spPr>
          <a:xfrm>
            <a:off x="8160480" y="2411034"/>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6BF40EC-715A-9F4A-9C5A-A5E943D0E93A}"/>
              </a:ext>
            </a:extLst>
          </p:cNvPr>
          <p:cNvSpPr/>
          <p:nvPr/>
        </p:nvSpPr>
        <p:spPr>
          <a:xfrm>
            <a:off x="8158044" y="2658040"/>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A1BAEAE0-81FC-074A-9ACC-DE5471509CB8}"/>
              </a:ext>
            </a:extLst>
          </p:cNvPr>
          <p:cNvSpPr/>
          <p:nvPr/>
        </p:nvSpPr>
        <p:spPr>
          <a:xfrm>
            <a:off x="8158043" y="2907424"/>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2C385C3A-035A-D144-971A-B2C2522496E3}"/>
              </a:ext>
            </a:extLst>
          </p:cNvPr>
          <p:cNvSpPr/>
          <p:nvPr/>
        </p:nvSpPr>
        <p:spPr>
          <a:xfrm>
            <a:off x="8158043" y="3155611"/>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4BCBF441-9043-B043-AD28-8E854A64B66E}"/>
              </a:ext>
            </a:extLst>
          </p:cNvPr>
          <p:cNvSpPr/>
          <p:nvPr/>
        </p:nvSpPr>
        <p:spPr>
          <a:xfrm>
            <a:off x="8158042" y="3400776"/>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EE88F5DB-BB5B-FA4C-A142-BFAC86CF4DF5}"/>
              </a:ext>
            </a:extLst>
          </p:cNvPr>
          <p:cNvSpPr/>
          <p:nvPr/>
        </p:nvSpPr>
        <p:spPr>
          <a:xfrm>
            <a:off x="8160477" y="3645941"/>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1EA64B5B-7418-6A4C-9FEB-1417190A3B3B}"/>
              </a:ext>
            </a:extLst>
          </p:cNvPr>
          <p:cNvSpPr/>
          <p:nvPr/>
        </p:nvSpPr>
        <p:spPr>
          <a:xfrm>
            <a:off x="8158041" y="3892947"/>
            <a:ext cx="212035" cy="212035"/>
          </a:xfrm>
          <a:prstGeom prst="rect">
            <a:avLst/>
          </a:prstGeom>
          <a:solidFill>
            <a:schemeClr val="bg2">
              <a:lumMod val="5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4B5D2D19-59A9-CB41-B96E-4C23C4749AA6}"/>
              </a:ext>
            </a:extLst>
          </p:cNvPr>
          <p:cNvSpPr/>
          <p:nvPr/>
        </p:nvSpPr>
        <p:spPr>
          <a:xfrm>
            <a:off x="8158041" y="4143512"/>
            <a:ext cx="212035" cy="212035"/>
          </a:xfrm>
          <a:prstGeom prst="rect">
            <a:avLst/>
          </a:prstGeom>
          <a:solidFill>
            <a:schemeClr val="accent2">
              <a:lumMod val="40000"/>
              <a:lumOff val="60000"/>
            </a:schemeClr>
          </a:solidFill>
          <a:ln w="127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4" name="Circular Arrow 23">
            <a:extLst>
              <a:ext uri="{FF2B5EF4-FFF2-40B4-BE49-F238E27FC236}">
                <a16:creationId xmlns:a16="http://schemas.microsoft.com/office/drawing/2014/main" id="{18435E6A-E64A-784B-BE7D-B39DD9756DED}"/>
              </a:ext>
            </a:extLst>
          </p:cNvPr>
          <p:cNvSpPr/>
          <p:nvPr/>
        </p:nvSpPr>
        <p:spPr>
          <a:xfrm rot="5400000">
            <a:off x="8271434" y="3901039"/>
            <a:ext cx="384313" cy="446418"/>
          </a:xfrm>
          <a:prstGeom prst="circularArrow">
            <a:avLst>
              <a:gd name="adj1" fmla="val 7548"/>
              <a:gd name="adj2" fmla="val 1102825"/>
              <a:gd name="adj3" fmla="val 20349865"/>
              <a:gd name="adj4" fmla="val 10799996"/>
              <a:gd name="adj5" fmla="val 14418"/>
            </a:avLst>
          </a:prstGeom>
          <a:solidFill>
            <a:schemeClr val="bg1">
              <a:lumMod val="6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val="2606241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47B56DD-E628-C74E-8FC7-44B96E691A2A}"/>
              </a:ext>
            </a:extLst>
          </p:cNvPr>
          <p:cNvPicPr>
            <a:picLocks noChangeAspect="1"/>
          </p:cNvPicPr>
          <p:nvPr/>
        </p:nvPicPr>
        <p:blipFill>
          <a:blip r:embed="rId3"/>
          <a:stretch>
            <a:fillRect/>
          </a:stretch>
        </p:blipFill>
        <p:spPr>
          <a:xfrm>
            <a:off x="2350086" y="411624"/>
            <a:ext cx="6811844" cy="4715892"/>
          </a:xfrm>
          <a:prstGeom prst="rect">
            <a:avLst/>
          </a:prstGeom>
        </p:spPr>
      </p:pic>
      <p:sp>
        <p:nvSpPr>
          <p:cNvPr id="4" name="Slide Number Placeholder 3"/>
          <p:cNvSpPr>
            <a:spLocks noGrp="1"/>
          </p:cNvSpPr>
          <p:nvPr>
            <p:ph type="sldNum" sz="quarter" idx="12"/>
          </p:nvPr>
        </p:nvSpPr>
        <p:spPr/>
        <p:txBody>
          <a:bodyPr/>
          <a:lstStyle/>
          <a:p>
            <a:fld id="{EE54BD56-DF77-5C40-9718-6DC5FEF23575}" type="slidenum">
              <a:rPr lang="en-US" smtClean="0"/>
              <a:t>8</a:t>
            </a:fld>
            <a:endParaRPr lang="en-US" dirty="0"/>
          </a:p>
        </p:txBody>
      </p:sp>
      <p:cxnSp>
        <p:nvCxnSpPr>
          <p:cNvPr id="20" name="Straight Connector 19"/>
          <p:cNvCxnSpPr/>
          <p:nvPr/>
        </p:nvCxnSpPr>
        <p:spPr>
          <a:xfrm>
            <a:off x="1" y="427608"/>
            <a:ext cx="9144000" cy="0"/>
          </a:xfrm>
          <a:prstGeom prst="line">
            <a:avLst/>
          </a:prstGeom>
          <a:ln w="9525" cmpd="sng">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p:nvSpPr>
        <p:spPr>
          <a:xfrm>
            <a:off x="424127" y="249862"/>
            <a:ext cx="2849009" cy="28766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chemeClr val="tx1">
                    <a:lumMod val="65000"/>
                    <a:lumOff val="35000"/>
                  </a:schemeClr>
                </a:solidFill>
                <a:latin typeface="Gill Sans"/>
                <a:cs typeface="Gill Sans"/>
              </a:rPr>
              <a:t>VSHALE DISTRIBUTION</a:t>
            </a:r>
          </a:p>
        </p:txBody>
      </p:sp>
      <p:sp>
        <p:nvSpPr>
          <p:cNvPr id="26" name="Rectangle 25"/>
          <p:cNvSpPr/>
          <p:nvPr/>
        </p:nvSpPr>
        <p:spPr>
          <a:xfrm>
            <a:off x="1" y="0"/>
            <a:ext cx="9144000" cy="78407"/>
          </a:xfrm>
          <a:prstGeom prst="rect">
            <a:avLst/>
          </a:prstGeom>
          <a:solidFill>
            <a:schemeClr val="bg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F76F433-EA1D-A544-844F-60C6F85EB826}"/>
              </a:ext>
            </a:extLst>
          </p:cNvPr>
          <p:cNvSpPr txBox="1"/>
          <p:nvPr/>
        </p:nvSpPr>
        <p:spPr>
          <a:xfrm>
            <a:off x="155142" y="886729"/>
            <a:ext cx="2654964" cy="3416320"/>
          </a:xfrm>
          <a:prstGeom prst="rect">
            <a:avLst/>
          </a:prstGeom>
          <a:noFill/>
        </p:spPr>
        <p:txBody>
          <a:bodyPr wrap="square" rtlCol="0">
            <a:spAutoFit/>
          </a:bodyPr>
          <a:lstStyle/>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To reduce the number of Markov chain states, we approximate </a:t>
            </a:r>
            <a:r>
              <a:rPr lang="en-US" dirty="0" err="1">
                <a:solidFill>
                  <a:schemeClr val="tx1">
                    <a:lumMod val="65000"/>
                    <a:lumOff val="35000"/>
                  </a:schemeClr>
                </a:solidFill>
                <a:latin typeface="Calibri" panose="020F0502020204030204" pitchFamily="34" charset="0"/>
                <a:cs typeface="Calibri" panose="020F0502020204030204" pitchFamily="34" charset="0"/>
              </a:rPr>
              <a:t>vshale</a:t>
            </a:r>
            <a:r>
              <a:rPr lang="en-US" dirty="0">
                <a:solidFill>
                  <a:schemeClr val="tx1">
                    <a:lumMod val="65000"/>
                    <a:lumOff val="35000"/>
                  </a:schemeClr>
                </a:solidFill>
                <a:latin typeface="Calibri" panose="020F0502020204030204" pitchFamily="34" charset="0"/>
                <a:cs typeface="Calibri" panose="020F0502020204030204" pitchFamily="34" charset="0"/>
              </a:rPr>
              <a:t> as bimodal</a:t>
            </a:r>
          </a:p>
          <a:p>
            <a:pPr marL="285750" indent="-285750">
              <a:buFont typeface="Arial"/>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Cut-off value at 0.4</a:t>
            </a:r>
          </a:p>
          <a:p>
            <a:pPr marL="285750" indent="-285750">
              <a:buFont typeface="Arial"/>
              <a:buChar char="•"/>
            </a:pPr>
            <a:endParaRPr lang="en-US" dirty="0">
              <a:solidFill>
                <a:schemeClr val="tx1">
                  <a:lumMod val="65000"/>
                  <a:lumOff val="35000"/>
                </a:schemeClr>
              </a:solidFill>
              <a:latin typeface="Calibri" panose="020F0502020204030204" pitchFamily="34" charset="0"/>
              <a:cs typeface="Calibri" panose="020F0502020204030204" pitchFamily="34" charset="0"/>
            </a:endParaRPr>
          </a:p>
          <a:p>
            <a:pPr marL="285750" indent="-285750">
              <a:buFont typeface="Arial"/>
              <a:buChar char="•"/>
            </a:pPr>
            <a:r>
              <a:rPr lang="en-US" dirty="0">
                <a:solidFill>
                  <a:schemeClr val="tx1">
                    <a:lumMod val="65000"/>
                    <a:lumOff val="35000"/>
                  </a:schemeClr>
                </a:solidFill>
                <a:latin typeface="Calibri" panose="020F0502020204030204" pitchFamily="34" charset="0"/>
                <a:cs typeface="Calibri" panose="020F0502020204030204" pitchFamily="34" charset="0"/>
              </a:rPr>
              <a:t>Reducing the number of states increases the value of the statistics to populate the Markov chain</a:t>
            </a:r>
          </a:p>
        </p:txBody>
      </p:sp>
      <p:cxnSp>
        <p:nvCxnSpPr>
          <p:cNvPr id="3" name="Straight Connector 2">
            <a:extLst>
              <a:ext uri="{FF2B5EF4-FFF2-40B4-BE49-F238E27FC236}">
                <a16:creationId xmlns:a16="http://schemas.microsoft.com/office/drawing/2014/main" id="{8AA40629-A827-124B-A877-B73A9CC75983}"/>
              </a:ext>
            </a:extLst>
          </p:cNvPr>
          <p:cNvCxnSpPr>
            <a:cxnSpLocks/>
          </p:cNvCxnSpPr>
          <p:nvPr/>
        </p:nvCxnSpPr>
        <p:spPr>
          <a:xfrm>
            <a:off x="3679901" y="847493"/>
            <a:ext cx="0" cy="3919770"/>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cxnSp>
        <p:nvCxnSpPr>
          <p:cNvPr id="11" name="Straight Connector 10">
            <a:extLst>
              <a:ext uri="{FF2B5EF4-FFF2-40B4-BE49-F238E27FC236}">
                <a16:creationId xmlns:a16="http://schemas.microsoft.com/office/drawing/2014/main" id="{7D9545C0-D2B5-1F48-819F-7FB3BC996039}"/>
              </a:ext>
            </a:extLst>
          </p:cNvPr>
          <p:cNvCxnSpPr>
            <a:cxnSpLocks/>
          </p:cNvCxnSpPr>
          <p:nvPr/>
        </p:nvCxnSpPr>
        <p:spPr>
          <a:xfrm>
            <a:off x="5070087" y="847493"/>
            <a:ext cx="0" cy="3919770"/>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cxnSp>
        <p:nvCxnSpPr>
          <p:cNvPr id="12" name="Straight Connector 11">
            <a:extLst>
              <a:ext uri="{FF2B5EF4-FFF2-40B4-BE49-F238E27FC236}">
                <a16:creationId xmlns:a16="http://schemas.microsoft.com/office/drawing/2014/main" id="{0EBE1CC8-1227-5545-A787-AB84ABD55A88}"/>
              </a:ext>
            </a:extLst>
          </p:cNvPr>
          <p:cNvCxnSpPr>
            <a:cxnSpLocks/>
          </p:cNvCxnSpPr>
          <p:nvPr/>
        </p:nvCxnSpPr>
        <p:spPr>
          <a:xfrm>
            <a:off x="6449121" y="847493"/>
            <a:ext cx="0" cy="3919770"/>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cxnSp>
        <p:nvCxnSpPr>
          <p:cNvPr id="13" name="Straight Connector 12">
            <a:extLst>
              <a:ext uri="{FF2B5EF4-FFF2-40B4-BE49-F238E27FC236}">
                <a16:creationId xmlns:a16="http://schemas.microsoft.com/office/drawing/2014/main" id="{D543228A-23CA-FF43-AFFF-21D7BC604FD7}"/>
              </a:ext>
            </a:extLst>
          </p:cNvPr>
          <p:cNvCxnSpPr>
            <a:cxnSpLocks/>
          </p:cNvCxnSpPr>
          <p:nvPr/>
        </p:nvCxnSpPr>
        <p:spPr>
          <a:xfrm>
            <a:off x="7817004" y="847493"/>
            <a:ext cx="0" cy="3919770"/>
          </a:xfrm>
          <a:prstGeom prst="line">
            <a:avLst/>
          </a:prstGeom>
          <a:ln w="19050">
            <a:prstDash val="dash"/>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2986437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18354</TotalTime>
  <Words>1076</Words>
  <Application>Microsoft Macintosh PowerPoint</Application>
  <PresentationFormat>On-screen Show (16:9)</PresentationFormat>
  <Paragraphs>227</Paragraphs>
  <Slides>21</Slides>
  <Notes>21</Notes>
  <HiddenSlides>2</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vt:lpstr>
      <vt:lpstr>Calibri</vt:lpstr>
      <vt:lpstr>Calibri Light</vt:lpstr>
      <vt:lpstr>Gill Sans</vt:lpstr>
      <vt:lpstr>Helvetica</vt:lpstr>
      <vt:lpstr>Helvetica Light</vt:lpstr>
      <vt:lpstr>Office Theme</vt:lpstr>
      <vt:lpstr>STRATIGRAPHIC SEQUENCE  ESTIMATION FROM SEISMIC DATA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Bayesian survey design to optimize resolution in waveform inversion</dc:title>
  <dc:creator>Fantine Huot</dc:creator>
  <cp:lastModifiedBy>Fantine Huot</cp:lastModifiedBy>
  <cp:revision>229</cp:revision>
  <dcterms:created xsi:type="dcterms:W3CDTF">2016-05-19T18:29:44Z</dcterms:created>
  <dcterms:modified xsi:type="dcterms:W3CDTF">2018-05-21T20:55:29Z</dcterms:modified>
</cp:coreProperties>
</file>