
<file path=[Content_Types].xml><?xml version="1.0" encoding="utf-8"?>
<Types xmlns="http://schemas.openxmlformats.org/package/2006/content-types">
  <Default Extension="xml" ContentType="application/xml"/>
  <Default Extension="(null)" ContentType="image/x-e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9" r:id="rId2"/>
  </p:sldMasterIdLst>
  <p:notesMasterIdLst>
    <p:notesMasterId r:id="rId64"/>
  </p:notesMasterIdLst>
  <p:handoutMasterIdLst>
    <p:handoutMasterId r:id="rId65"/>
  </p:handoutMasterIdLst>
  <p:sldIdLst>
    <p:sldId id="304" r:id="rId3"/>
    <p:sldId id="643" r:id="rId4"/>
    <p:sldId id="595" r:id="rId5"/>
    <p:sldId id="597" r:id="rId6"/>
    <p:sldId id="682" r:id="rId7"/>
    <p:sldId id="684" r:id="rId8"/>
    <p:sldId id="674" r:id="rId9"/>
    <p:sldId id="639" r:id="rId10"/>
    <p:sldId id="659" r:id="rId11"/>
    <p:sldId id="634" r:id="rId12"/>
    <p:sldId id="626" r:id="rId13"/>
    <p:sldId id="629" r:id="rId14"/>
    <p:sldId id="630" r:id="rId15"/>
    <p:sldId id="599" r:id="rId16"/>
    <p:sldId id="635" r:id="rId17"/>
    <p:sldId id="644" r:id="rId18"/>
    <p:sldId id="628" r:id="rId19"/>
    <p:sldId id="645" r:id="rId20"/>
    <p:sldId id="646" r:id="rId21"/>
    <p:sldId id="564" r:id="rId22"/>
    <p:sldId id="604" r:id="rId23"/>
    <p:sldId id="647" r:id="rId24"/>
    <p:sldId id="649" r:id="rId25"/>
    <p:sldId id="650" r:id="rId26"/>
    <p:sldId id="600" r:id="rId27"/>
    <p:sldId id="547" r:id="rId28"/>
    <p:sldId id="651" r:id="rId29"/>
    <p:sldId id="676" r:id="rId30"/>
    <p:sldId id="652" r:id="rId31"/>
    <p:sldId id="664" r:id="rId32"/>
    <p:sldId id="665" r:id="rId33"/>
    <p:sldId id="552" r:id="rId34"/>
    <p:sldId id="666" r:id="rId35"/>
    <p:sldId id="553" r:id="rId36"/>
    <p:sldId id="667" r:id="rId37"/>
    <p:sldId id="655" r:id="rId38"/>
    <p:sldId id="668" r:id="rId39"/>
    <p:sldId id="669" r:id="rId40"/>
    <p:sldId id="609" r:id="rId41"/>
    <p:sldId id="657" r:id="rId42"/>
    <p:sldId id="677" r:id="rId43"/>
    <p:sldId id="608" r:id="rId44"/>
    <p:sldId id="610" r:id="rId45"/>
    <p:sldId id="611" r:id="rId46"/>
    <p:sldId id="612" r:id="rId47"/>
    <p:sldId id="673" r:id="rId48"/>
    <p:sldId id="625" r:id="rId49"/>
    <p:sldId id="660" r:id="rId50"/>
    <p:sldId id="661" r:id="rId51"/>
    <p:sldId id="671" r:id="rId52"/>
    <p:sldId id="670" r:id="rId53"/>
    <p:sldId id="616" r:id="rId54"/>
    <p:sldId id="615" r:id="rId55"/>
    <p:sldId id="662" r:id="rId56"/>
    <p:sldId id="675" r:id="rId57"/>
    <p:sldId id="678" r:id="rId58"/>
    <p:sldId id="679" r:id="rId59"/>
    <p:sldId id="672" r:id="rId60"/>
    <p:sldId id="623" r:id="rId61"/>
    <p:sldId id="624" r:id="rId62"/>
    <p:sldId id="680" r:id="rId6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C1515"/>
    <a:srgbClr val="C2B7A1"/>
    <a:srgbClr val="D6DDD3"/>
    <a:srgbClr val="EDE8DD"/>
    <a:srgbClr val="918873"/>
    <a:srgbClr val="3C3623"/>
    <a:srgbClr val="D0A760"/>
    <a:srgbClr val="434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86152" autoAdjust="0"/>
  </p:normalViewPr>
  <p:slideViewPr>
    <p:cSldViewPr snapToGrid="0" snapToObjects="1">
      <p:cViewPr>
        <p:scale>
          <a:sx n="100" d="100"/>
          <a:sy n="100" d="100"/>
        </p:scale>
        <p:origin x="-1392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38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0C463C3-25F6-4D94-B09D-BA59E37B57D1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A150A14-885B-4F8D-A862-4F6DA4966F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7539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A3B88D8-B9AE-4D74-B5B7-2C4E98FACA02}" type="datetimeFigureOut">
              <a:rPr lang="en-US" altLang="en-US"/>
              <a:pPr/>
              <a:t>5/21/18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5DA3A22-9570-4DCE-A68D-BD51602DED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327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483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195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898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96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764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199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109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19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903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885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Introduce </a:t>
            </a:r>
            <a:r>
              <a:rPr lang="en-US" altLang="zh-CN" dirty="0" err="1"/>
              <a:t>Quary</a:t>
            </a:r>
            <a:r>
              <a:rPr lang="en-US" altLang="zh-CN" dirty="0"/>
              <a:t> blast data: Epicenter 13 km away; Shallow </a:t>
            </a:r>
          </a:p>
          <a:p>
            <a:endParaRPr lang="en-US" altLang="zh-CN" dirty="0"/>
          </a:p>
          <a:p>
            <a:r>
              <a:rPr lang="en-US" altLang="zh-CN" dirty="0"/>
              <a:t>Emphasize shear wave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33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029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399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192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947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like few model points: L1-norm can potentially do that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841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804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725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45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30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870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03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194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745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797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45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3904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45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290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548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081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658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989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Since DAS array installed,</a:t>
            </a:r>
            <a:r>
              <a:rPr lang="en-US" altLang="zh-CN" baseline="0" dirty="0" smtClean="0"/>
              <a:t> we have thousands of quake occurred around the bay area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4241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7308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035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5146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322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782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28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763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with different phases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Mention</a:t>
            </a:r>
            <a:r>
              <a:rPr kumimoji="1" lang="en-US" altLang="zh-CN" baseline="0" dirty="0"/>
              <a:t> 2D model space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5608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1857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59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4241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2109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2847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9113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020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020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764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9381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3012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4212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905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4241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Loop through different t</a:t>
            </a:r>
            <a:r>
              <a:rPr kumimoji="1" lang="en-US" altLang="zh-CN" baseline="-25000" dirty="0"/>
              <a:t>0</a:t>
            </a:r>
            <a:r>
              <a:rPr kumimoji="1" lang="en-US" altLang="zh-CN" dirty="0"/>
              <a:t> to find wave </a:t>
            </a:r>
          </a:p>
          <a:p>
            <a:r>
              <a:rPr kumimoji="1" lang="en-US" altLang="zh-CN" dirty="0"/>
              <a:t>with different phases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282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 the east foothill area</a:t>
            </a:r>
            <a:endParaRPr kumimoji="1" lang="zh-CN" altLang="en-US" dirty="0"/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0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By representing major</a:t>
            </a:r>
            <a:r>
              <a:rPr lang="en-US" altLang="zh-CN" baseline="0" dirty="0" smtClean="0"/>
              <a:t> waveform: ignore the noise</a:t>
            </a:r>
          </a:p>
          <a:p>
            <a:r>
              <a:rPr lang="en-US" altLang="zh-CN" baseline="0" dirty="0" smtClean="0"/>
              <a:t>Small size: save space and computational cost</a:t>
            </a: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658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A3A22-9570-4DCE-A68D-BD51602DEDFC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08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2519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3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0992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75" cap="small" spc="225">
                <a:solidFill>
                  <a:srgbClr val="A4001D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9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2" y="4883152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cap="all" spc="225">
                <a:solidFill>
                  <a:srgbClr val="A4001D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9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9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907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44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34290" tIns="0" rIns="3429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31761FFA-9E9A-4AF9-B0C9-C1ED89991E7A}" type="slidenum">
              <a:rPr lang="en-US" altLang="en-US" sz="75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75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1" y="908685"/>
            <a:ext cx="3779839" cy="37590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20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6" y="908687"/>
            <a:ext cx="7707863" cy="181660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9" y="2841315"/>
            <a:ext cx="7707313" cy="181660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1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1" y="908688"/>
            <a:ext cx="3779839" cy="1823085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1" y="2837497"/>
            <a:ext cx="3779839" cy="18302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6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9" y="908688"/>
            <a:ext cx="3787775" cy="1823085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2840613"/>
            <a:ext cx="3781425" cy="182711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1" y="908688"/>
            <a:ext cx="3779839" cy="1823085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1" y="2840613"/>
            <a:ext cx="3779839" cy="182711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7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8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8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900" cap="all" spc="225">
                <a:solidFill>
                  <a:srgbClr val="A4001D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9" cy="195103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9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643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66A25C-1865-C845-B30A-41F2C4A54E43}"/>
              </a:ext>
            </a:extLst>
          </p:cNvPr>
          <p:cNvSpPr txBox="1"/>
          <p:nvPr userDrawn="1"/>
        </p:nvSpPr>
        <p:spPr>
          <a:xfrm>
            <a:off x="7033189" y="4723324"/>
            <a:ext cx="21108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</a:t>
            </a:r>
            <a:fld id="{0F2F20A5-6DFA-9847-9529-8CCD1EE98C6A}" type="slidenum">
              <a:rPr lang="en-US" sz="1100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8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258366" indent="0">
              <a:buNone/>
              <a:defRPr/>
            </a:lvl3pPr>
            <a:lvl4pPr marL="515540" indent="0">
              <a:buNone/>
              <a:defRPr/>
            </a:lvl4pPr>
            <a:lvl5pPr marL="77390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166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34290" tIns="0" rIns="3429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BE0F6F81-F71E-4455-AACC-24107A10DCB1}" type="slidenum">
              <a:rPr lang="en-US" altLang="en-US" sz="750">
                <a:solidFill>
                  <a:srgbClr val="7F7F7F"/>
                </a:solidFill>
                <a:latin typeface="Arial" panose="020B0604020202020204" pitchFamily="34" charset="0"/>
              </a:rPr>
              <a:pPr algn="ctr" eaLnBrk="1" hangingPunct="1"/>
              <a:t>‹#›</a:t>
            </a:fld>
            <a:endParaRPr lang="en-US" altLang="en-US" sz="75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1" y="908685"/>
            <a:ext cx="3779839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2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6" y="908687"/>
            <a:ext cx="7707863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9" y="2841315"/>
            <a:ext cx="7707313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36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9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1" y="908688"/>
            <a:ext cx="3779839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1" y="2837497"/>
            <a:ext cx="3779839" cy="1830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65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3" cy="488024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9" y="908688"/>
            <a:ext cx="3787775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8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1" y="908688"/>
            <a:ext cx="3779839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1" y="2840613"/>
            <a:ext cx="3779839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69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1" y="4811715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80808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35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2" y="4883152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0557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3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9030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75" cap="small" spc="225">
                <a:solidFill>
                  <a:srgbClr val="A4001D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0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theme" Target="../theme/theme2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6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6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40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B260B123-B1C3-4977-B597-5A827466CC9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57200" cy="514985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030" name="Picture 10" title="Stanford Universit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6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</p:sldLayoutIdLst>
  <p:hf hdr="0" ftr="0" dt="0"/>
  <p:txStyles>
    <p:titleStyle>
      <a:lvl1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 kern="1200">
          <a:solidFill>
            <a:schemeClr val="bg2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342900"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defRPr kern="1200" spc="15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16694" indent="-216694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427435" indent="-169069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685800" indent="-170260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944166" indent="-170260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6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6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40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520E778-68B4-49AB-B93D-4549EE5B793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11113" y="0"/>
            <a:ext cx="9155113" cy="3429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title="Stanford Universit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6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</p:sldLayoutIdLst>
  <p:hf hdr="0" ftr="0" dt="0"/>
  <p:txStyles>
    <p:titleStyle>
      <a:lvl1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 kern="1200">
          <a:solidFill>
            <a:schemeClr val="bg2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3429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342900" algn="l" defTabSz="342900" rtl="0" fontAlgn="base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685800" algn="l" defTabSz="342900" rtl="0" fontAlgn="base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028700" algn="l" defTabSz="342900" rtl="0" fontAlgn="base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371600" algn="l" defTabSz="342900" rtl="0" fontAlgn="base">
        <a:lnSpc>
          <a:spcPct val="85000"/>
        </a:lnSpc>
        <a:spcBef>
          <a:spcPct val="0"/>
        </a:spcBef>
        <a:spcAft>
          <a:spcPct val="0"/>
        </a:spcAft>
        <a:defRPr sz="18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 cap="small" spc="15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216694" indent="-216694" algn="l" defTabSz="3429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2pPr>
      <a:lvl3pPr marL="427435" indent="-169069" algn="l" defTabSz="3429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3pPr>
      <a:lvl4pPr marL="685800" indent="-170260" algn="l" defTabSz="3429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4pPr>
      <a:lvl5pPr marL="944166" indent="-170260" algn="l" defTabSz="3429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19.xml"/><Relationship Id="rId7" Type="http://schemas.openxmlformats.org/officeDocument/2006/relationships/image" Target="../media/image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(null)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(null)"/><Relationship Id="rId5" Type="http://schemas.openxmlformats.org/officeDocument/2006/relationships/image" Target="../media/image26.(null)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(null)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(null)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(null)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(null)"/><Relationship Id="rId4" Type="http://schemas.openxmlformats.org/officeDocument/2006/relationships/image" Target="../media/image31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(null)"/><Relationship Id="rId4" Type="http://schemas.openxmlformats.org/officeDocument/2006/relationships/image" Target="../media/image25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(null)"/><Relationship Id="rId4" Type="http://schemas.openxmlformats.org/officeDocument/2006/relationships/image" Target="../media/image33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(null)"/><Relationship Id="rId4" Type="http://schemas.openxmlformats.org/officeDocument/2006/relationships/image" Target="../media/image25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(null)"/><Relationship Id="rId4" Type="http://schemas.openxmlformats.org/officeDocument/2006/relationships/image" Target="../media/image25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(null)"/><Relationship Id="rId4" Type="http://schemas.openxmlformats.org/officeDocument/2006/relationships/image" Target="../media/image25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(null)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(null)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(null)"/><Relationship Id="rId4" Type="http://schemas.openxmlformats.org/officeDocument/2006/relationships/image" Target="../media/image26.(null)"/><Relationship Id="rId5" Type="http://schemas.openxmlformats.org/officeDocument/2006/relationships/image" Target="../media/image25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(null)"/><Relationship Id="rId5" Type="http://schemas.openxmlformats.org/officeDocument/2006/relationships/image" Target="../media/image27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(null)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42.xml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4" Type="http://schemas.openxmlformats.org/officeDocument/2006/relationships/video" Target="../media/media6.mov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43.xml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8.mov"/><Relationship Id="rId4" Type="http://schemas.openxmlformats.org/officeDocument/2006/relationships/video" Target="../media/media8.mov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44.xml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10.mov"/><Relationship Id="rId4" Type="http://schemas.openxmlformats.org/officeDocument/2006/relationships/video" Target="../media/media10.mov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45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10.mov"/><Relationship Id="rId4" Type="http://schemas.openxmlformats.org/officeDocument/2006/relationships/video" Target="../media/media10.mov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46.xml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35.(null)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9" Type="http://schemas.microsoft.com/office/2007/relationships/media" Target="../media/media15.mov"/><Relationship Id="rId20" Type="http://schemas.openxmlformats.org/officeDocument/2006/relationships/image" Target="../media/image51.png"/><Relationship Id="rId10" Type="http://schemas.openxmlformats.org/officeDocument/2006/relationships/video" Target="../media/media15.mov"/><Relationship Id="rId11" Type="http://schemas.microsoft.com/office/2007/relationships/media" Target="../media/media16.mov"/><Relationship Id="rId12" Type="http://schemas.openxmlformats.org/officeDocument/2006/relationships/video" Target="../media/media16.mov"/><Relationship Id="rId13" Type="http://schemas.openxmlformats.org/officeDocument/2006/relationships/slideLayout" Target="../slideLayouts/slideLayout3.xml"/><Relationship Id="rId14" Type="http://schemas.openxmlformats.org/officeDocument/2006/relationships/notesSlide" Target="../notesSlides/notesSlide52.xml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50.png"/><Relationship Id="rId1" Type="http://schemas.microsoft.com/office/2007/relationships/media" Target="../media/media11.mov"/><Relationship Id="rId2" Type="http://schemas.openxmlformats.org/officeDocument/2006/relationships/video" Target="../media/media11.mov"/><Relationship Id="rId3" Type="http://schemas.microsoft.com/office/2007/relationships/media" Target="../media/media12.mov"/><Relationship Id="rId4" Type="http://schemas.openxmlformats.org/officeDocument/2006/relationships/video" Target="../media/media12.mov"/><Relationship Id="rId5" Type="http://schemas.microsoft.com/office/2007/relationships/media" Target="../media/media13.mov"/><Relationship Id="rId6" Type="http://schemas.openxmlformats.org/officeDocument/2006/relationships/video" Target="../media/media13.mov"/><Relationship Id="rId7" Type="http://schemas.microsoft.com/office/2007/relationships/media" Target="../media/media14.mov"/><Relationship Id="rId8" Type="http://schemas.openxmlformats.org/officeDocument/2006/relationships/video" Target="../media/media14.mo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(null)"/><Relationship Id="rId4" Type="http://schemas.openxmlformats.org/officeDocument/2006/relationships/image" Target="../media/image53.(null)"/><Relationship Id="rId5" Type="http://schemas.openxmlformats.org/officeDocument/2006/relationships/image" Target="../media/image54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(null)"/><Relationship Id="rId4" Type="http://schemas.openxmlformats.org/officeDocument/2006/relationships/image" Target="../media/image53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(null)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(null)"/><Relationship Id="rId4" Type="http://schemas.openxmlformats.org/officeDocument/2006/relationships/image" Target="../media/image57.(null)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16.mov"/><Relationship Id="rId4" Type="http://schemas.openxmlformats.org/officeDocument/2006/relationships/video" Target="../media/media16.mov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57.xml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5.(null)"/><Relationship Id="rId1" Type="http://schemas.microsoft.com/office/2007/relationships/media" Target="../media/media15.mov"/><Relationship Id="rId2" Type="http://schemas.openxmlformats.org/officeDocument/2006/relationships/video" Target="../media/media15.mov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5.(null)"/><Relationship Id="rId14" Type="http://schemas.openxmlformats.org/officeDocument/2006/relationships/image" Target="../media/image35.(null)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" Type="http://schemas.microsoft.com/office/2007/relationships/media" Target="../media/media15.mov"/><Relationship Id="rId2" Type="http://schemas.openxmlformats.org/officeDocument/2006/relationships/video" Target="../media/media15.mov"/><Relationship Id="rId3" Type="http://schemas.microsoft.com/office/2007/relationships/media" Target="../media/media16.mov"/><Relationship Id="rId4" Type="http://schemas.openxmlformats.org/officeDocument/2006/relationships/video" Target="../media/media16.mov"/><Relationship Id="rId5" Type="http://schemas.microsoft.com/office/2007/relationships/media" Target="../media/media9.mov"/><Relationship Id="rId6" Type="http://schemas.openxmlformats.org/officeDocument/2006/relationships/video" Target="../media/media9.mov"/><Relationship Id="rId7" Type="http://schemas.microsoft.com/office/2007/relationships/media" Target="../media/media10.mov"/><Relationship Id="rId8" Type="http://schemas.openxmlformats.org/officeDocument/2006/relationships/video" Target="../media/media10.mov"/><Relationship Id="rId9" Type="http://schemas.openxmlformats.org/officeDocument/2006/relationships/slideLayout" Target="../slideLayouts/slideLayout3.xml"/><Relationship Id="rId10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772806" y="948071"/>
            <a:ext cx="7878519" cy="884526"/>
          </a:xfrm>
        </p:spPr>
        <p:txBody>
          <a:bodyPr/>
          <a:lstStyle/>
          <a:p>
            <a:r>
              <a:rPr kumimoji="1" lang="en-US" altLang="zh-CN" sz="4400" dirty="0"/>
              <a:t>“Fingerprint” extraction from the Stanford DAS recordings</a:t>
            </a:r>
            <a:endParaRPr lang="en-US" altLang="en-US" sz="4400" b="1" dirty="0">
              <a:latin typeface="Arial" panose="020B0604020202020204" pitchFamily="34" charset="0"/>
            </a:endParaRPr>
          </a:p>
        </p:txBody>
      </p:sp>
      <p:sp>
        <p:nvSpPr>
          <p:cNvPr id="11266" name="Text Placeholder 2"/>
          <p:cNvSpPr>
            <a:spLocks noGrp="1"/>
          </p:cNvSpPr>
          <p:nvPr>
            <p:ph type="body" sz="quarter" idx="18"/>
          </p:nvPr>
        </p:nvSpPr>
        <p:spPr bwMode="auto">
          <a:xfrm>
            <a:off x="550238" y="2704465"/>
            <a:ext cx="8101087" cy="1652923"/>
          </a:xfrm>
        </p:spPr>
        <p:txBody>
          <a:bodyPr numCol="1" compatLnSpc="1">
            <a:prstTxWarp prst="textNoShape">
              <a:avLst/>
            </a:prstTxWarp>
          </a:bodyPr>
          <a:lstStyle/>
          <a:p>
            <a:pPr marL="0" indent="0" algn="l"/>
            <a:r>
              <a:rPr lang="en-US" altLang="en-US" sz="2400" dirty="0">
                <a:solidFill>
                  <a:srgbClr val="595959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 err="1">
                <a:solidFill>
                  <a:srgbClr val="595959"/>
                </a:solidFill>
                <a:latin typeface="Arial" panose="020B0604020202020204" pitchFamily="34" charset="0"/>
              </a:rPr>
              <a:t>Siyuan</a:t>
            </a:r>
            <a:r>
              <a:rPr lang="en-US" altLang="en-US" sz="2400" dirty="0">
                <a:solidFill>
                  <a:srgbClr val="595959"/>
                </a:solidFill>
                <a:latin typeface="Arial" panose="020B0604020202020204" pitchFamily="34" charset="0"/>
              </a:rPr>
              <a:t> Yuan</a:t>
            </a:r>
          </a:p>
          <a:p>
            <a:pPr marL="0" indent="0" algn="l"/>
            <a:r>
              <a:rPr lang="en-US" altLang="en-US" sz="2400" dirty="0">
                <a:solidFill>
                  <a:srgbClr val="595959"/>
                </a:solidFill>
                <a:latin typeface="Arial" panose="020B0604020202020204" pitchFamily="34" charset="0"/>
              </a:rPr>
              <a:t>March 23, 2018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2571751"/>
            <a:ext cx="8229600" cy="34647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bg2"/>
                </a:solidFill>
                <a:ea typeface="+mn-ea"/>
                <a:cs typeface="+mn-cs"/>
              </a:rPr>
              <a:t>2018 SEP Annual meeting</a:t>
            </a:r>
            <a:endParaRPr lang="en-US" sz="2400" dirty="0">
              <a:solidFill>
                <a:schemeClr val="bg2"/>
              </a:solidFill>
              <a:ea typeface="+mn-ea"/>
              <a:cs typeface="+mn-cs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483032" y="2191130"/>
            <a:ext cx="8235498" cy="2208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7B1A6E-2B7F-1B4D-B973-64F01B81C072}"/>
              </a:ext>
            </a:extLst>
          </p:cNvPr>
          <p:cNvSpPr txBox="1"/>
          <p:nvPr/>
        </p:nvSpPr>
        <p:spPr>
          <a:xfrm>
            <a:off x="3668349" y="4320825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SEP172, page 15-26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E202DC-93DB-9B47-8E0C-294A80E94445}"/>
              </a:ext>
            </a:extLst>
          </p:cNvPr>
          <p:cNvSpPr/>
          <p:nvPr/>
        </p:nvSpPr>
        <p:spPr>
          <a:xfrm>
            <a:off x="512317" y="1607773"/>
            <a:ext cx="3435216" cy="25853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0FD2017-D0A8-BA4A-BDB5-661A5565167D}"/>
              </a:ext>
            </a:extLst>
          </p:cNvPr>
          <p:cNvSpPr txBox="1"/>
          <p:nvPr/>
        </p:nvSpPr>
        <p:spPr>
          <a:xfrm>
            <a:off x="1293391" y="116529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“Fingerprint”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xmlns="" id="{D7170124-441A-8347-B333-41BCF307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391" y="44242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“Fingerprints” represent dominant plane-wave components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79F10B-7760-8442-B64B-FFC275482839}"/>
              </a:ext>
            </a:extLst>
          </p:cNvPr>
          <p:cNvSpPr txBox="1"/>
          <p:nvPr/>
        </p:nvSpPr>
        <p:spPr>
          <a:xfrm>
            <a:off x="562696" y="1607774"/>
            <a:ext cx="41280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the dominant </a:t>
            </a:r>
          </a:p>
          <a:p>
            <a:r>
              <a:rPr lang="en-US" dirty="0"/>
              <a:t>plane waves?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Propagation directions?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Apparent velocities?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Compositions of compressional </a:t>
            </a:r>
          </a:p>
          <a:p>
            <a:r>
              <a:rPr lang="en-US" sz="1600" dirty="0"/>
              <a:t>and shear waves?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F685AE-0116-4044-9016-EB62BB834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A57B6F-2D76-F947-9524-581171C39757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sp>
        <p:nvSpPr>
          <p:cNvPr id="19" name="Notched Right Arrow 18">
            <a:extLst>
              <a:ext uri="{FF2B5EF4-FFF2-40B4-BE49-F238E27FC236}">
                <a16:creationId xmlns:a16="http://schemas.microsoft.com/office/drawing/2014/main" xmlns="" id="{7B0F81AC-5E02-EB44-B30F-C951E09C8FC2}"/>
              </a:ext>
            </a:extLst>
          </p:cNvPr>
          <p:cNvSpPr/>
          <p:nvPr/>
        </p:nvSpPr>
        <p:spPr>
          <a:xfrm rot="10800000">
            <a:off x="4018092" y="2247074"/>
            <a:ext cx="1097984" cy="25276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50A2E3C-920A-CD48-BE9F-6C5335DD9597}"/>
              </a:ext>
            </a:extLst>
          </p:cNvPr>
          <p:cNvSpPr txBox="1"/>
          <p:nvPr/>
        </p:nvSpPr>
        <p:spPr>
          <a:xfrm>
            <a:off x="4155557" y="1769480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Feature </a:t>
            </a:r>
          </a:p>
          <a:p>
            <a:r>
              <a:rPr lang="en-US" sz="1400" dirty="0"/>
              <a:t>extraction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4C11833-DCD5-CD42-9418-7786B1FE2E60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15D7B68-A069-614C-8AD7-30EF5E5B946B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9C640AC-15E6-F346-9D99-D69A11F517C1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936C07-8E03-4B4F-A21A-CE19B28F8D63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411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E202DC-93DB-9B47-8E0C-294A80E94445}"/>
              </a:ext>
            </a:extLst>
          </p:cNvPr>
          <p:cNvSpPr/>
          <p:nvPr/>
        </p:nvSpPr>
        <p:spPr>
          <a:xfrm>
            <a:off x="512317" y="1607773"/>
            <a:ext cx="3435216" cy="25853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44" name="Notched Right Arrow 43">
            <a:extLst>
              <a:ext uri="{FF2B5EF4-FFF2-40B4-BE49-F238E27FC236}">
                <a16:creationId xmlns:a16="http://schemas.microsoft.com/office/drawing/2014/main" xmlns="" id="{0F98488E-171E-6147-A463-DAFC6FD18DAB}"/>
              </a:ext>
            </a:extLst>
          </p:cNvPr>
          <p:cNvSpPr/>
          <p:nvPr/>
        </p:nvSpPr>
        <p:spPr>
          <a:xfrm>
            <a:off x="4018092" y="3604168"/>
            <a:ext cx="1095817" cy="25276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7C6793B-1706-6340-B8CD-60D0A5056C38}"/>
              </a:ext>
            </a:extLst>
          </p:cNvPr>
          <p:cNvSpPr txBox="1"/>
          <p:nvPr/>
        </p:nvSpPr>
        <p:spPr>
          <a:xfrm>
            <a:off x="4018092" y="3123007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Earthquake</a:t>
            </a:r>
          </a:p>
          <a:p>
            <a:r>
              <a:rPr lang="en-US" sz="1400" dirty="0"/>
              <a:t>recovery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xmlns="" id="{05A0A88E-3925-E34F-924E-E48FE71A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391" y="44242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“Fingerprints” represent dominant plane-wave components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ED6E64-B525-D949-AC4D-A85188A694EB}"/>
              </a:ext>
            </a:extLst>
          </p:cNvPr>
          <p:cNvSpPr txBox="1"/>
          <p:nvPr/>
        </p:nvSpPr>
        <p:spPr>
          <a:xfrm>
            <a:off x="562696" y="1607774"/>
            <a:ext cx="41280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the dominant </a:t>
            </a:r>
          </a:p>
          <a:p>
            <a:r>
              <a:rPr lang="en-US" dirty="0"/>
              <a:t>plane waves?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Propagation directions?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Apparent velocities?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Compositions of compressional </a:t>
            </a:r>
          </a:p>
          <a:p>
            <a:r>
              <a:rPr lang="en-US" sz="1600" dirty="0"/>
              <a:t>and shear waves?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4B3EFE4-E005-5A43-A805-578E5B345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5B192E8-36F9-F749-B391-7FAC049233FB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xmlns="" id="{187BEB06-3E7B-854E-B287-2CD5349C6BB0}"/>
              </a:ext>
            </a:extLst>
          </p:cNvPr>
          <p:cNvSpPr/>
          <p:nvPr/>
        </p:nvSpPr>
        <p:spPr>
          <a:xfrm rot="10800000">
            <a:off x="4018092" y="2247074"/>
            <a:ext cx="1097984" cy="25276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5525C5A-656E-534E-BDDA-3390F3C2F1F3}"/>
              </a:ext>
            </a:extLst>
          </p:cNvPr>
          <p:cNvSpPr txBox="1"/>
          <p:nvPr/>
        </p:nvSpPr>
        <p:spPr>
          <a:xfrm>
            <a:off x="4155557" y="1769480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Feature </a:t>
            </a:r>
          </a:p>
          <a:p>
            <a:r>
              <a:rPr lang="en-US" sz="1400" dirty="0"/>
              <a:t>extraction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C49D7EA-0C82-6948-B6B9-68054EC86745}"/>
              </a:ext>
            </a:extLst>
          </p:cNvPr>
          <p:cNvSpPr txBox="1"/>
          <p:nvPr/>
        </p:nvSpPr>
        <p:spPr>
          <a:xfrm>
            <a:off x="1293391" y="116529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“Fingerprint”</a:t>
            </a:r>
          </a:p>
        </p:txBody>
      </p:sp>
    </p:spTree>
    <p:extLst>
      <p:ext uri="{BB962C8B-B14F-4D97-AF65-F5344CB8AC3E}">
        <p14:creationId xmlns:p14="http://schemas.microsoft.com/office/powerpoint/2010/main" val="162680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254254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Big picture</a:t>
            </a:r>
          </a:p>
        </p:txBody>
      </p:sp>
      <p:pic>
        <p:nvPicPr>
          <p:cNvPr id="15" name="内容占位符 13" descr="Screen Shot 2017-09-19 at 3.04.15 PM.png">
            <a:extLst>
              <a:ext uri="{FF2B5EF4-FFF2-40B4-BE49-F238E27FC236}">
                <a16:creationId xmlns:a16="http://schemas.microsoft.com/office/drawing/2014/main" xmlns="" id="{5DDEC68A-DD71-744E-962A-20D95CBDB4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31" b="-34431"/>
          <a:stretch>
            <a:fillRect/>
          </a:stretch>
        </p:blipFill>
        <p:spPr>
          <a:xfrm>
            <a:off x="596588" y="1393141"/>
            <a:ext cx="4395406" cy="214551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B94E73-6CB6-7249-A25A-06B76D0150E6}"/>
              </a:ext>
            </a:extLst>
          </p:cNvPr>
          <p:cNvSpPr/>
          <p:nvPr/>
        </p:nvSpPr>
        <p:spPr>
          <a:xfrm>
            <a:off x="730264" y="1393141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u="sng" dirty="0"/>
              <a:t>~ 3,000 DAS recordings </a:t>
            </a:r>
            <a:r>
              <a:rPr kumimoji="1" lang="en-US" altLang="zh-CN" b="1" u="sng" dirty="0" smtClean="0"/>
              <a:t>catalogued</a:t>
            </a:r>
            <a:r>
              <a:rPr kumimoji="1" lang="en-US" altLang="zh-CN" b="1" u="sng" dirty="0"/>
              <a:t>!</a:t>
            </a:r>
            <a:endParaRPr kumimoji="1" lang="zh-CN" altLang="en-US" b="1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207E0B-E32D-1840-B3BB-287B7AF1D9F1}"/>
              </a:ext>
            </a:extLst>
          </p:cNvPr>
          <p:cNvSpPr/>
          <p:nvPr/>
        </p:nvSpPr>
        <p:spPr>
          <a:xfrm>
            <a:off x="1819200" y="3088490"/>
            <a:ext cx="1848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Yuan et al., SEP-170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1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0FD2017-D0A8-BA4A-BDB5-661A5565167D}"/>
              </a:ext>
            </a:extLst>
          </p:cNvPr>
          <p:cNvSpPr txBox="1"/>
          <p:nvPr/>
        </p:nvSpPr>
        <p:spPr>
          <a:xfrm>
            <a:off x="6235585" y="1376291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“Fingerprint” Library</a:t>
            </a:r>
          </a:p>
        </p:txBody>
      </p:sp>
      <p:pic>
        <p:nvPicPr>
          <p:cNvPr id="15" name="内容占位符 13" descr="Screen Shot 2017-09-19 at 3.04.15 PM.png">
            <a:extLst>
              <a:ext uri="{FF2B5EF4-FFF2-40B4-BE49-F238E27FC236}">
                <a16:creationId xmlns:a16="http://schemas.microsoft.com/office/drawing/2014/main" xmlns="" id="{5DDEC68A-DD71-744E-962A-20D95CBDB4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31" b="-34431"/>
          <a:stretch>
            <a:fillRect/>
          </a:stretch>
        </p:blipFill>
        <p:spPr>
          <a:xfrm>
            <a:off x="596588" y="1393141"/>
            <a:ext cx="4395406" cy="214551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B94E73-6CB6-7249-A25A-06B76D0150E6}"/>
              </a:ext>
            </a:extLst>
          </p:cNvPr>
          <p:cNvSpPr/>
          <p:nvPr/>
        </p:nvSpPr>
        <p:spPr>
          <a:xfrm>
            <a:off x="730264" y="1393141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u="sng" dirty="0"/>
              <a:t>~ 3,000 DAS recordings </a:t>
            </a:r>
            <a:r>
              <a:rPr kumimoji="1" lang="en-US" altLang="zh-CN" b="1" u="sng" dirty="0" smtClean="0"/>
              <a:t>catalogued</a:t>
            </a:r>
            <a:r>
              <a:rPr kumimoji="1" lang="en-US" altLang="zh-CN" b="1" u="sng" dirty="0"/>
              <a:t>!</a:t>
            </a:r>
            <a:endParaRPr kumimoji="1" lang="zh-CN" altLang="en-US" b="1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207E0B-E32D-1840-B3BB-287B7AF1D9F1}"/>
              </a:ext>
            </a:extLst>
          </p:cNvPr>
          <p:cNvSpPr/>
          <p:nvPr/>
        </p:nvSpPr>
        <p:spPr>
          <a:xfrm>
            <a:off x="1819200" y="3088490"/>
            <a:ext cx="1848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Yuan et al., SEP-170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xmlns="" id="{E0142F6F-7070-7740-981B-28F25732D842}"/>
              </a:ext>
            </a:extLst>
          </p:cNvPr>
          <p:cNvSpPr/>
          <p:nvPr/>
        </p:nvSpPr>
        <p:spPr>
          <a:xfrm rot="324041">
            <a:off x="5238046" y="1986689"/>
            <a:ext cx="914400" cy="2653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1F7409-74C3-C74F-8928-AFA2401AE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98" y="1824338"/>
            <a:ext cx="1859357" cy="1156755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C862D289-2392-F54A-81E1-1695B8FC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747" y="254254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Big picture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219245" y="3073101"/>
            <a:ext cx="176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Low noise </a:t>
            </a:r>
            <a:r>
              <a:rPr kumimoji="1" lang="en-US" altLang="zh-CN" dirty="0" smtClean="0">
                <a:solidFill>
                  <a:srgbClr val="0000FF"/>
                </a:solidFill>
              </a:rPr>
              <a:t>level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</a:rPr>
              <a:t>Small data size</a:t>
            </a:r>
          </a:p>
        </p:txBody>
      </p:sp>
    </p:spTree>
    <p:extLst>
      <p:ext uri="{BB962C8B-B14F-4D97-AF65-F5344CB8AC3E}">
        <p14:creationId xmlns:p14="http://schemas.microsoft.com/office/powerpoint/2010/main" val="154630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13" descr="Screen Shot 2017-09-19 at 3.04.15 PM.png">
            <a:extLst>
              <a:ext uri="{FF2B5EF4-FFF2-40B4-BE49-F238E27FC236}">
                <a16:creationId xmlns:a16="http://schemas.microsoft.com/office/drawing/2014/main" xmlns="" id="{5DDEC68A-DD71-744E-962A-20D95CBDB4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31" b="-34431"/>
          <a:stretch>
            <a:fillRect/>
          </a:stretch>
        </p:blipFill>
        <p:spPr>
          <a:xfrm>
            <a:off x="596588" y="1393141"/>
            <a:ext cx="4395406" cy="214551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B94E73-6CB6-7249-A25A-06B76D0150E6}"/>
              </a:ext>
            </a:extLst>
          </p:cNvPr>
          <p:cNvSpPr/>
          <p:nvPr/>
        </p:nvSpPr>
        <p:spPr>
          <a:xfrm>
            <a:off x="730264" y="1393141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u="sng" dirty="0"/>
              <a:t>~ 3,000 DAS recordings </a:t>
            </a:r>
            <a:r>
              <a:rPr kumimoji="1" lang="en-US" altLang="zh-CN" b="1" u="sng" dirty="0" smtClean="0"/>
              <a:t>catalogued</a:t>
            </a:r>
            <a:r>
              <a:rPr kumimoji="1" lang="en-US" altLang="zh-CN" b="1" u="sng" dirty="0"/>
              <a:t>!</a:t>
            </a:r>
            <a:endParaRPr kumimoji="1" lang="zh-CN" altLang="en-US" b="1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207E0B-E32D-1840-B3BB-287B7AF1D9F1}"/>
              </a:ext>
            </a:extLst>
          </p:cNvPr>
          <p:cNvSpPr/>
          <p:nvPr/>
        </p:nvSpPr>
        <p:spPr>
          <a:xfrm>
            <a:off x="1819200" y="3088490"/>
            <a:ext cx="1848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Yuan et al., SEP-170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xmlns="" id="{E0142F6F-7070-7740-981B-28F25732D842}"/>
              </a:ext>
            </a:extLst>
          </p:cNvPr>
          <p:cNvSpPr/>
          <p:nvPr/>
        </p:nvSpPr>
        <p:spPr>
          <a:xfrm rot="324041">
            <a:off x="5238046" y="1986689"/>
            <a:ext cx="914400" cy="2653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18" name="Notched Right Arrow 17">
            <a:extLst>
              <a:ext uri="{FF2B5EF4-FFF2-40B4-BE49-F238E27FC236}">
                <a16:creationId xmlns:a16="http://schemas.microsoft.com/office/drawing/2014/main" xmlns="" id="{840465C4-004A-9041-91B6-DBEB13CD09E7}"/>
              </a:ext>
            </a:extLst>
          </p:cNvPr>
          <p:cNvSpPr/>
          <p:nvPr/>
        </p:nvSpPr>
        <p:spPr>
          <a:xfrm rot="7920470">
            <a:off x="6087814" y="3363794"/>
            <a:ext cx="938887" cy="2653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908064-5717-5247-AD93-6CB5F3F7C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94" y="3561656"/>
            <a:ext cx="2133600" cy="1422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B2477A-DA18-1242-B8B8-AB46DFE4014F}"/>
              </a:ext>
            </a:extLst>
          </p:cNvPr>
          <p:cNvSpPr txBox="1"/>
          <p:nvPr/>
        </p:nvSpPr>
        <p:spPr>
          <a:xfrm>
            <a:off x="1945657" y="3561656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Statistical learning</a:t>
            </a:r>
          </a:p>
          <a:p>
            <a:r>
              <a:rPr lang="en-US" dirty="0"/>
              <a:t>for earthquake</a:t>
            </a:r>
          </a:p>
          <a:p>
            <a:r>
              <a:rPr lang="en-US" dirty="0"/>
              <a:t>detection and </a:t>
            </a:r>
          </a:p>
          <a:p>
            <a:r>
              <a:rPr lang="en-US" dirty="0"/>
              <a:t>location!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1F7409-74C3-C74F-8928-AFA2401AE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398" y="1824338"/>
            <a:ext cx="1859357" cy="11567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10804D-35B6-CB4B-BAA1-A02B9E009358}"/>
              </a:ext>
            </a:extLst>
          </p:cNvPr>
          <p:cNvSpPr/>
          <p:nvPr/>
        </p:nvSpPr>
        <p:spPr>
          <a:xfrm>
            <a:off x="6058794" y="4467623"/>
            <a:ext cx="2244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www.cio.com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/article/3235508/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cio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-role/why-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cios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-need-a-chief-artificial-intelligence-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officer.html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xmlns="" id="{7C5F406E-66DA-4042-BEB8-89DD0B96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747" y="254254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Big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D3D60EF-F14F-C547-9EF7-D52882AAE650}"/>
              </a:ext>
            </a:extLst>
          </p:cNvPr>
          <p:cNvSpPr txBox="1"/>
          <p:nvPr/>
        </p:nvSpPr>
        <p:spPr>
          <a:xfrm>
            <a:off x="6235585" y="1376291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“Fingerprint” Library</a:t>
            </a:r>
          </a:p>
        </p:txBody>
      </p:sp>
    </p:spTree>
    <p:extLst>
      <p:ext uri="{BB962C8B-B14F-4D97-AF65-F5344CB8AC3E}">
        <p14:creationId xmlns:p14="http://schemas.microsoft.com/office/powerpoint/2010/main" val="282989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254254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Our focus</a:t>
            </a:r>
          </a:p>
        </p:txBody>
      </p:sp>
      <p:pic>
        <p:nvPicPr>
          <p:cNvPr id="15" name="内容占位符 13" descr="Screen Shot 2017-09-19 at 3.04.15 PM.png">
            <a:extLst>
              <a:ext uri="{FF2B5EF4-FFF2-40B4-BE49-F238E27FC236}">
                <a16:creationId xmlns:a16="http://schemas.microsoft.com/office/drawing/2014/main" xmlns="" id="{5DDEC68A-DD71-744E-962A-20D95CBDB4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31" b="-34431"/>
          <a:stretch>
            <a:fillRect/>
          </a:stretch>
        </p:blipFill>
        <p:spPr>
          <a:xfrm>
            <a:off x="596588" y="1393141"/>
            <a:ext cx="4395406" cy="214551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B94E73-6CB6-7249-A25A-06B76D0150E6}"/>
              </a:ext>
            </a:extLst>
          </p:cNvPr>
          <p:cNvSpPr/>
          <p:nvPr/>
        </p:nvSpPr>
        <p:spPr>
          <a:xfrm>
            <a:off x="730264" y="1393141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u="sng" dirty="0"/>
              <a:t>~ 3,000 DAS recordings </a:t>
            </a:r>
            <a:r>
              <a:rPr kumimoji="1" lang="en-US" altLang="zh-CN" b="1" u="sng" dirty="0" smtClean="0"/>
              <a:t>catalogued</a:t>
            </a:r>
            <a:r>
              <a:rPr kumimoji="1" lang="en-US" altLang="zh-CN" b="1" u="sng" dirty="0"/>
              <a:t>!</a:t>
            </a:r>
            <a:endParaRPr kumimoji="1" lang="zh-CN" altLang="en-US" b="1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207E0B-E32D-1840-B3BB-287B7AF1D9F1}"/>
              </a:ext>
            </a:extLst>
          </p:cNvPr>
          <p:cNvSpPr/>
          <p:nvPr/>
        </p:nvSpPr>
        <p:spPr>
          <a:xfrm>
            <a:off x="1819200" y="3088490"/>
            <a:ext cx="1848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Yuan et al., SEP-170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xmlns="" id="{E0142F6F-7070-7740-981B-28F25732D842}"/>
              </a:ext>
            </a:extLst>
          </p:cNvPr>
          <p:cNvSpPr/>
          <p:nvPr/>
        </p:nvSpPr>
        <p:spPr>
          <a:xfrm rot="324041">
            <a:off x="5238046" y="1986689"/>
            <a:ext cx="914400" cy="2653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18" name="Notched Right Arrow 17">
            <a:extLst>
              <a:ext uri="{FF2B5EF4-FFF2-40B4-BE49-F238E27FC236}">
                <a16:creationId xmlns:a16="http://schemas.microsoft.com/office/drawing/2014/main" xmlns="" id="{840465C4-004A-9041-91B6-DBEB13CD09E7}"/>
              </a:ext>
            </a:extLst>
          </p:cNvPr>
          <p:cNvSpPr/>
          <p:nvPr/>
        </p:nvSpPr>
        <p:spPr>
          <a:xfrm rot="7920470">
            <a:off x="6087814" y="3363794"/>
            <a:ext cx="938887" cy="26539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908064-5717-5247-AD93-6CB5F3F7C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194" y="3561656"/>
            <a:ext cx="2133600" cy="142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1F7409-74C3-C74F-8928-AFA2401AE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398" y="1824338"/>
            <a:ext cx="1859357" cy="11567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10804D-35B6-CB4B-BAA1-A02B9E009358}"/>
              </a:ext>
            </a:extLst>
          </p:cNvPr>
          <p:cNvSpPr/>
          <p:nvPr/>
        </p:nvSpPr>
        <p:spPr>
          <a:xfrm>
            <a:off x="6058794" y="4467623"/>
            <a:ext cx="2244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www.cio.com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/article/3235508/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cio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-role/why-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cios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-need-a-chief-artificial-intelligence-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officer.html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F178A72-BE11-8A49-8BC9-3B0AD431EC34}"/>
              </a:ext>
            </a:extLst>
          </p:cNvPr>
          <p:cNvSpPr/>
          <p:nvPr/>
        </p:nvSpPr>
        <p:spPr>
          <a:xfrm>
            <a:off x="279877" y="859633"/>
            <a:ext cx="8864123" cy="22288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6CD19F-5D4C-8448-8D11-E89E77D72083}"/>
              </a:ext>
            </a:extLst>
          </p:cNvPr>
          <p:cNvSpPr txBox="1"/>
          <p:nvPr/>
        </p:nvSpPr>
        <p:spPr>
          <a:xfrm>
            <a:off x="6235585" y="1376291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“Fingerprint” Library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AC69D6-4DD3-2346-88F8-05DBACE9C36C}"/>
              </a:ext>
            </a:extLst>
          </p:cNvPr>
          <p:cNvSpPr txBox="1"/>
          <p:nvPr/>
        </p:nvSpPr>
        <p:spPr>
          <a:xfrm>
            <a:off x="1945657" y="3561656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Statistical learning</a:t>
            </a:r>
          </a:p>
          <a:p>
            <a:r>
              <a:rPr lang="en-US" dirty="0"/>
              <a:t>for earthquake</a:t>
            </a:r>
          </a:p>
          <a:p>
            <a:r>
              <a:rPr lang="en-US" dirty="0"/>
              <a:t>detection and </a:t>
            </a:r>
          </a:p>
          <a:p>
            <a:r>
              <a:rPr lang="en-US" dirty="0"/>
              <a:t>location!</a:t>
            </a:r>
          </a:p>
        </p:txBody>
      </p:sp>
    </p:spTree>
    <p:extLst>
      <p:ext uri="{BB962C8B-B14F-4D97-AF65-F5344CB8AC3E}">
        <p14:creationId xmlns:p14="http://schemas.microsoft.com/office/powerpoint/2010/main" val="320193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6" y="475177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8B073D-A13D-E14B-B29B-C4BEB313BF98}"/>
              </a:ext>
            </a:extLst>
          </p:cNvPr>
          <p:cNvSpPr txBox="1"/>
          <p:nvPr/>
        </p:nvSpPr>
        <p:spPr>
          <a:xfrm>
            <a:off x="3504037" y="1137705"/>
            <a:ext cx="2980303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Background and motivation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/>
              <a:t>Inverse problem set up</a:t>
            </a:r>
          </a:p>
          <a:p>
            <a:pPr lvl="1"/>
            <a:r>
              <a:rPr lang="en-US" sz="1400" b="1" dirty="0"/>
              <a:t>Model</a:t>
            </a:r>
          </a:p>
          <a:p>
            <a:pPr lvl="1"/>
            <a:r>
              <a:rPr lang="en-US" sz="1400" b="1" dirty="0"/>
              <a:t>Forward operator</a:t>
            </a:r>
          </a:p>
          <a:p>
            <a:pPr lvl="1"/>
            <a:r>
              <a:rPr lang="en-US" sz="1400" b="1" dirty="0"/>
              <a:t>Inversion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Synthetic analysis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Impulsive plane wave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Reverberant plane wave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Field data application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Foothill earthquake</a:t>
            </a:r>
          </a:p>
        </p:txBody>
      </p:sp>
    </p:spTree>
    <p:extLst>
      <p:ext uri="{BB962C8B-B14F-4D97-AF65-F5344CB8AC3E}">
        <p14:creationId xmlns:p14="http://schemas.microsoft.com/office/powerpoint/2010/main" val="262125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6" y="475177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“Fingerprint” extraction: an inverse problem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12BB52E-BE9E-0C41-8820-5B20A0FEA9E0}"/>
              </a:ext>
            </a:extLst>
          </p:cNvPr>
          <p:cNvSpPr txBox="1"/>
          <p:nvPr/>
        </p:nvSpPr>
        <p:spPr>
          <a:xfrm>
            <a:off x="562696" y="1607774"/>
            <a:ext cx="41280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the dominant </a:t>
            </a:r>
          </a:p>
          <a:p>
            <a:r>
              <a:rPr lang="en-US" dirty="0"/>
              <a:t>plane waves?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Propagation directions?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Apparent velocities?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Compositions of compressional </a:t>
            </a:r>
          </a:p>
          <a:p>
            <a:r>
              <a:rPr lang="en-US" sz="1600" dirty="0"/>
              <a:t>and shear waves?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E202DC-93DB-9B47-8E0C-294A80E94445}"/>
              </a:ext>
            </a:extLst>
          </p:cNvPr>
          <p:cNvSpPr/>
          <p:nvPr/>
        </p:nvSpPr>
        <p:spPr>
          <a:xfrm>
            <a:off x="512317" y="1607773"/>
            <a:ext cx="3435216" cy="25853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36505FA-3404-3B46-8289-1E688F72F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101" y="1210691"/>
            <a:ext cx="3773773" cy="290993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1C63578-1F9E-7D46-B5E3-BB8BBDDA08B3}"/>
              </a:ext>
            </a:extLst>
          </p:cNvPr>
          <p:cNvSpPr txBox="1"/>
          <p:nvPr/>
        </p:nvSpPr>
        <p:spPr>
          <a:xfrm>
            <a:off x="6021662" y="4193097"/>
            <a:ext cx="2440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Foothill Earthquake Data</a:t>
            </a:r>
          </a:p>
        </p:txBody>
      </p:sp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xmlns="" id="{D70F45D8-F7C3-7B4D-AF25-0D5E1FED4BB8}"/>
              </a:ext>
            </a:extLst>
          </p:cNvPr>
          <p:cNvSpPr/>
          <p:nvPr/>
        </p:nvSpPr>
        <p:spPr>
          <a:xfrm rot="10800000">
            <a:off x="4084658" y="2240662"/>
            <a:ext cx="1097984" cy="25276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rgbClr val="FFFF00"/>
              </a:solidFill>
            </a:endParaRPr>
          </a:p>
        </p:txBody>
      </p:sp>
      <p:sp>
        <p:nvSpPr>
          <p:cNvPr id="44" name="Notched Right Arrow 43">
            <a:extLst>
              <a:ext uri="{FF2B5EF4-FFF2-40B4-BE49-F238E27FC236}">
                <a16:creationId xmlns:a16="http://schemas.microsoft.com/office/drawing/2014/main" xmlns="" id="{0F98488E-171E-6147-A463-DAFC6FD18DAB}"/>
              </a:ext>
            </a:extLst>
          </p:cNvPr>
          <p:cNvSpPr/>
          <p:nvPr/>
        </p:nvSpPr>
        <p:spPr>
          <a:xfrm>
            <a:off x="4086825" y="3594210"/>
            <a:ext cx="1095817" cy="252761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A074D4-2433-1548-9A40-BADAAEF32202}"/>
              </a:ext>
            </a:extLst>
          </p:cNvPr>
          <p:cNvSpPr txBox="1"/>
          <p:nvPr/>
        </p:nvSpPr>
        <p:spPr>
          <a:xfrm>
            <a:off x="1849051" y="90228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9B9B388-8AA4-9D41-9972-4F51E7E994EA}"/>
              </a:ext>
            </a:extLst>
          </p:cNvPr>
          <p:cNvSpPr txBox="1"/>
          <p:nvPr/>
        </p:nvSpPr>
        <p:spPr>
          <a:xfrm>
            <a:off x="6905718" y="80512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56B04B-F1B1-9E44-AADB-C259EDB336FC}"/>
              </a:ext>
            </a:extLst>
          </p:cNvPr>
          <p:cNvSpPr txBox="1"/>
          <p:nvPr/>
        </p:nvSpPr>
        <p:spPr>
          <a:xfrm>
            <a:off x="3976437" y="185821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inversion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349BCF2-9098-1F4E-ADD9-218C0A534EA4}"/>
              </a:ext>
            </a:extLst>
          </p:cNvPr>
          <p:cNvSpPr txBox="1"/>
          <p:nvPr/>
        </p:nvSpPr>
        <p:spPr>
          <a:xfrm>
            <a:off x="4103844" y="324808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F5202B-47A1-FA4D-91C8-99FF613DFC34}"/>
              </a:ext>
            </a:extLst>
          </p:cNvPr>
          <p:cNvSpPr txBox="1"/>
          <p:nvPr/>
        </p:nvSpPr>
        <p:spPr>
          <a:xfrm>
            <a:off x="4103844" y="3821438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Plane wave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superposition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AAF1D57-80E9-F24B-97F2-B9A79D741D1D}"/>
              </a:ext>
            </a:extLst>
          </p:cNvPr>
          <p:cNvSpPr txBox="1"/>
          <p:nvPr/>
        </p:nvSpPr>
        <p:spPr>
          <a:xfrm>
            <a:off x="4095894" y="2459042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Plane wave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extraction</a:t>
            </a:r>
          </a:p>
        </p:txBody>
      </p:sp>
    </p:spTree>
    <p:extLst>
      <p:ext uri="{BB962C8B-B14F-4D97-AF65-F5344CB8AC3E}">
        <p14:creationId xmlns:p14="http://schemas.microsoft.com/office/powerpoint/2010/main" val="351616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>
            <a:extLst>
              <a:ext uri="{FF2B5EF4-FFF2-40B4-BE49-F238E27FC236}">
                <a16:creationId xmlns:a16="http://schemas.microsoft.com/office/drawing/2014/main" xmlns="" id="{BD0B1947-7DC9-C742-8B30-8D06FA40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88" y="289519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Model: m (</a:t>
            </a:r>
            <a:r>
              <a:rPr kumimoji="1" lang="en-US" altLang="zh-CN" sz="3200" dirty="0" err="1"/>
              <a:t>ϕ</a:t>
            </a:r>
            <a:r>
              <a:rPr kumimoji="1" lang="en-US" altLang="zh-CN" sz="3200" dirty="0"/>
              <a:t>, c)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27CD2FAF-189A-F84F-8C47-C3CB90A073CA}"/>
              </a:ext>
            </a:extLst>
          </p:cNvPr>
          <p:cNvGrpSpPr/>
          <p:nvPr/>
        </p:nvGrpSpPr>
        <p:grpSpPr>
          <a:xfrm>
            <a:off x="896143" y="1124053"/>
            <a:ext cx="2041974" cy="1519467"/>
            <a:chOff x="527309" y="2468305"/>
            <a:chExt cx="2041974" cy="1519467"/>
          </a:xfrm>
        </p:grpSpPr>
        <p:sp>
          <p:nvSpPr>
            <p:cNvPr id="37" name="弧 36">
              <a:extLst>
                <a:ext uri="{FF2B5EF4-FFF2-40B4-BE49-F238E27FC236}">
                  <a16:creationId xmlns:a16="http://schemas.microsoft.com/office/drawing/2014/main" xmlns="" id="{07F0ED2A-0BB9-7542-8CBE-E97EC179FA6F}"/>
                </a:ext>
              </a:extLst>
            </p:cNvPr>
            <p:cNvSpPr/>
            <p:nvPr/>
          </p:nvSpPr>
          <p:spPr>
            <a:xfrm rot="1836004">
              <a:off x="1273833" y="3242017"/>
              <a:ext cx="390711" cy="558800"/>
            </a:xfrm>
            <a:prstGeom prst="arc">
              <a:avLst>
                <a:gd name="adj1" fmla="val 16200000"/>
                <a:gd name="adj2" fmla="val 1911978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43" name="直线箭头连接符 20">
              <a:extLst>
                <a:ext uri="{FF2B5EF4-FFF2-40B4-BE49-F238E27FC236}">
                  <a16:creationId xmlns:a16="http://schemas.microsoft.com/office/drawing/2014/main" xmlns="" id="{B4F78A43-1EC4-FD43-A2BD-F3CFB79499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28962" y="2668961"/>
              <a:ext cx="10027" cy="131881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箭头连接符 29">
              <a:extLst>
                <a:ext uri="{FF2B5EF4-FFF2-40B4-BE49-F238E27FC236}">
                  <a16:creationId xmlns:a16="http://schemas.microsoft.com/office/drawing/2014/main" xmlns="" id="{A64183E4-7E8C-5D40-96AC-84ADEEF4074E}"/>
                </a:ext>
              </a:extLst>
            </p:cNvPr>
            <p:cNvCxnSpPr/>
            <p:nvPr/>
          </p:nvCxnSpPr>
          <p:spPr>
            <a:xfrm>
              <a:off x="527309" y="3479729"/>
              <a:ext cx="172045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33">
              <a:extLst>
                <a:ext uri="{FF2B5EF4-FFF2-40B4-BE49-F238E27FC236}">
                  <a16:creationId xmlns:a16="http://schemas.microsoft.com/office/drawing/2014/main" xmlns="" id="{7C334B1C-C7E4-ED4A-9D18-39C2CFE7D214}"/>
                </a:ext>
              </a:extLst>
            </p:cNvPr>
            <p:cNvSpPr txBox="1"/>
            <p:nvPr/>
          </p:nvSpPr>
          <p:spPr>
            <a:xfrm>
              <a:off x="2247761" y="3302104"/>
              <a:ext cx="32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/>
                <a:t>E</a:t>
              </a:r>
              <a:endParaRPr kumimoji="1" lang="zh-CN" altLang="en-US" sz="1600" dirty="0"/>
            </a:p>
          </p:txBody>
        </p:sp>
        <p:sp>
          <p:nvSpPr>
            <p:cNvPr id="46" name="文本框 34">
              <a:extLst>
                <a:ext uri="{FF2B5EF4-FFF2-40B4-BE49-F238E27FC236}">
                  <a16:creationId xmlns:a16="http://schemas.microsoft.com/office/drawing/2014/main" xmlns="" id="{B4AD95AB-1A62-C44E-83CD-43085B567488}"/>
                </a:ext>
              </a:extLst>
            </p:cNvPr>
            <p:cNvSpPr txBox="1"/>
            <p:nvPr/>
          </p:nvSpPr>
          <p:spPr>
            <a:xfrm>
              <a:off x="934532" y="2468305"/>
              <a:ext cx="332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/>
                <a:t>N</a:t>
              </a:r>
              <a:endParaRPr kumimoji="1" lang="zh-CN" altLang="en-US" sz="1600" dirty="0"/>
            </a:p>
          </p:txBody>
        </p:sp>
        <p:sp>
          <p:nvSpPr>
            <p:cNvPr id="57" name="内容占位符 2">
              <a:extLst>
                <a:ext uri="{FF2B5EF4-FFF2-40B4-BE49-F238E27FC236}">
                  <a16:creationId xmlns:a16="http://schemas.microsoft.com/office/drawing/2014/main" xmlns="" id="{BEC9DCDE-11A0-A242-BECE-B51C29AE6CA1}"/>
                </a:ext>
              </a:extLst>
            </p:cNvPr>
            <p:cNvSpPr txBox="1">
              <a:spLocks/>
            </p:cNvSpPr>
            <p:nvPr/>
          </p:nvSpPr>
          <p:spPr>
            <a:xfrm>
              <a:off x="1760782" y="3161771"/>
              <a:ext cx="193956" cy="307184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257175" indent="-257175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defRPr kern="1200" spc="15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ＭＳ Ｐゴシック" charset="0"/>
                </a:defRPr>
              </a:lvl1pPr>
              <a:lvl2pPr marL="216694" indent="-216694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ern="1200">
                  <a:solidFill>
                    <a:srgbClr val="595959"/>
                  </a:solidFill>
                  <a:latin typeface="Arial"/>
                  <a:ea typeface="MS PGothic" panose="020B0600070205080204" pitchFamily="34" charset="-128"/>
                  <a:cs typeface="+mn-cs"/>
                </a:defRPr>
              </a:lvl2pPr>
              <a:lvl3pPr marL="427435" indent="-169069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102000"/>
                <a:buFont typeface="Source Sans Pro" charset="0"/>
                <a:buChar char="›"/>
                <a:defRPr kern="1200">
                  <a:solidFill>
                    <a:srgbClr val="595959"/>
                  </a:solidFill>
                  <a:latin typeface="Arial"/>
                  <a:ea typeface="MS PGothic" panose="020B0600070205080204" pitchFamily="34" charset="-128"/>
                  <a:cs typeface="+mn-cs"/>
                </a:defRPr>
              </a:lvl3pPr>
              <a:lvl4pPr marL="685800" indent="-170260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Arial"/>
                  <a:ea typeface="MS PGothic" panose="020B0600070205080204" pitchFamily="34" charset="-128"/>
                  <a:cs typeface="+mn-cs"/>
                </a:defRPr>
              </a:lvl4pPr>
              <a:lvl5pPr marL="944166" indent="-170260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Source Sans Pro" charset="0"/>
                <a:buChar char="–"/>
                <a:defRPr kern="1200">
                  <a:solidFill>
                    <a:srgbClr val="595959"/>
                  </a:solidFill>
                  <a:latin typeface="Arial"/>
                  <a:ea typeface="MS PGothic" panose="020B0600070205080204" pitchFamily="34" charset="-128"/>
                  <a:cs typeface="+mn-cs"/>
                </a:defRPr>
              </a:lvl5pPr>
              <a:lvl6pPr marL="18859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400" dirty="0" err="1"/>
                <a:t>ϕ</a:t>
              </a:r>
              <a:endParaRPr kumimoji="1" lang="en-US" altLang="zh-CN" sz="1400" dirty="0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AE85CED9-1EDE-D749-9984-D7C3397C7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7899" y="2928792"/>
              <a:ext cx="722284" cy="5509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064899CD-1433-F54E-BE99-E24C193FC38E}"/>
              </a:ext>
            </a:extLst>
          </p:cNvPr>
          <p:cNvSpPr txBox="1"/>
          <p:nvPr/>
        </p:nvSpPr>
        <p:spPr>
          <a:xfrm>
            <a:off x="1931065" y="2302729"/>
            <a:ext cx="1043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Wave front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71D0D756-ED90-4F4F-BDBE-D822D2089A69}"/>
                  </a:ext>
                </a:extLst>
              </p:cNvPr>
              <p:cNvSpPr/>
              <p:nvPr/>
            </p:nvSpPr>
            <p:spPr>
              <a:xfrm>
                <a:off x="1000139" y="2863771"/>
                <a:ext cx="457200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c: horizontal slowness</a:t>
                </a:r>
              </a:p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0 ~ 0.002 s/m &lt;=&gt; 500 ~ </a:t>
                </a:r>
                <a14:m>
                  <m:oMath xmlns:m="http://schemas.openxmlformats.org/officeDocument/2006/math" xmlns="">
                    <m:r>
                      <a:rPr kumimoji="1" lang="en-US" altLang="zh-CN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 m/s</a:t>
                </a:r>
              </a:p>
              <a:p>
                <a:r>
                  <a:rPr kumimoji="1" lang="en-US" altLang="zh-CN" sz="1600" dirty="0">
                    <a:solidFill>
                      <a:srgbClr val="FF0000"/>
                    </a:solidFill>
                  </a:rPr>
                  <a:t>Chosen based on prior knowledge</a:t>
                </a:r>
              </a:p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</a:p>
              <a:p>
                <a:r>
                  <a:rPr kumimoji="1" lang="el-GR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Φ</a:t>
                </a:r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: propagation direction</a:t>
                </a:r>
              </a:p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0 ~ 2</a:t>
                </a:r>
                <a14:m>
                  <m:oMath xmlns:m="http://schemas.openxmlformats.org/officeDocument/2006/math" xmlns="">
                    <m:r>
                      <a:rPr kumimoji="1" lang="en-US" altLang="zh-CN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kumimoji="1" lang="en-US" altLang="zh-CN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1D0D756-ED90-4F4F-BDBE-D822D2089A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39" y="2863771"/>
                <a:ext cx="4572000" cy="1569660"/>
              </a:xfrm>
              <a:prstGeom prst="rect">
                <a:avLst/>
              </a:prstGeom>
              <a:blipFill>
                <a:blip r:embed="rId3"/>
                <a:stretch>
                  <a:fillRect l="-554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3F902BC-C3A3-C245-8211-154009FCCE1C}"/>
              </a:ext>
            </a:extLst>
          </p:cNvPr>
          <p:cNvSpPr/>
          <p:nvPr/>
        </p:nvSpPr>
        <p:spPr>
          <a:xfrm>
            <a:off x="2089646" y="130947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c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A1806D-6BF5-6541-B09D-011F4853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166" y="1264536"/>
            <a:ext cx="4003770" cy="308920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0CAAB06-8114-E643-B283-60450E52243D}"/>
              </a:ext>
            </a:extLst>
          </p:cNvPr>
          <p:cNvCxnSpPr>
            <a:cxnSpLocks/>
          </p:cNvCxnSpPr>
          <p:nvPr/>
        </p:nvCxnSpPr>
        <p:spPr>
          <a:xfrm>
            <a:off x="1268358" y="1482870"/>
            <a:ext cx="812350" cy="116065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95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>
            <a:extLst>
              <a:ext uri="{FF2B5EF4-FFF2-40B4-BE49-F238E27FC236}">
                <a16:creationId xmlns:a16="http://schemas.microsoft.com/office/drawing/2014/main" xmlns="" id="{BD0B1947-7DC9-C742-8B30-8D06FA40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88" y="50386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Compressional and shear waves have different fiber responses</a:t>
            </a:r>
          </a:p>
        </p:txBody>
      </p:sp>
      <p:pic>
        <p:nvPicPr>
          <p:cNvPr id="23" name="图片 2" descr="Screen Shot 2017-12-03 at 5.41.12 PM.png">
            <a:extLst>
              <a:ext uri="{FF2B5EF4-FFF2-40B4-BE49-F238E27FC236}">
                <a16:creationId xmlns:a16="http://schemas.microsoft.com/office/drawing/2014/main" xmlns="" id="{BAA87247-1A9B-064A-A51C-4A61B0668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22" y="3126257"/>
            <a:ext cx="2355464" cy="1973226"/>
          </a:xfrm>
          <a:prstGeom prst="rect">
            <a:avLst/>
          </a:prstGeom>
        </p:spPr>
      </p:pic>
      <p:pic>
        <p:nvPicPr>
          <p:cNvPr id="24" name="s_wave_mov.mov">
            <a:hlinkClick r:id="" action="ppaction://media"/>
            <a:extLst>
              <a:ext uri="{FF2B5EF4-FFF2-40B4-BE49-F238E27FC236}">
                <a16:creationId xmlns:a16="http://schemas.microsoft.com/office/drawing/2014/main" xmlns="" id="{CE488346-256E-E947-80BD-C0FED86B40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020" y="3341299"/>
            <a:ext cx="2696877" cy="867165"/>
          </a:xfrm>
          <a:prstGeom prst="rect">
            <a:avLst/>
          </a:prstGeom>
        </p:spPr>
      </p:pic>
      <p:pic>
        <p:nvPicPr>
          <p:cNvPr id="25" name="p_wave_mov.mov">
            <a:extLst>
              <a:ext uri="{FF2B5EF4-FFF2-40B4-BE49-F238E27FC236}">
                <a16:creationId xmlns:a16="http://schemas.microsoft.com/office/drawing/2014/main" xmlns="" id="{F9C146CA-5C21-B44D-BA8A-07EDE5C6BB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020" y="1897918"/>
            <a:ext cx="2380443" cy="7129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56AB3A3-B0B5-AD4F-8D07-51F46FB6594D}"/>
              </a:ext>
            </a:extLst>
          </p:cNvPr>
          <p:cNvSpPr txBox="1"/>
          <p:nvPr/>
        </p:nvSpPr>
        <p:spPr>
          <a:xfrm>
            <a:off x="1178730" y="3271176"/>
            <a:ext cx="1082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Shear wave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D195155-C47D-934F-AA83-6B106A9687A3}"/>
              </a:ext>
            </a:extLst>
          </p:cNvPr>
          <p:cNvSpPr txBox="1"/>
          <p:nvPr/>
        </p:nvSpPr>
        <p:spPr>
          <a:xfrm>
            <a:off x="889176" y="1722517"/>
            <a:ext cx="1795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Compressional wave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10EAE0-53F9-E441-93B5-47B7F87254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7195" y="1030359"/>
            <a:ext cx="2437376" cy="21043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3E49DA58-F128-DD4D-BCAF-F22661C13F1B}"/>
              </a:ext>
            </a:extLst>
          </p:cNvPr>
          <p:cNvSpPr/>
          <p:nvPr/>
        </p:nvSpPr>
        <p:spPr>
          <a:xfrm>
            <a:off x="7540171" y="1030359"/>
            <a:ext cx="224972" cy="459774"/>
          </a:xfrm>
          <a:prstGeom prst="ellipse">
            <a:avLst/>
          </a:prstGeom>
          <a:noFill/>
          <a:ln w="2222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F056313-B3C8-AA45-805F-EE424EA97E9C}"/>
              </a:ext>
            </a:extLst>
          </p:cNvPr>
          <p:cNvSpPr/>
          <p:nvPr/>
        </p:nvSpPr>
        <p:spPr>
          <a:xfrm>
            <a:off x="6828971" y="4593771"/>
            <a:ext cx="224972" cy="290286"/>
          </a:xfrm>
          <a:prstGeom prst="ellipse">
            <a:avLst/>
          </a:prstGeom>
          <a:noFill/>
          <a:ln w="2222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11D43B-1BCC-9E4B-AEF7-94C1DDDBEDB1}"/>
              </a:ext>
            </a:extLst>
          </p:cNvPr>
          <p:cNvSpPr txBox="1"/>
          <p:nvPr/>
        </p:nvSpPr>
        <p:spPr>
          <a:xfrm>
            <a:off x="3081887" y="3313216"/>
            <a:ext cx="2403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Polarity flipped </a:t>
            </a:r>
            <a:r>
              <a:rPr lang="en-US" dirty="0"/>
              <a:t>at the </a:t>
            </a:r>
          </a:p>
          <a:p>
            <a:r>
              <a:rPr lang="en-US" dirty="0"/>
              <a:t>interceptions of the </a:t>
            </a:r>
          </a:p>
          <a:p>
            <a:r>
              <a:rPr lang="en-US" dirty="0"/>
              <a:t>orthogonal fibers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0CFBE2D-4AA7-1C4F-9017-52F8646FAA26}"/>
              </a:ext>
            </a:extLst>
          </p:cNvPr>
          <p:cNvSpPr txBox="1"/>
          <p:nvPr/>
        </p:nvSpPr>
        <p:spPr>
          <a:xfrm>
            <a:off x="2908936" y="1792737"/>
            <a:ext cx="273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polarity flipped </a:t>
            </a:r>
            <a:r>
              <a:rPr lang="en-US" dirty="0"/>
              <a:t>at the </a:t>
            </a:r>
          </a:p>
          <a:p>
            <a:r>
              <a:rPr lang="en-US" dirty="0"/>
              <a:t>interceptions of the </a:t>
            </a:r>
          </a:p>
          <a:p>
            <a:r>
              <a:rPr lang="en-US" dirty="0"/>
              <a:t>orthogonal fibers</a:t>
            </a:r>
          </a:p>
        </p:txBody>
      </p:sp>
    </p:spTree>
    <p:extLst>
      <p:ext uri="{BB962C8B-B14F-4D97-AF65-F5344CB8AC3E}">
        <p14:creationId xmlns:p14="http://schemas.microsoft.com/office/powerpoint/2010/main" val="46924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6" y="475177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8B073D-A13D-E14B-B29B-C4BEB313BF98}"/>
              </a:ext>
            </a:extLst>
          </p:cNvPr>
          <p:cNvSpPr txBox="1"/>
          <p:nvPr/>
        </p:nvSpPr>
        <p:spPr>
          <a:xfrm>
            <a:off x="3504037" y="1137705"/>
            <a:ext cx="3236784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Background and motivation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Inverse problem set up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Model space and data space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Forward and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adjoint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Synthetic analysis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Impulsive plane wave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Reverberant plane wave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Field data application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Foothill earthquake</a:t>
            </a:r>
          </a:p>
        </p:txBody>
      </p:sp>
    </p:spTree>
    <p:extLst>
      <p:ext uri="{BB962C8B-B14F-4D97-AF65-F5344CB8AC3E}">
        <p14:creationId xmlns:p14="http://schemas.microsoft.com/office/powerpoint/2010/main" val="135233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>
            <a:extLst>
              <a:ext uri="{FF2B5EF4-FFF2-40B4-BE49-F238E27FC236}">
                <a16:creationId xmlns:a16="http://schemas.microsoft.com/office/drawing/2014/main" xmlns="" id="{BD0B1947-7DC9-C742-8B30-8D06FA40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358" y="464154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Incorporate wave type into the model space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27CD2FAF-189A-F84F-8C47-C3CB90A073CA}"/>
              </a:ext>
            </a:extLst>
          </p:cNvPr>
          <p:cNvGrpSpPr/>
          <p:nvPr/>
        </p:nvGrpSpPr>
        <p:grpSpPr>
          <a:xfrm>
            <a:off x="892850" y="855401"/>
            <a:ext cx="2041974" cy="1519467"/>
            <a:chOff x="527309" y="2468305"/>
            <a:chExt cx="2041974" cy="1519467"/>
          </a:xfrm>
        </p:grpSpPr>
        <p:sp>
          <p:nvSpPr>
            <p:cNvPr id="37" name="弧 36">
              <a:extLst>
                <a:ext uri="{FF2B5EF4-FFF2-40B4-BE49-F238E27FC236}">
                  <a16:creationId xmlns:a16="http://schemas.microsoft.com/office/drawing/2014/main" xmlns="" id="{07F0ED2A-0BB9-7542-8CBE-E97EC179FA6F}"/>
                </a:ext>
              </a:extLst>
            </p:cNvPr>
            <p:cNvSpPr/>
            <p:nvPr/>
          </p:nvSpPr>
          <p:spPr>
            <a:xfrm rot="1836004">
              <a:off x="1273833" y="3242017"/>
              <a:ext cx="390711" cy="558800"/>
            </a:xfrm>
            <a:prstGeom prst="arc">
              <a:avLst>
                <a:gd name="adj1" fmla="val 16200000"/>
                <a:gd name="adj2" fmla="val 1911978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43" name="直线箭头连接符 20">
              <a:extLst>
                <a:ext uri="{FF2B5EF4-FFF2-40B4-BE49-F238E27FC236}">
                  <a16:creationId xmlns:a16="http://schemas.microsoft.com/office/drawing/2014/main" xmlns="" id="{B4F78A43-1EC4-FD43-A2BD-F3CFB79499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28962" y="2668961"/>
              <a:ext cx="10027" cy="131881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箭头连接符 29">
              <a:extLst>
                <a:ext uri="{FF2B5EF4-FFF2-40B4-BE49-F238E27FC236}">
                  <a16:creationId xmlns:a16="http://schemas.microsoft.com/office/drawing/2014/main" xmlns="" id="{A64183E4-7E8C-5D40-96AC-84ADEEF4074E}"/>
                </a:ext>
              </a:extLst>
            </p:cNvPr>
            <p:cNvCxnSpPr/>
            <p:nvPr/>
          </p:nvCxnSpPr>
          <p:spPr>
            <a:xfrm>
              <a:off x="527309" y="3479729"/>
              <a:ext cx="172045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33">
              <a:extLst>
                <a:ext uri="{FF2B5EF4-FFF2-40B4-BE49-F238E27FC236}">
                  <a16:creationId xmlns:a16="http://schemas.microsoft.com/office/drawing/2014/main" xmlns="" id="{7C334B1C-C7E4-ED4A-9D18-39C2CFE7D214}"/>
                </a:ext>
              </a:extLst>
            </p:cNvPr>
            <p:cNvSpPr txBox="1"/>
            <p:nvPr/>
          </p:nvSpPr>
          <p:spPr>
            <a:xfrm>
              <a:off x="2247761" y="3302104"/>
              <a:ext cx="32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/>
                <a:t>E</a:t>
              </a:r>
              <a:endParaRPr kumimoji="1" lang="zh-CN" altLang="en-US" sz="1600" dirty="0"/>
            </a:p>
          </p:txBody>
        </p:sp>
        <p:sp>
          <p:nvSpPr>
            <p:cNvPr id="46" name="文本框 34">
              <a:extLst>
                <a:ext uri="{FF2B5EF4-FFF2-40B4-BE49-F238E27FC236}">
                  <a16:creationId xmlns:a16="http://schemas.microsoft.com/office/drawing/2014/main" xmlns="" id="{B4AD95AB-1A62-C44E-83CD-43085B567488}"/>
                </a:ext>
              </a:extLst>
            </p:cNvPr>
            <p:cNvSpPr txBox="1"/>
            <p:nvPr/>
          </p:nvSpPr>
          <p:spPr>
            <a:xfrm>
              <a:off x="934532" y="2468305"/>
              <a:ext cx="332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/>
                <a:t>N</a:t>
              </a:r>
              <a:endParaRPr kumimoji="1" lang="zh-CN" altLang="en-US" sz="1600" dirty="0"/>
            </a:p>
          </p:txBody>
        </p:sp>
        <p:sp>
          <p:nvSpPr>
            <p:cNvPr id="57" name="内容占位符 2">
              <a:extLst>
                <a:ext uri="{FF2B5EF4-FFF2-40B4-BE49-F238E27FC236}">
                  <a16:creationId xmlns:a16="http://schemas.microsoft.com/office/drawing/2014/main" xmlns="" id="{BEC9DCDE-11A0-A242-BECE-B51C29AE6CA1}"/>
                </a:ext>
              </a:extLst>
            </p:cNvPr>
            <p:cNvSpPr txBox="1">
              <a:spLocks/>
            </p:cNvSpPr>
            <p:nvPr/>
          </p:nvSpPr>
          <p:spPr>
            <a:xfrm>
              <a:off x="1760782" y="3161771"/>
              <a:ext cx="193956" cy="307184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257175" indent="-257175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defRPr kern="1200" spc="15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ＭＳ Ｐゴシック" charset="0"/>
                </a:defRPr>
              </a:lvl1pPr>
              <a:lvl2pPr marL="216694" indent="-216694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kern="1200">
                  <a:solidFill>
                    <a:srgbClr val="595959"/>
                  </a:solidFill>
                  <a:latin typeface="Arial"/>
                  <a:ea typeface="MS PGothic" panose="020B0600070205080204" pitchFamily="34" charset="-128"/>
                  <a:cs typeface="+mn-cs"/>
                </a:defRPr>
              </a:lvl2pPr>
              <a:lvl3pPr marL="427435" indent="-169069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102000"/>
                <a:buFont typeface="Source Sans Pro" charset="0"/>
                <a:buChar char="›"/>
                <a:defRPr kern="1200">
                  <a:solidFill>
                    <a:srgbClr val="595959"/>
                  </a:solidFill>
                  <a:latin typeface="Arial"/>
                  <a:ea typeface="MS PGothic" panose="020B0600070205080204" pitchFamily="34" charset="-128"/>
                  <a:cs typeface="+mn-cs"/>
                </a:defRPr>
              </a:lvl3pPr>
              <a:lvl4pPr marL="685800" indent="-170260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Arial"/>
                  <a:ea typeface="MS PGothic" panose="020B0600070205080204" pitchFamily="34" charset="-128"/>
                  <a:cs typeface="+mn-cs"/>
                </a:defRPr>
              </a:lvl4pPr>
              <a:lvl5pPr marL="944166" indent="-170260" algn="l" defTabSz="342900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Source Sans Pro" charset="0"/>
                <a:buChar char="–"/>
                <a:defRPr kern="1200">
                  <a:solidFill>
                    <a:srgbClr val="595959"/>
                  </a:solidFill>
                  <a:latin typeface="Arial"/>
                  <a:ea typeface="MS PGothic" panose="020B0600070205080204" pitchFamily="34" charset="-128"/>
                  <a:cs typeface="+mn-cs"/>
                </a:defRPr>
              </a:lvl5pPr>
              <a:lvl6pPr marL="18859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1400" dirty="0" err="1"/>
                <a:t>ϕ</a:t>
              </a:r>
              <a:endParaRPr kumimoji="1" lang="en-US" altLang="zh-CN" sz="1400" dirty="0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AE85CED9-1EDE-D749-9984-D7C3397C7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7899" y="2928792"/>
              <a:ext cx="722284" cy="55093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064899CD-1433-F54E-BE99-E24C193FC38E}"/>
              </a:ext>
            </a:extLst>
          </p:cNvPr>
          <p:cNvSpPr txBox="1"/>
          <p:nvPr/>
        </p:nvSpPr>
        <p:spPr>
          <a:xfrm>
            <a:off x="1830051" y="1922397"/>
            <a:ext cx="1043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Wave front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71D0D756-ED90-4F4F-BDBE-D822D2089A69}"/>
                  </a:ext>
                </a:extLst>
              </p:cNvPr>
              <p:cNvSpPr/>
              <p:nvPr/>
            </p:nvSpPr>
            <p:spPr>
              <a:xfrm>
                <a:off x="915699" y="2358565"/>
                <a:ext cx="4572000" cy="23083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c: horizontal slowness</a:t>
                </a:r>
              </a:p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0 ~ 0.002 s/m &lt;=&gt; 500 ~ </a:t>
                </a:r>
                <a14:m>
                  <m:oMath xmlns:m="http://schemas.openxmlformats.org/officeDocument/2006/math" xmlns="">
                    <m:r>
                      <a:rPr kumimoji="1" lang="en-US" altLang="zh-CN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m/s</a:t>
                </a:r>
              </a:p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Chosen based on prior knowledge</a:t>
                </a:r>
              </a:p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</a:p>
              <a:p>
                <a:r>
                  <a:rPr kumimoji="1" lang="el-GR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Φ</a:t>
                </a:r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: propagation direction</a:t>
                </a:r>
              </a:p>
              <a:p>
                <a:r>
                  <a:rPr kumimoji="1" lang="en-US" altLang="zh-CN" sz="1600" dirty="0">
                    <a:solidFill>
                      <a:schemeClr val="bg1">
                        <a:lumMod val="50000"/>
                      </a:schemeClr>
                    </a:solidFill>
                  </a:rPr>
                  <a:t>0 ~ 2</a:t>
                </a:r>
                <a14:m>
                  <m:oMath xmlns:m="http://schemas.openxmlformats.org/officeDocument/2006/math" xmlns="">
                    <m:r>
                      <a:rPr kumimoji="1" lang="en-US" altLang="zh-CN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kumimoji="1" lang="en-US" altLang="zh-CN" sz="16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kumimoji="1" lang="en-US" altLang="zh-CN" sz="16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kumimoji="1" lang="en-US" altLang="zh-CN" sz="1600" dirty="0">
                    <a:solidFill>
                      <a:srgbClr val="FF0000"/>
                    </a:solidFill>
                  </a:rPr>
                  <a:t>w: wave type </a:t>
                </a:r>
              </a:p>
              <a:p>
                <a:r>
                  <a:rPr kumimoji="1" lang="en-US" altLang="zh-CN" sz="1600" dirty="0">
                    <a:solidFill>
                      <a:srgbClr val="FF0000"/>
                    </a:solidFill>
                  </a:rPr>
                  <a:t>compressional or shear wave</a:t>
                </a:r>
                <a:endParaRPr kumimoji="1" lang="zh-CN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1D0D756-ED90-4F4F-BDBE-D822D2089A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699" y="2358565"/>
                <a:ext cx="4572000" cy="2308324"/>
              </a:xfrm>
              <a:prstGeom prst="rect">
                <a:avLst/>
              </a:prstGeom>
              <a:blipFill>
                <a:blip r:embed="rId3"/>
                <a:stretch>
                  <a:fillRect l="-833" t="-549" b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33F902BC-C3A3-C245-8211-154009FCCE1C}"/>
              </a:ext>
            </a:extLst>
          </p:cNvPr>
          <p:cNvSpPr/>
          <p:nvPr/>
        </p:nvSpPr>
        <p:spPr>
          <a:xfrm>
            <a:off x="2086353" y="104082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c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A1806D-6BF5-6541-B09D-011F4853D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278" y="839478"/>
            <a:ext cx="2543317" cy="196235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0CAAB06-8114-E643-B283-60450E52243D}"/>
              </a:ext>
            </a:extLst>
          </p:cNvPr>
          <p:cNvCxnSpPr>
            <a:cxnSpLocks/>
          </p:cNvCxnSpPr>
          <p:nvPr/>
        </p:nvCxnSpPr>
        <p:spPr>
          <a:xfrm>
            <a:off x="1265065" y="1214218"/>
            <a:ext cx="812350" cy="116065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337C30-5B69-4E4E-9C1B-8B9F9D6C218A}"/>
              </a:ext>
            </a:extLst>
          </p:cNvPr>
          <p:cNvSpPr txBox="1"/>
          <p:nvPr/>
        </p:nvSpPr>
        <p:spPr>
          <a:xfrm>
            <a:off x="4017159" y="1584540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(</a:t>
            </a:r>
            <a:r>
              <a:rPr kumimoji="1" lang="en-US" altLang="zh-CN" dirty="0" err="1"/>
              <a:t>ϕ</a:t>
            </a:r>
            <a:r>
              <a:rPr kumimoji="1" lang="en-US" altLang="zh-CN" dirty="0"/>
              <a:t>, c, </a:t>
            </a:r>
            <a:r>
              <a:rPr kumimoji="1" lang="en-US" altLang="zh-CN" dirty="0">
                <a:solidFill>
                  <a:srgbClr val="FF0000"/>
                </a:solidFill>
              </a:rPr>
              <a:t>w=0</a:t>
            </a:r>
            <a:r>
              <a:rPr lang="en-US" dirty="0"/>
              <a:t>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5E6EE37-32FB-F341-A267-E14D0EA54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277" y="3036754"/>
            <a:ext cx="2543317" cy="19623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9AE9C2E-E456-0D4C-93A5-71965144EA47}"/>
              </a:ext>
            </a:extLst>
          </p:cNvPr>
          <p:cNvSpPr txBox="1"/>
          <p:nvPr/>
        </p:nvSpPr>
        <p:spPr>
          <a:xfrm>
            <a:off x="4017159" y="383326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(</a:t>
            </a:r>
            <a:r>
              <a:rPr kumimoji="1" lang="en-US" altLang="zh-CN" dirty="0" err="1"/>
              <a:t>ϕ</a:t>
            </a:r>
            <a:r>
              <a:rPr kumimoji="1" lang="en-US" altLang="zh-CN" dirty="0"/>
              <a:t>, c, </a:t>
            </a:r>
            <a:r>
              <a:rPr kumimoji="1" lang="en-US" altLang="zh-CN" dirty="0">
                <a:solidFill>
                  <a:srgbClr val="FF0000"/>
                </a:solidFill>
              </a:rPr>
              <a:t>w=1</a:t>
            </a:r>
            <a:r>
              <a:rPr lang="en-US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4395B5-C76A-8540-BD3D-C96893FE3620}"/>
              </a:ext>
            </a:extLst>
          </p:cNvPr>
          <p:cNvSpPr txBox="1"/>
          <p:nvPr/>
        </p:nvSpPr>
        <p:spPr>
          <a:xfrm>
            <a:off x="4012827" y="1942295"/>
            <a:ext cx="162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Compressional</a:t>
            </a:r>
          </a:p>
          <a:p>
            <a:r>
              <a:rPr lang="en-US" sz="1400" dirty="0">
                <a:solidFill>
                  <a:srgbClr val="0000FF"/>
                </a:solidFill>
              </a:rPr>
              <a:t>wave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EFE9DF-9828-B74F-9FE2-BBA5E513B315}"/>
              </a:ext>
            </a:extLst>
          </p:cNvPr>
          <p:cNvSpPr txBox="1"/>
          <p:nvPr/>
        </p:nvSpPr>
        <p:spPr>
          <a:xfrm>
            <a:off x="4017574" y="4161239"/>
            <a:ext cx="1627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Shear wave</a:t>
            </a:r>
          </a:p>
        </p:txBody>
      </p:sp>
    </p:spTree>
    <p:extLst>
      <p:ext uri="{BB962C8B-B14F-4D97-AF65-F5344CB8AC3E}">
        <p14:creationId xmlns:p14="http://schemas.microsoft.com/office/powerpoint/2010/main" val="151168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A9A906D-03FA-6F47-BBE1-EB25C8EE3672}"/>
              </a:ext>
            </a:extLst>
          </p:cNvPr>
          <p:cNvGrpSpPr/>
          <p:nvPr/>
        </p:nvGrpSpPr>
        <p:grpSpPr>
          <a:xfrm>
            <a:off x="1288899" y="1927917"/>
            <a:ext cx="1656351" cy="1404589"/>
            <a:chOff x="806082" y="3310549"/>
            <a:chExt cx="1656351" cy="1404589"/>
          </a:xfrm>
        </p:grpSpPr>
        <p:pic>
          <p:nvPicPr>
            <p:cNvPr id="23" name="图片 14" descr="Screen Shot 2017-12-04 at 3.11.16 AM.png">
              <a:extLst>
                <a:ext uri="{FF2B5EF4-FFF2-40B4-BE49-F238E27FC236}">
                  <a16:creationId xmlns:a16="http://schemas.microsoft.com/office/drawing/2014/main" xmlns="" id="{7E350733-7A4C-6C4D-BE2D-CEBDD93F0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433" y="3842673"/>
              <a:ext cx="330200" cy="330200"/>
            </a:xfrm>
            <a:prstGeom prst="rect">
              <a:avLst/>
            </a:prstGeom>
          </p:spPr>
        </p:pic>
        <p:cxnSp>
          <p:nvCxnSpPr>
            <p:cNvPr id="24" name="直线箭头连接符 15">
              <a:extLst>
                <a:ext uri="{FF2B5EF4-FFF2-40B4-BE49-F238E27FC236}">
                  <a16:creationId xmlns:a16="http://schemas.microsoft.com/office/drawing/2014/main" xmlns="" id="{45F886AF-CD99-D845-9D02-CC9739283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9733" y="3493833"/>
              <a:ext cx="902985" cy="11181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16">
              <a:extLst>
                <a:ext uri="{FF2B5EF4-FFF2-40B4-BE49-F238E27FC236}">
                  <a16:creationId xmlns:a16="http://schemas.microsoft.com/office/drawing/2014/main" xmlns="" id="{5E7880D4-3A89-6545-A251-1C5DB443E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082" y="4252617"/>
              <a:ext cx="1656351" cy="0"/>
            </a:xfrm>
            <a:prstGeom prst="line">
              <a:avLst/>
            </a:prstGeom>
            <a:ln w="32766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弧 17">
              <a:extLst>
                <a:ext uri="{FF2B5EF4-FFF2-40B4-BE49-F238E27FC236}">
                  <a16:creationId xmlns:a16="http://schemas.microsoft.com/office/drawing/2014/main" xmlns="" id="{281AD52C-EFE2-094E-A01E-E0A9A96C0485}"/>
                </a:ext>
              </a:extLst>
            </p:cNvPr>
            <p:cNvSpPr/>
            <p:nvPr/>
          </p:nvSpPr>
          <p:spPr>
            <a:xfrm rot="3002108">
              <a:off x="984429" y="3930753"/>
              <a:ext cx="849439" cy="558800"/>
            </a:xfrm>
            <a:prstGeom prst="arc">
              <a:avLst>
                <a:gd name="adj1" fmla="val 16200000"/>
                <a:gd name="adj2" fmla="val 1894805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7" name="直线连接符 19">
              <a:extLst>
                <a:ext uri="{FF2B5EF4-FFF2-40B4-BE49-F238E27FC236}">
                  <a16:creationId xmlns:a16="http://schemas.microsoft.com/office/drawing/2014/main" xmlns="" id="{2A1DE46C-53AA-2549-9DD7-3C2E44E73743}"/>
                </a:ext>
              </a:extLst>
            </p:cNvPr>
            <p:cNvCxnSpPr>
              <a:cxnSpLocks/>
            </p:cNvCxnSpPr>
            <p:nvPr/>
          </p:nvCxnSpPr>
          <p:spPr>
            <a:xfrm>
              <a:off x="1470896" y="3310549"/>
              <a:ext cx="0" cy="1404589"/>
            </a:xfrm>
            <a:prstGeom prst="line">
              <a:avLst/>
            </a:prstGeom>
            <a:ln w="32766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3">
            <a:extLst>
              <a:ext uri="{FF2B5EF4-FFF2-40B4-BE49-F238E27FC236}">
                <a16:creationId xmlns:a16="http://schemas.microsoft.com/office/drawing/2014/main" xmlns="" id="{4AC49F8C-C72A-964F-9891-A390EBB28CBB}"/>
              </a:ext>
            </a:extLst>
          </p:cNvPr>
          <p:cNvSpPr txBox="1"/>
          <p:nvPr/>
        </p:nvSpPr>
        <p:spPr>
          <a:xfrm>
            <a:off x="4706710" y="2229992"/>
            <a:ext cx="1173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</a:rPr>
              <a:t>Fiber 1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xmlns="" id="{FE08629E-EEDD-784C-84DB-D085CF50A53D}"/>
              </a:ext>
            </a:extLst>
          </p:cNvPr>
          <p:cNvSpPr txBox="1"/>
          <p:nvPr/>
        </p:nvSpPr>
        <p:spPr>
          <a:xfrm>
            <a:off x="4700115" y="2568955"/>
            <a:ext cx="1173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0000FF"/>
                </a:solidFill>
              </a:rPr>
              <a:t>Fiber 2</a:t>
            </a:r>
            <a:endParaRPr kumimoji="1"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35" name="文本框 7">
            <a:extLst>
              <a:ext uri="{FF2B5EF4-FFF2-40B4-BE49-F238E27FC236}">
                <a16:creationId xmlns:a16="http://schemas.microsoft.com/office/drawing/2014/main" xmlns="" id="{5B5FD46B-7821-6943-AAEC-55AB1D4037FD}"/>
              </a:ext>
            </a:extLst>
          </p:cNvPr>
          <p:cNvSpPr txBox="1"/>
          <p:nvPr/>
        </p:nvSpPr>
        <p:spPr>
          <a:xfrm>
            <a:off x="4565579" y="2869985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   </a:t>
            </a:r>
            <a:r>
              <a:rPr kumimoji="1" lang="en-US" altLang="zh-CN" sz="1600" dirty="0"/>
              <a:t>Ratio</a:t>
            </a:r>
            <a:endParaRPr kumimoji="1" lang="zh-CN" alt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5E6F3B-6092-4342-B884-FB8B720920BD}"/>
              </a:ext>
            </a:extLst>
          </p:cNvPr>
          <p:cNvSpPr txBox="1"/>
          <p:nvPr/>
        </p:nvSpPr>
        <p:spPr>
          <a:xfrm>
            <a:off x="5739082" y="1480477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HS" sz="1400" dirty="0"/>
              <a:t>Compressional </a:t>
            </a:r>
          </a:p>
          <a:p>
            <a:r>
              <a:rPr lang="en-US" altLang="zh-CHS" sz="1400" dirty="0"/>
              <a:t>wave</a:t>
            </a:r>
            <a:endParaRPr lang="en-US" sz="1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5392D43-A56D-8740-BEE0-62A1921B481F}"/>
              </a:ext>
            </a:extLst>
          </p:cNvPr>
          <p:cNvSpPr txBox="1"/>
          <p:nvPr/>
        </p:nvSpPr>
        <p:spPr>
          <a:xfrm>
            <a:off x="7300109" y="1460752"/>
            <a:ext cx="71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HS" sz="1400" dirty="0"/>
              <a:t>Shear </a:t>
            </a:r>
          </a:p>
          <a:p>
            <a:r>
              <a:rPr lang="en-US" altLang="zh-CHS" sz="1400" dirty="0"/>
              <a:t>wave</a:t>
            </a:r>
            <a:endParaRPr lang="en-US" sz="14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01067052-9E9E-BA42-ADDC-D75C2F51DA47}"/>
              </a:ext>
            </a:extLst>
          </p:cNvPr>
          <p:cNvSpPr/>
          <p:nvPr/>
        </p:nvSpPr>
        <p:spPr>
          <a:xfrm>
            <a:off x="4183955" y="4030462"/>
            <a:ext cx="1936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Martin et al., SEP-168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CBA97-FD04-6145-8FD5-80B1175A852E}"/>
              </a:ext>
            </a:extLst>
          </p:cNvPr>
          <p:cNvSpPr txBox="1"/>
          <p:nvPr/>
        </p:nvSpPr>
        <p:spPr>
          <a:xfrm>
            <a:off x="3017813" y="266814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fiber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69115E-F22E-C34E-B92C-0A0246390F74}"/>
              </a:ext>
            </a:extLst>
          </p:cNvPr>
          <p:cNvSpPr txBox="1"/>
          <p:nvPr/>
        </p:nvSpPr>
        <p:spPr>
          <a:xfrm>
            <a:off x="1090752" y="19348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fiber 2</a:t>
            </a:r>
          </a:p>
        </p:txBody>
      </p:sp>
      <p:sp>
        <p:nvSpPr>
          <p:cNvPr id="38" name="标题 1">
            <a:extLst>
              <a:ext uri="{FF2B5EF4-FFF2-40B4-BE49-F238E27FC236}">
                <a16:creationId xmlns:a16="http://schemas.microsoft.com/office/drawing/2014/main" xmlns="" id="{2DBC30FD-6ABD-1E49-B39F-C3E635F9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454345"/>
            <a:ext cx="8136732" cy="488024"/>
          </a:xfrm>
        </p:spPr>
        <p:txBody>
          <a:bodyPr/>
          <a:lstStyle/>
          <a:p>
            <a:pPr algn="ctr"/>
            <a:r>
              <a:rPr kumimoji="1" lang="en-US" altLang="zh-CHS" sz="3200" dirty="0"/>
              <a:t>Fiber responses for compressional and shear waves</a:t>
            </a:r>
            <a:endParaRPr kumimoji="1" lang="en-US" altLang="zh-C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3B25BD-A6F0-3243-879A-F7C3D5D5BBFC}"/>
              </a:ext>
            </a:extLst>
          </p:cNvPr>
          <p:cNvSpPr txBox="1"/>
          <p:nvPr/>
        </p:nvSpPr>
        <p:spPr>
          <a:xfrm>
            <a:off x="1975594" y="1871012"/>
            <a:ext cx="2208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Wave propagation direction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37A433-9F64-314D-8079-1BB98D39D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724" y="2227246"/>
            <a:ext cx="2319878" cy="101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56">
            <a:extLst>
              <a:ext uri="{FF2B5EF4-FFF2-40B4-BE49-F238E27FC236}">
                <a16:creationId xmlns:a16="http://schemas.microsoft.com/office/drawing/2014/main" xmlns="" id="{C6D2507C-2508-9D4E-B9C5-6E79A414F4A0}"/>
              </a:ext>
            </a:extLst>
          </p:cNvPr>
          <p:cNvSpPr txBox="1"/>
          <p:nvPr/>
        </p:nvSpPr>
        <p:spPr>
          <a:xfrm>
            <a:off x="865407" y="1197591"/>
            <a:ext cx="4761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/>
              <a:t> </a:t>
            </a:r>
            <a:endParaRPr kumimoji="1" lang="en-US" altLang="zh-CN" sz="1600" dirty="0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xmlns="" id="{B7818113-A7A8-9447-AC93-60D4118F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454345"/>
            <a:ext cx="8136732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Forward Operator:</a:t>
            </a:r>
            <a:br>
              <a:rPr kumimoji="1" lang="en-US" altLang="zh-CN" sz="3200" dirty="0"/>
            </a:br>
            <a:r>
              <a:rPr kumimoji="1" lang="en-US" altLang="zh-CN" sz="3200" dirty="0"/>
              <a:t>ensemble of plane-wave impulse responses</a:t>
            </a:r>
          </a:p>
        </p:txBody>
      </p:sp>
      <p:grpSp>
        <p:nvGrpSpPr>
          <p:cNvPr id="30" name="组 48">
            <a:extLst>
              <a:ext uri="{FF2B5EF4-FFF2-40B4-BE49-F238E27FC236}">
                <a16:creationId xmlns:a16="http://schemas.microsoft.com/office/drawing/2014/main" xmlns="" id="{540D3DE2-D799-1B46-A90C-4E9721F0D053}"/>
              </a:ext>
            </a:extLst>
          </p:cNvPr>
          <p:cNvGrpSpPr/>
          <p:nvPr/>
        </p:nvGrpSpPr>
        <p:grpSpPr>
          <a:xfrm>
            <a:off x="1104041" y="1631610"/>
            <a:ext cx="3396343" cy="2574694"/>
            <a:chOff x="4739625" y="1230302"/>
            <a:chExt cx="4172239" cy="3347247"/>
          </a:xfrm>
        </p:grpSpPr>
        <p:pic>
          <p:nvPicPr>
            <p:cNvPr id="32" name="图片 2" descr="Screen Shot 2017-12-03 at 5.41.12 PM.png">
              <a:extLst>
                <a:ext uri="{FF2B5EF4-FFF2-40B4-BE49-F238E27FC236}">
                  <a16:creationId xmlns:a16="http://schemas.microsoft.com/office/drawing/2014/main" xmlns="" id="{42EA80A0-A298-4F49-B33D-2147592F5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625" y="1230302"/>
              <a:ext cx="4172239" cy="3347247"/>
            </a:xfrm>
            <a:prstGeom prst="rect">
              <a:avLst/>
            </a:prstGeom>
          </p:spPr>
        </p:pic>
        <p:sp>
          <p:nvSpPr>
            <p:cNvPr id="38" name="椭圆 14">
              <a:extLst>
                <a:ext uri="{FF2B5EF4-FFF2-40B4-BE49-F238E27FC236}">
                  <a16:creationId xmlns:a16="http://schemas.microsoft.com/office/drawing/2014/main" xmlns="" id="{50D1E1BA-562C-8947-AAEB-0E4E0C1F0A1F}"/>
                </a:ext>
              </a:extLst>
            </p:cNvPr>
            <p:cNvSpPr/>
            <p:nvPr/>
          </p:nvSpPr>
          <p:spPr>
            <a:xfrm>
              <a:off x="6372071" y="2327553"/>
              <a:ext cx="198667" cy="2013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3B1AF0F-924E-B44A-B903-3B2F59ECAB17}"/>
              </a:ext>
            </a:extLst>
          </p:cNvPr>
          <p:cNvGrpSpPr/>
          <p:nvPr/>
        </p:nvGrpSpPr>
        <p:grpSpPr>
          <a:xfrm rot="20022405">
            <a:off x="570070" y="4025071"/>
            <a:ext cx="556803" cy="744616"/>
            <a:chOff x="3676211" y="2083028"/>
            <a:chExt cx="735245" cy="1040046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0983F0C7-E6AF-9943-B5D1-B60E8DE732E8}"/>
                </a:ext>
              </a:extLst>
            </p:cNvPr>
            <p:cNvCxnSpPr>
              <a:cxnSpLocks/>
            </p:cNvCxnSpPr>
            <p:nvPr/>
          </p:nvCxnSpPr>
          <p:spPr>
            <a:xfrm>
              <a:off x="4048488" y="2631518"/>
              <a:ext cx="362968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428DD9E-DB94-9143-834D-8883BCE06A60}"/>
                </a:ext>
              </a:extLst>
            </p:cNvPr>
            <p:cNvCxnSpPr/>
            <p:nvPr/>
          </p:nvCxnSpPr>
          <p:spPr>
            <a:xfrm>
              <a:off x="4034525" y="2083031"/>
              <a:ext cx="0" cy="10400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0609825F-84E5-8A4F-8BD1-EB441AA1B2D3}"/>
                </a:ext>
              </a:extLst>
            </p:cNvPr>
            <p:cNvCxnSpPr/>
            <p:nvPr/>
          </p:nvCxnSpPr>
          <p:spPr>
            <a:xfrm>
              <a:off x="3907719" y="2083030"/>
              <a:ext cx="0" cy="10400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D363983-514C-0B4F-8A6B-BB14015C64D7}"/>
                </a:ext>
              </a:extLst>
            </p:cNvPr>
            <p:cNvCxnSpPr/>
            <p:nvPr/>
          </p:nvCxnSpPr>
          <p:spPr>
            <a:xfrm>
              <a:off x="3789057" y="2083029"/>
              <a:ext cx="0" cy="10400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0F6A7B17-E051-2049-8C6F-C132E4B084BD}"/>
                </a:ext>
              </a:extLst>
            </p:cNvPr>
            <p:cNvCxnSpPr/>
            <p:nvPr/>
          </p:nvCxnSpPr>
          <p:spPr>
            <a:xfrm>
              <a:off x="3676211" y="2083028"/>
              <a:ext cx="0" cy="10400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974BCAE-2326-EC40-8C0B-C57E52E1D65F}"/>
              </a:ext>
            </a:extLst>
          </p:cNvPr>
          <p:cNvSpPr/>
          <p:nvPr/>
        </p:nvSpPr>
        <p:spPr>
          <a:xfrm>
            <a:off x="1001543" y="4447302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>
                <a:solidFill>
                  <a:srgbClr val="FF0000"/>
                </a:solidFill>
              </a:rPr>
              <a:t>m</a:t>
            </a:r>
            <a:r>
              <a:rPr kumimoji="1" lang="en-US" altLang="zh-CN" baseline="-25000" dirty="0" err="1">
                <a:solidFill>
                  <a:srgbClr val="FF0000"/>
                </a:solidFill>
              </a:rPr>
              <a:t>k</a:t>
            </a:r>
            <a:r>
              <a:rPr kumimoji="1" lang="en-US" altLang="zh-CN" baseline="-25000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(</a:t>
            </a:r>
            <a:r>
              <a:rPr kumimoji="1" lang="en-US" altLang="zh-CN" dirty="0" err="1">
                <a:solidFill>
                  <a:srgbClr val="FF0000"/>
                </a:solidFill>
              </a:rPr>
              <a:t>ϕ</a:t>
            </a:r>
            <a:r>
              <a:rPr kumimoji="1" lang="en-US" altLang="zh-CN" baseline="-25000" dirty="0" err="1">
                <a:solidFill>
                  <a:srgbClr val="FF0000"/>
                </a:solidFill>
              </a:rPr>
              <a:t>k</a:t>
            </a:r>
            <a:r>
              <a:rPr kumimoji="1" lang="en-US" altLang="zh-CN" dirty="0">
                <a:solidFill>
                  <a:srgbClr val="FF0000"/>
                </a:solidFill>
              </a:rPr>
              <a:t>, </a:t>
            </a:r>
            <a:r>
              <a:rPr kumimoji="1" lang="en-US" altLang="zh-CN" dirty="0" err="1">
                <a:solidFill>
                  <a:srgbClr val="FF0000"/>
                </a:solidFill>
              </a:rPr>
              <a:t>c</a:t>
            </a:r>
            <a:r>
              <a:rPr kumimoji="1" lang="en-US" altLang="zh-CN" baseline="-25000" dirty="0" err="1">
                <a:solidFill>
                  <a:srgbClr val="FF0000"/>
                </a:solidFill>
              </a:rPr>
              <a:t>k</a:t>
            </a:r>
            <a:r>
              <a:rPr kumimoji="1" lang="en-US" altLang="zh-CN" dirty="0">
                <a:solidFill>
                  <a:srgbClr val="FF0000"/>
                </a:solidFill>
              </a:rPr>
              <a:t>, </a:t>
            </a:r>
            <a:r>
              <a:rPr kumimoji="1" lang="en-US" altLang="zh-CN" dirty="0" err="1">
                <a:solidFill>
                  <a:srgbClr val="FF0000"/>
                </a:solidFill>
              </a:rPr>
              <a:t>w</a:t>
            </a:r>
            <a:r>
              <a:rPr kumimoji="1" lang="en-US" altLang="zh-CN" baseline="-25000" dirty="0" err="1">
                <a:solidFill>
                  <a:srgbClr val="FF0000"/>
                </a:solidFill>
              </a:rPr>
              <a:t>k</a:t>
            </a:r>
            <a:r>
              <a:rPr kumimoji="1" lang="en-US" altLang="zh-CN" dirty="0">
                <a:solidFill>
                  <a:srgbClr val="FF0000"/>
                </a:solidFill>
              </a:rPr>
              <a:t>)</a:t>
            </a:r>
            <a:r>
              <a:rPr kumimoji="1" lang="en-US" altLang="zh-CN" dirty="0">
                <a:solidFill>
                  <a:srgbClr val="002060"/>
                </a:solidFill>
              </a:rPr>
              <a:t>,</a:t>
            </a:r>
            <a:r>
              <a:rPr kumimoji="1" lang="en-US" altLang="zh-CN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002060"/>
                </a:solidFill>
              </a:rPr>
              <a:t>t</a:t>
            </a:r>
            <a:r>
              <a:rPr kumimoji="1" lang="en-US" altLang="zh-CN" baseline="-25000" dirty="0">
                <a:solidFill>
                  <a:srgbClr val="002060"/>
                </a:solidFill>
              </a:rPr>
              <a:t>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右中括号 54">
            <a:extLst>
              <a:ext uri="{FF2B5EF4-FFF2-40B4-BE49-F238E27FC236}">
                <a16:creationId xmlns:a16="http://schemas.microsoft.com/office/drawing/2014/main" xmlns="" id="{0EB59F3F-78E3-C449-88DB-CB8CABEF00C1}"/>
              </a:ext>
            </a:extLst>
          </p:cNvPr>
          <p:cNvSpPr/>
          <p:nvPr/>
        </p:nvSpPr>
        <p:spPr>
          <a:xfrm>
            <a:off x="7658325" y="1398883"/>
            <a:ext cx="85143" cy="198997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左中括号 57">
            <a:extLst>
              <a:ext uri="{FF2B5EF4-FFF2-40B4-BE49-F238E27FC236}">
                <a16:creationId xmlns:a16="http://schemas.microsoft.com/office/drawing/2014/main" xmlns="" id="{89DA864F-7755-954F-A13E-944F38C25C3C}"/>
              </a:ext>
            </a:extLst>
          </p:cNvPr>
          <p:cNvSpPr/>
          <p:nvPr/>
        </p:nvSpPr>
        <p:spPr>
          <a:xfrm>
            <a:off x="5967085" y="1398883"/>
            <a:ext cx="85143" cy="198997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双大括号 4">
            <a:extLst>
              <a:ext uri="{FF2B5EF4-FFF2-40B4-BE49-F238E27FC236}">
                <a16:creationId xmlns:a16="http://schemas.microsoft.com/office/drawing/2014/main" xmlns="" id="{6FB6C6A2-BF1A-6A4A-997D-DE92D3E0EB89}"/>
              </a:ext>
            </a:extLst>
          </p:cNvPr>
          <p:cNvSpPr/>
          <p:nvPr/>
        </p:nvSpPr>
        <p:spPr>
          <a:xfrm>
            <a:off x="7910060" y="1398883"/>
            <a:ext cx="469987" cy="1734567"/>
          </a:xfrm>
          <a:prstGeom prst="bracePair">
            <a:avLst>
              <a:gd name="adj" fmla="val 130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58">
            <a:extLst>
              <a:ext uri="{FF2B5EF4-FFF2-40B4-BE49-F238E27FC236}">
                <a16:creationId xmlns:a16="http://schemas.microsoft.com/office/drawing/2014/main" xmlns="" id="{D51660A1-9C54-AD4D-BBF5-430F04B9E9ED}"/>
              </a:ext>
            </a:extLst>
          </p:cNvPr>
          <p:cNvSpPr txBox="1"/>
          <p:nvPr/>
        </p:nvSpPr>
        <p:spPr>
          <a:xfrm>
            <a:off x="7926077" y="193080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solidFill>
                  <a:srgbClr val="FF0000"/>
                </a:solidFill>
              </a:rPr>
              <a:t>m</a:t>
            </a:r>
            <a:r>
              <a:rPr kumimoji="1" lang="en-US" altLang="zh-CN" baseline="-25000" dirty="0" err="1">
                <a:solidFill>
                  <a:srgbClr val="FF0000"/>
                </a:solidFill>
              </a:rPr>
              <a:t>k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6" name="直线连接符 59">
            <a:extLst>
              <a:ext uri="{FF2B5EF4-FFF2-40B4-BE49-F238E27FC236}">
                <a16:creationId xmlns:a16="http://schemas.microsoft.com/office/drawing/2014/main" xmlns="" id="{4D7843CB-13AF-D54A-B720-A375F30FC993}"/>
              </a:ext>
            </a:extLst>
          </p:cNvPr>
          <p:cNvCxnSpPr/>
          <p:nvPr/>
        </p:nvCxnSpPr>
        <p:spPr>
          <a:xfrm>
            <a:off x="6859674" y="1398883"/>
            <a:ext cx="0" cy="699711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62">
            <a:extLst>
              <a:ext uri="{FF2B5EF4-FFF2-40B4-BE49-F238E27FC236}">
                <a16:creationId xmlns:a16="http://schemas.microsoft.com/office/drawing/2014/main" xmlns="" id="{3103BA45-4D89-A845-84B8-A1079A1722B4}"/>
              </a:ext>
            </a:extLst>
          </p:cNvPr>
          <p:cNvSpPr txBox="1"/>
          <p:nvPr/>
        </p:nvSpPr>
        <p:spPr>
          <a:xfrm>
            <a:off x="6675197" y="2098594"/>
            <a:ext cx="3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FF0000"/>
                </a:solidFill>
              </a:rPr>
              <a:t>M</a:t>
            </a:r>
            <a:r>
              <a:rPr kumimoji="1" lang="en-US" altLang="zh-CN" sz="1400" baseline="-25000" dirty="0">
                <a:solidFill>
                  <a:srgbClr val="FF0000"/>
                </a:solidFill>
              </a:rPr>
              <a:t>k</a:t>
            </a:r>
            <a:endParaRPr kumimoji="1" lang="zh-CN" altLang="en-US" sz="1400" dirty="0">
              <a:solidFill>
                <a:srgbClr val="FF0000"/>
              </a:solidFill>
            </a:endParaRPr>
          </a:p>
        </p:txBody>
      </p:sp>
      <p:cxnSp>
        <p:nvCxnSpPr>
          <p:cNvPr id="28" name="直线连接符 69">
            <a:extLst>
              <a:ext uri="{FF2B5EF4-FFF2-40B4-BE49-F238E27FC236}">
                <a16:creationId xmlns:a16="http://schemas.microsoft.com/office/drawing/2014/main" xmlns="" id="{D3481693-00DF-6844-AE93-8FC0350123BB}"/>
              </a:ext>
            </a:extLst>
          </p:cNvPr>
          <p:cNvCxnSpPr/>
          <p:nvPr/>
        </p:nvCxnSpPr>
        <p:spPr>
          <a:xfrm>
            <a:off x="6859674" y="2433739"/>
            <a:ext cx="0" cy="955114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75">
            <a:extLst>
              <a:ext uri="{FF2B5EF4-FFF2-40B4-BE49-F238E27FC236}">
                <a16:creationId xmlns:a16="http://schemas.microsoft.com/office/drawing/2014/main" xmlns="" id="{151F3640-643C-0C49-87CA-584244C26CDD}"/>
              </a:ext>
            </a:extLst>
          </p:cNvPr>
          <p:cNvSpPr txBox="1"/>
          <p:nvPr/>
        </p:nvSpPr>
        <p:spPr>
          <a:xfrm>
            <a:off x="7931471" y="2378963"/>
            <a:ext cx="41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</a:t>
            </a:r>
            <a:r>
              <a:rPr kumimoji="1" lang="en-US" altLang="zh-CN" baseline="-25000" dirty="0"/>
              <a:t>l</a:t>
            </a:r>
            <a:endParaRPr kumimoji="1" lang="zh-CN" altLang="en-US" dirty="0"/>
          </a:p>
        </p:txBody>
      </p:sp>
      <p:cxnSp>
        <p:nvCxnSpPr>
          <p:cNvPr id="31" name="直线连接符 76">
            <a:extLst>
              <a:ext uri="{FF2B5EF4-FFF2-40B4-BE49-F238E27FC236}">
                <a16:creationId xmlns:a16="http://schemas.microsoft.com/office/drawing/2014/main" xmlns="" id="{CCE5AA46-D1B0-9F49-BD0E-C02AEAE7E721}"/>
              </a:ext>
            </a:extLst>
          </p:cNvPr>
          <p:cNvCxnSpPr/>
          <p:nvPr/>
        </p:nvCxnSpPr>
        <p:spPr>
          <a:xfrm>
            <a:off x="7252721" y="1398883"/>
            <a:ext cx="0" cy="699711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77">
            <a:extLst>
              <a:ext uri="{FF2B5EF4-FFF2-40B4-BE49-F238E27FC236}">
                <a16:creationId xmlns:a16="http://schemas.microsoft.com/office/drawing/2014/main" xmlns="" id="{1587AD9C-A9F2-1D46-8B9D-6FE2C1667C86}"/>
              </a:ext>
            </a:extLst>
          </p:cNvPr>
          <p:cNvSpPr txBox="1"/>
          <p:nvPr/>
        </p:nvSpPr>
        <p:spPr>
          <a:xfrm>
            <a:off x="7068244" y="2098594"/>
            <a:ext cx="39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M</a:t>
            </a:r>
            <a:r>
              <a:rPr kumimoji="1" lang="en-US" altLang="zh-CN" sz="1400" baseline="-25000" dirty="0"/>
              <a:t>l</a:t>
            </a:r>
            <a:endParaRPr kumimoji="1" lang="zh-CN" altLang="en-US" sz="1400" dirty="0"/>
          </a:p>
        </p:txBody>
      </p:sp>
      <p:cxnSp>
        <p:nvCxnSpPr>
          <p:cNvPr id="35" name="直线连接符 78">
            <a:extLst>
              <a:ext uri="{FF2B5EF4-FFF2-40B4-BE49-F238E27FC236}">
                <a16:creationId xmlns:a16="http://schemas.microsoft.com/office/drawing/2014/main" xmlns="" id="{596CF8B1-8C51-CA42-9D7C-DCD04ACEC34D}"/>
              </a:ext>
            </a:extLst>
          </p:cNvPr>
          <p:cNvCxnSpPr/>
          <p:nvPr/>
        </p:nvCxnSpPr>
        <p:spPr>
          <a:xfrm>
            <a:off x="7252721" y="2433739"/>
            <a:ext cx="0" cy="955114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51">
            <a:extLst>
              <a:ext uri="{FF2B5EF4-FFF2-40B4-BE49-F238E27FC236}">
                <a16:creationId xmlns:a16="http://schemas.microsoft.com/office/drawing/2014/main" xmlns="" id="{AD756B69-E4AC-554C-8C96-9BCD903DDBD8}"/>
              </a:ext>
            </a:extLst>
          </p:cNvPr>
          <p:cNvCxnSpPr/>
          <p:nvPr/>
        </p:nvCxnSpPr>
        <p:spPr>
          <a:xfrm>
            <a:off x="6643119" y="1398883"/>
            <a:ext cx="0" cy="1051776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55">
            <a:extLst>
              <a:ext uri="{FF2B5EF4-FFF2-40B4-BE49-F238E27FC236}">
                <a16:creationId xmlns:a16="http://schemas.microsoft.com/office/drawing/2014/main" xmlns="" id="{9DEA57DA-ED3F-9F48-996E-8AD275500BBD}"/>
              </a:ext>
            </a:extLst>
          </p:cNvPr>
          <p:cNvCxnSpPr/>
          <p:nvPr/>
        </p:nvCxnSpPr>
        <p:spPr>
          <a:xfrm>
            <a:off x="6643119" y="2433739"/>
            <a:ext cx="0" cy="955114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线连接符 56">
            <a:extLst>
              <a:ext uri="{FF2B5EF4-FFF2-40B4-BE49-F238E27FC236}">
                <a16:creationId xmlns:a16="http://schemas.microsoft.com/office/drawing/2014/main" xmlns="" id="{00330F5B-705A-D943-BE53-540B088D6321}"/>
              </a:ext>
            </a:extLst>
          </p:cNvPr>
          <p:cNvCxnSpPr/>
          <p:nvPr/>
        </p:nvCxnSpPr>
        <p:spPr>
          <a:xfrm>
            <a:off x="6414044" y="1398883"/>
            <a:ext cx="0" cy="1034856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线连接符 60">
            <a:extLst>
              <a:ext uri="{FF2B5EF4-FFF2-40B4-BE49-F238E27FC236}">
                <a16:creationId xmlns:a16="http://schemas.microsoft.com/office/drawing/2014/main" xmlns="" id="{11DB6A95-D34B-CF45-BEDC-D687EF3864D1}"/>
              </a:ext>
            </a:extLst>
          </p:cNvPr>
          <p:cNvCxnSpPr/>
          <p:nvPr/>
        </p:nvCxnSpPr>
        <p:spPr>
          <a:xfrm>
            <a:off x="6414044" y="2433739"/>
            <a:ext cx="0" cy="955114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线连接符 61">
            <a:extLst>
              <a:ext uri="{FF2B5EF4-FFF2-40B4-BE49-F238E27FC236}">
                <a16:creationId xmlns:a16="http://schemas.microsoft.com/office/drawing/2014/main" xmlns="" id="{9353F871-0F1B-4E45-8C5B-704CD8BF1EB4}"/>
              </a:ext>
            </a:extLst>
          </p:cNvPr>
          <p:cNvCxnSpPr/>
          <p:nvPr/>
        </p:nvCxnSpPr>
        <p:spPr>
          <a:xfrm flipH="1">
            <a:off x="7465577" y="1398883"/>
            <a:ext cx="595" cy="980080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线连接符 63">
            <a:extLst>
              <a:ext uri="{FF2B5EF4-FFF2-40B4-BE49-F238E27FC236}">
                <a16:creationId xmlns:a16="http://schemas.microsoft.com/office/drawing/2014/main" xmlns="" id="{1D28B8C4-FDAC-8346-91C8-F6F7DDB53BD8}"/>
              </a:ext>
            </a:extLst>
          </p:cNvPr>
          <p:cNvCxnSpPr/>
          <p:nvPr/>
        </p:nvCxnSpPr>
        <p:spPr>
          <a:xfrm>
            <a:off x="7466172" y="2433739"/>
            <a:ext cx="0" cy="955114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64">
            <a:extLst>
              <a:ext uri="{FF2B5EF4-FFF2-40B4-BE49-F238E27FC236}">
                <a16:creationId xmlns:a16="http://schemas.microsoft.com/office/drawing/2014/main" xmlns="" id="{92E793A4-1805-6345-8054-3318222FAE07}"/>
              </a:ext>
            </a:extLst>
          </p:cNvPr>
          <p:cNvCxnSpPr/>
          <p:nvPr/>
        </p:nvCxnSpPr>
        <p:spPr>
          <a:xfrm>
            <a:off x="7056862" y="1398883"/>
            <a:ext cx="0" cy="1007488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65">
            <a:extLst>
              <a:ext uri="{FF2B5EF4-FFF2-40B4-BE49-F238E27FC236}">
                <a16:creationId xmlns:a16="http://schemas.microsoft.com/office/drawing/2014/main" xmlns="" id="{1605052D-2480-054C-BF7C-3C74350EF126}"/>
              </a:ext>
            </a:extLst>
          </p:cNvPr>
          <p:cNvCxnSpPr/>
          <p:nvPr/>
        </p:nvCxnSpPr>
        <p:spPr>
          <a:xfrm>
            <a:off x="7056862" y="2433739"/>
            <a:ext cx="0" cy="955114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66">
            <a:extLst>
              <a:ext uri="{FF2B5EF4-FFF2-40B4-BE49-F238E27FC236}">
                <a16:creationId xmlns:a16="http://schemas.microsoft.com/office/drawing/2014/main" xmlns="" id="{3EFB3E02-5914-5742-8034-666074066E4E}"/>
              </a:ext>
            </a:extLst>
          </p:cNvPr>
          <p:cNvCxnSpPr/>
          <p:nvPr/>
        </p:nvCxnSpPr>
        <p:spPr>
          <a:xfrm>
            <a:off x="6176205" y="1398883"/>
            <a:ext cx="0" cy="1034856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线连接符 67">
            <a:extLst>
              <a:ext uri="{FF2B5EF4-FFF2-40B4-BE49-F238E27FC236}">
                <a16:creationId xmlns:a16="http://schemas.microsoft.com/office/drawing/2014/main" xmlns="" id="{D4A2FEC6-0377-6145-A82F-853083E25386}"/>
              </a:ext>
            </a:extLst>
          </p:cNvPr>
          <p:cNvCxnSpPr/>
          <p:nvPr/>
        </p:nvCxnSpPr>
        <p:spPr>
          <a:xfrm>
            <a:off x="6176205" y="2433739"/>
            <a:ext cx="0" cy="955114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68">
            <a:extLst>
              <a:ext uri="{FF2B5EF4-FFF2-40B4-BE49-F238E27FC236}">
                <a16:creationId xmlns:a16="http://schemas.microsoft.com/office/drawing/2014/main" xmlns="" id="{A1266527-1194-5340-B779-97518270A5E6}"/>
              </a:ext>
            </a:extLst>
          </p:cNvPr>
          <p:cNvCxnSpPr/>
          <p:nvPr/>
        </p:nvCxnSpPr>
        <p:spPr>
          <a:xfrm>
            <a:off x="8121148" y="2700072"/>
            <a:ext cx="0" cy="433378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70">
            <a:extLst>
              <a:ext uri="{FF2B5EF4-FFF2-40B4-BE49-F238E27FC236}">
                <a16:creationId xmlns:a16="http://schemas.microsoft.com/office/drawing/2014/main" xmlns="" id="{90F2887E-3554-B04E-B393-31BF371F05DD}"/>
              </a:ext>
            </a:extLst>
          </p:cNvPr>
          <p:cNvCxnSpPr>
            <a:cxnSpLocks/>
          </p:cNvCxnSpPr>
          <p:nvPr/>
        </p:nvCxnSpPr>
        <p:spPr>
          <a:xfrm>
            <a:off x="8142433" y="1398883"/>
            <a:ext cx="6638" cy="531923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71">
            <a:extLst>
              <a:ext uri="{FF2B5EF4-FFF2-40B4-BE49-F238E27FC236}">
                <a16:creationId xmlns:a16="http://schemas.microsoft.com/office/drawing/2014/main" xmlns="" id="{7582F040-3938-194C-B5B8-6F0B2A4CE2BE}"/>
              </a:ext>
            </a:extLst>
          </p:cNvPr>
          <p:cNvCxnSpPr/>
          <p:nvPr/>
        </p:nvCxnSpPr>
        <p:spPr>
          <a:xfrm>
            <a:off x="8142433" y="2246183"/>
            <a:ext cx="0" cy="280978"/>
          </a:xfrm>
          <a:prstGeom prst="line">
            <a:avLst/>
          </a:prstGeom>
          <a:ln w="20066"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双大括号 72">
            <a:extLst>
              <a:ext uri="{FF2B5EF4-FFF2-40B4-BE49-F238E27FC236}">
                <a16:creationId xmlns:a16="http://schemas.microsoft.com/office/drawing/2014/main" xmlns="" id="{8B38F5C8-5B3F-054B-9B92-F49CE370F333}"/>
              </a:ext>
            </a:extLst>
          </p:cNvPr>
          <p:cNvSpPr/>
          <p:nvPr/>
        </p:nvSpPr>
        <p:spPr>
          <a:xfrm>
            <a:off x="5061860" y="1394483"/>
            <a:ext cx="475381" cy="2009954"/>
          </a:xfrm>
          <a:prstGeom prst="bracePair">
            <a:avLst>
              <a:gd name="adj" fmla="val 130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文本框 15">
            <a:extLst>
              <a:ext uri="{FF2B5EF4-FFF2-40B4-BE49-F238E27FC236}">
                <a16:creationId xmlns:a16="http://schemas.microsoft.com/office/drawing/2014/main" xmlns="" id="{17E129B6-9D6D-CE42-AAF3-175C4035DFF5}"/>
              </a:ext>
            </a:extLst>
          </p:cNvPr>
          <p:cNvSpPr txBox="1"/>
          <p:nvPr/>
        </p:nvSpPr>
        <p:spPr>
          <a:xfrm>
            <a:off x="5583241" y="2214794"/>
            <a:ext cx="31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=</a:t>
            </a:r>
            <a:endParaRPr kumimoji="1" lang="zh-CN" altLang="en-US" dirty="0"/>
          </a:p>
        </p:txBody>
      </p:sp>
      <p:sp>
        <p:nvSpPr>
          <p:cNvPr id="59" name="文本框 16">
            <a:extLst>
              <a:ext uri="{FF2B5EF4-FFF2-40B4-BE49-F238E27FC236}">
                <a16:creationId xmlns:a16="http://schemas.microsoft.com/office/drawing/2014/main" xmlns="" id="{73D33033-6263-FC4C-8053-54D9E38C9CB4}"/>
              </a:ext>
            </a:extLst>
          </p:cNvPr>
          <p:cNvSpPr txBox="1"/>
          <p:nvPr/>
        </p:nvSpPr>
        <p:spPr>
          <a:xfrm>
            <a:off x="5114648" y="219891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60" name="文本框 19">
            <a:extLst>
              <a:ext uri="{FF2B5EF4-FFF2-40B4-BE49-F238E27FC236}">
                <a16:creationId xmlns:a16="http://schemas.microsoft.com/office/drawing/2014/main" xmlns="" id="{E9D68661-8DC1-5C46-BF7C-87BC2B25E388}"/>
              </a:ext>
            </a:extLst>
          </p:cNvPr>
          <p:cNvSpPr txBox="1"/>
          <p:nvPr/>
        </p:nvSpPr>
        <p:spPr>
          <a:xfrm>
            <a:off x="6752540" y="3683558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</a:t>
            </a:r>
            <a:endParaRPr kumimoji="1" lang="zh-CN" altLang="en-US" dirty="0"/>
          </a:p>
        </p:txBody>
      </p:sp>
      <p:sp>
        <p:nvSpPr>
          <p:cNvPr id="61" name="文本框 74">
            <a:extLst>
              <a:ext uri="{FF2B5EF4-FFF2-40B4-BE49-F238E27FC236}">
                <a16:creationId xmlns:a16="http://schemas.microsoft.com/office/drawing/2014/main" xmlns="" id="{ED4B4B99-F223-554D-A59C-F584B1E4EE48}"/>
              </a:ext>
            </a:extLst>
          </p:cNvPr>
          <p:cNvSpPr txBox="1"/>
          <p:nvPr/>
        </p:nvSpPr>
        <p:spPr>
          <a:xfrm>
            <a:off x="7958314" y="3661486"/>
            <a:ext cx="3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</a:t>
            </a:r>
            <a:endParaRPr kumimoji="1" lang="zh-CN" altLang="en-US" dirty="0"/>
          </a:p>
        </p:txBody>
      </p:sp>
      <p:sp>
        <p:nvSpPr>
          <p:cNvPr id="62" name="文本框 79">
            <a:extLst>
              <a:ext uri="{FF2B5EF4-FFF2-40B4-BE49-F238E27FC236}">
                <a16:creationId xmlns:a16="http://schemas.microsoft.com/office/drawing/2014/main" xmlns="" id="{FE9F6F0C-49C4-9042-9722-BEC4CE80C821}"/>
              </a:ext>
            </a:extLst>
          </p:cNvPr>
          <p:cNvSpPr txBox="1"/>
          <p:nvPr/>
        </p:nvSpPr>
        <p:spPr>
          <a:xfrm>
            <a:off x="5135994" y="36670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63" name="文本框 81">
            <a:extLst>
              <a:ext uri="{FF2B5EF4-FFF2-40B4-BE49-F238E27FC236}">
                <a16:creationId xmlns:a16="http://schemas.microsoft.com/office/drawing/2014/main" xmlns="" id="{874BE33C-641D-0248-9675-3381CCA7D96C}"/>
              </a:ext>
            </a:extLst>
          </p:cNvPr>
          <p:cNvSpPr txBox="1"/>
          <p:nvPr/>
        </p:nvSpPr>
        <p:spPr>
          <a:xfrm>
            <a:off x="5610099" y="3681240"/>
            <a:ext cx="31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=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887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>
            <a:extLst>
              <a:ext uri="{FF2B5EF4-FFF2-40B4-BE49-F238E27FC236}">
                <a16:creationId xmlns:a16="http://schemas.microsoft.com/office/drawing/2014/main" xmlns="" id="{B7818113-A7A8-9447-AC93-60D4118F5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454345"/>
            <a:ext cx="8136732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Solve for the model (“fingerprint”)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980C73-3F2D-124F-BA7C-3469D940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489" y="2439332"/>
            <a:ext cx="3577531" cy="4666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9B96BD9-CFCC-824F-AAB9-936B4E195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489" y="3391770"/>
            <a:ext cx="3521736" cy="422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BBDBAA-41DD-B04D-B506-5A966561E4B2}"/>
              </a:ext>
            </a:extLst>
          </p:cNvPr>
          <p:cNvSpPr txBox="1"/>
          <p:nvPr/>
        </p:nvSpPr>
        <p:spPr>
          <a:xfrm>
            <a:off x="1382705" y="164575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adjoint</a:t>
            </a:r>
            <a:r>
              <a:rPr lang="en-US" dirty="0"/>
              <a:t> (beamforming)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540079-0D12-234A-9C3B-A8EB369054F5}"/>
              </a:ext>
            </a:extLst>
          </p:cNvPr>
          <p:cNvSpPr txBox="1"/>
          <p:nvPr/>
        </p:nvSpPr>
        <p:spPr>
          <a:xfrm>
            <a:off x="1382705" y="243933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inverse with L-2 norm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A248561-514A-844C-969C-E32DA640EE1C}"/>
              </a:ext>
            </a:extLst>
          </p:cNvPr>
          <p:cNvSpPr txBox="1"/>
          <p:nvPr/>
        </p:nvSpPr>
        <p:spPr>
          <a:xfrm>
            <a:off x="1382705" y="3295675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inverse with L-1 norm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8AA1B2-7A03-0544-9408-CF8E48073D0F}"/>
              </a:ext>
            </a:extLst>
          </p:cNvPr>
          <p:cNvSpPr/>
          <p:nvPr/>
        </p:nvSpPr>
        <p:spPr>
          <a:xfrm>
            <a:off x="7090229" y="3295675"/>
            <a:ext cx="719791" cy="45626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9CCA6A-1A00-A743-B11F-59EE6D709C06}"/>
              </a:ext>
            </a:extLst>
          </p:cNvPr>
          <p:cNvSpPr txBox="1"/>
          <p:nvPr/>
        </p:nvSpPr>
        <p:spPr>
          <a:xfrm>
            <a:off x="5711370" y="3848038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make the model sparse</a:t>
            </a:r>
          </a:p>
          <a:p>
            <a:r>
              <a:rPr lang="en-US" sz="1400" dirty="0">
                <a:solidFill>
                  <a:srgbClr val="0000FF"/>
                </a:solidFill>
              </a:rPr>
              <a:t>find the most relevant plane waves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5B35EB-FBFA-6B43-A8A4-EF4A47A1E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106" y="1623329"/>
            <a:ext cx="1676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8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6" y="475177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8B073D-A13D-E14B-B29B-C4BEB313BF98}"/>
              </a:ext>
            </a:extLst>
          </p:cNvPr>
          <p:cNvSpPr txBox="1"/>
          <p:nvPr/>
        </p:nvSpPr>
        <p:spPr>
          <a:xfrm>
            <a:off x="3504037" y="1137705"/>
            <a:ext cx="2980303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Background and motivation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Inverse problem set up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Model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Forward operator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</a:p>
          <a:p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/>
              <a:t>Synthetic analysis</a:t>
            </a:r>
          </a:p>
          <a:p>
            <a:pPr lvl="1"/>
            <a:r>
              <a:rPr lang="en-US" sz="1400" b="1" dirty="0"/>
              <a:t>Impulsive plane wave</a:t>
            </a:r>
          </a:p>
          <a:p>
            <a:pPr lvl="1"/>
            <a:r>
              <a:rPr lang="en-US" sz="1400" b="1" dirty="0"/>
              <a:t>Reverberant plane wave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Field data application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Foothill earthquake</a:t>
            </a:r>
          </a:p>
        </p:txBody>
      </p:sp>
    </p:spTree>
    <p:extLst>
      <p:ext uri="{BB962C8B-B14F-4D97-AF65-F5344CB8AC3E}">
        <p14:creationId xmlns:p14="http://schemas.microsoft.com/office/powerpoint/2010/main" val="6696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95615" y="517318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Simplified geometry</a:t>
            </a:r>
          </a:p>
        </p:txBody>
      </p:sp>
      <p:pic>
        <p:nvPicPr>
          <p:cNvPr id="31" name="图片 2" descr="Screen Shot 2017-12-03 at 5.41.12 PM.png">
            <a:extLst>
              <a:ext uri="{FF2B5EF4-FFF2-40B4-BE49-F238E27FC236}">
                <a16:creationId xmlns:a16="http://schemas.microsoft.com/office/drawing/2014/main" xmlns="" id="{661E3890-3519-584C-BE58-1BA9F5BBC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2" y="1275861"/>
            <a:ext cx="3323850" cy="2768314"/>
          </a:xfrm>
          <a:prstGeom prst="rect">
            <a:avLst/>
          </a:prstGeom>
        </p:spPr>
      </p:pic>
      <p:sp>
        <p:nvSpPr>
          <p:cNvPr id="2" name="Notched Right Arrow 1">
            <a:extLst>
              <a:ext uri="{FF2B5EF4-FFF2-40B4-BE49-F238E27FC236}">
                <a16:creationId xmlns:a16="http://schemas.microsoft.com/office/drawing/2014/main" xmlns="" id="{0FBF96D1-CACD-7143-A2DC-D97FF429CAEC}"/>
              </a:ext>
            </a:extLst>
          </p:cNvPr>
          <p:cNvSpPr/>
          <p:nvPr/>
        </p:nvSpPr>
        <p:spPr>
          <a:xfrm>
            <a:off x="4120460" y="2402172"/>
            <a:ext cx="585144" cy="30313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pic>
        <p:nvPicPr>
          <p:cNvPr id="6" name="图片 24" descr="Screen Shot 2017-12-04 at 2.58.01 AM.png">
            <a:extLst>
              <a:ext uri="{FF2B5EF4-FFF2-40B4-BE49-F238E27FC236}">
                <a16:creationId xmlns:a16="http://schemas.microsoft.com/office/drawing/2014/main" xmlns="" id="{8B452371-FC2D-A64A-8B86-F47A5FD493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3462" r="3031" b="755"/>
          <a:stretch/>
        </p:blipFill>
        <p:spPr>
          <a:xfrm>
            <a:off x="4766255" y="1243469"/>
            <a:ext cx="4361745" cy="2923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F6468A-93B6-DB4D-BC11-7FC184F8B8AE}"/>
              </a:ext>
            </a:extLst>
          </p:cNvPr>
          <p:cNvSpPr/>
          <p:nvPr/>
        </p:nvSpPr>
        <p:spPr>
          <a:xfrm>
            <a:off x="4752153" y="1275861"/>
            <a:ext cx="559744" cy="263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4E716C2-537D-2043-BCFC-6899D04828FB}"/>
              </a:ext>
            </a:extLst>
          </p:cNvPr>
          <p:cNvSpPr/>
          <p:nvPr/>
        </p:nvSpPr>
        <p:spPr>
          <a:xfrm>
            <a:off x="5365670" y="3908885"/>
            <a:ext cx="3776432" cy="432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9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356266" y="195667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Synthetic model (ground truth)</a:t>
            </a:r>
          </a:p>
        </p:txBody>
      </p:sp>
      <p:pic>
        <p:nvPicPr>
          <p:cNvPr id="25" name="图片 24" descr="Screen Shot 2017-12-04 at 2.58.0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3462" r="3031" b="755"/>
          <a:stretch/>
        </p:blipFill>
        <p:spPr>
          <a:xfrm>
            <a:off x="4766255" y="1243469"/>
            <a:ext cx="4361745" cy="292368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291590" y="324090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b1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42001" y="1847081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2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999398" y="1138080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3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396358" y="2695420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r1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427858" y="2158329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r2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250788" y="1357451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r3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8" name="右箭头 37"/>
          <p:cNvSpPr/>
          <p:nvPr/>
        </p:nvSpPr>
        <p:spPr>
          <a:xfrm rot="18662678">
            <a:off x="5375017" y="3202373"/>
            <a:ext cx="572922" cy="231575"/>
          </a:xfrm>
          <a:prstGeom prst="rightArrow">
            <a:avLst>
              <a:gd name="adj1" fmla="val 50000"/>
              <a:gd name="adj2" fmla="val 839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421735" y="274775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EQ</a:t>
            </a:r>
            <a:endParaRPr kumimoji="1" lang="zh-CN" altLang="en-US" sz="1400" dirty="0"/>
          </a:p>
        </p:txBody>
      </p:sp>
      <p:sp>
        <p:nvSpPr>
          <p:cNvPr id="2" name="文本框 1"/>
          <p:cNvSpPr txBox="1"/>
          <p:nvPr/>
        </p:nvSpPr>
        <p:spPr>
          <a:xfrm>
            <a:off x="6783803" y="2592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A76FEB6-EBDC-3742-A5A4-90BDBCE785EB}"/>
              </a:ext>
            </a:extLst>
          </p:cNvPr>
          <p:cNvSpPr/>
          <p:nvPr/>
        </p:nvSpPr>
        <p:spPr>
          <a:xfrm>
            <a:off x="4752153" y="1275861"/>
            <a:ext cx="559744" cy="263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A31D34A-BB6C-194C-9133-B8D1B1F40501}"/>
              </a:ext>
            </a:extLst>
          </p:cNvPr>
          <p:cNvSpPr/>
          <p:nvPr/>
        </p:nvSpPr>
        <p:spPr>
          <a:xfrm>
            <a:off x="5365670" y="3908885"/>
            <a:ext cx="3776432" cy="432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F69B12-3540-FA4A-BB69-2BA5EAF316B9}"/>
              </a:ext>
            </a:extLst>
          </p:cNvPr>
          <p:cNvSpPr txBox="1"/>
          <p:nvPr/>
        </p:nvSpPr>
        <p:spPr>
          <a:xfrm>
            <a:off x="381793" y="1159511"/>
            <a:ext cx="1133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compressional </a:t>
            </a:r>
          </a:p>
          <a:p>
            <a:r>
              <a:rPr lang="en-US" sz="1100" dirty="0">
                <a:solidFill>
                  <a:srgbClr val="00B050"/>
                </a:solidFill>
              </a:rPr>
              <a:t>wave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04A6F30-CB83-D749-810D-96736DA1953C}"/>
              </a:ext>
            </a:extLst>
          </p:cNvPr>
          <p:cNvSpPr txBox="1"/>
          <p:nvPr/>
        </p:nvSpPr>
        <p:spPr>
          <a:xfrm>
            <a:off x="387094" y="3348272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shear wave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524834-480E-834B-8DB3-1D6A39B84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35" y="888645"/>
            <a:ext cx="2514600" cy="1934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AE0ECD-3F31-D146-931E-49B93130E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35" y="3040473"/>
            <a:ext cx="2514600" cy="19347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A59D541-91F1-0F4A-A49C-CAA118CA1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479" y="3372877"/>
            <a:ext cx="12319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6EDDE2-9B09-2F43-B029-4E0C4F631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96" y="668572"/>
            <a:ext cx="2933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22721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Synthetic data: forward modeling</a:t>
            </a:r>
          </a:p>
        </p:txBody>
      </p:sp>
      <p:pic>
        <p:nvPicPr>
          <p:cNvPr id="26" name="图片 24" descr="Screen Shot 2017-12-04 at 2.58.01 AM.png">
            <a:extLst>
              <a:ext uri="{FF2B5EF4-FFF2-40B4-BE49-F238E27FC236}">
                <a16:creationId xmlns:a16="http://schemas.microsoft.com/office/drawing/2014/main" xmlns="" id="{100C1D5A-3A36-5B41-AB34-D06068624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3462" r="3031" b="755"/>
          <a:stretch/>
        </p:blipFill>
        <p:spPr>
          <a:xfrm>
            <a:off x="4766255" y="1243469"/>
            <a:ext cx="4361745" cy="2923681"/>
          </a:xfrm>
          <a:prstGeom prst="rect">
            <a:avLst/>
          </a:prstGeom>
        </p:spPr>
      </p:pic>
      <p:sp>
        <p:nvSpPr>
          <p:cNvPr id="27" name="文本框 27">
            <a:extLst>
              <a:ext uri="{FF2B5EF4-FFF2-40B4-BE49-F238E27FC236}">
                <a16:creationId xmlns:a16="http://schemas.microsoft.com/office/drawing/2014/main" xmlns="" id="{FF5F386A-B85C-1740-A291-2C31F8332B67}"/>
              </a:ext>
            </a:extLst>
          </p:cNvPr>
          <p:cNvSpPr txBox="1"/>
          <p:nvPr/>
        </p:nvSpPr>
        <p:spPr>
          <a:xfrm>
            <a:off x="7291590" y="324090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b1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8" name="文本框 28">
            <a:extLst>
              <a:ext uri="{FF2B5EF4-FFF2-40B4-BE49-F238E27FC236}">
                <a16:creationId xmlns:a16="http://schemas.microsoft.com/office/drawing/2014/main" xmlns="" id="{55DD7CFB-00BA-CE47-80E4-6ABCAC8675BC}"/>
              </a:ext>
            </a:extLst>
          </p:cNvPr>
          <p:cNvSpPr txBox="1"/>
          <p:nvPr/>
        </p:nvSpPr>
        <p:spPr>
          <a:xfrm>
            <a:off x="7442001" y="1847081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2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9" name="文本框 30">
            <a:extLst>
              <a:ext uri="{FF2B5EF4-FFF2-40B4-BE49-F238E27FC236}">
                <a16:creationId xmlns:a16="http://schemas.microsoft.com/office/drawing/2014/main" xmlns="" id="{31D04A9D-011D-9E42-BEB1-A2F6E2192AC5}"/>
              </a:ext>
            </a:extLst>
          </p:cNvPr>
          <p:cNvSpPr txBox="1"/>
          <p:nvPr/>
        </p:nvSpPr>
        <p:spPr>
          <a:xfrm>
            <a:off x="5999398" y="1138080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3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文本框 31">
            <a:extLst>
              <a:ext uri="{FF2B5EF4-FFF2-40B4-BE49-F238E27FC236}">
                <a16:creationId xmlns:a16="http://schemas.microsoft.com/office/drawing/2014/main" xmlns="" id="{CFE68092-824D-CF4B-B0F0-0F5920CB8386}"/>
              </a:ext>
            </a:extLst>
          </p:cNvPr>
          <p:cNvSpPr txBox="1"/>
          <p:nvPr/>
        </p:nvSpPr>
        <p:spPr>
          <a:xfrm>
            <a:off x="8396358" y="2695420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r1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文本框 32">
            <a:extLst>
              <a:ext uri="{FF2B5EF4-FFF2-40B4-BE49-F238E27FC236}">
                <a16:creationId xmlns:a16="http://schemas.microsoft.com/office/drawing/2014/main" xmlns="" id="{5CE4F621-758A-BD4D-A85F-523322A56FFD}"/>
              </a:ext>
            </a:extLst>
          </p:cNvPr>
          <p:cNvSpPr txBox="1"/>
          <p:nvPr/>
        </p:nvSpPr>
        <p:spPr>
          <a:xfrm>
            <a:off x="6427858" y="2158329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r2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文本框 35">
            <a:extLst>
              <a:ext uri="{FF2B5EF4-FFF2-40B4-BE49-F238E27FC236}">
                <a16:creationId xmlns:a16="http://schemas.microsoft.com/office/drawing/2014/main" xmlns="" id="{C9F6072B-7DFF-B74C-9E43-B687492D73B7}"/>
              </a:ext>
            </a:extLst>
          </p:cNvPr>
          <p:cNvSpPr txBox="1"/>
          <p:nvPr/>
        </p:nvSpPr>
        <p:spPr>
          <a:xfrm>
            <a:off x="5250788" y="1357451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r3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右箭头 37">
            <a:extLst>
              <a:ext uri="{FF2B5EF4-FFF2-40B4-BE49-F238E27FC236}">
                <a16:creationId xmlns:a16="http://schemas.microsoft.com/office/drawing/2014/main" xmlns="" id="{1EF211FF-329D-B947-A8E0-B33D6B07A7B1}"/>
              </a:ext>
            </a:extLst>
          </p:cNvPr>
          <p:cNvSpPr/>
          <p:nvPr/>
        </p:nvSpPr>
        <p:spPr>
          <a:xfrm rot="18662678">
            <a:off x="5375017" y="3202373"/>
            <a:ext cx="572922" cy="231575"/>
          </a:xfrm>
          <a:prstGeom prst="rightArrow">
            <a:avLst>
              <a:gd name="adj1" fmla="val 50000"/>
              <a:gd name="adj2" fmla="val 839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34" name="文本框 39">
            <a:extLst>
              <a:ext uri="{FF2B5EF4-FFF2-40B4-BE49-F238E27FC236}">
                <a16:creationId xmlns:a16="http://schemas.microsoft.com/office/drawing/2014/main" xmlns="" id="{798F1CAB-39C0-E045-B675-D01D3AF0A41D}"/>
              </a:ext>
            </a:extLst>
          </p:cNvPr>
          <p:cNvSpPr txBox="1"/>
          <p:nvPr/>
        </p:nvSpPr>
        <p:spPr>
          <a:xfrm>
            <a:off x="5421735" y="274775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EQ</a:t>
            </a:r>
            <a:endParaRPr kumimoji="1" lang="zh-CN" altLang="en-US" sz="1400" dirty="0"/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xmlns="" id="{E0AC6612-2471-ED48-B78F-94DAADDE04B9}"/>
              </a:ext>
            </a:extLst>
          </p:cNvPr>
          <p:cNvSpPr txBox="1"/>
          <p:nvPr/>
        </p:nvSpPr>
        <p:spPr>
          <a:xfrm>
            <a:off x="6783803" y="2592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D50E490-2C90-EA4B-81CF-EA8359DEB6C7}"/>
              </a:ext>
            </a:extLst>
          </p:cNvPr>
          <p:cNvSpPr/>
          <p:nvPr/>
        </p:nvSpPr>
        <p:spPr>
          <a:xfrm>
            <a:off x="4752153" y="1275861"/>
            <a:ext cx="559744" cy="263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8AD5E4A-A472-914B-8AE4-7891B193BFAA}"/>
              </a:ext>
            </a:extLst>
          </p:cNvPr>
          <p:cNvSpPr/>
          <p:nvPr/>
        </p:nvSpPr>
        <p:spPr>
          <a:xfrm>
            <a:off x="5365670" y="3908885"/>
            <a:ext cx="3776432" cy="432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3F0EBD-ED74-764D-B718-A8EF027827D8}"/>
              </a:ext>
            </a:extLst>
          </p:cNvPr>
          <p:cNvGrpSpPr/>
          <p:nvPr/>
        </p:nvGrpSpPr>
        <p:grpSpPr>
          <a:xfrm>
            <a:off x="671492" y="986482"/>
            <a:ext cx="4160520" cy="3180668"/>
            <a:chOff x="550371" y="2029030"/>
            <a:chExt cx="4160520" cy="31806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61EEDA0-BE06-DA4A-9235-2C9E0E2B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371" y="2029030"/>
              <a:ext cx="4160520" cy="318066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CDD29BB-D9E3-8649-856E-A1D28F4B3D8F}"/>
                </a:ext>
              </a:extLst>
            </p:cNvPr>
            <p:cNvSpPr/>
            <p:nvPr/>
          </p:nvSpPr>
          <p:spPr>
            <a:xfrm>
              <a:off x="817591" y="2153800"/>
              <a:ext cx="3843115" cy="213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63E9E38-01C2-CE44-B129-59D0AC2A9DC9}"/>
              </a:ext>
            </a:extLst>
          </p:cNvPr>
          <p:cNvGrpSpPr/>
          <p:nvPr/>
        </p:nvGrpSpPr>
        <p:grpSpPr>
          <a:xfrm>
            <a:off x="1034555" y="1019991"/>
            <a:ext cx="3799579" cy="361202"/>
            <a:chOff x="851579" y="1202880"/>
            <a:chExt cx="3799579" cy="3612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C0B2E764-677E-1443-8EE3-188ADC6A84E7}"/>
                </a:ext>
              </a:extLst>
            </p:cNvPr>
            <p:cNvCxnSpPr>
              <a:cxnSpLocks/>
            </p:cNvCxnSpPr>
            <p:nvPr/>
          </p:nvCxnSpPr>
          <p:spPr>
            <a:xfrm>
              <a:off x="851579" y="1505947"/>
              <a:ext cx="49559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7D4BCA52-E58D-1749-9F8A-5C51D501B181}"/>
                </a:ext>
              </a:extLst>
            </p:cNvPr>
            <p:cNvCxnSpPr>
              <a:cxnSpLocks/>
            </p:cNvCxnSpPr>
            <p:nvPr/>
          </p:nvCxnSpPr>
          <p:spPr>
            <a:xfrm>
              <a:off x="1399407" y="1507411"/>
              <a:ext cx="75047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718F9CE5-F210-A94A-B97D-42BDF125743B}"/>
                </a:ext>
              </a:extLst>
            </p:cNvPr>
            <p:cNvCxnSpPr>
              <a:cxnSpLocks/>
            </p:cNvCxnSpPr>
            <p:nvPr/>
          </p:nvCxnSpPr>
          <p:spPr>
            <a:xfrm>
              <a:off x="2187001" y="1505947"/>
              <a:ext cx="395654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2CBC5FFD-D98A-744C-A8C2-3CDB6B6E8F20}"/>
                </a:ext>
              </a:extLst>
            </p:cNvPr>
            <p:cNvCxnSpPr>
              <a:cxnSpLocks/>
            </p:cNvCxnSpPr>
            <p:nvPr/>
          </p:nvCxnSpPr>
          <p:spPr>
            <a:xfrm>
              <a:off x="2607494" y="1505947"/>
              <a:ext cx="540554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FBDD0AD6-3EAD-D942-AC3D-321449977301}"/>
                </a:ext>
              </a:extLst>
            </p:cNvPr>
            <p:cNvCxnSpPr>
              <a:cxnSpLocks/>
            </p:cNvCxnSpPr>
            <p:nvPr/>
          </p:nvCxnSpPr>
          <p:spPr>
            <a:xfrm>
              <a:off x="3185685" y="1505947"/>
              <a:ext cx="1016367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C6C0CEE1-C596-CA4F-9102-1464565AB157}"/>
                </a:ext>
              </a:extLst>
            </p:cNvPr>
            <p:cNvCxnSpPr>
              <a:cxnSpLocks/>
            </p:cNvCxnSpPr>
            <p:nvPr/>
          </p:nvCxnSpPr>
          <p:spPr>
            <a:xfrm>
              <a:off x="4229972" y="1509999"/>
              <a:ext cx="421186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31">
              <a:extLst>
                <a:ext uri="{FF2B5EF4-FFF2-40B4-BE49-F238E27FC236}">
                  <a16:creationId xmlns:a16="http://schemas.microsoft.com/office/drawing/2014/main" xmlns="" id="{5808F473-7629-1F43-AC57-E7ABAA46F3DA}"/>
                </a:ext>
              </a:extLst>
            </p:cNvPr>
            <p:cNvSpPr txBox="1"/>
            <p:nvPr/>
          </p:nvSpPr>
          <p:spPr>
            <a:xfrm>
              <a:off x="911548" y="1225528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r1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3" name="文本框 31">
              <a:extLst>
                <a:ext uri="{FF2B5EF4-FFF2-40B4-BE49-F238E27FC236}">
                  <a16:creationId xmlns:a16="http://schemas.microsoft.com/office/drawing/2014/main" xmlns="" id="{B77A4F1A-159F-E541-9F91-F622A6CD6BBD}"/>
                </a:ext>
              </a:extLst>
            </p:cNvPr>
            <p:cNvSpPr txBox="1"/>
            <p:nvPr/>
          </p:nvSpPr>
          <p:spPr>
            <a:xfrm>
              <a:off x="1590942" y="1218269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r2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5" name="文本框 31">
              <a:extLst>
                <a:ext uri="{FF2B5EF4-FFF2-40B4-BE49-F238E27FC236}">
                  <a16:creationId xmlns:a16="http://schemas.microsoft.com/office/drawing/2014/main" xmlns="" id="{235A648F-3A04-F040-B5D8-5D66505113DC}"/>
                </a:ext>
              </a:extLst>
            </p:cNvPr>
            <p:cNvSpPr txBox="1"/>
            <p:nvPr/>
          </p:nvSpPr>
          <p:spPr>
            <a:xfrm>
              <a:off x="2202229" y="1202880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r3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7" name="文本框 31">
              <a:extLst>
                <a:ext uri="{FF2B5EF4-FFF2-40B4-BE49-F238E27FC236}">
                  <a16:creationId xmlns:a16="http://schemas.microsoft.com/office/drawing/2014/main" xmlns="" id="{7294D634-1AE1-D947-ACCC-BC1A74A5449A}"/>
                </a:ext>
              </a:extLst>
            </p:cNvPr>
            <p:cNvSpPr txBox="1"/>
            <p:nvPr/>
          </p:nvSpPr>
          <p:spPr>
            <a:xfrm>
              <a:off x="4212069" y="122001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b3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59" name="文本框 31">
              <a:extLst>
                <a:ext uri="{FF2B5EF4-FFF2-40B4-BE49-F238E27FC236}">
                  <a16:creationId xmlns:a16="http://schemas.microsoft.com/office/drawing/2014/main" xmlns="" id="{B688C23F-5C2C-F04B-865F-5083CB4665AD}"/>
                </a:ext>
              </a:extLst>
            </p:cNvPr>
            <p:cNvSpPr txBox="1"/>
            <p:nvPr/>
          </p:nvSpPr>
          <p:spPr>
            <a:xfrm>
              <a:off x="2695774" y="120323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b1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61" name="文本框 31">
              <a:extLst>
                <a:ext uri="{FF2B5EF4-FFF2-40B4-BE49-F238E27FC236}">
                  <a16:creationId xmlns:a16="http://schemas.microsoft.com/office/drawing/2014/main" xmlns="" id="{1AF6967F-2092-AC48-B085-52C6C0C75B12}"/>
                </a:ext>
              </a:extLst>
            </p:cNvPr>
            <p:cNvSpPr txBox="1"/>
            <p:nvPr/>
          </p:nvSpPr>
          <p:spPr>
            <a:xfrm>
              <a:off x="3474880" y="121490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b2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75FA15-53FB-8244-B850-6390BC7ED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479" y="3372877"/>
            <a:ext cx="1231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22721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Synthetic data: forward modeling</a:t>
            </a:r>
          </a:p>
        </p:txBody>
      </p:sp>
      <p:pic>
        <p:nvPicPr>
          <p:cNvPr id="26" name="图片 24" descr="Screen Shot 2017-12-04 at 2.58.01 AM.png">
            <a:extLst>
              <a:ext uri="{FF2B5EF4-FFF2-40B4-BE49-F238E27FC236}">
                <a16:creationId xmlns:a16="http://schemas.microsoft.com/office/drawing/2014/main" xmlns="" id="{100C1D5A-3A36-5B41-AB34-D06068624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3462" r="3031" b="755"/>
          <a:stretch/>
        </p:blipFill>
        <p:spPr>
          <a:xfrm>
            <a:off x="4766255" y="1243469"/>
            <a:ext cx="4361745" cy="2923681"/>
          </a:xfrm>
          <a:prstGeom prst="rect">
            <a:avLst/>
          </a:prstGeom>
        </p:spPr>
      </p:pic>
      <p:sp>
        <p:nvSpPr>
          <p:cNvPr id="27" name="文本框 27">
            <a:extLst>
              <a:ext uri="{FF2B5EF4-FFF2-40B4-BE49-F238E27FC236}">
                <a16:creationId xmlns:a16="http://schemas.microsoft.com/office/drawing/2014/main" xmlns="" id="{FF5F386A-B85C-1740-A291-2C31F8332B67}"/>
              </a:ext>
            </a:extLst>
          </p:cNvPr>
          <p:cNvSpPr txBox="1"/>
          <p:nvPr/>
        </p:nvSpPr>
        <p:spPr>
          <a:xfrm>
            <a:off x="7291590" y="324090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b1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8" name="文本框 28">
            <a:extLst>
              <a:ext uri="{FF2B5EF4-FFF2-40B4-BE49-F238E27FC236}">
                <a16:creationId xmlns:a16="http://schemas.microsoft.com/office/drawing/2014/main" xmlns="" id="{55DD7CFB-00BA-CE47-80E4-6ABCAC8675BC}"/>
              </a:ext>
            </a:extLst>
          </p:cNvPr>
          <p:cNvSpPr txBox="1"/>
          <p:nvPr/>
        </p:nvSpPr>
        <p:spPr>
          <a:xfrm>
            <a:off x="7442001" y="1847081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2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9" name="文本框 30">
            <a:extLst>
              <a:ext uri="{FF2B5EF4-FFF2-40B4-BE49-F238E27FC236}">
                <a16:creationId xmlns:a16="http://schemas.microsoft.com/office/drawing/2014/main" xmlns="" id="{31D04A9D-011D-9E42-BEB1-A2F6E2192AC5}"/>
              </a:ext>
            </a:extLst>
          </p:cNvPr>
          <p:cNvSpPr txBox="1"/>
          <p:nvPr/>
        </p:nvSpPr>
        <p:spPr>
          <a:xfrm>
            <a:off x="5999398" y="1138080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3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文本框 31">
            <a:extLst>
              <a:ext uri="{FF2B5EF4-FFF2-40B4-BE49-F238E27FC236}">
                <a16:creationId xmlns:a16="http://schemas.microsoft.com/office/drawing/2014/main" xmlns="" id="{CFE68092-824D-CF4B-B0F0-0F5920CB8386}"/>
              </a:ext>
            </a:extLst>
          </p:cNvPr>
          <p:cNvSpPr txBox="1"/>
          <p:nvPr/>
        </p:nvSpPr>
        <p:spPr>
          <a:xfrm>
            <a:off x="8396358" y="2695420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r1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文本框 32">
            <a:extLst>
              <a:ext uri="{FF2B5EF4-FFF2-40B4-BE49-F238E27FC236}">
                <a16:creationId xmlns:a16="http://schemas.microsoft.com/office/drawing/2014/main" xmlns="" id="{5CE4F621-758A-BD4D-A85F-523322A56FFD}"/>
              </a:ext>
            </a:extLst>
          </p:cNvPr>
          <p:cNvSpPr txBox="1"/>
          <p:nvPr/>
        </p:nvSpPr>
        <p:spPr>
          <a:xfrm>
            <a:off x="6427858" y="2158329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r2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文本框 35">
            <a:extLst>
              <a:ext uri="{FF2B5EF4-FFF2-40B4-BE49-F238E27FC236}">
                <a16:creationId xmlns:a16="http://schemas.microsoft.com/office/drawing/2014/main" xmlns="" id="{C9F6072B-7DFF-B74C-9E43-B687492D73B7}"/>
              </a:ext>
            </a:extLst>
          </p:cNvPr>
          <p:cNvSpPr txBox="1"/>
          <p:nvPr/>
        </p:nvSpPr>
        <p:spPr>
          <a:xfrm>
            <a:off x="5250788" y="1357451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r3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右箭头 37">
            <a:extLst>
              <a:ext uri="{FF2B5EF4-FFF2-40B4-BE49-F238E27FC236}">
                <a16:creationId xmlns:a16="http://schemas.microsoft.com/office/drawing/2014/main" xmlns="" id="{1EF211FF-329D-B947-A8E0-B33D6B07A7B1}"/>
              </a:ext>
            </a:extLst>
          </p:cNvPr>
          <p:cNvSpPr/>
          <p:nvPr/>
        </p:nvSpPr>
        <p:spPr>
          <a:xfrm rot="18662678">
            <a:off x="5375017" y="3202373"/>
            <a:ext cx="572922" cy="231575"/>
          </a:xfrm>
          <a:prstGeom prst="rightArrow">
            <a:avLst>
              <a:gd name="adj1" fmla="val 50000"/>
              <a:gd name="adj2" fmla="val 839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34" name="文本框 39">
            <a:extLst>
              <a:ext uri="{FF2B5EF4-FFF2-40B4-BE49-F238E27FC236}">
                <a16:creationId xmlns:a16="http://schemas.microsoft.com/office/drawing/2014/main" xmlns="" id="{798F1CAB-39C0-E045-B675-D01D3AF0A41D}"/>
              </a:ext>
            </a:extLst>
          </p:cNvPr>
          <p:cNvSpPr txBox="1"/>
          <p:nvPr/>
        </p:nvSpPr>
        <p:spPr>
          <a:xfrm>
            <a:off x="5421735" y="274775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EQ</a:t>
            </a:r>
            <a:endParaRPr kumimoji="1" lang="zh-CN" altLang="en-US" sz="1400" dirty="0"/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xmlns="" id="{E0AC6612-2471-ED48-B78F-94DAADDE04B9}"/>
              </a:ext>
            </a:extLst>
          </p:cNvPr>
          <p:cNvSpPr txBox="1"/>
          <p:nvPr/>
        </p:nvSpPr>
        <p:spPr>
          <a:xfrm>
            <a:off x="6783803" y="2592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D50E490-2C90-EA4B-81CF-EA8359DEB6C7}"/>
              </a:ext>
            </a:extLst>
          </p:cNvPr>
          <p:cNvSpPr/>
          <p:nvPr/>
        </p:nvSpPr>
        <p:spPr>
          <a:xfrm>
            <a:off x="4752153" y="1275861"/>
            <a:ext cx="559744" cy="263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8AD5E4A-A472-914B-8AE4-7891B193BFAA}"/>
              </a:ext>
            </a:extLst>
          </p:cNvPr>
          <p:cNvSpPr/>
          <p:nvPr/>
        </p:nvSpPr>
        <p:spPr>
          <a:xfrm>
            <a:off x="5365670" y="3908885"/>
            <a:ext cx="3776432" cy="432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3F0EBD-ED74-764D-B718-A8EF027827D8}"/>
              </a:ext>
            </a:extLst>
          </p:cNvPr>
          <p:cNvGrpSpPr/>
          <p:nvPr/>
        </p:nvGrpSpPr>
        <p:grpSpPr>
          <a:xfrm>
            <a:off x="671492" y="986482"/>
            <a:ext cx="4160520" cy="3180668"/>
            <a:chOff x="550371" y="2029030"/>
            <a:chExt cx="4160520" cy="31806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61EEDA0-BE06-DA4A-9235-2C9E0E2B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371" y="2029030"/>
              <a:ext cx="4160520" cy="318066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CDD29BB-D9E3-8649-856E-A1D28F4B3D8F}"/>
                </a:ext>
              </a:extLst>
            </p:cNvPr>
            <p:cNvSpPr/>
            <p:nvPr/>
          </p:nvSpPr>
          <p:spPr>
            <a:xfrm>
              <a:off x="817591" y="2153800"/>
              <a:ext cx="3843115" cy="213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63E9E38-01C2-CE44-B129-59D0AC2A9DC9}"/>
              </a:ext>
            </a:extLst>
          </p:cNvPr>
          <p:cNvGrpSpPr/>
          <p:nvPr/>
        </p:nvGrpSpPr>
        <p:grpSpPr>
          <a:xfrm>
            <a:off x="1034555" y="1019991"/>
            <a:ext cx="3799579" cy="361202"/>
            <a:chOff x="851579" y="1202880"/>
            <a:chExt cx="3799579" cy="3612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C0B2E764-677E-1443-8EE3-188ADC6A84E7}"/>
                </a:ext>
              </a:extLst>
            </p:cNvPr>
            <p:cNvCxnSpPr>
              <a:cxnSpLocks/>
            </p:cNvCxnSpPr>
            <p:nvPr/>
          </p:nvCxnSpPr>
          <p:spPr>
            <a:xfrm>
              <a:off x="851579" y="1505947"/>
              <a:ext cx="49559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7D4BCA52-E58D-1749-9F8A-5C51D501B181}"/>
                </a:ext>
              </a:extLst>
            </p:cNvPr>
            <p:cNvCxnSpPr>
              <a:cxnSpLocks/>
            </p:cNvCxnSpPr>
            <p:nvPr/>
          </p:nvCxnSpPr>
          <p:spPr>
            <a:xfrm>
              <a:off x="1399407" y="1507411"/>
              <a:ext cx="75047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718F9CE5-F210-A94A-B97D-42BDF125743B}"/>
                </a:ext>
              </a:extLst>
            </p:cNvPr>
            <p:cNvCxnSpPr>
              <a:cxnSpLocks/>
            </p:cNvCxnSpPr>
            <p:nvPr/>
          </p:nvCxnSpPr>
          <p:spPr>
            <a:xfrm>
              <a:off x="2187001" y="1505947"/>
              <a:ext cx="395654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2CBC5FFD-D98A-744C-A8C2-3CDB6B6E8F20}"/>
                </a:ext>
              </a:extLst>
            </p:cNvPr>
            <p:cNvCxnSpPr>
              <a:cxnSpLocks/>
            </p:cNvCxnSpPr>
            <p:nvPr/>
          </p:nvCxnSpPr>
          <p:spPr>
            <a:xfrm>
              <a:off x="2607494" y="1505947"/>
              <a:ext cx="540554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FBDD0AD6-3EAD-D942-AC3D-321449977301}"/>
                </a:ext>
              </a:extLst>
            </p:cNvPr>
            <p:cNvCxnSpPr>
              <a:cxnSpLocks/>
            </p:cNvCxnSpPr>
            <p:nvPr/>
          </p:nvCxnSpPr>
          <p:spPr>
            <a:xfrm>
              <a:off x="3185685" y="1505947"/>
              <a:ext cx="1016367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C6C0CEE1-C596-CA4F-9102-1464565AB157}"/>
                </a:ext>
              </a:extLst>
            </p:cNvPr>
            <p:cNvCxnSpPr>
              <a:cxnSpLocks/>
            </p:cNvCxnSpPr>
            <p:nvPr/>
          </p:nvCxnSpPr>
          <p:spPr>
            <a:xfrm>
              <a:off x="4229972" y="1509999"/>
              <a:ext cx="421186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31">
              <a:extLst>
                <a:ext uri="{FF2B5EF4-FFF2-40B4-BE49-F238E27FC236}">
                  <a16:creationId xmlns:a16="http://schemas.microsoft.com/office/drawing/2014/main" xmlns="" id="{5808F473-7629-1F43-AC57-E7ABAA46F3DA}"/>
                </a:ext>
              </a:extLst>
            </p:cNvPr>
            <p:cNvSpPr txBox="1"/>
            <p:nvPr/>
          </p:nvSpPr>
          <p:spPr>
            <a:xfrm>
              <a:off x="911548" y="1225528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r1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3" name="文本框 31">
              <a:extLst>
                <a:ext uri="{FF2B5EF4-FFF2-40B4-BE49-F238E27FC236}">
                  <a16:creationId xmlns:a16="http://schemas.microsoft.com/office/drawing/2014/main" xmlns="" id="{B77A4F1A-159F-E541-9F91-F622A6CD6BBD}"/>
                </a:ext>
              </a:extLst>
            </p:cNvPr>
            <p:cNvSpPr txBox="1"/>
            <p:nvPr/>
          </p:nvSpPr>
          <p:spPr>
            <a:xfrm>
              <a:off x="1590942" y="1218269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r2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5" name="文本框 31">
              <a:extLst>
                <a:ext uri="{FF2B5EF4-FFF2-40B4-BE49-F238E27FC236}">
                  <a16:creationId xmlns:a16="http://schemas.microsoft.com/office/drawing/2014/main" xmlns="" id="{235A648F-3A04-F040-B5D8-5D66505113DC}"/>
                </a:ext>
              </a:extLst>
            </p:cNvPr>
            <p:cNvSpPr txBox="1"/>
            <p:nvPr/>
          </p:nvSpPr>
          <p:spPr>
            <a:xfrm>
              <a:off x="2202229" y="1202880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r3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7" name="文本框 31">
              <a:extLst>
                <a:ext uri="{FF2B5EF4-FFF2-40B4-BE49-F238E27FC236}">
                  <a16:creationId xmlns:a16="http://schemas.microsoft.com/office/drawing/2014/main" xmlns="" id="{7294D634-1AE1-D947-ACCC-BC1A74A5449A}"/>
                </a:ext>
              </a:extLst>
            </p:cNvPr>
            <p:cNvSpPr txBox="1"/>
            <p:nvPr/>
          </p:nvSpPr>
          <p:spPr>
            <a:xfrm>
              <a:off x="4212069" y="122001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b3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59" name="文本框 31">
              <a:extLst>
                <a:ext uri="{FF2B5EF4-FFF2-40B4-BE49-F238E27FC236}">
                  <a16:creationId xmlns:a16="http://schemas.microsoft.com/office/drawing/2014/main" xmlns="" id="{B688C23F-5C2C-F04B-865F-5083CB4665AD}"/>
                </a:ext>
              </a:extLst>
            </p:cNvPr>
            <p:cNvSpPr txBox="1"/>
            <p:nvPr/>
          </p:nvSpPr>
          <p:spPr>
            <a:xfrm>
              <a:off x="2695774" y="120323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b1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61" name="文本框 31">
              <a:extLst>
                <a:ext uri="{FF2B5EF4-FFF2-40B4-BE49-F238E27FC236}">
                  <a16:creationId xmlns:a16="http://schemas.microsoft.com/office/drawing/2014/main" xmlns="" id="{1AF6967F-2092-AC48-B085-52C6C0C75B12}"/>
                </a:ext>
              </a:extLst>
            </p:cNvPr>
            <p:cNvSpPr txBox="1"/>
            <p:nvPr/>
          </p:nvSpPr>
          <p:spPr>
            <a:xfrm>
              <a:off x="3474880" y="121490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b2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08965BC-B2F9-8046-8882-96C1C9287814}"/>
              </a:ext>
            </a:extLst>
          </p:cNvPr>
          <p:cNvCxnSpPr>
            <a:cxnSpLocks/>
          </p:cNvCxnSpPr>
          <p:nvPr/>
        </p:nvCxnSpPr>
        <p:spPr>
          <a:xfrm>
            <a:off x="1619296" y="1350504"/>
            <a:ext cx="847158" cy="2126342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614510FD-E9DE-7945-8095-0F1801F01E4B}"/>
              </a:ext>
            </a:extLst>
          </p:cNvPr>
          <p:cNvCxnSpPr>
            <a:cxnSpLocks/>
          </p:cNvCxnSpPr>
          <p:nvPr/>
        </p:nvCxnSpPr>
        <p:spPr>
          <a:xfrm>
            <a:off x="2504936" y="2286948"/>
            <a:ext cx="278819" cy="51305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EF38DFF-E3F5-3B4D-9D68-9DE2127A11C1}"/>
              </a:ext>
            </a:extLst>
          </p:cNvPr>
          <p:cNvCxnSpPr>
            <a:cxnSpLocks/>
          </p:cNvCxnSpPr>
          <p:nvPr/>
        </p:nvCxnSpPr>
        <p:spPr>
          <a:xfrm>
            <a:off x="1064742" y="2452124"/>
            <a:ext cx="563019" cy="1626524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841C8B8-DCC1-C54C-A693-B1177BAA8F5B}"/>
              </a:ext>
            </a:extLst>
          </p:cNvPr>
          <p:cNvCxnSpPr>
            <a:cxnSpLocks/>
          </p:cNvCxnSpPr>
          <p:nvPr/>
        </p:nvCxnSpPr>
        <p:spPr>
          <a:xfrm flipH="1">
            <a:off x="2756393" y="1399759"/>
            <a:ext cx="550196" cy="1069579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B4F760A-820D-5244-9C4A-EDF47D4FF5E7}"/>
              </a:ext>
            </a:extLst>
          </p:cNvPr>
          <p:cNvCxnSpPr>
            <a:cxnSpLocks/>
          </p:cNvCxnSpPr>
          <p:nvPr/>
        </p:nvCxnSpPr>
        <p:spPr>
          <a:xfrm flipH="1">
            <a:off x="3332562" y="2278561"/>
            <a:ext cx="1092870" cy="174627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D0C88E8E-8CFF-794C-AB4D-A9BA69E7093A}"/>
              </a:ext>
            </a:extLst>
          </p:cNvPr>
          <p:cNvCxnSpPr>
            <a:cxnSpLocks/>
          </p:cNvCxnSpPr>
          <p:nvPr/>
        </p:nvCxnSpPr>
        <p:spPr>
          <a:xfrm flipH="1">
            <a:off x="4421381" y="2799998"/>
            <a:ext cx="421186" cy="676848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E12166BB-F53A-AB40-86B4-36AA19BCB34D}"/>
              </a:ext>
            </a:extLst>
          </p:cNvPr>
          <p:cNvCxnSpPr>
            <a:cxnSpLocks/>
          </p:cNvCxnSpPr>
          <p:nvPr/>
        </p:nvCxnSpPr>
        <p:spPr>
          <a:xfrm>
            <a:off x="1637027" y="1797228"/>
            <a:ext cx="811552" cy="140226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260A802D-BA53-834F-BB2C-CC7535C2E450}"/>
              </a:ext>
            </a:extLst>
          </p:cNvPr>
          <p:cNvCxnSpPr>
            <a:cxnSpLocks/>
          </p:cNvCxnSpPr>
          <p:nvPr/>
        </p:nvCxnSpPr>
        <p:spPr>
          <a:xfrm>
            <a:off x="1068645" y="2549346"/>
            <a:ext cx="537786" cy="99667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DB045D80-248D-114C-B1B2-FDCBC1F7A9FB}"/>
              </a:ext>
            </a:extLst>
          </p:cNvPr>
          <p:cNvCxnSpPr>
            <a:cxnSpLocks/>
          </p:cNvCxnSpPr>
          <p:nvPr/>
        </p:nvCxnSpPr>
        <p:spPr>
          <a:xfrm flipH="1">
            <a:off x="2770558" y="1812924"/>
            <a:ext cx="519197" cy="66315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6D6ED3D8-526D-2C40-88B7-95AC352A5872}"/>
              </a:ext>
            </a:extLst>
          </p:cNvPr>
          <p:cNvCxnSpPr>
            <a:cxnSpLocks/>
          </p:cNvCxnSpPr>
          <p:nvPr/>
        </p:nvCxnSpPr>
        <p:spPr>
          <a:xfrm flipH="1">
            <a:off x="3349100" y="2375614"/>
            <a:ext cx="1053695" cy="119711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007C827A-21FE-5F42-A522-BDE357400C0F}"/>
              </a:ext>
            </a:extLst>
          </p:cNvPr>
          <p:cNvCxnSpPr>
            <a:cxnSpLocks/>
          </p:cNvCxnSpPr>
          <p:nvPr/>
        </p:nvCxnSpPr>
        <p:spPr>
          <a:xfrm flipH="1">
            <a:off x="4427423" y="2769512"/>
            <a:ext cx="422636" cy="457901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F6E5932E-AC82-8349-A57A-3E0FE3BDA2FE}"/>
              </a:ext>
            </a:extLst>
          </p:cNvPr>
          <p:cNvCxnSpPr>
            <a:cxnSpLocks/>
          </p:cNvCxnSpPr>
          <p:nvPr/>
        </p:nvCxnSpPr>
        <p:spPr>
          <a:xfrm>
            <a:off x="2471906" y="2366593"/>
            <a:ext cx="289140" cy="36901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3466AE54-E845-264F-A37C-21A9BC3D8B1D}"/>
              </a:ext>
            </a:extLst>
          </p:cNvPr>
          <p:cNvCxnSpPr>
            <a:cxnSpLocks/>
          </p:cNvCxnSpPr>
          <p:nvPr/>
        </p:nvCxnSpPr>
        <p:spPr>
          <a:xfrm>
            <a:off x="868618" y="4680708"/>
            <a:ext cx="426289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152E0E5-43B1-1E44-B173-DE06B77C519F}"/>
              </a:ext>
            </a:extLst>
          </p:cNvPr>
          <p:cNvSpPr txBox="1"/>
          <p:nvPr/>
        </p:nvSpPr>
        <p:spPr>
          <a:xfrm>
            <a:off x="1294907" y="4514215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compressional wave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866BC23E-B0CB-7944-9E97-06035A089D94}"/>
              </a:ext>
            </a:extLst>
          </p:cNvPr>
          <p:cNvCxnSpPr>
            <a:cxnSpLocks/>
          </p:cNvCxnSpPr>
          <p:nvPr/>
        </p:nvCxnSpPr>
        <p:spPr>
          <a:xfrm>
            <a:off x="868618" y="4955732"/>
            <a:ext cx="426289" cy="0"/>
          </a:xfrm>
          <a:prstGeom prst="line">
            <a:avLst/>
          </a:prstGeom>
          <a:ln w="22225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FBF6F77F-F7EE-FA45-960B-1ABA7056C4E3}"/>
              </a:ext>
            </a:extLst>
          </p:cNvPr>
          <p:cNvSpPr txBox="1"/>
          <p:nvPr/>
        </p:nvSpPr>
        <p:spPr>
          <a:xfrm>
            <a:off x="1294907" y="4789239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shear wave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185F8BFA-4817-0540-AED7-7E895E49C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479" y="3372877"/>
            <a:ext cx="1231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1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3862E28-E26A-DD44-B18A-EEF462E6AA92}"/>
              </a:ext>
            </a:extLst>
          </p:cNvPr>
          <p:cNvGrpSpPr/>
          <p:nvPr/>
        </p:nvGrpSpPr>
        <p:grpSpPr>
          <a:xfrm>
            <a:off x="671492" y="986482"/>
            <a:ext cx="4160520" cy="3180668"/>
            <a:chOff x="550371" y="2029030"/>
            <a:chExt cx="4160520" cy="318066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F9716715-12B6-2E46-8D4B-FE83F0471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371" y="2029030"/>
              <a:ext cx="4160520" cy="3180668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4902C210-B517-AB47-86D6-441ABAE8B19F}"/>
                </a:ext>
              </a:extLst>
            </p:cNvPr>
            <p:cNvSpPr/>
            <p:nvPr/>
          </p:nvSpPr>
          <p:spPr>
            <a:xfrm>
              <a:off x="817591" y="2153800"/>
              <a:ext cx="3843115" cy="213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16869560-E49D-D743-9BBC-CD0F79A54D4E}"/>
              </a:ext>
            </a:extLst>
          </p:cNvPr>
          <p:cNvGrpSpPr/>
          <p:nvPr/>
        </p:nvGrpSpPr>
        <p:grpSpPr>
          <a:xfrm>
            <a:off x="1034555" y="1019991"/>
            <a:ext cx="3799579" cy="361202"/>
            <a:chOff x="851579" y="1202880"/>
            <a:chExt cx="3799579" cy="36120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6389F5EB-6278-6742-8645-D6E5713D1232}"/>
                </a:ext>
              </a:extLst>
            </p:cNvPr>
            <p:cNvCxnSpPr>
              <a:cxnSpLocks/>
            </p:cNvCxnSpPr>
            <p:nvPr/>
          </p:nvCxnSpPr>
          <p:spPr>
            <a:xfrm>
              <a:off x="851579" y="1505947"/>
              <a:ext cx="49559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CA349F6B-5C4B-3948-B478-7375914A3DBC}"/>
                </a:ext>
              </a:extLst>
            </p:cNvPr>
            <p:cNvCxnSpPr>
              <a:cxnSpLocks/>
            </p:cNvCxnSpPr>
            <p:nvPr/>
          </p:nvCxnSpPr>
          <p:spPr>
            <a:xfrm>
              <a:off x="1399407" y="1507411"/>
              <a:ext cx="75047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7D43E206-2031-8041-9DB2-7B0DC0B1C0AC}"/>
                </a:ext>
              </a:extLst>
            </p:cNvPr>
            <p:cNvCxnSpPr>
              <a:cxnSpLocks/>
            </p:cNvCxnSpPr>
            <p:nvPr/>
          </p:nvCxnSpPr>
          <p:spPr>
            <a:xfrm>
              <a:off x="2187001" y="1505947"/>
              <a:ext cx="395654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74BE1E0-B3E0-3D48-9AED-CCB5D1AD3238}"/>
                </a:ext>
              </a:extLst>
            </p:cNvPr>
            <p:cNvCxnSpPr>
              <a:cxnSpLocks/>
            </p:cNvCxnSpPr>
            <p:nvPr/>
          </p:nvCxnSpPr>
          <p:spPr>
            <a:xfrm>
              <a:off x="2607494" y="1505947"/>
              <a:ext cx="540554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63DFE888-88E2-A044-944D-D9CA9FB0BB26}"/>
                </a:ext>
              </a:extLst>
            </p:cNvPr>
            <p:cNvCxnSpPr>
              <a:cxnSpLocks/>
            </p:cNvCxnSpPr>
            <p:nvPr/>
          </p:nvCxnSpPr>
          <p:spPr>
            <a:xfrm>
              <a:off x="3185685" y="1505947"/>
              <a:ext cx="1016367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82173FF9-4D07-894F-8090-2A9ADE5ABEE1}"/>
                </a:ext>
              </a:extLst>
            </p:cNvPr>
            <p:cNvCxnSpPr>
              <a:cxnSpLocks/>
            </p:cNvCxnSpPr>
            <p:nvPr/>
          </p:nvCxnSpPr>
          <p:spPr>
            <a:xfrm>
              <a:off x="4229972" y="1509999"/>
              <a:ext cx="421186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31">
              <a:extLst>
                <a:ext uri="{FF2B5EF4-FFF2-40B4-BE49-F238E27FC236}">
                  <a16:creationId xmlns:a16="http://schemas.microsoft.com/office/drawing/2014/main" xmlns="" id="{AA3A436C-9B3B-D245-8FD1-651320DC25FC}"/>
                </a:ext>
              </a:extLst>
            </p:cNvPr>
            <p:cNvSpPr txBox="1"/>
            <p:nvPr/>
          </p:nvSpPr>
          <p:spPr>
            <a:xfrm>
              <a:off x="911548" y="1225528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r1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4" name="文本框 31">
              <a:extLst>
                <a:ext uri="{FF2B5EF4-FFF2-40B4-BE49-F238E27FC236}">
                  <a16:creationId xmlns:a16="http://schemas.microsoft.com/office/drawing/2014/main" xmlns="" id="{C188C8F8-2856-B84B-983A-79E16E178FE1}"/>
                </a:ext>
              </a:extLst>
            </p:cNvPr>
            <p:cNvSpPr txBox="1"/>
            <p:nvPr/>
          </p:nvSpPr>
          <p:spPr>
            <a:xfrm>
              <a:off x="1590942" y="1218269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r2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5" name="文本框 31">
              <a:extLst>
                <a:ext uri="{FF2B5EF4-FFF2-40B4-BE49-F238E27FC236}">
                  <a16:creationId xmlns:a16="http://schemas.microsoft.com/office/drawing/2014/main" xmlns="" id="{C707EA31-4F80-0144-AEFA-2F88AE32F2A4}"/>
                </a:ext>
              </a:extLst>
            </p:cNvPr>
            <p:cNvSpPr txBox="1"/>
            <p:nvPr/>
          </p:nvSpPr>
          <p:spPr>
            <a:xfrm>
              <a:off x="2202229" y="1202880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r3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66" name="文本框 31">
              <a:extLst>
                <a:ext uri="{FF2B5EF4-FFF2-40B4-BE49-F238E27FC236}">
                  <a16:creationId xmlns:a16="http://schemas.microsoft.com/office/drawing/2014/main" xmlns="" id="{078E5177-A79F-9B4A-9054-A1E3EC39782D}"/>
                </a:ext>
              </a:extLst>
            </p:cNvPr>
            <p:cNvSpPr txBox="1"/>
            <p:nvPr/>
          </p:nvSpPr>
          <p:spPr>
            <a:xfrm>
              <a:off x="4212069" y="122001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b3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67" name="文本框 31">
              <a:extLst>
                <a:ext uri="{FF2B5EF4-FFF2-40B4-BE49-F238E27FC236}">
                  <a16:creationId xmlns:a16="http://schemas.microsoft.com/office/drawing/2014/main" xmlns="" id="{EF1DD4D1-1899-3E45-B164-E19A696C7731}"/>
                </a:ext>
              </a:extLst>
            </p:cNvPr>
            <p:cNvSpPr txBox="1"/>
            <p:nvPr/>
          </p:nvSpPr>
          <p:spPr>
            <a:xfrm>
              <a:off x="2695774" y="120323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b1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68" name="文本框 31">
              <a:extLst>
                <a:ext uri="{FF2B5EF4-FFF2-40B4-BE49-F238E27FC236}">
                  <a16:creationId xmlns:a16="http://schemas.microsoft.com/office/drawing/2014/main" xmlns="" id="{1CE7EFCB-3F76-ED44-B254-FE1D55CD099F}"/>
                </a:ext>
              </a:extLst>
            </p:cNvPr>
            <p:cNvSpPr txBox="1"/>
            <p:nvPr/>
          </p:nvSpPr>
          <p:spPr>
            <a:xfrm>
              <a:off x="3474880" y="121490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b2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41169" y="522915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One challenge: compressional wave is interfered by the shear wave</a:t>
            </a:r>
          </a:p>
        </p:txBody>
      </p:sp>
      <p:pic>
        <p:nvPicPr>
          <p:cNvPr id="26" name="图片 24" descr="Screen Shot 2017-12-04 at 2.58.01 AM.png">
            <a:extLst>
              <a:ext uri="{FF2B5EF4-FFF2-40B4-BE49-F238E27FC236}">
                <a16:creationId xmlns:a16="http://schemas.microsoft.com/office/drawing/2014/main" xmlns="" id="{100C1D5A-3A36-5B41-AB34-D060686248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3462" r="3031" b="755"/>
          <a:stretch/>
        </p:blipFill>
        <p:spPr>
          <a:xfrm>
            <a:off x="4766255" y="1243469"/>
            <a:ext cx="4361745" cy="2923681"/>
          </a:xfrm>
          <a:prstGeom prst="rect">
            <a:avLst/>
          </a:prstGeom>
        </p:spPr>
      </p:pic>
      <p:sp>
        <p:nvSpPr>
          <p:cNvPr id="27" name="文本框 27">
            <a:extLst>
              <a:ext uri="{FF2B5EF4-FFF2-40B4-BE49-F238E27FC236}">
                <a16:creationId xmlns:a16="http://schemas.microsoft.com/office/drawing/2014/main" xmlns="" id="{FF5F386A-B85C-1740-A291-2C31F8332B67}"/>
              </a:ext>
            </a:extLst>
          </p:cNvPr>
          <p:cNvSpPr txBox="1"/>
          <p:nvPr/>
        </p:nvSpPr>
        <p:spPr>
          <a:xfrm>
            <a:off x="7291590" y="324090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b1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8" name="文本框 28">
            <a:extLst>
              <a:ext uri="{FF2B5EF4-FFF2-40B4-BE49-F238E27FC236}">
                <a16:creationId xmlns:a16="http://schemas.microsoft.com/office/drawing/2014/main" xmlns="" id="{55DD7CFB-00BA-CE47-80E4-6ABCAC8675BC}"/>
              </a:ext>
            </a:extLst>
          </p:cNvPr>
          <p:cNvSpPr txBox="1"/>
          <p:nvPr/>
        </p:nvSpPr>
        <p:spPr>
          <a:xfrm>
            <a:off x="7442001" y="1847081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2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9" name="文本框 30">
            <a:extLst>
              <a:ext uri="{FF2B5EF4-FFF2-40B4-BE49-F238E27FC236}">
                <a16:creationId xmlns:a16="http://schemas.microsoft.com/office/drawing/2014/main" xmlns="" id="{31D04A9D-011D-9E42-BEB1-A2F6E2192AC5}"/>
              </a:ext>
            </a:extLst>
          </p:cNvPr>
          <p:cNvSpPr txBox="1"/>
          <p:nvPr/>
        </p:nvSpPr>
        <p:spPr>
          <a:xfrm>
            <a:off x="5999398" y="1138080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3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文本框 31">
            <a:extLst>
              <a:ext uri="{FF2B5EF4-FFF2-40B4-BE49-F238E27FC236}">
                <a16:creationId xmlns:a16="http://schemas.microsoft.com/office/drawing/2014/main" xmlns="" id="{CFE68092-824D-CF4B-B0F0-0F5920CB8386}"/>
              </a:ext>
            </a:extLst>
          </p:cNvPr>
          <p:cNvSpPr txBox="1"/>
          <p:nvPr/>
        </p:nvSpPr>
        <p:spPr>
          <a:xfrm>
            <a:off x="8396358" y="2695420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r1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文本框 32">
            <a:extLst>
              <a:ext uri="{FF2B5EF4-FFF2-40B4-BE49-F238E27FC236}">
                <a16:creationId xmlns:a16="http://schemas.microsoft.com/office/drawing/2014/main" xmlns="" id="{5CE4F621-758A-BD4D-A85F-523322A56FFD}"/>
              </a:ext>
            </a:extLst>
          </p:cNvPr>
          <p:cNvSpPr txBox="1"/>
          <p:nvPr/>
        </p:nvSpPr>
        <p:spPr>
          <a:xfrm>
            <a:off x="6427858" y="2158329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r2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文本框 35">
            <a:extLst>
              <a:ext uri="{FF2B5EF4-FFF2-40B4-BE49-F238E27FC236}">
                <a16:creationId xmlns:a16="http://schemas.microsoft.com/office/drawing/2014/main" xmlns="" id="{C9F6072B-7DFF-B74C-9E43-B687492D73B7}"/>
              </a:ext>
            </a:extLst>
          </p:cNvPr>
          <p:cNvSpPr txBox="1"/>
          <p:nvPr/>
        </p:nvSpPr>
        <p:spPr>
          <a:xfrm>
            <a:off x="5250788" y="1357451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r3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右箭头 37">
            <a:extLst>
              <a:ext uri="{FF2B5EF4-FFF2-40B4-BE49-F238E27FC236}">
                <a16:creationId xmlns:a16="http://schemas.microsoft.com/office/drawing/2014/main" xmlns="" id="{1EF211FF-329D-B947-A8E0-B33D6B07A7B1}"/>
              </a:ext>
            </a:extLst>
          </p:cNvPr>
          <p:cNvSpPr/>
          <p:nvPr/>
        </p:nvSpPr>
        <p:spPr>
          <a:xfrm rot="18662678">
            <a:off x="5375017" y="3202373"/>
            <a:ext cx="572922" cy="231575"/>
          </a:xfrm>
          <a:prstGeom prst="rightArrow">
            <a:avLst>
              <a:gd name="adj1" fmla="val 50000"/>
              <a:gd name="adj2" fmla="val 839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34" name="文本框 39">
            <a:extLst>
              <a:ext uri="{FF2B5EF4-FFF2-40B4-BE49-F238E27FC236}">
                <a16:creationId xmlns:a16="http://schemas.microsoft.com/office/drawing/2014/main" xmlns="" id="{798F1CAB-39C0-E045-B675-D01D3AF0A41D}"/>
              </a:ext>
            </a:extLst>
          </p:cNvPr>
          <p:cNvSpPr txBox="1"/>
          <p:nvPr/>
        </p:nvSpPr>
        <p:spPr>
          <a:xfrm>
            <a:off x="5421735" y="274775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EQ</a:t>
            </a:r>
            <a:endParaRPr kumimoji="1" lang="zh-CN" altLang="en-US" sz="1400" dirty="0"/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xmlns="" id="{E0AC6612-2471-ED48-B78F-94DAADDE04B9}"/>
              </a:ext>
            </a:extLst>
          </p:cNvPr>
          <p:cNvSpPr txBox="1"/>
          <p:nvPr/>
        </p:nvSpPr>
        <p:spPr>
          <a:xfrm>
            <a:off x="6783803" y="2592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2E92D61-204C-2E45-854B-78B149C7CB59}"/>
              </a:ext>
            </a:extLst>
          </p:cNvPr>
          <p:cNvSpPr/>
          <p:nvPr/>
        </p:nvSpPr>
        <p:spPr>
          <a:xfrm>
            <a:off x="2028075" y="2565315"/>
            <a:ext cx="270539" cy="27832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42946E7F-40AF-EA48-9784-308DECD065D8}"/>
              </a:ext>
            </a:extLst>
          </p:cNvPr>
          <p:cNvSpPr/>
          <p:nvPr/>
        </p:nvSpPr>
        <p:spPr>
          <a:xfrm>
            <a:off x="4082114" y="2349277"/>
            <a:ext cx="364343" cy="33836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68E51E14-508D-3345-A030-D65D8D62AE67}"/>
              </a:ext>
            </a:extLst>
          </p:cNvPr>
          <p:cNvSpPr/>
          <p:nvPr/>
        </p:nvSpPr>
        <p:spPr>
          <a:xfrm>
            <a:off x="2440979" y="2370461"/>
            <a:ext cx="364343" cy="33836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16E8B39-B571-AF45-B95E-31B76B3371AB}"/>
              </a:ext>
            </a:extLst>
          </p:cNvPr>
          <p:cNvSpPr/>
          <p:nvPr/>
        </p:nvSpPr>
        <p:spPr>
          <a:xfrm>
            <a:off x="4752153" y="1275861"/>
            <a:ext cx="559744" cy="263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AC626FB-01F9-6444-B6CB-9ED5183CBA69}"/>
              </a:ext>
            </a:extLst>
          </p:cNvPr>
          <p:cNvSpPr/>
          <p:nvPr/>
        </p:nvSpPr>
        <p:spPr>
          <a:xfrm>
            <a:off x="5365670" y="3908885"/>
            <a:ext cx="3776432" cy="432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D1189D4-00B1-D640-83A9-0EC5CB50C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479" y="3372877"/>
            <a:ext cx="1231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8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254254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What is DAS?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EBDBC6-0521-A144-9F34-3C462CE18934}"/>
              </a:ext>
            </a:extLst>
          </p:cNvPr>
          <p:cNvSpPr txBox="1"/>
          <p:nvPr/>
        </p:nvSpPr>
        <p:spPr>
          <a:xfrm>
            <a:off x="473037" y="844099"/>
            <a:ext cx="8670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 is a </a:t>
            </a:r>
            <a:r>
              <a:rPr lang="en-US" sz="2000" dirty="0">
                <a:solidFill>
                  <a:srgbClr val="FF0000"/>
                </a:solidFill>
              </a:rPr>
              <a:t>laser-based </a:t>
            </a:r>
            <a:r>
              <a:rPr lang="en-US" sz="2000" dirty="0"/>
              <a:t>sensor system measuring changes in a fiber-optic cable.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3AD56-BFD5-C446-9E5A-91FEC927A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132" y="1746140"/>
            <a:ext cx="3011839" cy="2681593"/>
          </a:xfrm>
          <a:prstGeom prst="rect">
            <a:avLst/>
          </a:prstGeom>
        </p:spPr>
      </p:pic>
      <p:pic>
        <p:nvPicPr>
          <p:cNvPr id="9" name="图片 2" descr="Screen Shot 2017-12-03 at 5.41.12 PM.png">
            <a:extLst>
              <a:ext uri="{FF2B5EF4-FFF2-40B4-BE49-F238E27FC236}">
                <a16:creationId xmlns:a16="http://schemas.microsoft.com/office/drawing/2014/main" xmlns="" id="{E5500146-CB54-624E-8CA5-B940ED563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5" y="2219999"/>
            <a:ext cx="2774446" cy="23242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9528" y="1455953"/>
            <a:ext cx="494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Advantages:</a:t>
            </a:r>
          </a:p>
          <a:p>
            <a:r>
              <a:rPr kumimoji="1" lang="en-US" altLang="zh-CN" dirty="0"/>
              <a:t>Low cost per sensor; dense sensor distribution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211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53691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 err="1"/>
              <a:t>Adjoint</a:t>
            </a:r>
            <a:r>
              <a:rPr kumimoji="1" lang="en-US" altLang="zh-CN" sz="3200" dirty="0"/>
              <a:t>: “Fingerprints” with spread-out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371820-D806-074E-8977-B0026016DAC7}"/>
              </a:ext>
            </a:extLst>
          </p:cNvPr>
          <p:cNvSpPr txBox="1"/>
          <p:nvPr/>
        </p:nvSpPr>
        <p:spPr>
          <a:xfrm>
            <a:off x="1374347" y="4231064"/>
            <a:ext cx="2770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compressional wave “fingerprint”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0F8FE6-EB32-3A4D-A3E1-5D4B677DE5CB}"/>
              </a:ext>
            </a:extLst>
          </p:cNvPr>
          <p:cNvSpPr txBox="1"/>
          <p:nvPr/>
        </p:nvSpPr>
        <p:spPr>
          <a:xfrm>
            <a:off x="5897147" y="4231064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shear wave “fingerprint”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3E49D0-7180-F04C-8998-2134D2B0C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68" y="1224000"/>
            <a:ext cx="3730752" cy="2870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939904-542C-CE49-8951-241C6721F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273" y="1224000"/>
            <a:ext cx="3730752" cy="28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6B0B1F-9143-3E4E-AB7D-B5CD0141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619" y="1225343"/>
            <a:ext cx="3731660" cy="2871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756840-5802-8643-BA18-E3BF396C3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68" y="1224000"/>
            <a:ext cx="3731660" cy="2871216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53691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 err="1"/>
              <a:t>Adjoint</a:t>
            </a:r>
            <a:r>
              <a:rPr kumimoji="1" lang="en-US" altLang="zh-CN" sz="3200" dirty="0"/>
              <a:t>: “Fingerprints” with spread-out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371820-D806-074E-8977-B0026016DAC7}"/>
              </a:ext>
            </a:extLst>
          </p:cNvPr>
          <p:cNvSpPr txBox="1"/>
          <p:nvPr/>
        </p:nvSpPr>
        <p:spPr>
          <a:xfrm>
            <a:off x="1374347" y="4231064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compressional wave ground truth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0F8FE6-EB32-3A4D-A3E1-5D4B677DE5CB}"/>
              </a:ext>
            </a:extLst>
          </p:cNvPr>
          <p:cNvSpPr txBox="1"/>
          <p:nvPr/>
        </p:nvSpPr>
        <p:spPr>
          <a:xfrm>
            <a:off x="5897147" y="4231064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shear wave ground truth</a:t>
            </a:r>
          </a:p>
        </p:txBody>
      </p:sp>
    </p:spTree>
    <p:extLst>
      <p:ext uri="{BB962C8B-B14F-4D97-AF65-F5344CB8AC3E}">
        <p14:creationId xmlns:p14="http://schemas.microsoft.com/office/powerpoint/2010/main" val="166497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F967E5-2CB1-FB4C-A12F-FD3E2DFF9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79" y="1223840"/>
            <a:ext cx="3731660" cy="2871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E8C942-8E76-F141-A307-FBC42E3E5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195" y="1223840"/>
            <a:ext cx="3731660" cy="2871216"/>
          </a:xfrm>
          <a:prstGeom prst="rect">
            <a:avLst/>
          </a:prstGeom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59807" y="513315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L-2 norm inversion “Fingerprints”: better but not great </a:t>
            </a:r>
            <a:endParaRPr kumimoji="1" lang="en-US" altLang="zh-C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2F1538-F3C1-0B46-9F69-32BA204D6A0B}"/>
              </a:ext>
            </a:extLst>
          </p:cNvPr>
          <p:cNvSpPr txBox="1"/>
          <p:nvPr/>
        </p:nvSpPr>
        <p:spPr>
          <a:xfrm>
            <a:off x="1374347" y="4231064"/>
            <a:ext cx="2770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compressional wave “fingerprint”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0CD2E2-06C4-9046-9C4A-2336AECCCDDB}"/>
              </a:ext>
            </a:extLst>
          </p:cNvPr>
          <p:cNvSpPr txBox="1"/>
          <p:nvPr/>
        </p:nvSpPr>
        <p:spPr>
          <a:xfrm>
            <a:off x="5897147" y="4231064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shear wave “fingerprint”</a:t>
            </a:r>
          </a:p>
        </p:txBody>
      </p:sp>
    </p:spTree>
    <p:extLst>
      <p:ext uri="{BB962C8B-B14F-4D97-AF65-F5344CB8AC3E}">
        <p14:creationId xmlns:p14="http://schemas.microsoft.com/office/powerpoint/2010/main" val="25848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59807" y="513315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L-2 norm inversion “Fingerprints”: better but not great </a:t>
            </a:r>
            <a:endParaRPr kumimoji="1" lang="en-US" altLang="zh-CN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A2694E-5C42-7D45-A33B-23C8A298D1A8}"/>
              </a:ext>
            </a:extLst>
          </p:cNvPr>
          <p:cNvSpPr txBox="1"/>
          <p:nvPr/>
        </p:nvSpPr>
        <p:spPr>
          <a:xfrm>
            <a:off x="1374347" y="4231064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compressional wave ground truth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CC0AC1-C60E-1E48-82E0-2903857234C6}"/>
              </a:ext>
            </a:extLst>
          </p:cNvPr>
          <p:cNvSpPr txBox="1"/>
          <p:nvPr/>
        </p:nvSpPr>
        <p:spPr>
          <a:xfrm>
            <a:off x="5897147" y="4231064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shear wave ground truth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81A217-045A-8746-81B9-6108AA4D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619" y="1225343"/>
            <a:ext cx="3731660" cy="2871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BB6BC8-A782-334E-B67D-C53AD04FB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68" y="1224000"/>
            <a:ext cx="3731660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4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xmlns="" id="{675166F5-307A-4C40-93BA-2EB7F75ACD3F}"/>
              </a:ext>
            </a:extLst>
          </p:cNvPr>
          <p:cNvSpPr txBox="1">
            <a:spLocks/>
          </p:cNvSpPr>
          <p:nvPr/>
        </p:nvSpPr>
        <p:spPr bwMode="auto">
          <a:xfrm>
            <a:off x="1259293" y="503622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L-1 norm inversion “Fingerprints”: highly sparse and focused</a:t>
            </a:r>
            <a:endParaRPr kumimoji="1" lang="en-US" altLang="zh-CN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357981-35CD-D641-93D3-A0EDEB279AC6}"/>
              </a:ext>
            </a:extLst>
          </p:cNvPr>
          <p:cNvSpPr txBox="1"/>
          <p:nvPr/>
        </p:nvSpPr>
        <p:spPr>
          <a:xfrm>
            <a:off x="1374347" y="4231064"/>
            <a:ext cx="2770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compressional wave “fingerprint”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2C75EDC-EA4F-E041-9081-E24B4A22CC25}"/>
              </a:ext>
            </a:extLst>
          </p:cNvPr>
          <p:cNvSpPr txBox="1"/>
          <p:nvPr/>
        </p:nvSpPr>
        <p:spPr>
          <a:xfrm>
            <a:off x="5897147" y="4231064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shear wave “fingerprint”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7167B9-695A-DD44-942D-E2A964A369FF}"/>
              </a:ext>
            </a:extLst>
          </p:cNvPr>
          <p:cNvSpPr txBox="1"/>
          <p:nvPr/>
        </p:nvSpPr>
        <p:spPr>
          <a:xfrm>
            <a:off x="3890439" y="46008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 of </a:t>
            </a:r>
            <a:r>
              <a:rPr lang="en-US" dirty="0" err="1">
                <a:solidFill>
                  <a:srgbClr val="FF0000"/>
                </a:solidFill>
              </a:rPr>
              <a:t>nonzeros</a:t>
            </a:r>
            <a:r>
              <a:rPr lang="en-US" dirty="0">
                <a:solidFill>
                  <a:srgbClr val="FF0000"/>
                </a:solidFill>
              </a:rPr>
              <a:t>: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5DD3E3-1CC1-654A-9E5A-793F840C7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619" y="1225343"/>
            <a:ext cx="3731660" cy="2871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10C481-6130-1941-A405-A1C583986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68" y="1224000"/>
            <a:ext cx="3731660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2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xmlns="" id="{675166F5-307A-4C40-93BA-2EB7F75ACD3F}"/>
              </a:ext>
            </a:extLst>
          </p:cNvPr>
          <p:cNvSpPr txBox="1">
            <a:spLocks/>
          </p:cNvSpPr>
          <p:nvPr/>
        </p:nvSpPr>
        <p:spPr bwMode="auto">
          <a:xfrm>
            <a:off x="1259293" y="503622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L-1 norm inversion “Fingerprints”: highly sparse and focused</a:t>
            </a:r>
            <a:endParaRPr kumimoji="1" lang="en-US" altLang="zh-C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E775F4-1F95-B44A-9A1F-0EBAA8FF8FF9}"/>
              </a:ext>
            </a:extLst>
          </p:cNvPr>
          <p:cNvSpPr txBox="1"/>
          <p:nvPr/>
        </p:nvSpPr>
        <p:spPr>
          <a:xfrm>
            <a:off x="1374347" y="4231064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compressional wave ground truth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63E189-04D8-8342-8AFB-F925E953E63C}"/>
              </a:ext>
            </a:extLst>
          </p:cNvPr>
          <p:cNvSpPr txBox="1"/>
          <p:nvPr/>
        </p:nvSpPr>
        <p:spPr>
          <a:xfrm>
            <a:off x="5897147" y="4231064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shear wave ground truth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B57779-6476-3842-AF72-77DCAE66124E}"/>
              </a:ext>
            </a:extLst>
          </p:cNvPr>
          <p:cNvSpPr txBox="1"/>
          <p:nvPr/>
        </p:nvSpPr>
        <p:spPr>
          <a:xfrm>
            <a:off x="3890439" y="46008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 of </a:t>
            </a:r>
            <a:r>
              <a:rPr lang="en-US" dirty="0" err="1">
                <a:solidFill>
                  <a:srgbClr val="FF0000"/>
                </a:solidFill>
              </a:rPr>
              <a:t>nonzeros</a:t>
            </a:r>
            <a:r>
              <a:rPr lang="en-US" dirty="0">
                <a:solidFill>
                  <a:srgbClr val="FF0000"/>
                </a:solidFill>
              </a:rPr>
              <a:t>: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6369E3-2D5E-0F4D-86CB-FD113BCD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619" y="1225343"/>
            <a:ext cx="3731660" cy="2871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158B84-32F5-FF4D-8BCF-FB7BC8A51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68" y="1224000"/>
            <a:ext cx="3731660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xmlns="" id="{1BA4B572-01F2-9C4E-9289-849630871241}"/>
              </a:ext>
            </a:extLst>
          </p:cNvPr>
          <p:cNvSpPr txBox="1">
            <a:spLocks/>
          </p:cNvSpPr>
          <p:nvPr/>
        </p:nvSpPr>
        <p:spPr bwMode="auto">
          <a:xfrm>
            <a:off x="1273693" y="482022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L-1 norm inversion “Fingerprints”: waveform well recovered</a:t>
            </a:r>
            <a:endParaRPr kumimoji="1" lang="en-US" altLang="zh-C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9142B7-AD0E-D249-8CDF-9991C4DEE0EF}"/>
              </a:ext>
            </a:extLst>
          </p:cNvPr>
          <p:cNvSpPr txBox="1"/>
          <p:nvPr/>
        </p:nvSpPr>
        <p:spPr>
          <a:xfrm>
            <a:off x="3614400" y="420284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Recovered waveform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BA732B-D63E-A242-904C-A16769811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22" y="970046"/>
            <a:ext cx="4160520" cy="31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2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xmlns="" id="{1BA4B572-01F2-9C4E-9289-849630871241}"/>
              </a:ext>
            </a:extLst>
          </p:cNvPr>
          <p:cNvSpPr txBox="1">
            <a:spLocks/>
          </p:cNvSpPr>
          <p:nvPr/>
        </p:nvSpPr>
        <p:spPr bwMode="auto">
          <a:xfrm>
            <a:off x="1273693" y="482022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L-1 norm inversion “Fingerprints”: waveform </a:t>
            </a:r>
            <a:r>
              <a:rPr lang="en-US" altLang="zh-CHS" sz="3200" dirty="0"/>
              <a:t>well</a:t>
            </a:r>
            <a:r>
              <a:rPr lang="en-US" sz="3200" dirty="0"/>
              <a:t> recovered</a:t>
            </a:r>
            <a:endParaRPr kumimoji="1" lang="en-US" altLang="zh-C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82BA9C-4657-734E-BEE3-880BCC2835A0}"/>
              </a:ext>
            </a:extLst>
          </p:cNvPr>
          <p:cNvSpPr txBox="1"/>
          <p:nvPr/>
        </p:nvSpPr>
        <p:spPr>
          <a:xfrm>
            <a:off x="4032000" y="420284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94BF4B-394F-2E49-8516-849FB79E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22" y="970046"/>
            <a:ext cx="4160520" cy="318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4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xmlns="" id="{1BA4B572-01F2-9C4E-9289-849630871241}"/>
              </a:ext>
            </a:extLst>
          </p:cNvPr>
          <p:cNvSpPr txBox="1">
            <a:spLocks/>
          </p:cNvSpPr>
          <p:nvPr/>
        </p:nvSpPr>
        <p:spPr bwMode="auto">
          <a:xfrm>
            <a:off x="1273693" y="482022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Waveform is compressed to two “Fingerprint” points 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82BA9C-4657-734E-BEE3-880BCC2835A0}"/>
              </a:ext>
            </a:extLst>
          </p:cNvPr>
          <p:cNvSpPr txBox="1"/>
          <p:nvPr/>
        </p:nvSpPr>
        <p:spPr>
          <a:xfrm>
            <a:off x="6516000" y="377795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C87AE3-7A06-4D4E-AA41-3AC281911D1B}"/>
              </a:ext>
            </a:extLst>
          </p:cNvPr>
          <p:cNvSpPr/>
          <p:nvPr/>
        </p:nvSpPr>
        <p:spPr>
          <a:xfrm>
            <a:off x="1145032" y="1055608"/>
            <a:ext cx="2418967" cy="391959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0493F8-1000-4E4B-8B02-AD12713C1D7C}"/>
              </a:ext>
            </a:extLst>
          </p:cNvPr>
          <p:cNvSpPr txBox="1"/>
          <p:nvPr/>
        </p:nvSpPr>
        <p:spPr>
          <a:xfrm>
            <a:off x="3670713" y="386648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“fingerprints”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3D3C4C-7153-9C41-BEF5-8EABD1D6A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260" y="1133272"/>
            <a:ext cx="3361715" cy="2569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72646C-0C39-334E-B08E-7BA8C61BE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745" y="3043384"/>
            <a:ext cx="2331720" cy="1794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3CF042-8FA2-7E4D-AB82-72D7C8656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745" y="1165598"/>
            <a:ext cx="2329316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900513" y="219969"/>
            <a:ext cx="7566485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We have seen reverberation in field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AB1E3F-8706-7C43-8BB4-1B540EA9C8E2}"/>
              </a:ext>
            </a:extLst>
          </p:cNvPr>
          <p:cNvSpPr txBox="1"/>
          <p:nvPr/>
        </p:nvSpPr>
        <p:spPr>
          <a:xfrm>
            <a:off x="3643642" y="4225219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Foothill earthquake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A8469C-CF9C-FF4E-88F9-7DD7CA28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710" y="905147"/>
            <a:ext cx="4188092" cy="32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737076" y="207984"/>
            <a:ext cx="7631576" cy="488024"/>
          </a:xfrm>
        </p:spPr>
        <p:txBody>
          <a:bodyPr/>
          <a:lstStyle/>
          <a:p>
            <a:pPr algn="ctr"/>
            <a:r>
              <a:rPr kumimoji="1" lang="en-US" altLang="zh-CN" sz="2800" dirty="0"/>
              <a:t>Thousands </a:t>
            </a:r>
            <a:r>
              <a:rPr kumimoji="1" lang="en-US" altLang="zh-CN" sz="2800" dirty="0" smtClean="0"/>
              <a:t>of Earthquakes recorded</a:t>
            </a:r>
            <a:endParaRPr kumimoji="1" lang="en-US" altLang="zh-CN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B073B7-2831-AF4F-84F9-535238E7BE57}"/>
              </a:ext>
            </a:extLst>
          </p:cNvPr>
          <p:cNvSpPr txBox="1"/>
          <p:nvPr/>
        </p:nvSpPr>
        <p:spPr>
          <a:xfrm>
            <a:off x="524104" y="1282922"/>
            <a:ext cx="476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Stanford DAS array </a:t>
            </a:r>
            <a:r>
              <a:rPr lang="en-US" dirty="0" smtClean="0"/>
              <a:t>started continuously</a:t>
            </a:r>
            <a:endParaRPr lang="en-US" dirty="0"/>
          </a:p>
          <a:p>
            <a:r>
              <a:rPr lang="en-US" dirty="0"/>
              <a:t>recording ground motion since Sep., 2016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1E7ED47-38AA-464D-AD80-CAFDF64541DD}"/>
              </a:ext>
            </a:extLst>
          </p:cNvPr>
          <p:cNvGrpSpPr/>
          <p:nvPr/>
        </p:nvGrpSpPr>
        <p:grpSpPr>
          <a:xfrm>
            <a:off x="5175429" y="990822"/>
            <a:ext cx="3480619" cy="3900780"/>
            <a:chOff x="5153829" y="874899"/>
            <a:chExt cx="3480619" cy="39484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381E0FD-034D-594A-8AC1-628F600B0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3829" y="874899"/>
              <a:ext cx="3480619" cy="3948413"/>
            </a:xfrm>
            <a:prstGeom prst="rect">
              <a:avLst/>
            </a:prstGeom>
          </p:spPr>
        </p:pic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xmlns="" id="{17E0715A-8CF8-1E48-9DAB-FCD6BA30977B}"/>
                </a:ext>
              </a:extLst>
            </p:cNvPr>
            <p:cNvSpPr/>
            <p:nvPr/>
          </p:nvSpPr>
          <p:spPr>
            <a:xfrm>
              <a:off x="6754534" y="3524977"/>
              <a:ext cx="139604" cy="125643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10" name="图片 2" descr="Screen Shot 2017-12-03 at 5.41.12 PM.png">
            <a:extLst>
              <a:ext uri="{FF2B5EF4-FFF2-40B4-BE49-F238E27FC236}">
                <a16:creationId xmlns:a16="http://schemas.microsoft.com/office/drawing/2014/main" xmlns="" id="{E5500146-CB54-624E-8CA5-B940ED563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5" y="2219999"/>
            <a:ext cx="2774446" cy="23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24" descr="Screen Shot 2017-12-04 at 2.58.01 AM.png">
            <a:extLst>
              <a:ext uri="{FF2B5EF4-FFF2-40B4-BE49-F238E27FC236}">
                <a16:creationId xmlns:a16="http://schemas.microsoft.com/office/drawing/2014/main" xmlns="" id="{A2DC4B84-1F65-A545-AF3D-DE4ACED3D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3462" r="3031" b="755"/>
          <a:stretch/>
        </p:blipFill>
        <p:spPr>
          <a:xfrm>
            <a:off x="4766255" y="1243469"/>
            <a:ext cx="4361745" cy="292368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0D90CB4-3090-1649-8431-21561698A1AD}"/>
              </a:ext>
            </a:extLst>
          </p:cNvPr>
          <p:cNvGrpSpPr/>
          <p:nvPr/>
        </p:nvGrpSpPr>
        <p:grpSpPr>
          <a:xfrm>
            <a:off x="526497" y="1013834"/>
            <a:ext cx="4160520" cy="3180668"/>
            <a:chOff x="550371" y="2029030"/>
            <a:chExt cx="4160520" cy="318066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03346C54-15F8-6C45-B775-E63FF396A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371" y="2029030"/>
              <a:ext cx="4160520" cy="318066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21E0357-F977-9445-8079-7CC1C07C2077}"/>
                </a:ext>
              </a:extLst>
            </p:cNvPr>
            <p:cNvSpPr/>
            <p:nvPr/>
          </p:nvSpPr>
          <p:spPr>
            <a:xfrm>
              <a:off x="817591" y="2153800"/>
              <a:ext cx="3843115" cy="213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4747EA95-365A-5348-A3B3-06D91012A7FF}"/>
              </a:ext>
            </a:extLst>
          </p:cNvPr>
          <p:cNvGrpSpPr/>
          <p:nvPr/>
        </p:nvGrpSpPr>
        <p:grpSpPr>
          <a:xfrm>
            <a:off x="889560" y="1047343"/>
            <a:ext cx="3799579" cy="361202"/>
            <a:chOff x="851579" y="1202880"/>
            <a:chExt cx="3799579" cy="36120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6E614757-9172-7F49-AEA6-434B4D18FC72}"/>
                </a:ext>
              </a:extLst>
            </p:cNvPr>
            <p:cNvCxnSpPr>
              <a:cxnSpLocks/>
            </p:cNvCxnSpPr>
            <p:nvPr/>
          </p:nvCxnSpPr>
          <p:spPr>
            <a:xfrm>
              <a:off x="851579" y="1505947"/>
              <a:ext cx="49559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289EC5F9-5E8C-F84C-A833-2E8E9A76DBE5}"/>
                </a:ext>
              </a:extLst>
            </p:cNvPr>
            <p:cNvCxnSpPr>
              <a:cxnSpLocks/>
            </p:cNvCxnSpPr>
            <p:nvPr/>
          </p:nvCxnSpPr>
          <p:spPr>
            <a:xfrm>
              <a:off x="1399407" y="1507411"/>
              <a:ext cx="75047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DAEA721E-9EC1-DC40-9B03-84FF2146133C}"/>
                </a:ext>
              </a:extLst>
            </p:cNvPr>
            <p:cNvCxnSpPr>
              <a:cxnSpLocks/>
            </p:cNvCxnSpPr>
            <p:nvPr/>
          </p:nvCxnSpPr>
          <p:spPr>
            <a:xfrm>
              <a:off x="2187001" y="1505947"/>
              <a:ext cx="395654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E12F6E73-707A-7048-A0C7-E89F1EC61F21}"/>
                </a:ext>
              </a:extLst>
            </p:cNvPr>
            <p:cNvCxnSpPr>
              <a:cxnSpLocks/>
            </p:cNvCxnSpPr>
            <p:nvPr/>
          </p:nvCxnSpPr>
          <p:spPr>
            <a:xfrm>
              <a:off x="2607494" y="1505947"/>
              <a:ext cx="540554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CD0B7701-B81D-394B-AB04-0B0106F8BC8A}"/>
                </a:ext>
              </a:extLst>
            </p:cNvPr>
            <p:cNvCxnSpPr>
              <a:cxnSpLocks/>
            </p:cNvCxnSpPr>
            <p:nvPr/>
          </p:nvCxnSpPr>
          <p:spPr>
            <a:xfrm>
              <a:off x="3185685" y="1505947"/>
              <a:ext cx="1016367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01E8E021-6856-5446-9C91-BD74CEEFD8E5}"/>
                </a:ext>
              </a:extLst>
            </p:cNvPr>
            <p:cNvCxnSpPr>
              <a:cxnSpLocks/>
            </p:cNvCxnSpPr>
            <p:nvPr/>
          </p:nvCxnSpPr>
          <p:spPr>
            <a:xfrm>
              <a:off x="4229972" y="1509999"/>
              <a:ext cx="421186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31">
              <a:extLst>
                <a:ext uri="{FF2B5EF4-FFF2-40B4-BE49-F238E27FC236}">
                  <a16:creationId xmlns:a16="http://schemas.microsoft.com/office/drawing/2014/main" xmlns="" id="{619201DB-9070-FE4E-A417-86D1FBAA9AC3}"/>
                </a:ext>
              </a:extLst>
            </p:cNvPr>
            <p:cNvSpPr txBox="1"/>
            <p:nvPr/>
          </p:nvSpPr>
          <p:spPr>
            <a:xfrm>
              <a:off x="911548" y="1225528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r1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2" name="文本框 31">
              <a:extLst>
                <a:ext uri="{FF2B5EF4-FFF2-40B4-BE49-F238E27FC236}">
                  <a16:creationId xmlns:a16="http://schemas.microsoft.com/office/drawing/2014/main" xmlns="" id="{96EEC535-9B96-1745-B83A-6BE54410C375}"/>
                </a:ext>
              </a:extLst>
            </p:cNvPr>
            <p:cNvSpPr txBox="1"/>
            <p:nvPr/>
          </p:nvSpPr>
          <p:spPr>
            <a:xfrm>
              <a:off x="1590942" y="1218269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r2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3" name="文本框 31">
              <a:extLst>
                <a:ext uri="{FF2B5EF4-FFF2-40B4-BE49-F238E27FC236}">
                  <a16:creationId xmlns:a16="http://schemas.microsoft.com/office/drawing/2014/main" xmlns="" id="{1810DC8E-F3D4-5449-830A-240917622A6B}"/>
                </a:ext>
              </a:extLst>
            </p:cNvPr>
            <p:cNvSpPr txBox="1"/>
            <p:nvPr/>
          </p:nvSpPr>
          <p:spPr>
            <a:xfrm>
              <a:off x="2202229" y="1202880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r3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4" name="文本框 31">
              <a:extLst>
                <a:ext uri="{FF2B5EF4-FFF2-40B4-BE49-F238E27FC236}">
                  <a16:creationId xmlns:a16="http://schemas.microsoft.com/office/drawing/2014/main" xmlns="" id="{996C36D2-598F-3544-8DFD-192B95B2C07E}"/>
                </a:ext>
              </a:extLst>
            </p:cNvPr>
            <p:cNvSpPr txBox="1"/>
            <p:nvPr/>
          </p:nvSpPr>
          <p:spPr>
            <a:xfrm>
              <a:off x="4212069" y="122001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b3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55" name="文本框 31">
              <a:extLst>
                <a:ext uri="{FF2B5EF4-FFF2-40B4-BE49-F238E27FC236}">
                  <a16:creationId xmlns:a16="http://schemas.microsoft.com/office/drawing/2014/main" xmlns="" id="{C8648E72-7ACE-1D4A-B374-3709788EC483}"/>
                </a:ext>
              </a:extLst>
            </p:cNvPr>
            <p:cNvSpPr txBox="1"/>
            <p:nvPr/>
          </p:nvSpPr>
          <p:spPr>
            <a:xfrm>
              <a:off x="2695774" y="120323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b1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56" name="文本框 31">
              <a:extLst>
                <a:ext uri="{FF2B5EF4-FFF2-40B4-BE49-F238E27FC236}">
                  <a16:creationId xmlns:a16="http://schemas.microsoft.com/office/drawing/2014/main" xmlns="" id="{81EFD6F1-2830-164E-801D-722AAE4ACF8C}"/>
                </a:ext>
              </a:extLst>
            </p:cNvPr>
            <p:cNvSpPr txBox="1"/>
            <p:nvPr/>
          </p:nvSpPr>
          <p:spPr>
            <a:xfrm>
              <a:off x="3474880" y="121490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b2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73767" y="467109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Switch from synthetic impulsive waves to reverberating waves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6537A1C-E10D-EC4E-8454-2C597E790400}"/>
              </a:ext>
            </a:extLst>
          </p:cNvPr>
          <p:cNvSpPr/>
          <p:nvPr/>
        </p:nvSpPr>
        <p:spPr>
          <a:xfrm>
            <a:off x="6775233" y="1988164"/>
            <a:ext cx="137794" cy="144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4FEAB8-DFB6-D241-82D5-6DBD25A662BE}"/>
              </a:ext>
            </a:extLst>
          </p:cNvPr>
          <p:cNvSpPr txBox="1"/>
          <p:nvPr/>
        </p:nvSpPr>
        <p:spPr>
          <a:xfrm>
            <a:off x="7041600" y="192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文本框 27">
            <a:extLst>
              <a:ext uri="{FF2B5EF4-FFF2-40B4-BE49-F238E27FC236}">
                <a16:creationId xmlns:a16="http://schemas.microsoft.com/office/drawing/2014/main" xmlns="" id="{6D62BDC7-A38B-5C46-92D4-85FF38533AA9}"/>
              </a:ext>
            </a:extLst>
          </p:cNvPr>
          <p:cNvSpPr txBox="1"/>
          <p:nvPr/>
        </p:nvSpPr>
        <p:spPr>
          <a:xfrm>
            <a:off x="7291590" y="324090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b1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59" name="文本框 28">
            <a:extLst>
              <a:ext uri="{FF2B5EF4-FFF2-40B4-BE49-F238E27FC236}">
                <a16:creationId xmlns:a16="http://schemas.microsoft.com/office/drawing/2014/main" xmlns="" id="{42486E31-41B8-E145-9E83-10EDCF7F29B5}"/>
              </a:ext>
            </a:extLst>
          </p:cNvPr>
          <p:cNvSpPr txBox="1"/>
          <p:nvPr/>
        </p:nvSpPr>
        <p:spPr>
          <a:xfrm>
            <a:off x="7442001" y="1847081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2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60" name="文本框 30">
            <a:extLst>
              <a:ext uri="{FF2B5EF4-FFF2-40B4-BE49-F238E27FC236}">
                <a16:creationId xmlns:a16="http://schemas.microsoft.com/office/drawing/2014/main" xmlns="" id="{0CA52C1F-7311-744F-A5B7-D67D67BD51FC}"/>
              </a:ext>
            </a:extLst>
          </p:cNvPr>
          <p:cNvSpPr txBox="1"/>
          <p:nvPr/>
        </p:nvSpPr>
        <p:spPr>
          <a:xfrm>
            <a:off x="5999398" y="1138080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3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61" name="文本框 31">
            <a:extLst>
              <a:ext uri="{FF2B5EF4-FFF2-40B4-BE49-F238E27FC236}">
                <a16:creationId xmlns:a16="http://schemas.microsoft.com/office/drawing/2014/main" xmlns="" id="{41F2486E-A1EC-BB42-8F5F-11747A812C90}"/>
              </a:ext>
            </a:extLst>
          </p:cNvPr>
          <p:cNvSpPr txBox="1"/>
          <p:nvPr/>
        </p:nvSpPr>
        <p:spPr>
          <a:xfrm>
            <a:off x="8396358" y="2695420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r1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2" name="文本框 32">
            <a:extLst>
              <a:ext uri="{FF2B5EF4-FFF2-40B4-BE49-F238E27FC236}">
                <a16:creationId xmlns:a16="http://schemas.microsoft.com/office/drawing/2014/main" xmlns="" id="{69258203-3868-8E46-BCE0-F6742621CAA2}"/>
              </a:ext>
            </a:extLst>
          </p:cNvPr>
          <p:cNvSpPr txBox="1"/>
          <p:nvPr/>
        </p:nvSpPr>
        <p:spPr>
          <a:xfrm>
            <a:off x="6427858" y="2158329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r2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3" name="文本框 35">
            <a:extLst>
              <a:ext uri="{FF2B5EF4-FFF2-40B4-BE49-F238E27FC236}">
                <a16:creationId xmlns:a16="http://schemas.microsoft.com/office/drawing/2014/main" xmlns="" id="{863DA06C-D3F7-1547-AFDB-73AFE52D50D2}"/>
              </a:ext>
            </a:extLst>
          </p:cNvPr>
          <p:cNvSpPr txBox="1"/>
          <p:nvPr/>
        </p:nvSpPr>
        <p:spPr>
          <a:xfrm>
            <a:off x="5250788" y="1357451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r3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4" name="右箭头 37">
            <a:extLst>
              <a:ext uri="{FF2B5EF4-FFF2-40B4-BE49-F238E27FC236}">
                <a16:creationId xmlns:a16="http://schemas.microsoft.com/office/drawing/2014/main" xmlns="" id="{900251F5-A372-914D-B8AD-07B5F95DF62A}"/>
              </a:ext>
            </a:extLst>
          </p:cNvPr>
          <p:cNvSpPr/>
          <p:nvPr/>
        </p:nvSpPr>
        <p:spPr>
          <a:xfrm rot="18662678">
            <a:off x="5375017" y="3202373"/>
            <a:ext cx="572922" cy="231575"/>
          </a:xfrm>
          <a:prstGeom prst="rightArrow">
            <a:avLst>
              <a:gd name="adj1" fmla="val 50000"/>
              <a:gd name="adj2" fmla="val 839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65" name="文本框 39">
            <a:extLst>
              <a:ext uri="{FF2B5EF4-FFF2-40B4-BE49-F238E27FC236}">
                <a16:creationId xmlns:a16="http://schemas.microsoft.com/office/drawing/2014/main" xmlns="" id="{4D556D93-09F0-F441-86F9-E52B9A105C1E}"/>
              </a:ext>
            </a:extLst>
          </p:cNvPr>
          <p:cNvSpPr txBox="1"/>
          <p:nvPr/>
        </p:nvSpPr>
        <p:spPr>
          <a:xfrm>
            <a:off x="5421735" y="274775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EQ</a:t>
            </a:r>
            <a:endParaRPr kumimoji="1" lang="zh-CN" altLang="en-US" sz="1400" dirty="0"/>
          </a:p>
        </p:txBody>
      </p:sp>
      <p:sp>
        <p:nvSpPr>
          <p:cNvPr id="66" name="文本框 1">
            <a:extLst>
              <a:ext uri="{FF2B5EF4-FFF2-40B4-BE49-F238E27FC236}">
                <a16:creationId xmlns:a16="http://schemas.microsoft.com/office/drawing/2014/main" xmlns="" id="{24A4DC98-C130-FE4F-BDD3-54D1F6D286C1}"/>
              </a:ext>
            </a:extLst>
          </p:cNvPr>
          <p:cNvSpPr txBox="1"/>
          <p:nvPr/>
        </p:nvSpPr>
        <p:spPr>
          <a:xfrm>
            <a:off x="6783803" y="2592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7C25E39C-92FB-2047-895A-444A0C08DC17}"/>
              </a:ext>
            </a:extLst>
          </p:cNvPr>
          <p:cNvSpPr/>
          <p:nvPr/>
        </p:nvSpPr>
        <p:spPr>
          <a:xfrm>
            <a:off x="4752153" y="1275861"/>
            <a:ext cx="559744" cy="263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D469DD0-80CF-1242-A517-E2984CC72D00}"/>
              </a:ext>
            </a:extLst>
          </p:cNvPr>
          <p:cNvSpPr/>
          <p:nvPr/>
        </p:nvSpPr>
        <p:spPr>
          <a:xfrm>
            <a:off x="5365670" y="3908885"/>
            <a:ext cx="3776432" cy="432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315BD09-D2AC-8645-A60F-AE4119C23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479" y="3372877"/>
            <a:ext cx="12319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284912-50DD-8147-A690-02B7BD70E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836" y="1718179"/>
            <a:ext cx="8001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EF54A4-A36D-8C4A-B391-CB64A54A3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74" y="1009539"/>
            <a:ext cx="4162408" cy="3182112"/>
          </a:xfrm>
          <a:prstGeom prst="rect">
            <a:avLst/>
          </a:prstGeom>
        </p:spPr>
      </p:pic>
      <p:pic>
        <p:nvPicPr>
          <p:cNvPr id="57" name="图片 24" descr="Screen Shot 2017-12-04 at 2.58.01 AM.png">
            <a:extLst>
              <a:ext uri="{FF2B5EF4-FFF2-40B4-BE49-F238E27FC236}">
                <a16:creationId xmlns:a16="http://schemas.microsoft.com/office/drawing/2014/main" xmlns="" id="{A2DC4B84-1F65-A545-AF3D-DE4ACED3D7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3462" r="3031" b="755"/>
          <a:stretch/>
        </p:blipFill>
        <p:spPr>
          <a:xfrm>
            <a:off x="4766255" y="1243469"/>
            <a:ext cx="4361745" cy="292368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21E0357-F977-9445-8079-7CC1C07C2077}"/>
              </a:ext>
            </a:extLst>
          </p:cNvPr>
          <p:cNvSpPr/>
          <p:nvPr/>
        </p:nvSpPr>
        <p:spPr>
          <a:xfrm>
            <a:off x="793717" y="1138604"/>
            <a:ext cx="3843115" cy="2132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4747EA95-365A-5348-A3B3-06D91012A7FF}"/>
              </a:ext>
            </a:extLst>
          </p:cNvPr>
          <p:cNvGrpSpPr/>
          <p:nvPr/>
        </p:nvGrpSpPr>
        <p:grpSpPr>
          <a:xfrm>
            <a:off x="889560" y="1047343"/>
            <a:ext cx="3799579" cy="361202"/>
            <a:chOff x="851579" y="1202880"/>
            <a:chExt cx="3799579" cy="36120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6E614757-9172-7F49-AEA6-434B4D18FC72}"/>
                </a:ext>
              </a:extLst>
            </p:cNvPr>
            <p:cNvCxnSpPr>
              <a:cxnSpLocks/>
            </p:cNvCxnSpPr>
            <p:nvPr/>
          </p:nvCxnSpPr>
          <p:spPr>
            <a:xfrm>
              <a:off x="851579" y="1505947"/>
              <a:ext cx="49559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289EC5F9-5E8C-F84C-A833-2E8E9A76DBE5}"/>
                </a:ext>
              </a:extLst>
            </p:cNvPr>
            <p:cNvCxnSpPr>
              <a:cxnSpLocks/>
            </p:cNvCxnSpPr>
            <p:nvPr/>
          </p:nvCxnSpPr>
          <p:spPr>
            <a:xfrm>
              <a:off x="1399407" y="1507411"/>
              <a:ext cx="75047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DAEA721E-9EC1-DC40-9B03-84FF2146133C}"/>
                </a:ext>
              </a:extLst>
            </p:cNvPr>
            <p:cNvCxnSpPr>
              <a:cxnSpLocks/>
            </p:cNvCxnSpPr>
            <p:nvPr/>
          </p:nvCxnSpPr>
          <p:spPr>
            <a:xfrm>
              <a:off x="2187001" y="1505947"/>
              <a:ext cx="395654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E12F6E73-707A-7048-A0C7-E89F1EC61F21}"/>
                </a:ext>
              </a:extLst>
            </p:cNvPr>
            <p:cNvCxnSpPr>
              <a:cxnSpLocks/>
            </p:cNvCxnSpPr>
            <p:nvPr/>
          </p:nvCxnSpPr>
          <p:spPr>
            <a:xfrm>
              <a:off x="2607494" y="1505947"/>
              <a:ext cx="540554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CD0B7701-B81D-394B-AB04-0B0106F8BC8A}"/>
                </a:ext>
              </a:extLst>
            </p:cNvPr>
            <p:cNvCxnSpPr>
              <a:cxnSpLocks/>
            </p:cNvCxnSpPr>
            <p:nvPr/>
          </p:nvCxnSpPr>
          <p:spPr>
            <a:xfrm>
              <a:off x="3185685" y="1505947"/>
              <a:ext cx="1016367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01E8E021-6856-5446-9C91-BD74CEEFD8E5}"/>
                </a:ext>
              </a:extLst>
            </p:cNvPr>
            <p:cNvCxnSpPr>
              <a:cxnSpLocks/>
            </p:cNvCxnSpPr>
            <p:nvPr/>
          </p:nvCxnSpPr>
          <p:spPr>
            <a:xfrm>
              <a:off x="4229972" y="1509999"/>
              <a:ext cx="421186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31">
              <a:extLst>
                <a:ext uri="{FF2B5EF4-FFF2-40B4-BE49-F238E27FC236}">
                  <a16:creationId xmlns:a16="http://schemas.microsoft.com/office/drawing/2014/main" xmlns="" id="{619201DB-9070-FE4E-A417-86D1FBAA9AC3}"/>
                </a:ext>
              </a:extLst>
            </p:cNvPr>
            <p:cNvSpPr txBox="1"/>
            <p:nvPr/>
          </p:nvSpPr>
          <p:spPr>
            <a:xfrm>
              <a:off x="911548" y="1225528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r1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2" name="文本框 31">
              <a:extLst>
                <a:ext uri="{FF2B5EF4-FFF2-40B4-BE49-F238E27FC236}">
                  <a16:creationId xmlns:a16="http://schemas.microsoft.com/office/drawing/2014/main" xmlns="" id="{96EEC535-9B96-1745-B83A-6BE54410C375}"/>
                </a:ext>
              </a:extLst>
            </p:cNvPr>
            <p:cNvSpPr txBox="1"/>
            <p:nvPr/>
          </p:nvSpPr>
          <p:spPr>
            <a:xfrm>
              <a:off x="1590942" y="1218269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r2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3" name="文本框 31">
              <a:extLst>
                <a:ext uri="{FF2B5EF4-FFF2-40B4-BE49-F238E27FC236}">
                  <a16:creationId xmlns:a16="http://schemas.microsoft.com/office/drawing/2014/main" xmlns="" id="{1810DC8E-F3D4-5449-830A-240917622A6B}"/>
                </a:ext>
              </a:extLst>
            </p:cNvPr>
            <p:cNvSpPr txBox="1"/>
            <p:nvPr/>
          </p:nvSpPr>
          <p:spPr>
            <a:xfrm>
              <a:off x="2202229" y="1202880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r3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4" name="文本框 31">
              <a:extLst>
                <a:ext uri="{FF2B5EF4-FFF2-40B4-BE49-F238E27FC236}">
                  <a16:creationId xmlns:a16="http://schemas.microsoft.com/office/drawing/2014/main" xmlns="" id="{996C36D2-598F-3544-8DFD-192B95B2C07E}"/>
                </a:ext>
              </a:extLst>
            </p:cNvPr>
            <p:cNvSpPr txBox="1"/>
            <p:nvPr/>
          </p:nvSpPr>
          <p:spPr>
            <a:xfrm>
              <a:off x="4212069" y="1220013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b3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55" name="文本框 31">
              <a:extLst>
                <a:ext uri="{FF2B5EF4-FFF2-40B4-BE49-F238E27FC236}">
                  <a16:creationId xmlns:a16="http://schemas.microsoft.com/office/drawing/2014/main" xmlns="" id="{C8648E72-7ACE-1D4A-B374-3709788EC483}"/>
                </a:ext>
              </a:extLst>
            </p:cNvPr>
            <p:cNvSpPr txBox="1"/>
            <p:nvPr/>
          </p:nvSpPr>
          <p:spPr>
            <a:xfrm>
              <a:off x="2695774" y="1203230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b1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56" name="文本框 31">
              <a:extLst>
                <a:ext uri="{FF2B5EF4-FFF2-40B4-BE49-F238E27FC236}">
                  <a16:creationId xmlns:a16="http://schemas.microsoft.com/office/drawing/2014/main" xmlns="" id="{81EFD6F1-2830-164E-801D-722AAE4ACF8C}"/>
                </a:ext>
              </a:extLst>
            </p:cNvPr>
            <p:cNvSpPr txBox="1"/>
            <p:nvPr/>
          </p:nvSpPr>
          <p:spPr>
            <a:xfrm>
              <a:off x="3474880" y="1214901"/>
              <a:ext cx="412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0000FF"/>
                  </a:solidFill>
                </a:rPr>
                <a:t>b2</a:t>
              </a:r>
              <a:endParaRPr kumimoji="1" lang="zh-CN" alt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73767" y="467109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Switch from synthetic impulsive waves to reverberating waves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6537A1C-E10D-EC4E-8454-2C597E790400}"/>
              </a:ext>
            </a:extLst>
          </p:cNvPr>
          <p:cNvSpPr/>
          <p:nvPr/>
        </p:nvSpPr>
        <p:spPr>
          <a:xfrm>
            <a:off x="6775233" y="1988164"/>
            <a:ext cx="137794" cy="144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4FEAB8-DFB6-D241-82D5-6DBD25A662BE}"/>
              </a:ext>
            </a:extLst>
          </p:cNvPr>
          <p:cNvSpPr txBox="1"/>
          <p:nvPr/>
        </p:nvSpPr>
        <p:spPr>
          <a:xfrm>
            <a:off x="7041600" y="192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文本框 27">
            <a:extLst>
              <a:ext uri="{FF2B5EF4-FFF2-40B4-BE49-F238E27FC236}">
                <a16:creationId xmlns:a16="http://schemas.microsoft.com/office/drawing/2014/main" xmlns="" id="{6D62BDC7-A38B-5C46-92D4-85FF38533AA9}"/>
              </a:ext>
            </a:extLst>
          </p:cNvPr>
          <p:cNvSpPr txBox="1"/>
          <p:nvPr/>
        </p:nvSpPr>
        <p:spPr>
          <a:xfrm>
            <a:off x="7291590" y="3240909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b1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59" name="文本框 28">
            <a:extLst>
              <a:ext uri="{FF2B5EF4-FFF2-40B4-BE49-F238E27FC236}">
                <a16:creationId xmlns:a16="http://schemas.microsoft.com/office/drawing/2014/main" xmlns="" id="{42486E31-41B8-E145-9E83-10EDCF7F29B5}"/>
              </a:ext>
            </a:extLst>
          </p:cNvPr>
          <p:cNvSpPr txBox="1"/>
          <p:nvPr/>
        </p:nvSpPr>
        <p:spPr>
          <a:xfrm>
            <a:off x="7442001" y="1847081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2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60" name="文本框 30">
            <a:extLst>
              <a:ext uri="{FF2B5EF4-FFF2-40B4-BE49-F238E27FC236}">
                <a16:creationId xmlns:a16="http://schemas.microsoft.com/office/drawing/2014/main" xmlns="" id="{0CA52C1F-7311-744F-A5B7-D67D67BD51FC}"/>
              </a:ext>
            </a:extLst>
          </p:cNvPr>
          <p:cNvSpPr txBox="1"/>
          <p:nvPr/>
        </p:nvSpPr>
        <p:spPr>
          <a:xfrm>
            <a:off x="5999398" y="1138080"/>
            <a:ext cx="4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b</a:t>
            </a:r>
            <a:r>
              <a:rPr kumimoji="1" lang="zh-CN" altLang="zh-CN" dirty="0">
                <a:solidFill>
                  <a:srgbClr val="0000FF"/>
                </a:solidFill>
              </a:rPr>
              <a:t>3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61" name="文本框 31">
            <a:extLst>
              <a:ext uri="{FF2B5EF4-FFF2-40B4-BE49-F238E27FC236}">
                <a16:creationId xmlns:a16="http://schemas.microsoft.com/office/drawing/2014/main" xmlns="" id="{41F2486E-A1EC-BB42-8F5F-11747A812C90}"/>
              </a:ext>
            </a:extLst>
          </p:cNvPr>
          <p:cNvSpPr txBox="1"/>
          <p:nvPr/>
        </p:nvSpPr>
        <p:spPr>
          <a:xfrm>
            <a:off x="8396358" y="2695420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r1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2" name="文本框 32">
            <a:extLst>
              <a:ext uri="{FF2B5EF4-FFF2-40B4-BE49-F238E27FC236}">
                <a16:creationId xmlns:a16="http://schemas.microsoft.com/office/drawing/2014/main" xmlns="" id="{69258203-3868-8E46-BCE0-F6742621CAA2}"/>
              </a:ext>
            </a:extLst>
          </p:cNvPr>
          <p:cNvSpPr txBox="1"/>
          <p:nvPr/>
        </p:nvSpPr>
        <p:spPr>
          <a:xfrm>
            <a:off x="6427858" y="2158329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r2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3" name="文本框 35">
            <a:extLst>
              <a:ext uri="{FF2B5EF4-FFF2-40B4-BE49-F238E27FC236}">
                <a16:creationId xmlns:a16="http://schemas.microsoft.com/office/drawing/2014/main" xmlns="" id="{863DA06C-D3F7-1547-AFDB-73AFE52D50D2}"/>
              </a:ext>
            </a:extLst>
          </p:cNvPr>
          <p:cNvSpPr txBox="1"/>
          <p:nvPr/>
        </p:nvSpPr>
        <p:spPr>
          <a:xfrm>
            <a:off x="5250788" y="1357451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r3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4" name="右箭头 37">
            <a:extLst>
              <a:ext uri="{FF2B5EF4-FFF2-40B4-BE49-F238E27FC236}">
                <a16:creationId xmlns:a16="http://schemas.microsoft.com/office/drawing/2014/main" xmlns="" id="{900251F5-A372-914D-B8AD-07B5F95DF62A}"/>
              </a:ext>
            </a:extLst>
          </p:cNvPr>
          <p:cNvSpPr/>
          <p:nvPr/>
        </p:nvSpPr>
        <p:spPr>
          <a:xfrm rot="18662678">
            <a:off x="5375017" y="3202373"/>
            <a:ext cx="572922" cy="231575"/>
          </a:xfrm>
          <a:prstGeom prst="rightArrow">
            <a:avLst>
              <a:gd name="adj1" fmla="val 50000"/>
              <a:gd name="adj2" fmla="val 839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65" name="文本框 39">
            <a:extLst>
              <a:ext uri="{FF2B5EF4-FFF2-40B4-BE49-F238E27FC236}">
                <a16:creationId xmlns:a16="http://schemas.microsoft.com/office/drawing/2014/main" xmlns="" id="{4D556D93-09F0-F441-86F9-E52B9A105C1E}"/>
              </a:ext>
            </a:extLst>
          </p:cNvPr>
          <p:cNvSpPr txBox="1"/>
          <p:nvPr/>
        </p:nvSpPr>
        <p:spPr>
          <a:xfrm>
            <a:off x="5421735" y="2747756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EQ</a:t>
            </a:r>
            <a:endParaRPr kumimoji="1" lang="zh-CN" altLang="en-US" sz="1400" dirty="0"/>
          </a:p>
        </p:txBody>
      </p:sp>
      <p:sp>
        <p:nvSpPr>
          <p:cNvPr id="66" name="文本框 1">
            <a:extLst>
              <a:ext uri="{FF2B5EF4-FFF2-40B4-BE49-F238E27FC236}">
                <a16:creationId xmlns:a16="http://schemas.microsoft.com/office/drawing/2014/main" xmlns="" id="{24A4DC98-C130-FE4F-BDD3-54D1F6D286C1}"/>
              </a:ext>
            </a:extLst>
          </p:cNvPr>
          <p:cNvSpPr txBox="1"/>
          <p:nvPr/>
        </p:nvSpPr>
        <p:spPr>
          <a:xfrm>
            <a:off x="6783803" y="2592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7C25E39C-92FB-2047-895A-444A0C08DC17}"/>
              </a:ext>
            </a:extLst>
          </p:cNvPr>
          <p:cNvSpPr/>
          <p:nvPr/>
        </p:nvSpPr>
        <p:spPr>
          <a:xfrm>
            <a:off x="4752153" y="1275861"/>
            <a:ext cx="559744" cy="2633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D469DD0-80CF-1242-A517-E2984CC72D00}"/>
              </a:ext>
            </a:extLst>
          </p:cNvPr>
          <p:cNvSpPr/>
          <p:nvPr/>
        </p:nvSpPr>
        <p:spPr>
          <a:xfrm>
            <a:off x="5365670" y="3908885"/>
            <a:ext cx="3776432" cy="432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8BD1B02-3E8A-FD49-A0E0-8327AF504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479" y="3372877"/>
            <a:ext cx="12319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50A8F7-2AD1-C24F-B6F9-71D77F532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898" y="1718179"/>
            <a:ext cx="12827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1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53691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Synthetic model for reverberating waves: periodic function of t</a:t>
            </a:r>
            <a:r>
              <a:rPr kumimoji="1" lang="en-US" altLang="zh-CN" sz="3200" baseline="-25000" dirty="0"/>
              <a:t>0</a:t>
            </a:r>
            <a:endParaRPr kumimoji="1" lang="en-US" altLang="zh-CN" sz="3200" dirty="0"/>
          </a:p>
        </p:txBody>
      </p:sp>
      <p:pic>
        <p:nvPicPr>
          <p:cNvPr id="3" name="m-p-rvb">
            <a:hlinkClick r:id="" action="ppaction://media"/>
            <a:extLst>
              <a:ext uri="{FF2B5EF4-FFF2-40B4-BE49-F238E27FC236}">
                <a16:creationId xmlns:a16="http://schemas.microsoft.com/office/drawing/2014/main" xmlns="" id="{BCBA9C32-F18C-0344-B9C4-02EB0EAA2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28" y="1087853"/>
            <a:ext cx="3931766" cy="3414345"/>
          </a:xfrm>
          <a:prstGeom prst="rect">
            <a:avLst/>
          </a:prstGeom>
        </p:spPr>
      </p:pic>
      <p:pic>
        <p:nvPicPr>
          <p:cNvPr id="5" name="m-s-rvb">
            <a:hlinkClick r:id="" action="ppaction://media"/>
            <a:extLst>
              <a:ext uri="{FF2B5EF4-FFF2-40B4-BE49-F238E27FC236}">
                <a16:creationId xmlns:a16="http://schemas.microsoft.com/office/drawing/2014/main" xmlns="" id="{70D24789-83AB-F244-9296-E21D9120E2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4800" y="1088590"/>
            <a:ext cx="3980436" cy="34136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C8EF64-FC16-6347-938B-30BB3C00427F}"/>
              </a:ext>
            </a:extLst>
          </p:cNvPr>
          <p:cNvSpPr/>
          <p:nvPr/>
        </p:nvSpPr>
        <p:spPr>
          <a:xfrm>
            <a:off x="835200" y="4104000"/>
            <a:ext cx="3694694" cy="23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C6BDA1-D26C-A54E-A8EB-04C13882C304}"/>
              </a:ext>
            </a:extLst>
          </p:cNvPr>
          <p:cNvSpPr/>
          <p:nvPr/>
        </p:nvSpPr>
        <p:spPr>
          <a:xfrm>
            <a:off x="5067671" y="4096800"/>
            <a:ext cx="3694694" cy="23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623CEE-55A7-6949-8D93-1018BF34A80C}"/>
              </a:ext>
            </a:extLst>
          </p:cNvPr>
          <p:cNvSpPr txBox="1"/>
          <p:nvPr/>
        </p:nvSpPr>
        <p:spPr>
          <a:xfrm>
            <a:off x="1359947" y="4565116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compressional wave ground truth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BA0141-5588-CB4E-B886-D4E6671361A5}"/>
              </a:ext>
            </a:extLst>
          </p:cNvPr>
          <p:cNvSpPr txBox="1"/>
          <p:nvPr/>
        </p:nvSpPr>
        <p:spPr>
          <a:xfrm>
            <a:off x="5882747" y="4565116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shear wave ground truth</a:t>
            </a:r>
          </a:p>
        </p:txBody>
      </p:sp>
    </p:spTree>
    <p:extLst>
      <p:ext uri="{BB962C8B-B14F-4D97-AF65-F5344CB8AC3E}">
        <p14:creationId xmlns:p14="http://schemas.microsoft.com/office/powerpoint/2010/main" val="399553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xmlns="" id="{365EBE98-528C-1645-B563-38ED385D8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347" y="24891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 err="1"/>
              <a:t>Adjoint</a:t>
            </a:r>
            <a:r>
              <a:rPr kumimoji="1" lang="en-US" altLang="zh-CN" sz="3200" dirty="0"/>
              <a:t> “Fingerprints”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3E4CBC-5FA1-BC4C-8E54-812C2752613F}"/>
              </a:ext>
            </a:extLst>
          </p:cNvPr>
          <p:cNvSpPr txBox="1"/>
          <p:nvPr/>
        </p:nvSpPr>
        <p:spPr>
          <a:xfrm>
            <a:off x="768474" y="875060"/>
            <a:ext cx="3764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Compressional waves: </a:t>
            </a:r>
            <a:r>
              <a:rPr lang="en-US" sz="1600" b="1" dirty="0"/>
              <a:t>NOT</a:t>
            </a:r>
            <a:r>
              <a:rPr lang="en-US" sz="1600" dirty="0"/>
              <a:t> recovered!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FCFB19-A2E2-004A-B21F-4A1A0E8DD0C5}"/>
              </a:ext>
            </a:extLst>
          </p:cNvPr>
          <p:cNvSpPr txBox="1"/>
          <p:nvPr/>
        </p:nvSpPr>
        <p:spPr>
          <a:xfrm>
            <a:off x="4553936" y="875060"/>
            <a:ext cx="4541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Shear waves: recovered with spread-out energy.</a:t>
            </a:r>
          </a:p>
        </p:txBody>
      </p:sp>
      <p:pic>
        <p:nvPicPr>
          <p:cNvPr id="8" name="bfm-p-rvb">
            <a:hlinkClick r:id="" action="ppaction://media"/>
            <a:extLst>
              <a:ext uri="{FF2B5EF4-FFF2-40B4-BE49-F238E27FC236}">
                <a16:creationId xmlns:a16="http://schemas.microsoft.com/office/drawing/2014/main" xmlns="" id="{A7A24F26-916C-5F4C-B6E6-79C3E0733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112" y="1308539"/>
            <a:ext cx="3798734" cy="3331863"/>
          </a:xfrm>
          <a:prstGeom prst="rect">
            <a:avLst/>
          </a:prstGeom>
        </p:spPr>
      </p:pic>
      <p:pic>
        <p:nvPicPr>
          <p:cNvPr id="9" name="bfm-s-rvb">
            <a:hlinkClick r:id="" action="ppaction://media"/>
            <a:extLst>
              <a:ext uri="{FF2B5EF4-FFF2-40B4-BE49-F238E27FC236}">
                <a16:creationId xmlns:a16="http://schemas.microsoft.com/office/drawing/2014/main" xmlns="" id="{74520BD8-3940-EE48-AC32-3E94405C7F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4336" y="1301339"/>
            <a:ext cx="3840006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2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7947" y="426079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Inversion with L2 regularization “Fingerprints” </a:t>
            </a:r>
            <a:endParaRPr kumimoji="1" lang="en-US" altLang="zh-CN" sz="3200" dirty="0"/>
          </a:p>
        </p:txBody>
      </p:sp>
      <p:pic>
        <p:nvPicPr>
          <p:cNvPr id="3" name="L2-s-rvb">
            <a:hlinkClick r:id="" action="ppaction://media"/>
            <a:extLst>
              <a:ext uri="{FF2B5EF4-FFF2-40B4-BE49-F238E27FC236}">
                <a16:creationId xmlns:a16="http://schemas.microsoft.com/office/drawing/2014/main" xmlns="" id="{5FCEA579-4001-AE45-8E69-EE96B8231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3600" y="1296791"/>
            <a:ext cx="3794760" cy="3325676"/>
          </a:xfrm>
          <a:prstGeom prst="rect">
            <a:avLst/>
          </a:prstGeom>
        </p:spPr>
      </p:pic>
      <p:pic>
        <p:nvPicPr>
          <p:cNvPr id="5" name="L2-p-rvb">
            <a:hlinkClick r:id="" action="ppaction://media"/>
            <a:extLst>
              <a:ext uri="{FF2B5EF4-FFF2-40B4-BE49-F238E27FC236}">
                <a16:creationId xmlns:a16="http://schemas.microsoft.com/office/drawing/2014/main" xmlns="" id="{3975AF3F-9608-F941-81A1-C2A871141B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025" y="1317115"/>
            <a:ext cx="3794760" cy="3337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C903DC-80FB-B146-A28D-8D6C88C9E561}"/>
              </a:ext>
            </a:extLst>
          </p:cNvPr>
          <p:cNvSpPr txBox="1"/>
          <p:nvPr/>
        </p:nvSpPr>
        <p:spPr>
          <a:xfrm>
            <a:off x="795809" y="875060"/>
            <a:ext cx="3786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Compressional waves: obvious artifacts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585E45-5322-3748-8D5A-93E4B5991E37}"/>
              </a:ext>
            </a:extLst>
          </p:cNvPr>
          <p:cNvSpPr txBox="1"/>
          <p:nvPr/>
        </p:nvSpPr>
        <p:spPr>
          <a:xfrm>
            <a:off x="5102489" y="875060"/>
            <a:ext cx="3329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Shear waves: fairly well recovered.</a:t>
            </a:r>
          </a:p>
        </p:txBody>
      </p:sp>
    </p:spTree>
    <p:extLst>
      <p:ext uri="{BB962C8B-B14F-4D97-AF65-F5344CB8AC3E}">
        <p14:creationId xmlns:p14="http://schemas.microsoft.com/office/powerpoint/2010/main" val="104705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xmlns="" id="{675166F5-307A-4C40-93BA-2EB7F75ACD3F}"/>
              </a:ext>
            </a:extLst>
          </p:cNvPr>
          <p:cNvSpPr txBox="1">
            <a:spLocks/>
          </p:cNvSpPr>
          <p:nvPr/>
        </p:nvSpPr>
        <p:spPr bwMode="auto">
          <a:xfrm>
            <a:off x="1280747" y="616899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Inversion with L1 regularization:</a:t>
            </a:r>
          </a:p>
          <a:p>
            <a:pPr algn="ctr"/>
            <a:r>
              <a:rPr kumimoji="1" lang="en-US" altLang="zh-CN" sz="3200" dirty="0"/>
              <a:t>Plane waves are well recovered</a:t>
            </a:r>
          </a:p>
        </p:txBody>
      </p:sp>
      <p:pic>
        <p:nvPicPr>
          <p:cNvPr id="2" name="L1-p-rvb">
            <a:hlinkClick r:id="" action="ppaction://media"/>
            <a:extLst>
              <a:ext uri="{FF2B5EF4-FFF2-40B4-BE49-F238E27FC236}">
                <a16:creationId xmlns:a16="http://schemas.microsoft.com/office/drawing/2014/main" xmlns="" id="{3E1583EC-5D05-3E48-B9E4-F04100865D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000" y="1281708"/>
            <a:ext cx="3762357" cy="3302638"/>
          </a:xfrm>
          <a:prstGeom prst="rect">
            <a:avLst/>
          </a:prstGeom>
        </p:spPr>
      </p:pic>
      <p:pic>
        <p:nvPicPr>
          <p:cNvPr id="3" name="L1-s-rvb">
            <a:hlinkClick r:id="" action="ppaction://media"/>
            <a:extLst>
              <a:ext uri="{FF2B5EF4-FFF2-40B4-BE49-F238E27FC236}">
                <a16:creationId xmlns:a16="http://schemas.microsoft.com/office/drawing/2014/main" xmlns="" id="{B34B401B-503E-6044-993D-5A5CF50BD1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2810" y="1281708"/>
            <a:ext cx="3740951" cy="33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3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xmlns="" id="{1BA4B572-01F2-9C4E-9289-849630871241}"/>
              </a:ext>
            </a:extLst>
          </p:cNvPr>
          <p:cNvSpPr txBox="1">
            <a:spLocks/>
          </p:cNvSpPr>
          <p:nvPr/>
        </p:nvSpPr>
        <p:spPr bwMode="auto">
          <a:xfrm>
            <a:off x="1273693" y="482022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Waveform is compressed to sparse “Fingerprint” points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82BA9C-4657-734E-BEE3-880BCC2835A0}"/>
              </a:ext>
            </a:extLst>
          </p:cNvPr>
          <p:cNvSpPr txBox="1"/>
          <p:nvPr/>
        </p:nvSpPr>
        <p:spPr>
          <a:xfrm>
            <a:off x="6516000" y="377795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C87AE3-7A06-4D4E-AA41-3AC281911D1B}"/>
              </a:ext>
            </a:extLst>
          </p:cNvPr>
          <p:cNvSpPr/>
          <p:nvPr/>
        </p:nvSpPr>
        <p:spPr>
          <a:xfrm>
            <a:off x="1145032" y="1055608"/>
            <a:ext cx="2418967" cy="391959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0493F8-1000-4E4B-8B02-AD12713C1D7C}"/>
              </a:ext>
            </a:extLst>
          </p:cNvPr>
          <p:cNvSpPr txBox="1"/>
          <p:nvPr/>
        </p:nvSpPr>
        <p:spPr>
          <a:xfrm>
            <a:off x="3670713" y="386648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“fingerprints”</a:t>
            </a:r>
          </a:p>
        </p:txBody>
      </p:sp>
      <p:pic>
        <p:nvPicPr>
          <p:cNvPr id="11" name="L1-p-rvb">
            <a:hlinkClick r:id="" action="ppaction://media"/>
            <a:extLst>
              <a:ext uri="{FF2B5EF4-FFF2-40B4-BE49-F238E27FC236}">
                <a16:creationId xmlns:a16="http://schemas.microsoft.com/office/drawing/2014/main" xmlns="" id="{D1F5DE32-6026-894E-B447-66EC7DBD9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3905" y="1229911"/>
            <a:ext cx="1936495" cy="1699877"/>
          </a:xfrm>
          <a:prstGeom prst="rect">
            <a:avLst/>
          </a:prstGeom>
        </p:spPr>
      </p:pic>
      <p:pic>
        <p:nvPicPr>
          <p:cNvPr id="12" name="L1-s-rvb">
            <a:hlinkClick r:id="" action="ppaction://media"/>
            <a:extLst>
              <a:ext uri="{FF2B5EF4-FFF2-40B4-BE49-F238E27FC236}">
                <a16:creationId xmlns:a16="http://schemas.microsoft.com/office/drawing/2014/main" xmlns="" id="{BED40E02-A704-E647-B35D-099D1B67B8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3905" y="3130409"/>
            <a:ext cx="1936495" cy="1709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31C518-6277-984C-BAD1-54A469587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605" y="851279"/>
            <a:ext cx="3889168" cy="29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001764-E8D3-B343-AC50-16C3584C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Conclusions of the synthetic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8D3E59-42B6-EC49-9CCF-80F369C7349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Adjoint</a:t>
            </a:r>
            <a:r>
              <a:rPr lang="en-US" dirty="0"/>
              <a:t>: </a:t>
            </a:r>
          </a:p>
          <a:p>
            <a:pPr marL="0" indent="0"/>
            <a:r>
              <a:rPr lang="en-US" dirty="0"/>
              <a:t>  			a rough estimation and it suffers from crosstalk artifacts.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L2 norm inverse: </a:t>
            </a:r>
          </a:p>
          <a:p>
            <a:pPr marL="0" indent="0"/>
            <a:r>
              <a:rPr lang="en-US" dirty="0"/>
              <a:t>			better compared to the </a:t>
            </a:r>
            <a:r>
              <a:rPr lang="en-US" dirty="0" err="1"/>
              <a:t>adjoint</a:t>
            </a:r>
            <a:r>
              <a:rPr lang="en-US" dirty="0"/>
              <a:t> method.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L1 norm inverse: </a:t>
            </a:r>
          </a:p>
          <a:p>
            <a:pPr marL="0" indent="0"/>
            <a:r>
              <a:rPr lang="en-US" dirty="0"/>
              <a:t>   			highly focused results with no obvious artifacts.</a:t>
            </a:r>
          </a:p>
        </p:txBody>
      </p:sp>
    </p:spTree>
    <p:extLst>
      <p:ext uri="{BB962C8B-B14F-4D97-AF65-F5344CB8AC3E}">
        <p14:creationId xmlns:p14="http://schemas.microsoft.com/office/powerpoint/2010/main" val="154793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6" y="475177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8B073D-A13D-E14B-B29B-C4BEB313BF98}"/>
              </a:ext>
            </a:extLst>
          </p:cNvPr>
          <p:cNvSpPr txBox="1"/>
          <p:nvPr/>
        </p:nvSpPr>
        <p:spPr>
          <a:xfrm>
            <a:off x="3504037" y="1137705"/>
            <a:ext cx="2980303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Background and motivation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Inverse problem set up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Model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Forward operator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Inversion</a:t>
            </a:r>
          </a:p>
          <a:p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Synthetic analysis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Impulsive plane wave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Reverberant plane wave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/>
              <a:t>Field data application</a:t>
            </a:r>
          </a:p>
          <a:p>
            <a:pPr lvl="1"/>
            <a:r>
              <a:rPr lang="en-US" sz="1400" b="1" dirty="0"/>
              <a:t>Foothill earthquake</a:t>
            </a:r>
          </a:p>
        </p:txBody>
      </p:sp>
    </p:spTree>
    <p:extLst>
      <p:ext uri="{BB962C8B-B14F-4D97-AF65-F5344CB8AC3E}">
        <p14:creationId xmlns:p14="http://schemas.microsoft.com/office/powerpoint/2010/main" val="366976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xmlns="" id="{146B5EFD-FF33-0140-BC34-9B719B530E3B}"/>
              </a:ext>
            </a:extLst>
          </p:cNvPr>
          <p:cNvSpPr txBox="1">
            <a:spLocks/>
          </p:cNvSpPr>
          <p:nvPr/>
        </p:nvSpPr>
        <p:spPr bwMode="auto">
          <a:xfrm>
            <a:off x="1280747" y="292899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>Foothill earthquake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0AF57E-7B81-EF46-BA0F-80291C1FD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4DC262-B08B-614D-B2D3-F50CFE5F4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72" y="1095663"/>
            <a:ext cx="3846285" cy="31539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90E9252-7408-1C47-9248-79F417FE6C0C}"/>
              </a:ext>
            </a:extLst>
          </p:cNvPr>
          <p:cNvSpPr txBox="1"/>
          <p:nvPr/>
        </p:nvSpPr>
        <p:spPr>
          <a:xfrm>
            <a:off x="1572826" y="4404836"/>
            <a:ext cx="2630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Magnitude: 3.3</a:t>
            </a:r>
          </a:p>
          <a:p>
            <a:r>
              <a:rPr lang="en-US" sz="1400" dirty="0"/>
              <a:t>Distance: 32.8 km</a:t>
            </a:r>
          </a:p>
          <a:p>
            <a:r>
              <a:rPr lang="en-US" sz="1400" dirty="0"/>
              <a:t>09/15/2017 01:17:47 UTC time</a:t>
            </a:r>
          </a:p>
        </p:txBody>
      </p:sp>
      <p:sp>
        <p:nvSpPr>
          <p:cNvPr id="2" name="Explosion 2 1">
            <a:extLst>
              <a:ext uri="{FF2B5EF4-FFF2-40B4-BE49-F238E27FC236}">
                <a16:creationId xmlns:a16="http://schemas.microsoft.com/office/drawing/2014/main" xmlns="" id="{214C6CDF-1785-9443-B1D4-97E5A969EBBA}"/>
              </a:ext>
            </a:extLst>
          </p:cNvPr>
          <p:cNvSpPr/>
          <p:nvPr/>
        </p:nvSpPr>
        <p:spPr>
          <a:xfrm>
            <a:off x="4060894" y="2904308"/>
            <a:ext cx="285560" cy="287386"/>
          </a:xfrm>
          <a:prstGeom prst="irregularSeal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A57116-1576-CF41-BB44-A43584A49638}"/>
              </a:ext>
            </a:extLst>
          </p:cNvPr>
          <p:cNvSpPr/>
          <p:nvPr/>
        </p:nvSpPr>
        <p:spPr>
          <a:xfrm>
            <a:off x="1579319" y="2822158"/>
            <a:ext cx="93134" cy="164300"/>
          </a:xfrm>
          <a:prstGeom prst="rect">
            <a:avLst/>
          </a:prstGeom>
          <a:solidFill>
            <a:srgbClr val="0000FF"/>
          </a:solidFill>
          <a:ln w="158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FF9598F7-D7B0-C747-845B-BDE8588887B0}"/>
              </a:ext>
            </a:extLst>
          </p:cNvPr>
          <p:cNvCxnSpPr/>
          <p:nvPr/>
        </p:nvCxnSpPr>
        <p:spPr>
          <a:xfrm flipH="1" flipV="1">
            <a:off x="1803400" y="2904308"/>
            <a:ext cx="2159000" cy="1436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Up Arrow 11">
            <a:extLst>
              <a:ext uri="{FF2B5EF4-FFF2-40B4-BE49-F238E27FC236}">
                <a16:creationId xmlns:a16="http://schemas.microsoft.com/office/drawing/2014/main" xmlns="" id="{614317DD-6903-CC45-BE08-BE1F9395DFEA}"/>
              </a:ext>
            </a:extLst>
          </p:cNvPr>
          <p:cNvSpPr/>
          <p:nvPr/>
        </p:nvSpPr>
        <p:spPr>
          <a:xfrm>
            <a:off x="762000" y="3547533"/>
            <a:ext cx="355600" cy="49953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633A5C-578E-1744-BACA-01382A31E45D}"/>
              </a:ext>
            </a:extLst>
          </p:cNvPr>
          <p:cNvSpPr txBox="1"/>
          <p:nvPr/>
        </p:nvSpPr>
        <p:spPr>
          <a:xfrm>
            <a:off x="1117600" y="3683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4919A6-7090-854C-86E7-595624165929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68EBB34-DB4F-874D-B5FE-D15D86E08D1C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9B9A7-5A15-2E45-9FFE-D719AB845100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F9AEB3D-D695-C847-BC34-59258D235D68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0A8930-E282-974E-A9D7-4D491470BD42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0250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737076" y="451996"/>
            <a:ext cx="7631576" cy="488024"/>
          </a:xfrm>
        </p:spPr>
        <p:txBody>
          <a:bodyPr/>
          <a:lstStyle/>
          <a:p>
            <a:pPr algn="ctr"/>
            <a:r>
              <a:rPr kumimoji="1" lang="en-US" altLang="zh-CN" sz="2800" dirty="0" smtClean="0"/>
              <a:t>Stanford </a:t>
            </a:r>
            <a:r>
              <a:rPr kumimoji="1" lang="en-US" altLang="zh-CN" sz="2800" dirty="0"/>
              <a:t>DAS recordings </a:t>
            </a:r>
            <a:r>
              <a:rPr kumimoji="1" lang="en-US" altLang="zh-CN" sz="2800" dirty="0" smtClean="0"/>
              <a:t>are extracted based on the USGS online database</a:t>
            </a:r>
            <a:endParaRPr kumimoji="1" lang="en-US" altLang="zh-CN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8FF2749-1387-CD4E-8E07-3BD824AE4BD3}"/>
              </a:ext>
            </a:extLst>
          </p:cNvPr>
          <p:cNvSpPr/>
          <p:nvPr/>
        </p:nvSpPr>
        <p:spPr>
          <a:xfrm>
            <a:off x="2743363" y="4675617"/>
            <a:ext cx="1848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Yuan et al., SEP-170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868" y="1825523"/>
            <a:ext cx="790941" cy="790941"/>
          </a:xfrm>
          <a:prstGeom prst="rect">
            <a:avLst/>
          </a:prstGeom>
        </p:spPr>
      </p:pic>
      <p:cxnSp>
        <p:nvCxnSpPr>
          <p:cNvPr id="52" name="曲线连接符 51"/>
          <p:cNvCxnSpPr/>
          <p:nvPr/>
        </p:nvCxnSpPr>
        <p:spPr>
          <a:xfrm rot="5400000">
            <a:off x="6163829" y="3098713"/>
            <a:ext cx="663525" cy="127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曲线连接符 52"/>
          <p:cNvCxnSpPr/>
          <p:nvPr/>
        </p:nvCxnSpPr>
        <p:spPr>
          <a:xfrm>
            <a:off x="3310429" y="1974472"/>
            <a:ext cx="738439" cy="41221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3938632" y="2673556"/>
            <a:ext cx="1040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/>
              <a:t>Metadata</a:t>
            </a:r>
            <a:endParaRPr kumimoji="1" lang="zh-CN" altLang="en-US" sz="1600" dirty="0"/>
          </a:p>
        </p:txBody>
      </p:sp>
      <p:sp>
        <p:nvSpPr>
          <p:cNvPr id="55" name="文本框 54"/>
          <p:cNvSpPr txBox="1"/>
          <p:nvPr/>
        </p:nvSpPr>
        <p:spPr>
          <a:xfrm rot="551675">
            <a:off x="4847683" y="330556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8C1515"/>
                </a:solidFill>
              </a:rPr>
              <a:t>preprocessing</a:t>
            </a:r>
            <a:endParaRPr kumimoji="1" lang="zh-CN" altLang="en-US" sz="1600" dirty="0">
              <a:solidFill>
                <a:srgbClr val="8C1515"/>
              </a:solidFill>
            </a:endParaRPr>
          </a:p>
        </p:txBody>
      </p:sp>
      <p:sp>
        <p:nvSpPr>
          <p:cNvPr id="56" name="云形 55"/>
          <p:cNvSpPr/>
          <p:nvPr/>
        </p:nvSpPr>
        <p:spPr>
          <a:xfrm>
            <a:off x="1518267" y="1133842"/>
            <a:ext cx="1933169" cy="1405497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USGS online </a:t>
            </a:r>
            <a:r>
              <a:rPr kumimoji="1" lang="en-US" altLang="zh-CN" dirty="0" smtClean="0">
                <a:solidFill>
                  <a:schemeClr val="tx1"/>
                </a:solidFill>
              </a:rPr>
              <a:t>database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cxnSp>
        <p:nvCxnSpPr>
          <p:cNvPr id="57" name="曲线连接符 56"/>
          <p:cNvCxnSpPr>
            <a:stCxn id="49" idx="3"/>
          </p:cNvCxnSpPr>
          <p:nvPr/>
        </p:nvCxnSpPr>
        <p:spPr>
          <a:xfrm flipV="1">
            <a:off x="4839809" y="1825524"/>
            <a:ext cx="1053164" cy="39547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罐形 57"/>
          <p:cNvSpPr/>
          <p:nvPr/>
        </p:nvSpPr>
        <p:spPr>
          <a:xfrm>
            <a:off x="6262956" y="3468201"/>
            <a:ext cx="558535" cy="666517"/>
          </a:xfrm>
          <a:prstGeom prst="can">
            <a:avLst/>
          </a:prstGeom>
          <a:solidFill>
            <a:srgbClr val="8000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cxnSp>
        <p:nvCxnSpPr>
          <p:cNvPr id="59" name="曲线连接符 58"/>
          <p:cNvCxnSpPr/>
          <p:nvPr/>
        </p:nvCxnSpPr>
        <p:spPr>
          <a:xfrm rot="10800000">
            <a:off x="4978802" y="3644264"/>
            <a:ext cx="1284155" cy="208546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罐形 59"/>
          <p:cNvSpPr/>
          <p:nvPr/>
        </p:nvSpPr>
        <p:spPr>
          <a:xfrm>
            <a:off x="4293848" y="3287342"/>
            <a:ext cx="558535" cy="666517"/>
          </a:xfrm>
          <a:prstGeom prst="can">
            <a:avLst/>
          </a:prstGeom>
          <a:solidFill>
            <a:srgbClr val="8000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4069449" y="4027888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/>
              <a:t>Event data </a:t>
            </a:r>
            <a:endParaRPr lang="zh-CN" altLang="en-US" sz="1600" dirty="0"/>
          </a:p>
        </p:txBody>
      </p:sp>
      <p:sp>
        <p:nvSpPr>
          <p:cNvPr id="68" name="文本框 67"/>
          <p:cNvSpPr txBox="1"/>
          <p:nvPr/>
        </p:nvSpPr>
        <p:spPr>
          <a:xfrm>
            <a:off x="5892973" y="4170571"/>
            <a:ext cx="1689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/>
              <a:t>Event data (raw)</a:t>
            </a:r>
          </a:p>
        </p:txBody>
      </p:sp>
      <p:sp>
        <p:nvSpPr>
          <p:cNvPr id="70" name="罐形 69"/>
          <p:cNvSpPr/>
          <p:nvPr/>
        </p:nvSpPr>
        <p:spPr>
          <a:xfrm>
            <a:off x="5892971" y="1178518"/>
            <a:ext cx="1205240" cy="1588433"/>
          </a:xfrm>
          <a:prstGeom prst="can">
            <a:avLst/>
          </a:prstGeom>
          <a:solidFill>
            <a:srgbClr val="800000">
              <a:alpha val="37000"/>
            </a:srgb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rgbClr val="000000"/>
                </a:solidFill>
              </a:rPr>
              <a:t>Data recorded by DAS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8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xmlns="" id="{146B5EFD-FF33-0140-BC34-9B719B530E3B}"/>
              </a:ext>
            </a:extLst>
          </p:cNvPr>
          <p:cNvSpPr txBox="1">
            <a:spLocks/>
          </p:cNvSpPr>
          <p:nvPr/>
        </p:nvSpPr>
        <p:spPr bwMode="auto">
          <a:xfrm>
            <a:off x="1280747" y="292899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>Foothill earthquake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4919A6-7090-854C-86E7-595624165929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pic>
        <p:nvPicPr>
          <p:cNvPr id="34" name="图片 2" descr="Screen Shot 2017-12-03 at 5.41.12 PM.png">
            <a:extLst>
              <a:ext uri="{FF2B5EF4-FFF2-40B4-BE49-F238E27FC236}">
                <a16:creationId xmlns:a16="http://schemas.microsoft.com/office/drawing/2014/main" xmlns="" id="{3B3676B1-311A-1C43-A669-9BA7F42D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1" y="1217671"/>
            <a:ext cx="4007959" cy="30024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E7C0CAF-C043-7C49-8AE5-59CD0CD45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9EAF9F-D3A2-0C47-A645-2E4D3B504D4B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749D86C-4293-404A-9CE9-DDDE8BF492B1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B379C0-CC32-8049-9534-F1825D80D96F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B0FFC9D-BBFB-E841-9863-90806F7356CA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06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0AF57E-7B81-EF46-BA0F-80291C1FD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4919A6-7090-854C-86E7-595624165929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pic>
        <p:nvPicPr>
          <p:cNvPr id="17" name="图片 2" descr="Screen Shot 2017-12-03 at 5.41.12 PM.png">
            <a:extLst>
              <a:ext uri="{FF2B5EF4-FFF2-40B4-BE49-F238E27FC236}">
                <a16:creationId xmlns:a16="http://schemas.microsoft.com/office/drawing/2014/main" xmlns="" id="{BCD2D89E-994C-0740-B44B-5DA801E50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1" y="1217671"/>
            <a:ext cx="4007959" cy="300249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876017C-941B-874A-9D91-CB4DD198233E}"/>
              </a:ext>
            </a:extLst>
          </p:cNvPr>
          <p:cNvCxnSpPr>
            <a:cxnSpLocks/>
          </p:cNvCxnSpPr>
          <p:nvPr/>
        </p:nvCxnSpPr>
        <p:spPr>
          <a:xfrm flipH="1" flipV="1">
            <a:off x="1159200" y="2073600"/>
            <a:ext cx="2896810" cy="52560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12B716C-BDAD-DB43-9A9B-D5418F68CB38}"/>
              </a:ext>
            </a:extLst>
          </p:cNvPr>
          <p:cNvCxnSpPr>
            <a:cxnSpLocks/>
          </p:cNvCxnSpPr>
          <p:nvPr/>
        </p:nvCxnSpPr>
        <p:spPr>
          <a:xfrm flipH="1" flipV="1">
            <a:off x="2007300" y="3651370"/>
            <a:ext cx="1808700" cy="39503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7A5C222-562B-FA43-900A-43579BE5A0A5}"/>
              </a:ext>
            </a:extLst>
          </p:cNvPr>
          <p:cNvCxnSpPr>
            <a:cxnSpLocks/>
          </p:cNvCxnSpPr>
          <p:nvPr/>
        </p:nvCxnSpPr>
        <p:spPr>
          <a:xfrm flipH="1" flipV="1">
            <a:off x="1159200" y="1557370"/>
            <a:ext cx="1288800" cy="19223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0F214C-55F7-6B43-A1AA-DDD5895B2698}"/>
              </a:ext>
            </a:extLst>
          </p:cNvPr>
          <p:cNvSpPr txBox="1"/>
          <p:nvPr/>
        </p:nvSpPr>
        <p:spPr>
          <a:xfrm>
            <a:off x="3434400" y="2948019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r1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DB29F5E-AC93-5B4B-A16D-21690BC2CBFA}"/>
              </a:ext>
            </a:extLst>
          </p:cNvPr>
          <p:cNvSpPr txBox="1"/>
          <p:nvPr/>
        </p:nvSpPr>
        <p:spPr>
          <a:xfrm>
            <a:off x="1769094" y="2542777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r2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53E654-7E60-164C-B951-5AF8717AEC05}"/>
              </a:ext>
            </a:extLst>
          </p:cNvPr>
          <p:cNvSpPr txBox="1"/>
          <p:nvPr/>
        </p:nvSpPr>
        <p:spPr>
          <a:xfrm>
            <a:off x="682788" y="1518767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r3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DF370F8-8BAE-6043-940A-6A9C2332EA63}"/>
              </a:ext>
            </a:extLst>
          </p:cNvPr>
          <p:cNvSpPr txBox="1"/>
          <p:nvPr/>
        </p:nvSpPr>
        <p:spPr>
          <a:xfrm>
            <a:off x="2594417" y="3758505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B050"/>
                </a:solidFill>
              </a:rPr>
              <a:t>b1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1995F2-E6F4-8A4C-89E5-DA00B4CCDF1D}"/>
              </a:ext>
            </a:extLst>
          </p:cNvPr>
          <p:cNvSpPr txBox="1"/>
          <p:nvPr/>
        </p:nvSpPr>
        <p:spPr>
          <a:xfrm>
            <a:off x="3138156" y="1996917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B050"/>
                </a:solidFill>
              </a:rPr>
              <a:t>b2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9D046B4-86F8-C149-8308-4290BA6CC80F}"/>
              </a:ext>
            </a:extLst>
          </p:cNvPr>
          <p:cNvSpPr txBox="1"/>
          <p:nvPr/>
        </p:nvSpPr>
        <p:spPr>
          <a:xfrm>
            <a:off x="2037628" y="1084733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B050"/>
                </a:solidFill>
              </a:rPr>
              <a:t>b3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3470BD6-F08D-4B4E-B114-74607E8BCB7A}"/>
              </a:ext>
            </a:extLst>
          </p:cNvPr>
          <p:cNvCxnSpPr>
            <a:cxnSpLocks/>
          </p:cNvCxnSpPr>
          <p:nvPr/>
        </p:nvCxnSpPr>
        <p:spPr>
          <a:xfrm>
            <a:off x="8124401" y="1550170"/>
            <a:ext cx="5218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39D7BD76-833D-CF47-B700-3CE93A3D8A1F}"/>
              </a:ext>
            </a:extLst>
          </p:cNvPr>
          <p:cNvCxnSpPr>
            <a:cxnSpLocks/>
          </p:cNvCxnSpPr>
          <p:nvPr/>
        </p:nvCxnSpPr>
        <p:spPr>
          <a:xfrm>
            <a:off x="5934725" y="1550602"/>
            <a:ext cx="574075" cy="6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6F69744-B152-5E43-8BD1-81175E39B332}"/>
              </a:ext>
            </a:extLst>
          </p:cNvPr>
          <p:cNvCxnSpPr>
            <a:cxnSpLocks/>
          </p:cNvCxnSpPr>
          <p:nvPr/>
        </p:nvCxnSpPr>
        <p:spPr>
          <a:xfrm>
            <a:off x="6959567" y="1543834"/>
            <a:ext cx="201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F111B87F-E213-D140-9D74-88C7EFD08CA1}"/>
              </a:ext>
            </a:extLst>
          </p:cNvPr>
          <p:cNvCxnSpPr>
            <a:cxnSpLocks/>
          </p:cNvCxnSpPr>
          <p:nvPr/>
        </p:nvCxnSpPr>
        <p:spPr>
          <a:xfrm>
            <a:off x="8675848" y="1547567"/>
            <a:ext cx="230741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C815EAF-061B-3B45-B8EE-26D8F5E63D11}"/>
              </a:ext>
            </a:extLst>
          </p:cNvPr>
          <p:cNvCxnSpPr>
            <a:cxnSpLocks/>
          </p:cNvCxnSpPr>
          <p:nvPr/>
        </p:nvCxnSpPr>
        <p:spPr>
          <a:xfrm>
            <a:off x="5504100" y="1547567"/>
            <a:ext cx="430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1EA0C724-C643-0F41-829A-CCC8FA9933E1}"/>
              </a:ext>
            </a:extLst>
          </p:cNvPr>
          <p:cNvCxnSpPr>
            <a:cxnSpLocks/>
          </p:cNvCxnSpPr>
          <p:nvPr/>
        </p:nvCxnSpPr>
        <p:spPr>
          <a:xfrm>
            <a:off x="7160904" y="1540436"/>
            <a:ext cx="9398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63F44963-1D03-224D-956F-255871362110}"/>
              </a:ext>
            </a:extLst>
          </p:cNvPr>
          <p:cNvCxnSpPr>
            <a:cxnSpLocks/>
          </p:cNvCxnSpPr>
          <p:nvPr/>
        </p:nvCxnSpPr>
        <p:spPr>
          <a:xfrm>
            <a:off x="6508800" y="1540436"/>
            <a:ext cx="450767" cy="1016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标题 1">
            <a:extLst>
              <a:ext uri="{FF2B5EF4-FFF2-40B4-BE49-F238E27FC236}">
                <a16:creationId xmlns:a16="http://schemas.microsoft.com/office/drawing/2014/main" xmlns="" id="{146B5EFD-FF33-0140-BC34-9B719B530E3B}"/>
              </a:ext>
            </a:extLst>
          </p:cNvPr>
          <p:cNvSpPr txBox="1">
            <a:spLocks/>
          </p:cNvSpPr>
          <p:nvPr/>
        </p:nvSpPr>
        <p:spPr bwMode="auto">
          <a:xfrm>
            <a:off x="1280747" y="292899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>Foothill earthquake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553AFBD-C426-3E41-9BD9-6EC261BD96BA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DC321C0-E32E-CC49-B2A7-D76B809EFCE4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77F7DED-DBD4-7F4B-96F5-7EA090F4B65B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7F102B3-8D6E-FD4A-B00F-022A6468FA85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85824A-6C72-514D-AA58-C71059E17A72}"/>
              </a:ext>
            </a:extLst>
          </p:cNvPr>
          <p:cNvSpPr/>
          <p:nvPr/>
        </p:nvSpPr>
        <p:spPr>
          <a:xfrm flipV="1">
            <a:off x="5472493" y="1353564"/>
            <a:ext cx="3425858" cy="1816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99ADEE1-183A-2B4A-AF04-BEAC815071D7}"/>
              </a:ext>
            </a:extLst>
          </p:cNvPr>
          <p:cNvSpPr txBox="1"/>
          <p:nvPr/>
        </p:nvSpPr>
        <p:spPr>
          <a:xfrm>
            <a:off x="8174629" y="124002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CF451DC-88F9-0A41-9F19-AB75FA96A6DE}"/>
              </a:ext>
            </a:extLst>
          </p:cNvPr>
          <p:cNvSpPr txBox="1"/>
          <p:nvPr/>
        </p:nvSpPr>
        <p:spPr>
          <a:xfrm>
            <a:off x="6102840" y="122419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FE70C99-50B1-C14D-858B-7C5C5203A390}"/>
              </a:ext>
            </a:extLst>
          </p:cNvPr>
          <p:cNvSpPr txBox="1"/>
          <p:nvPr/>
        </p:nvSpPr>
        <p:spPr>
          <a:xfrm>
            <a:off x="6904440" y="124910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85A6059-BFD1-FF4C-9D6C-AECA7FC53732}"/>
              </a:ext>
            </a:extLst>
          </p:cNvPr>
          <p:cNvSpPr txBox="1"/>
          <p:nvPr/>
        </p:nvSpPr>
        <p:spPr>
          <a:xfrm>
            <a:off x="5480731" y="123925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54271D3-9490-AE43-997C-C587F745D399}"/>
              </a:ext>
            </a:extLst>
          </p:cNvPr>
          <p:cNvSpPr txBox="1"/>
          <p:nvPr/>
        </p:nvSpPr>
        <p:spPr>
          <a:xfrm>
            <a:off x="8601102" y="122419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95FF8A6-0135-F749-9F1F-3E95F5B76C42}"/>
              </a:ext>
            </a:extLst>
          </p:cNvPr>
          <p:cNvSpPr txBox="1"/>
          <p:nvPr/>
        </p:nvSpPr>
        <p:spPr>
          <a:xfrm>
            <a:off x="7460470" y="124029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43FA5E1-0E5B-314D-BB4D-EAF034DC3B03}"/>
              </a:ext>
            </a:extLst>
          </p:cNvPr>
          <p:cNvSpPr txBox="1"/>
          <p:nvPr/>
        </p:nvSpPr>
        <p:spPr>
          <a:xfrm>
            <a:off x="6531418" y="12504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154577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5F325D-805C-6140-BE58-6B3908B78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91" y="1217671"/>
            <a:ext cx="3800317" cy="290993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1D26D71-7A81-344D-B216-75DDB10FB6B2}"/>
              </a:ext>
            </a:extLst>
          </p:cNvPr>
          <p:cNvSpPr/>
          <p:nvPr/>
        </p:nvSpPr>
        <p:spPr>
          <a:xfrm flipV="1">
            <a:off x="951101" y="1333100"/>
            <a:ext cx="3425858" cy="1816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2BE7F4C-005E-A14D-8EBA-D347841E1E6E}"/>
              </a:ext>
            </a:extLst>
          </p:cNvPr>
          <p:cNvCxnSpPr>
            <a:cxnSpLocks/>
          </p:cNvCxnSpPr>
          <p:nvPr/>
        </p:nvCxnSpPr>
        <p:spPr>
          <a:xfrm>
            <a:off x="1066672" y="1539929"/>
            <a:ext cx="3733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EC3DE88-C217-CB4D-860E-323E816DC9AC}"/>
              </a:ext>
            </a:extLst>
          </p:cNvPr>
          <p:cNvSpPr txBox="1"/>
          <p:nvPr/>
        </p:nvSpPr>
        <p:spPr>
          <a:xfrm>
            <a:off x="1110095" y="120152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F294FF1-EFDC-7842-9C56-6A3F09D96F4D}"/>
              </a:ext>
            </a:extLst>
          </p:cNvPr>
          <p:cNvCxnSpPr>
            <a:cxnSpLocks/>
          </p:cNvCxnSpPr>
          <p:nvPr/>
        </p:nvCxnSpPr>
        <p:spPr>
          <a:xfrm>
            <a:off x="1485791" y="1539929"/>
            <a:ext cx="6159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D275684-FCF5-6D46-BDB9-2F8622C96247}"/>
              </a:ext>
            </a:extLst>
          </p:cNvPr>
          <p:cNvSpPr txBox="1"/>
          <p:nvPr/>
        </p:nvSpPr>
        <p:spPr>
          <a:xfrm>
            <a:off x="1613437" y="120152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722F0B9-B32A-984F-A4F2-C31B14FC7FE8}"/>
              </a:ext>
            </a:extLst>
          </p:cNvPr>
          <p:cNvCxnSpPr>
            <a:cxnSpLocks/>
          </p:cNvCxnSpPr>
          <p:nvPr/>
        </p:nvCxnSpPr>
        <p:spPr>
          <a:xfrm flipV="1">
            <a:off x="2184573" y="1542925"/>
            <a:ext cx="199894" cy="18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CC030BE-2E93-7849-B8D7-D06DEBE0C1A6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475B84E-C64B-344B-967B-A8967143294E}"/>
              </a:ext>
            </a:extLst>
          </p:cNvPr>
          <p:cNvSpPr txBox="1"/>
          <p:nvPr/>
        </p:nvSpPr>
        <p:spPr>
          <a:xfrm>
            <a:off x="2094586" y="121762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altLang="zh-CHS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53A1908C-BA31-A046-826F-96F5DF4D4296}"/>
              </a:ext>
            </a:extLst>
          </p:cNvPr>
          <p:cNvCxnSpPr>
            <a:cxnSpLocks/>
          </p:cNvCxnSpPr>
          <p:nvPr/>
        </p:nvCxnSpPr>
        <p:spPr>
          <a:xfrm>
            <a:off x="2384467" y="1534003"/>
            <a:ext cx="59633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9CFC4BB5-8979-3C42-9782-229789F87825}"/>
              </a:ext>
            </a:extLst>
          </p:cNvPr>
          <p:cNvSpPr txBox="1"/>
          <p:nvPr/>
        </p:nvSpPr>
        <p:spPr>
          <a:xfrm>
            <a:off x="2485250" y="118465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b1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FD54E005-51E6-3C47-9717-80C79E4A02D4}"/>
              </a:ext>
            </a:extLst>
          </p:cNvPr>
          <p:cNvCxnSpPr>
            <a:cxnSpLocks/>
          </p:cNvCxnSpPr>
          <p:nvPr/>
        </p:nvCxnSpPr>
        <p:spPr>
          <a:xfrm>
            <a:off x="3033667" y="1534003"/>
            <a:ext cx="969533" cy="643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0082B9E-096C-1F4D-B8A5-7860A8B57F3C}"/>
              </a:ext>
            </a:extLst>
          </p:cNvPr>
          <p:cNvSpPr txBox="1"/>
          <p:nvPr/>
        </p:nvSpPr>
        <p:spPr>
          <a:xfrm>
            <a:off x="3310520" y="118465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</a:t>
            </a:r>
            <a:r>
              <a:rPr lang="en-US" altLang="zh-CHS" b="1" dirty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A287965F-B223-AF4C-9FDC-3CD7962A5624}"/>
              </a:ext>
            </a:extLst>
          </p:cNvPr>
          <p:cNvCxnSpPr>
            <a:cxnSpLocks/>
          </p:cNvCxnSpPr>
          <p:nvPr/>
        </p:nvCxnSpPr>
        <p:spPr>
          <a:xfrm>
            <a:off x="4048788" y="1541134"/>
            <a:ext cx="442839" cy="643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F4CB753-729A-224F-9A3E-21399866FBA5}"/>
              </a:ext>
            </a:extLst>
          </p:cNvPr>
          <p:cNvSpPr txBox="1"/>
          <p:nvPr/>
        </p:nvSpPr>
        <p:spPr>
          <a:xfrm>
            <a:off x="4025464" y="119338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</a:t>
            </a:r>
            <a:r>
              <a:rPr lang="en-US" altLang="zh-CHS" b="1" dirty="0">
                <a:solidFill>
                  <a:srgbClr val="00B050"/>
                </a:solidFill>
              </a:rPr>
              <a:t>3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2" name="标题 1">
            <a:extLst>
              <a:ext uri="{FF2B5EF4-FFF2-40B4-BE49-F238E27FC236}">
                <a16:creationId xmlns:a16="http://schemas.microsoft.com/office/drawing/2014/main" xmlns="" id="{6F5AB815-3027-6A44-ABFE-529E22336770}"/>
              </a:ext>
            </a:extLst>
          </p:cNvPr>
          <p:cNvSpPr txBox="1">
            <a:spLocks/>
          </p:cNvSpPr>
          <p:nvPr/>
        </p:nvSpPr>
        <p:spPr bwMode="auto">
          <a:xfrm>
            <a:off x="1280747" y="292899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>Extract data for test</a:t>
            </a:r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xmlns="" id="{9CC030BE-2E93-7849-B8D7-D06DEBE0C1A6}"/>
              </a:ext>
            </a:extLst>
          </p:cNvPr>
          <p:cNvSpPr txBox="1"/>
          <p:nvPr/>
        </p:nvSpPr>
        <p:spPr>
          <a:xfrm>
            <a:off x="1566496" y="4227505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Extracted data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E9FF2E2-9CB4-1147-B305-E67F602CC924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A3740CE-C8AE-B347-9185-4C92129BEB41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67FA06-5CB7-A142-ACB6-92851F3E0D62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47067B9-3D19-844F-988E-E9C47A8B6613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FEE4861-F393-BC47-974C-3D234CF8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93DC0525-812B-954A-9E6B-233195E85B32}"/>
              </a:ext>
            </a:extLst>
          </p:cNvPr>
          <p:cNvCxnSpPr>
            <a:cxnSpLocks/>
          </p:cNvCxnSpPr>
          <p:nvPr/>
        </p:nvCxnSpPr>
        <p:spPr>
          <a:xfrm>
            <a:off x="8124401" y="1550170"/>
            <a:ext cx="5218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82789D84-FDDE-F045-8561-13B7AF538025}"/>
              </a:ext>
            </a:extLst>
          </p:cNvPr>
          <p:cNvCxnSpPr>
            <a:cxnSpLocks/>
          </p:cNvCxnSpPr>
          <p:nvPr/>
        </p:nvCxnSpPr>
        <p:spPr>
          <a:xfrm>
            <a:off x="5934725" y="1550602"/>
            <a:ext cx="574075" cy="6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DC98905-5E6E-CD48-998F-F597BC619977}"/>
              </a:ext>
            </a:extLst>
          </p:cNvPr>
          <p:cNvCxnSpPr>
            <a:cxnSpLocks/>
          </p:cNvCxnSpPr>
          <p:nvPr/>
        </p:nvCxnSpPr>
        <p:spPr>
          <a:xfrm>
            <a:off x="6959567" y="1543834"/>
            <a:ext cx="201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D5A0623F-0C3D-EC43-A216-53802BFA8F97}"/>
              </a:ext>
            </a:extLst>
          </p:cNvPr>
          <p:cNvCxnSpPr>
            <a:cxnSpLocks/>
          </p:cNvCxnSpPr>
          <p:nvPr/>
        </p:nvCxnSpPr>
        <p:spPr>
          <a:xfrm>
            <a:off x="8675848" y="1547567"/>
            <a:ext cx="230741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80DA06A8-2A82-604A-8756-2E87A0362FE1}"/>
              </a:ext>
            </a:extLst>
          </p:cNvPr>
          <p:cNvCxnSpPr>
            <a:cxnSpLocks/>
          </p:cNvCxnSpPr>
          <p:nvPr/>
        </p:nvCxnSpPr>
        <p:spPr>
          <a:xfrm>
            <a:off x="5504100" y="1547567"/>
            <a:ext cx="430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E7094717-69D7-E445-843B-A3D338F969C9}"/>
              </a:ext>
            </a:extLst>
          </p:cNvPr>
          <p:cNvCxnSpPr>
            <a:cxnSpLocks/>
          </p:cNvCxnSpPr>
          <p:nvPr/>
        </p:nvCxnSpPr>
        <p:spPr>
          <a:xfrm>
            <a:off x="7160904" y="1540436"/>
            <a:ext cx="93982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E858AA29-4414-6D4F-9860-477ABB2808B6}"/>
              </a:ext>
            </a:extLst>
          </p:cNvPr>
          <p:cNvCxnSpPr>
            <a:cxnSpLocks/>
          </p:cNvCxnSpPr>
          <p:nvPr/>
        </p:nvCxnSpPr>
        <p:spPr>
          <a:xfrm>
            <a:off x="6508800" y="1540436"/>
            <a:ext cx="450767" cy="1016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A4D569A-FD99-8D4C-A580-9779A23B8505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183FCF7D-29DB-8945-AA8E-E53F65BFD3C3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6CDB8E4-81EF-754A-AFF4-5748B957F733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0AC9BBA3-50CA-C941-86A0-F63FCD4052B6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0A5F668-835C-A040-A17D-F7C6856F041A}"/>
              </a:ext>
            </a:extLst>
          </p:cNvPr>
          <p:cNvSpPr/>
          <p:nvPr/>
        </p:nvSpPr>
        <p:spPr>
          <a:xfrm flipV="1">
            <a:off x="5472493" y="1353564"/>
            <a:ext cx="3425858" cy="1816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7F2922E-B4A3-A447-88AC-E1CB40E1E935}"/>
              </a:ext>
            </a:extLst>
          </p:cNvPr>
          <p:cNvSpPr txBox="1"/>
          <p:nvPr/>
        </p:nvSpPr>
        <p:spPr>
          <a:xfrm>
            <a:off x="8174629" y="124002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685AB17-58A3-AC48-8144-0A081312B537}"/>
              </a:ext>
            </a:extLst>
          </p:cNvPr>
          <p:cNvSpPr txBox="1"/>
          <p:nvPr/>
        </p:nvSpPr>
        <p:spPr>
          <a:xfrm>
            <a:off x="6102840" y="122419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3651EE6-B918-E643-9644-6D391B6C21BE}"/>
              </a:ext>
            </a:extLst>
          </p:cNvPr>
          <p:cNvSpPr txBox="1"/>
          <p:nvPr/>
        </p:nvSpPr>
        <p:spPr>
          <a:xfrm>
            <a:off x="6904440" y="124910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DC050B5-3CE8-C544-A204-7D267AB70711}"/>
              </a:ext>
            </a:extLst>
          </p:cNvPr>
          <p:cNvSpPr txBox="1"/>
          <p:nvPr/>
        </p:nvSpPr>
        <p:spPr>
          <a:xfrm>
            <a:off x="5480731" y="123925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743EA12-4298-714D-A85D-CA67703B4464}"/>
              </a:ext>
            </a:extLst>
          </p:cNvPr>
          <p:cNvSpPr txBox="1"/>
          <p:nvPr/>
        </p:nvSpPr>
        <p:spPr>
          <a:xfrm>
            <a:off x="7460470" y="124029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4CA5072-1DB4-6248-AA0A-7A3FDBBA2B9A}"/>
              </a:ext>
            </a:extLst>
          </p:cNvPr>
          <p:cNvSpPr txBox="1"/>
          <p:nvPr/>
        </p:nvSpPr>
        <p:spPr>
          <a:xfrm>
            <a:off x="6531418" y="12504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EAC9F92-5202-664B-BF22-5AF32A1AB53B}"/>
              </a:ext>
            </a:extLst>
          </p:cNvPr>
          <p:cNvSpPr/>
          <p:nvPr/>
        </p:nvSpPr>
        <p:spPr>
          <a:xfrm>
            <a:off x="5500850" y="2477194"/>
            <a:ext cx="3415540" cy="10634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AD6FBF2-F811-5C40-99F9-FC378C816044}"/>
              </a:ext>
            </a:extLst>
          </p:cNvPr>
          <p:cNvSpPr txBox="1"/>
          <p:nvPr/>
        </p:nvSpPr>
        <p:spPr>
          <a:xfrm>
            <a:off x="8601102" y="122419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b1</a:t>
            </a:r>
          </a:p>
        </p:txBody>
      </p:sp>
    </p:spTree>
    <p:extLst>
      <p:ext uri="{BB962C8B-B14F-4D97-AF65-F5344CB8AC3E}">
        <p14:creationId xmlns:p14="http://schemas.microsoft.com/office/powerpoint/2010/main" val="422523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fm-p-foothill">
            <a:hlinkClick r:id="" action="ppaction://media"/>
            <a:extLst>
              <a:ext uri="{FF2B5EF4-FFF2-40B4-BE49-F238E27FC236}">
                <a16:creationId xmlns:a16="http://schemas.microsoft.com/office/drawing/2014/main" xmlns="" id="{77AFC8F6-E192-654C-970F-F724AF469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07693" y="881730"/>
            <a:ext cx="2083584" cy="1826681"/>
          </a:xfrm>
          <a:prstGeom prst="rect">
            <a:avLst/>
          </a:prstGeom>
        </p:spPr>
      </p:pic>
      <p:pic>
        <p:nvPicPr>
          <p:cNvPr id="5" name="bfm-s-foothill">
            <a:hlinkClick r:id="" action="ppaction://media"/>
            <a:extLst>
              <a:ext uri="{FF2B5EF4-FFF2-40B4-BE49-F238E27FC236}">
                <a16:creationId xmlns:a16="http://schemas.microsoft.com/office/drawing/2014/main" xmlns="" id="{CEDDBF80-89FA-D447-98BB-55DCE4CE3F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03965" y="2881924"/>
            <a:ext cx="2083584" cy="1778870"/>
          </a:xfrm>
          <a:prstGeom prst="rect">
            <a:avLst/>
          </a:prstGeom>
        </p:spPr>
      </p:pic>
      <p:pic>
        <p:nvPicPr>
          <p:cNvPr id="6" name="L2-p-foothill">
            <a:hlinkClick r:id="" action="ppaction://media"/>
            <a:extLst>
              <a:ext uri="{FF2B5EF4-FFF2-40B4-BE49-F238E27FC236}">
                <a16:creationId xmlns:a16="http://schemas.microsoft.com/office/drawing/2014/main" xmlns="" id="{02ABE234-24DE-1941-A416-B0330E1C050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26439" y="886779"/>
            <a:ext cx="2096711" cy="1826681"/>
          </a:xfrm>
          <a:prstGeom prst="rect">
            <a:avLst/>
          </a:prstGeom>
        </p:spPr>
      </p:pic>
      <p:pic>
        <p:nvPicPr>
          <p:cNvPr id="7" name="L2-s-foothill">
            <a:hlinkClick r:id="" action="ppaction://media"/>
            <a:extLst>
              <a:ext uri="{FF2B5EF4-FFF2-40B4-BE49-F238E27FC236}">
                <a16:creationId xmlns:a16="http://schemas.microsoft.com/office/drawing/2014/main" xmlns="" id="{A17A8102-06B5-184C-8937-E0DACF2436B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26439" y="2879945"/>
            <a:ext cx="2109255" cy="1780849"/>
          </a:xfrm>
          <a:prstGeom prst="rect">
            <a:avLst/>
          </a:prstGeom>
        </p:spPr>
      </p:pic>
      <p:pic>
        <p:nvPicPr>
          <p:cNvPr id="8" name="L1-p-foothill">
            <a:hlinkClick r:id="" action="ppaction://media"/>
            <a:extLst>
              <a:ext uri="{FF2B5EF4-FFF2-40B4-BE49-F238E27FC236}">
                <a16:creationId xmlns:a16="http://schemas.microsoft.com/office/drawing/2014/main" xmlns="" id="{3AE5BD11-4F3F-8345-B8D0-83E2C08CAFF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58313" y="886779"/>
            <a:ext cx="2118724" cy="1826681"/>
          </a:xfrm>
          <a:prstGeom prst="rect">
            <a:avLst/>
          </a:prstGeom>
        </p:spPr>
      </p:pic>
      <p:pic>
        <p:nvPicPr>
          <p:cNvPr id="9" name="L1-s-foothill">
            <a:hlinkClick r:id="" action="ppaction://media"/>
            <a:extLst>
              <a:ext uri="{FF2B5EF4-FFF2-40B4-BE49-F238E27FC236}">
                <a16:creationId xmlns:a16="http://schemas.microsoft.com/office/drawing/2014/main" xmlns="" id="{46637EE2-11CD-2049-B168-CC4F2951759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58313" y="2879944"/>
            <a:ext cx="2118723" cy="1780849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89533381-383E-F649-B367-A3A8E93BD7EA}"/>
              </a:ext>
            </a:extLst>
          </p:cNvPr>
          <p:cNvSpPr txBox="1">
            <a:spLocks/>
          </p:cNvSpPr>
          <p:nvPr/>
        </p:nvSpPr>
        <p:spPr bwMode="auto">
          <a:xfrm>
            <a:off x="1272855" y="19299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2400" dirty="0"/>
              <a:t>L1 inverse extracts the most sparse “Fingerprints”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9A1718-6811-5F4E-88E7-ACDD5568461D}"/>
              </a:ext>
            </a:extLst>
          </p:cNvPr>
          <p:cNvSpPr txBox="1"/>
          <p:nvPr/>
        </p:nvSpPr>
        <p:spPr>
          <a:xfrm>
            <a:off x="2113588" y="50732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adjoint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C2BB8-376D-F149-9BA9-F8DBCBB814B3}"/>
              </a:ext>
            </a:extLst>
          </p:cNvPr>
          <p:cNvSpPr txBox="1"/>
          <p:nvPr/>
        </p:nvSpPr>
        <p:spPr>
          <a:xfrm>
            <a:off x="4385527" y="48687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 inverse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DB7F487-3265-854D-86C8-F0D02FAA2F71}"/>
              </a:ext>
            </a:extLst>
          </p:cNvPr>
          <p:cNvSpPr txBox="1"/>
          <p:nvPr/>
        </p:nvSpPr>
        <p:spPr>
          <a:xfrm>
            <a:off x="6843773" y="50732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 inverse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9ABD6C-3503-4A45-BE8F-B8ABD76C9162}"/>
              </a:ext>
            </a:extLst>
          </p:cNvPr>
          <p:cNvSpPr txBox="1"/>
          <p:nvPr/>
        </p:nvSpPr>
        <p:spPr>
          <a:xfrm>
            <a:off x="6843773" y="4691367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2,896 (1.0%)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B7FE0D-C71E-9749-9B02-70A991AAF97E}"/>
              </a:ext>
            </a:extLst>
          </p:cNvPr>
          <p:cNvSpPr txBox="1"/>
          <p:nvPr/>
        </p:nvSpPr>
        <p:spPr>
          <a:xfrm>
            <a:off x="4182720" y="4691367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270,954 (94.1%)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32A4EE-3EDA-1047-B679-701AC29B9583}"/>
              </a:ext>
            </a:extLst>
          </p:cNvPr>
          <p:cNvSpPr txBox="1"/>
          <p:nvPr/>
        </p:nvSpPr>
        <p:spPr>
          <a:xfrm>
            <a:off x="1806130" y="4716891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270,954 (94.1%)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1B02DD9-CC80-354C-99D9-25476508C214}"/>
              </a:ext>
            </a:extLst>
          </p:cNvPr>
          <p:cNvSpPr txBox="1"/>
          <p:nvPr/>
        </p:nvSpPr>
        <p:spPr>
          <a:xfrm>
            <a:off x="404930" y="1469895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compressional </a:t>
            </a:r>
          </a:p>
          <a:p>
            <a:r>
              <a:rPr lang="en-US" sz="1200" dirty="0"/>
              <a:t>wave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D49468-933B-0946-BAFE-E2001020191C}"/>
              </a:ext>
            </a:extLst>
          </p:cNvPr>
          <p:cNvSpPr txBox="1"/>
          <p:nvPr/>
        </p:nvSpPr>
        <p:spPr>
          <a:xfrm>
            <a:off x="404929" y="3539430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shear wave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D37077-67EF-5E4D-83A0-A8210ED9B0E0}"/>
              </a:ext>
            </a:extLst>
          </p:cNvPr>
          <p:cNvSpPr txBox="1"/>
          <p:nvPr/>
        </p:nvSpPr>
        <p:spPr>
          <a:xfrm>
            <a:off x="498102" y="4716891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# of non-zeros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36FF2D8-6F04-0344-831D-FE2B28D49F4C}"/>
              </a:ext>
            </a:extLst>
          </p:cNvPr>
          <p:cNvCxnSpPr>
            <a:cxnSpLocks/>
          </p:cNvCxnSpPr>
          <p:nvPr/>
        </p:nvCxnSpPr>
        <p:spPr>
          <a:xfrm>
            <a:off x="1689411" y="1773044"/>
            <a:ext cx="1819429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8240EA5-CA89-A045-B605-724608AEB238}"/>
              </a:ext>
            </a:extLst>
          </p:cNvPr>
          <p:cNvCxnSpPr>
            <a:cxnSpLocks/>
          </p:cNvCxnSpPr>
          <p:nvPr/>
        </p:nvCxnSpPr>
        <p:spPr>
          <a:xfrm>
            <a:off x="4123709" y="1773044"/>
            <a:ext cx="1819429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EEC896D-3D0E-904D-9CCA-1FF290C5FD00}"/>
              </a:ext>
            </a:extLst>
          </p:cNvPr>
          <p:cNvCxnSpPr>
            <a:cxnSpLocks/>
          </p:cNvCxnSpPr>
          <p:nvPr/>
        </p:nvCxnSpPr>
        <p:spPr>
          <a:xfrm>
            <a:off x="6586655" y="1773044"/>
            <a:ext cx="1819429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A3529CC4-95CF-B74D-832C-9317F6660BB3}"/>
              </a:ext>
            </a:extLst>
          </p:cNvPr>
          <p:cNvCxnSpPr>
            <a:cxnSpLocks/>
          </p:cNvCxnSpPr>
          <p:nvPr/>
        </p:nvCxnSpPr>
        <p:spPr>
          <a:xfrm>
            <a:off x="1745816" y="3765396"/>
            <a:ext cx="1819429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3670FED-5BFC-F64C-A791-599998DA7D1B}"/>
              </a:ext>
            </a:extLst>
          </p:cNvPr>
          <p:cNvCxnSpPr>
            <a:cxnSpLocks/>
          </p:cNvCxnSpPr>
          <p:nvPr/>
        </p:nvCxnSpPr>
        <p:spPr>
          <a:xfrm>
            <a:off x="4129285" y="3750529"/>
            <a:ext cx="1819429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BBA4DF0-F094-814D-9A84-17C1A591A5F0}"/>
              </a:ext>
            </a:extLst>
          </p:cNvPr>
          <p:cNvCxnSpPr>
            <a:cxnSpLocks/>
          </p:cNvCxnSpPr>
          <p:nvPr/>
        </p:nvCxnSpPr>
        <p:spPr>
          <a:xfrm>
            <a:off x="6586655" y="3750529"/>
            <a:ext cx="1819429" cy="0"/>
          </a:xfrm>
          <a:prstGeom prst="line">
            <a:avLst/>
          </a:prstGeom>
          <a:ln w="952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7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41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532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782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B168FF-4A47-4E4C-9DCB-EAD62D5AA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427" y="992950"/>
            <a:ext cx="2834743" cy="2167128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89533381-383E-F649-B367-A3A8E93BD7EA}"/>
              </a:ext>
            </a:extLst>
          </p:cNvPr>
          <p:cNvSpPr txBox="1">
            <a:spLocks/>
          </p:cNvSpPr>
          <p:nvPr/>
        </p:nvSpPr>
        <p:spPr bwMode="auto">
          <a:xfrm>
            <a:off x="1272854" y="19299"/>
            <a:ext cx="7122345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2800" dirty="0"/>
              <a:t>L1 inverse recovered the major waveforms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BE9B36-663E-BA46-BCA8-9B99F50D160A}"/>
              </a:ext>
            </a:extLst>
          </p:cNvPr>
          <p:cNvSpPr txBox="1"/>
          <p:nvPr/>
        </p:nvSpPr>
        <p:spPr>
          <a:xfrm>
            <a:off x="1513898" y="50732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adjoint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8A528E-E336-7146-8AE0-EF10A682EC35}"/>
              </a:ext>
            </a:extLst>
          </p:cNvPr>
          <p:cNvSpPr txBox="1"/>
          <p:nvPr/>
        </p:nvSpPr>
        <p:spPr>
          <a:xfrm>
            <a:off x="4171167" y="50732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 inverse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25A66F-F77F-B64D-BDA5-D2059E002DC8}"/>
              </a:ext>
            </a:extLst>
          </p:cNvPr>
          <p:cNvSpPr txBox="1"/>
          <p:nvPr/>
        </p:nvSpPr>
        <p:spPr>
          <a:xfrm>
            <a:off x="6843773" y="50732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 inverse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21CC7C-6286-BA4B-93B6-18F8D878B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532" y="992950"/>
            <a:ext cx="2831607" cy="2164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A9CE20-057B-F64C-8BC6-E54830D05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01" y="992950"/>
            <a:ext cx="2834743" cy="2167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7A663B0-F444-3349-897D-C141273511AA}"/>
              </a:ext>
            </a:extLst>
          </p:cNvPr>
          <p:cNvSpPr/>
          <p:nvPr/>
        </p:nvSpPr>
        <p:spPr>
          <a:xfrm flipV="1">
            <a:off x="3495245" y="1120347"/>
            <a:ext cx="145880" cy="26608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C9C54A-1D05-6D4A-B41C-E12094B9F122}"/>
              </a:ext>
            </a:extLst>
          </p:cNvPr>
          <p:cNvSpPr/>
          <p:nvPr/>
        </p:nvSpPr>
        <p:spPr>
          <a:xfrm flipV="1">
            <a:off x="6236140" y="691989"/>
            <a:ext cx="151182" cy="26608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5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89533381-383E-F649-B367-A3A8E93BD7EA}"/>
              </a:ext>
            </a:extLst>
          </p:cNvPr>
          <p:cNvSpPr txBox="1">
            <a:spLocks/>
          </p:cNvSpPr>
          <p:nvPr/>
        </p:nvSpPr>
        <p:spPr bwMode="auto">
          <a:xfrm>
            <a:off x="1272854" y="19299"/>
            <a:ext cx="7122345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2800" dirty="0"/>
              <a:t>L1 inverse recovered the major waveforms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795A23-84E7-CC4C-9609-585105984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76" y="877619"/>
            <a:ext cx="3754925" cy="2870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5AF338-A84E-EA47-854D-7B6AEF89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63" y="877619"/>
            <a:ext cx="3755736" cy="2871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103FBB-3999-3645-9FD9-71BE0F1F3FD2}"/>
              </a:ext>
            </a:extLst>
          </p:cNvPr>
          <p:cNvSpPr txBox="1"/>
          <p:nvPr/>
        </p:nvSpPr>
        <p:spPr>
          <a:xfrm>
            <a:off x="1272854" y="388160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recovered by L2 inverse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B44CB2-4528-0C46-BBD7-DFE077AF391A}"/>
              </a:ext>
            </a:extLst>
          </p:cNvPr>
          <p:cNvSpPr txBox="1"/>
          <p:nvPr/>
        </p:nvSpPr>
        <p:spPr>
          <a:xfrm>
            <a:off x="5196888" y="388160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recovered by L1 inverse</a:t>
            </a:r>
          </a:p>
        </p:txBody>
      </p:sp>
    </p:spTree>
    <p:extLst>
      <p:ext uri="{BB962C8B-B14F-4D97-AF65-F5344CB8AC3E}">
        <p14:creationId xmlns:p14="http://schemas.microsoft.com/office/powerpoint/2010/main" val="97027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89533381-383E-F649-B367-A3A8E93BD7EA}"/>
              </a:ext>
            </a:extLst>
          </p:cNvPr>
          <p:cNvSpPr txBox="1">
            <a:spLocks/>
          </p:cNvSpPr>
          <p:nvPr/>
        </p:nvSpPr>
        <p:spPr bwMode="auto">
          <a:xfrm>
            <a:off x="1272854" y="19299"/>
            <a:ext cx="7122345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2800" dirty="0"/>
              <a:t>L1 inverse recovered the major waveforms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D002D4-7A48-6E4D-ACCD-631F51687C5D}"/>
              </a:ext>
            </a:extLst>
          </p:cNvPr>
          <p:cNvSpPr txBox="1"/>
          <p:nvPr/>
        </p:nvSpPr>
        <p:spPr>
          <a:xfrm>
            <a:off x="4127157" y="390916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data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864B9C49-F80C-7D44-A58C-49AD9D14B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65" y="874784"/>
            <a:ext cx="3755736" cy="287121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A121FC7-5559-0D49-9BA5-2CEF43E4D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48" y="877214"/>
            <a:ext cx="3755736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6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4123EC-6A27-CB47-8E6F-91720E5D2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65" y="881447"/>
            <a:ext cx="3755736" cy="2871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15B023-083C-EE4D-A2CD-3F37B42FB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82" y="881447"/>
            <a:ext cx="3755736" cy="2871216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89533381-383E-F649-B367-A3A8E93BD7EA}"/>
              </a:ext>
            </a:extLst>
          </p:cNvPr>
          <p:cNvSpPr txBox="1">
            <a:spLocks/>
          </p:cNvSpPr>
          <p:nvPr/>
        </p:nvSpPr>
        <p:spPr bwMode="auto">
          <a:xfrm>
            <a:off x="1272854" y="19299"/>
            <a:ext cx="7122345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2800" dirty="0"/>
              <a:t>L1 inverse recovered the major waveforms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50A6BE-F496-004D-8F10-CAC6DC61396B}"/>
              </a:ext>
            </a:extLst>
          </p:cNvPr>
          <p:cNvSpPr txBox="1"/>
          <p:nvPr/>
        </p:nvSpPr>
        <p:spPr>
          <a:xfrm>
            <a:off x="1829049" y="3855308"/>
            <a:ext cx="23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 inverse difference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9549E4B-2E42-FA43-8B87-942C1CC0555F}"/>
              </a:ext>
            </a:extLst>
          </p:cNvPr>
          <p:cNvSpPr txBox="1"/>
          <p:nvPr/>
        </p:nvSpPr>
        <p:spPr>
          <a:xfrm>
            <a:off x="5787330" y="3855308"/>
            <a:ext cx="23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L1 inverse difference</a:t>
            </a:r>
          </a:p>
        </p:txBody>
      </p:sp>
    </p:spTree>
    <p:extLst>
      <p:ext uri="{BB962C8B-B14F-4D97-AF65-F5344CB8AC3E}">
        <p14:creationId xmlns:p14="http://schemas.microsoft.com/office/powerpoint/2010/main" val="125814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89533381-383E-F649-B367-A3A8E93BD7EA}"/>
              </a:ext>
            </a:extLst>
          </p:cNvPr>
          <p:cNvSpPr txBox="1">
            <a:spLocks/>
          </p:cNvSpPr>
          <p:nvPr/>
        </p:nvSpPr>
        <p:spPr bwMode="auto">
          <a:xfrm>
            <a:off x="1251254" y="501699"/>
            <a:ext cx="7122345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2800" dirty="0"/>
              <a:t>Field data are compressed to sparse “Fingerprints”</a:t>
            </a:r>
          </a:p>
        </p:txBody>
      </p:sp>
      <p:pic>
        <p:nvPicPr>
          <p:cNvPr id="11" name="L1-p-foothill">
            <a:hlinkClick r:id="" action="ppaction://media"/>
            <a:extLst>
              <a:ext uri="{FF2B5EF4-FFF2-40B4-BE49-F238E27FC236}">
                <a16:creationId xmlns:a16="http://schemas.microsoft.com/office/drawing/2014/main" xmlns="" id="{D79F5F35-7DEC-2A46-BDC9-2B3F15771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913" y="962008"/>
            <a:ext cx="2118724" cy="1826681"/>
          </a:xfrm>
          <a:prstGeom prst="rect">
            <a:avLst/>
          </a:prstGeom>
        </p:spPr>
      </p:pic>
      <p:pic>
        <p:nvPicPr>
          <p:cNvPr id="12" name="L1-s-foothill">
            <a:hlinkClick r:id="" action="ppaction://media"/>
            <a:extLst>
              <a:ext uri="{FF2B5EF4-FFF2-40B4-BE49-F238E27FC236}">
                <a16:creationId xmlns:a16="http://schemas.microsoft.com/office/drawing/2014/main" xmlns="" id="{6DAF98CC-A584-C840-A23C-05E0150F9C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13" y="2932069"/>
            <a:ext cx="2118724" cy="18369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C177344-E75F-774F-BB84-0D5CB0E60F3A}"/>
              </a:ext>
            </a:extLst>
          </p:cNvPr>
          <p:cNvSpPr/>
          <p:nvPr/>
        </p:nvSpPr>
        <p:spPr>
          <a:xfrm>
            <a:off x="1073033" y="896124"/>
            <a:ext cx="2404568" cy="398547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9CE22A9-B0A8-1F48-9734-CE6A39E4BE9A}"/>
              </a:ext>
            </a:extLst>
          </p:cNvPr>
          <p:cNvSpPr txBox="1"/>
          <p:nvPr/>
        </p:nvSpPr>
        <p:spPr>
          <a:xfrm>
            <a:off x="3474395" y="402480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“fingerprints”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5F25FD-B532-4F4E-9775-BD68D1DAEB56}"/>
              </a:ext>
            </a:extLst>
          </p:cNvPr>
          <p:cNvSpPr txBox="1"/>
          <p:nvPr/>
        </p:nvSpPr>
        <p:spPr>
          <a:xfrm>
            <a:off x="6440333" y="403462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9F660C-15FF-8347-8742-7F7942B96BFD}"/>
              </a:ext>
            </a:extLst>
          </p:cNvPr>
          <p:cNvSpPr txBox="1"/>
          <p:nvPr/>
        </p:nvSpPr>
        <p:spPr>
          <a:xfrm>
            <a:off x="3474395" y="4377910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2,896 non-zeros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D9CDAF8-20D6-144C-8650-649604B46702}"/>
              </a:ext>
            </a:extLst>
          </p:cNvPr>
          <p:cNvSpPr txBox="1"/>
          <p:nvPr/>
        </p:nvSpPr>
        <p:spPr>
          <a:xfrm>
            <a:off x="6192872" y="4356001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14,730 non-zeros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20164C-5EA0-D646-844E-75069C144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583" y="1076565"/>
            <a:ext cx="3755736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7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292899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Conclusions</a:t>
            </a:r>
            <a:endParaRPr kumimoji="1" lang="en-US" altLang="zh-CN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0868FF-16DD-8446-B91F-4AC56AF65A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/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L1 norm inverse can give us highly sparse results and recover the earthquake data ignoring the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L1 norm inverse can be potentially used to extract “fingerprint</a:t>
            </a:r>
            <a:r>
              <a:rPr lang="en-US" altLang="zh-CN" dirty="0"/>
              <a:t>s</a:t>
            </a:r>
            <a:r>
              <a:rPr lang="en-US" dirty="0"/>
              <a:t>” from</a:t>
            </a:r>
          </a:p>
          <a:p>
            <a:pPr marL="0" indent="0"/>
            <a:r>
              <a:rPr lang="en-US" dirty="0"/>
              <a:t>    DAS recordings to set up earthquake detection and location</a:t>
            </a:r>
          </a:p>
          <a:p>
            <a:pPr marL="0" indent="0"/>
            <a:r>
              <a:rPr lang="en-US" dirty="0"/>
              <a:t>    algorithms. </a:t>
            </a:r>
          </a:p>
        </p:txBody>
      </p:sp>
    </p:spTree>
    <p:extLst>
      <p:ext uri="{BB962C8B-B14F-4D97-AF65-F5344CB8AC3E}">
        <p14:creationId xmlns:p14="http://schemas.microsoft.com/office/powerpoint/2010/main" val="401042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737076" y="451996"/>
            <a:ext cx="7631576" cy="488024"/>
          </a:xfrm>
        </p:spPr>
        <p:txBody>
          <a:bodyPr/>
          <a:lstStyle/>
          <a:p>
            <a:pPr algn="ctr"/>
            <a:r>
              <a:rPr kumimoji="1" lang="en-US" altLang="zh-CN" sz="2800" dirty="0" smtClean="0"/>
              <a:t>Catalogue that can be continuously updated set up</a:t>
            </a:r>
            <a:endParaRPr kumimoji="1" lang="en-US" altLang="zh-CN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8FF2749-1387-CD4E-8E07-3BD824AE4BD3}"/>
              </a:ext>
            </a:extLst>
          </p:cNvPr>
          <p:cNvSpPr/>
          <p:nvPr/>
        </p:nvSpPr>
        <p:spPr>
          <a:xfrm>
            <a:off x="2743363" y="4675617"/>
            <a:ext cx="1848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Yuan et al., SEP-170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868" y="1825523"/>
            <a:ext cx="790941" cy="790941"/>
          </a:xfrm>
          <a:prstGeom prst="rect">
            <a:avLst/>
          </a:prstGeom>
        </p:spPr>
      </p:pic>
      <p:sp>
        <p:nvSpPr>
          <p:cNvPr id="20" name="罐形 19"/>
          <p:cNvSpPr/>
          <p:nvPr/>
        </p:nvSpPr>
        <p:spPr>
          <a:xfrm>
            <a:off x="5892971" y="1178518"/>
            <a:ext cx="1205240" cy="1588433"/>
          </a:xfrm>
          <a:prstGeom prst="can">
            <a:avLst/>
          </a:prstGeom>
          <a:solidFill>
            <a:srgbClr val="800000">
              <a:alpha val="37000"/>
            </a:srgb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rgbClr val="000000"/>
                </a:solidFill>
              </a:rPr>
              <a:t>Data recorded by DAS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cxnSp>
        <p:nvCxnSpPr>
          <p:cNvPr id="30" name="曲线连接符 29"/>
          <p:cNvCxnSpPr>
            <a:endCxn id="44" idx="3"/>
          </p:cNvCxnSpPr>
          <p:nvPr/>
        </p:nvCxnSpPr>
        <p:spPr>
          <a:xfrm rot="10800000">
            <a:off x="2958680" y="3096467"/>
            <a:ext cx="832278" cy="25223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曲线连接符 30"/>
          <p:cNvCxnSpPr>
            <a:stCxn id="20" idx="3"/>
          </p:cNvCxnSpPr>
          <p:nvPr/>
        </p:nvCxnSpPr>
        <p:spPr>
          <a:xfrm rot="5400000">
            <a:off x="6163829" y="3098713"/>
            <a:ext cx="663525" cy="127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曲线连接符 31"/>
          <p:cNvCxnSpPr/>
          <p:nvPr/>
        </p:nvCxnSpPr>
        <p:spPr>
          <a:xfrm>
            <a:off x="3310429" y="1974472"/>
            <a:ext cx="738439" cy="41221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3938632" y="2673556"/>
            <a:ext cx="1040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/>
              <a:t>Metadata</a:t>
            </a:r>
            <a:endParaRPr kumimoji="1" lang="zh-CN" altLang="en-US" sz="1600" dirty="0"/>
          </a:p>
        </p:txBody>
      </p:sp>
      <p:sp>
        <p:nvSpPr>
          <p:cNvPr id="35" name="文本框 34"/>
          <p:cNvSpPr txBox="1"/>
          <p:nvPr/>
        </p:nvSpPr>
        <p:spPr>
          <a:xfrm rot="551675">
            <a:off x="4847683" y="3305563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8C1515"/>
                </a:solidFill>
              </a:rPr>
              <a:t>preprocessing</a:t>
            </a:r>
            <a:endParaRPr kumimoji="1" lang="zh-CN" altLang="en-US" sz="1600" dirty="0">
              <a:solidFill>
                <a:srgbClr val="8C1515"/>
              </a:solidFill>
            </a:endParaRPr>
          </a:p>
        </p:txBody>
      </p:sp>
      <p:sp>
        <p:nvSpPr>
          <p:cNvPr id="36" name="云形 35"/>
          <p:cNvSpPr/>
          <p:nvPr/>
        </p:nvSpPr>
        <p:spPr>
          <a:xfrm>
            <a:off x="1518267" y="1133842"/>
            <a:ext cx="1933169" cy="1405497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USGS online </a:t>
            </a:r>
            <a:r>
              <a:rPr kumimoji="1" lang="en-US" altLang="zh-CN" dirty="0" smtClean="0">
                <a:solidFill>
                  <a:schemeClr val="tx1"/>
                </a:solidFill>
              </a:rPr>
              <a:t>database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cxnSp>
        <p:nvCxnSpPr>
          <p:cNvPr id="37" name="曲线连接符 36"/>
          <p:cNvCxnSpPr>
            <a:stCxn id="19" idx="3"/>
          </p:cNvCxnSpPr>
          <p:nvPr/>
        </p:nvCxnSpPr>
        <p:spPr>
          <a:xfrm flipV="1">
            <a:off x="4839809" y="1825524"/>
            <a:ext cx="1053164" cy="39547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罐形 37"/>
          <p:cNvSpPr/>
          <p:nvPr/>
        </p:nvSpPr>
        <p:spPr>
          <a:xfrm>
            <a:off x="6262956" y="3468201"/>
            <a:ext cx="558535" cy="666517"/>
          </a:xfrm>
          <a:prstGeom prst="can">
            <a:avLst/>
          </a:prstGeom>
          <a:solidFill>
            <a:srgbClr val="8000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892973" y="4170571"/>
            <a:ext cx="1689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/>
              <a:t>Event data (raw)</a:t>
            </a:r>
          </a:p>
        </p:txBody>
      </p:sp>
      <p:cxnSp>
        <p:nvCxnSpPr>
          <p:cNvPr id="40" name="曲线连接符 39"/>
          <p:cNvCxnSpPr/>
          <p:nvPr/>
        </p:nvCxnSpPr>
        <p:spPr>
          <a:xfrm rot="10800000">
            <a:off x="4978802" y="3644264"/>
            <a:ext cx="1284155" cy="208546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罐形 40"/>
          <p:cNvSpPr/>
          <p:nvPr/>
        </p:nvSpPr>
        <p:spPr>
          <a:xfrm>
            <a:off x="4293848" y="3287342"/>
            <a:ext cx="558535" cy="666517"/>
          </a:xfrm>
          <a:prstGeom prst="can">
            <a:avLst/>
          </a:prstGeom>
          <a:solidFill>
            <a:srgbClr val="8000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069449" y="4027888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/>
              <a:t>Event data </a:t>
            </a:r>
            <a:endParaRPr lang="zh-CN" altLang="en-US" sz="1600" dirty="0"/>
          </a:p>
        </p:txBody>
      </p:sp>
      <p:sp>
        <p:nvSpPr>
          <p:cNvPr id="43" name="矩形 42"/>
          <p:cNvSpPr/>
          <p:nvPr/>
        </p:nvSpPr>
        <p:spPr>
          <a:xfrm>
            <a:off x="3790957" y="1481227"/>
            <a:ext cx="1444196" cy="3027898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>
              <a:solidFill>
                <a:srgbClr val="FFFF0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798950" y="2773300"/>
            <a:ext cx="115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SEGY </a:t>
            </a:r>
          </a:p>
          <a:p>
            <a:r>
              <a:rPr kumimoji="1" lang="en-US" altLang="zh-CN" dirty="0" smtClean="0"/>
              <a:t>&amp; SEP3D</a:t>
            </a:r>
          </a:p>
        </p:txBody>
      </p:sp>
      <p:cxnSp>
        <p:nvCxnSpPr>
          <p:cNvPr id="45" name="曲线连接符 44"/>
          <p:cNvCxnSpPr/>
          <p:nvPr/>
        </p:nvCxnSpPr>
        <p:spPr>
          <a:xfrm rot="10800000" flipV="1">
            <a:off x="3086015" y="3759665"/>
            <a:ext cx="704942" cy="41090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3086014" y="2801685"/>
            <a:ext cx="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800000"/>
                </a:solidFill>
              </a:rPr>
              <a:t>save</a:t>
            </a:r>
            <a:endParaRPr kumimoji="1" lang="zh-CN" altLang="en-US" dirty="0">
              <a:solidFill>
                <a:srgbClr val="800000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 rot="19749085">
            <a:off x="2818399" y="3552425"/>
            <a:ext cx="99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800000"/>
                </a:solidFill>
              </a:rPr>
              <a:t>recorded</a:t>
            </a:r>
            <a:endParaRPr kumimoji="1" lang="zh-CN" altLang="en-US" sz="1600" dirty="0">
              <a:solidFill>
                <a:srgbClr val="800000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798951" y="4027888"/>
            <a:ext cx="1730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Event SQL</a:t>
            </a:r>
          </a:p>
          <a:p>
            <a:r>
              <a:rPr kumimoji="1" lang="en-US" altLang="zh-CN" dirty="0" smtClean="0"/>
              <a:t>database</a:t>
            </a:r>
            <a:endParaRPr kumimoji="1" lang="zh-CN" altLang="en-US" dirty="0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47" y="3846680"/>
            <a:ext cx="599053" cy="8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7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280747" y="292899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/>
              <a:t>Aknowledgements</a:t>
            </a:r>
            <a:endParaRPr kumimoji="1" lang="en-US" altLang="zh-CN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041060-826C-1B41-AC02-5D4924C5AA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>
            <a:normAutofit fontScale="92500"/>
          </a:bodyPr>
          <a:lstStyle/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Stanford Center for Induced and Triggered Seismicity for financial support</a:t>
            </a:r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OptaSense</a:t>
            </a:r>
            <a:r>
              <a:rPr lang="en-US" dirty="0"/>
              <a:t> for DAS equipment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Stanford Center for Computational Earth and Environmental Sciences for computing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Stanford IT and SEEES IT for supporting the installation.</a:t>
            </a:r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colleagues for help, especially Bob Clapp, Eileen R. Martin, </a:t>
            </a:r>
            <a:r>
              <a:rPr lang="en-US" dirty="0" err="1"/>
              <a:t>Yinbin</a:t>
            </a:r>
            <a:r>
              <a:rPr lang="en-US" dirty="0"/>
              <a:t> Ma.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2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1407494" y="1840433"/>
            <a:ext cx="6819978" cy="488024"/>
          </a:xfrm>
        </p:spPr>
        <p:txBody>
          <a:bodyPr/>
          <a:lstStyle/>
          <a:p>
            <a:pPr algn="ctr"/>
            <a:r>
              <a:rPr kumimoji="1" lang="en-US" altLang="zh-CN" sz="3200" dirty="0"/>
              <a:t/>
            </a:r>
            <a:br>
              <a:rPr kumimoji="1" lang="en-US" altLang="zh-CN" sz="3200" dirty="0"/>
            </a:br>
            <a:r>
              <a:rPr lang="en-US" sz="3200" dirty="0"/>
              <a:t>Questions?</a:t>
            </a:r>
            <a:endParaRPr kumimoji="1" lang="en-US" altLang="zh-CN" sz="3200" dirty="0"/>
          </a:p>
        </p:txBody>
      </p:sp>
      <p:pic>
        <p:nvPicPr>
          <p:cNvPr id="6" name="L1-p-foothill">
            <a:hlinkClick r:id="" action="ppaction://media"/>
            <a:extLst>
              <a:ext uri="{FF2B5EF4-FFF2-40B4-BE49-F238E27FC236}">
                <a16:creationId xmlns:a16="http://schemas.microsoft.com/office/drawing/2014/main" xmlns="" id="{0D83782C-08E7-7649-BDC3-33D3538CC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95455" y="233618"/>
            <a:ext cx="1649862" cy="1422447"/>
          </a:xfrm>
          <a:prstGeom prst="rect">
            <a:avLst/>
          </a:prstGeom>
        </p:spPr>
      </p:pic>
      <p:pic>
        <p:nvPicPr>
          <p:cNvPr id="7" name="L1-s-foothill">
            <a:hlinkClick r:id="" action="ppaction://media"/>
            <a:extLst>
              <a:ext uri="{FF2B5EF4-FFF2-40B4-BE49-F238E27FC236}">
                <a16:creationId xmlns:a16="http://schemas.microsoft.com/office/drawing/2014/main" xmlns="" id="{4D9D7AA4-1A0A-C448-91B0-A69B4A1FEB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94315" y="233618"/>
            <a:ext cx="1649862" cy="1430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DCC1D5-018C-9347-8723-FDE5E087D1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3561" y="2329498"/>
            <a:ext cx="3418881" cy="2613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367E0C-E820-C149-B9E2-34ABEDEC18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103" y="2329496"/>
            <a:ext cx="3418881" cy="2613695"/>
          </a:xfrm>
          <a:prstGeom prst="rect">
            <a:avLst/>
          </a:prstGeom>
        </p:spPr>
      </p:pic>
      <p:pic>
        <p:nvPicPr>
          <p:cNvPr id="10" name="L1-p-rvb">
            <a:hlinkClick r:id="" action="ppaction://media"/>
            <a:extLst>
              <a:ext uri="{FF2B5EF4-FFF2-40B4-BE49-F238E27FC236}">
                <a16:creationId xmlns:a16="http://schemas.microsoft.com/office/drawing/2014/main" xmlns="" id="{2366DB23-1EB5-1745-9D90-32482C7338F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1330" y="242649"/>
            <a:ext cx="1620448" cy="1422447"/>
          </a:xfrm>
          <a:prstGeom prst="rect">
            <a:avLst/>
          </a:prstGeom>
        </p:spPr>
      </p:pic>
      <p:pic>
        <p:nvPicPr>
          <p:cNvPr id="11" name="L1-s-rvb">
            <a:hlinkClick r:id="" action="ppaction://media"/>
            <a:extLst>
              <a:ext uri="{FF2B5EF4-FFF2-40B4-BE49-F238E27FC236}">
                <a16:creationId xmlns:a16="http://schemas.microsoft.com/office/drawing/2014/main" xmlns="" id="{C89BE8BE-6F5F-C641-9DC0-CA853E72B5A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29951" y="240188"/>
            <a:ext cx="1605397" cy="14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1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91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xmlns="" id="{146B5EFD-FF33-0140-BC34-9B719B530E3B}"/>
              </a:ext>
            </a:extLst>
          </p:cNvPr>
          <p:cNvSpPr txBox="1">
            <a:spLocks/>
          </p:cNvSpPr>
          <p:nvPr/>
        </p:nvSpPr>
        <p:spPr bwMode="auto">
          <a:xfrm>
            <a:off x="1280747" y="292899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>One example of DAS recordings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0AF57E-7B81-EF46-BA0F-80291C1FD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4DC262-B08B-614D-B2D3-F50CFE5F4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72" y="1095663"/>
            <a:ext cx="3846285" cy="31539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90E9252-7408-1C47-9248-79F417FE6C0C}"/>
              </a:ext>
            </a:extLst>
          </p:cNvPr>
          <p:cNvSpPr txBox="1"/>
          <p:nvPr/>
        </p:nvSpPr>
        <p:spPr>
          <a:xfrm>
            <a:off x="1572826" y="4404836"/>
            <a:ext cx="2630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Magnitude: 3.3</a:t>
            </a:r>
          </a:p>
          <a:p>
            <a:r>
              <a:rPr lang="en-US" sz="1400" dirty="0"/>
              <a:t>Distance: 32.8 km</a:t>
            </a:r>
          </a:p>
          <a:p>
            <a:r>
              <a:rPr lang="en-US" sz="1400" dirty="0"/>
              <a:t>09/15/2017 01:17:47 UTC time</a:t>
            </a:r>
          </a:p>
        </p:txBody>
      </p:sp>
      <p:sp>
        <p:nvSpPr>
          <p:cNvPr id="2" name="Explosion 2 1">
            <a:extLst>
              <a:ext uri="{FF2B5EF4-FFF2-40B4-BE49-F238E27FC236}">
                <a16:creationId xmlns:a16="http://schemas.microsoft.com/office/drawing/2014/main" xmlns="" id="{214C6CDF-1785-9443-B1D4-97E5A969EBBA}"/>
              </a:ext>
            </a:extLst>
          </p:cNvPr>
          <p:cNvSpPr/>
          <p:nvPr/>
        </p:nvSpPr>
        <p:spPr>
          <a:xfrm>
            <a:off x="4060894" y="2904308"/>
            <a:ext cx="285560" cy="287386"/>
          </a:xfrm>
          <a:prstGeom prst="irregularSeal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A57116-1576-CF41-BB44-A43584A49638}"/>
              </a:ext>
            </a:extLst>
          </p:cNvPr>
          <p:cNvSpPr/>
          <p:nvPr/>
        </p:nvSpPr>
        <p:spPr>
          <a:xfrm>
            <a:off x="1579319" y="2822158"/>
            <a:ext cx="93134" cy="164300"/>
          </a:xfrm>
          <a:prstGeom prst="rect">
            <a:avLst/>
          </a:prstGeom>
          <a:solidFill>
            <a:srgbClr val="0000FF"/>
          </a:solidFill>
          <a:ln w="158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FF9598F7-D7B0-C747-845B-BDE8588887B0}"/>
              </a:ext>
            </a:extLst>
          </p:cNvPr>
          <p:cNvCxnSpPr/>
          <p:nvPr/>
        </p:nvCxnSpPr>
        <p:spPr>
          <a:xfrm flipH="1" flipV="1">
            <a:off x="1803400" y="2904308"/>
            <a:ext cx="2159000" cy="1436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Up Arrow 11">
            <a:extLst>
              <a:ext uri="{FF2B5EF4-FFF2-40B4-BE49-F238E27FC236}">
                <a16:creationId xmlns:a16="http://schemas.microsoft.com/office/drawing/2014/main" xmlns="" id="{614317DD-6903-CC45-BE08-BE1F9395DFEA}"/>
              </a:ext>
            </a:extLst>
          </p:cNvPr>
          <p:cNvSpPr/>
          <p:nvPr/>
        </p:nvSpPr>
        <p:spPr>
          <a:xfrm>
            <a:off x="762000" y="3547533"/>
            <a:ext cx="355600" cy="49953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633A5C-578E-1744-BACA-01382A31E45D}"/>
              </a:ext>
            </a:extLst>
          </p:cNvPr>
          <p:cNvSpPr txBox="1"/>
          <p:nvPr/>
        </p:nvSpPr>
        <p:spPr>
          <a:xfrm>
            <a:off x="1117600" y="3683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4919A6-7090-854C-86E7-595624165929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49838" y="290430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DAS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36545" y="3069811"/>
            <a:ext cx="11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epicenter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326E5AB-4D1A-4247-A0EE-A64FC20CA4A5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62464FD-127D-1F4F-8343-C4DFE3A13A04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4CDB7FC-B682-754E-AF90-03113C93790B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E962E8-38B8-984A-AE66-E375BB8C24F9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7920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B440C5-EB68-E448-9A98-E60AF0EE5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73" y="1368109"/>
            <a:ext cx="1633355" cy="1633355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xmlns="" id="{8F38BC2C-3A0C-CC4A-A98F-8C4DCF98CCFD}"/>
              </a:ext>
            </a:extLst>
          </p:cNvPr>
          <p:cNvSpPr txBox="1">
            <a:spLocks/>
          </p:cNvSpPr>
          <p:nvPr/>
        </p:nvSpPr>
        <p:spPr bwMode="auto">
          <a:xfrm>
            <a:off x="1201485" y="544888"/>
            <a:ext cx="6819978" cy="4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2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3429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6pPr>
            <a:lvl7pPr marL="6858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7pPr>
            <a:lvl8pPr marL="10287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8pPr>
            <a:lvl9pPr marL="1371600" algn="l" defTabSz="3429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chemeClr val="bg2"/>
                </a:solidFill>
                <a:latin typeface="Source Sans Pro Semibol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1" lang="en-US" altLang="zh-CN" sz="3200" dirty="0"/>
              <a:t>Can DAS recordings have “Fingerprints”?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673A2-94D9-E94E-961D-5DAE3AB34F70}"/>
              </a:ext>
            </a:extLst>
          </p:cNvPr>
          <p:cNvSpPr txBox="1"/>
          <p:nvPr/>
        </p:nvSpPr>
        <p:spPr>
          <a:xfrm>
            <a:off x="397869" y="3112039"/>
            <a:ext cx="487998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Represent the major waveform </a:t>
            </a:r>
            <a:r>
              <a:rPr lang="en-US" dirty="0" smtClean="0"/>
              <a:t>characteristics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Filter out noise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Small size</a:t>
            </a:r>
            <a:endParaRPr lang="en-US" dirty="0"/>
          </a:p>
          <a:p>
            <a:r>
              <a:rPr lang="en-US" altLang="zh-CHS" dirty="0">
                <a:solidFill>
                  <a:srgbClr val="0000FF"/>
                </a:solidFill>
              </a:rPr>
              <a:t>save space and computational cost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3EFE13-DAC0-A449-9ACA-A820AEC62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368548-E136-1748-A299-400FE8E17361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9DA7FF5-9AC7-5B44-B9F3-A2394DCB337C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9F640E-E1DD-1444-AB6E-E0B32A46D4B7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F2C3E4B-71DA-7041-9C97-4DBA49AA571B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B38223-A108-B445-AEA4-F19A9417C6F5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6729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xmlns="" id="{D7170124-441A-8347-B333-41BCF307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391" y="442421"/>
            <a:ext cx="6819978" cy="488024"/>
          </a:xfrm>
        </p:spPr>
        <p:txBody>
          <a:bodyPr/>
          <a:lstStyle/>
          <a:p>
            <a:pPr algn="ctr"/>
            <a:r>
              <a:rPr kumimoji="1" lang="en-US" altLang="zh-CHS" sz="3200" dirty="0"/>
              <a:t>A few observations</a:t>
            </a:r>
            <a:endParaRPr kumimoji="1" lang="en-US" altLang="zh-CN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A57B6F-2D76-F947-9524-581171C39757}"/>
              </a:ext>
            </a:extLst>
          </p:cNvPr>
          <p:cNvSpPr txBox="1"/>
          <p:nvPr/>
        </p:nvSpPr>
        <p:spPr>
          <a:xfrm>
            <a:off x="6087533" y="422017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Foothill earthquake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6E1339-3ABD-774A-A39A-31A79FBF3FD9}"/>
              </a:ext>
            </a:extLst>
          </p:cNvPr>
          <p:cNvSpPr txBox="1"/>
          <p:nvPr/>
        </p:nvSpPr>
        <p:spPr>
          <a:xfrm>
            <a:off x="1149216" y="1357848"/>
            <a:ext cx="36471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Anthropogenic </a:t>
            </a:r>
            <a:r>
              <a:rPr lang="en-US" dirty="0">
                <a:solidFill>
                  <a:srgbClr val="FF0000"/>
                </a:solidFill>
              </a:rPr>
              <a:t>noise</a:t>
            </a:r>
            <a:r>
              <a:rPr lang="en-US" dirty="0"/>
              <a:t> is </a:t>
            </a:r>
            <a:r>
              <a:rPr lang="en-US" b="1" u="sng" dirty="0"/>
              <a:t>local</a:t>
            </a:r>
            <a:r>
              <a:rPr lang="en-US" dirty="0"/>
              <a:t> with </a:t>
            </a:r>
          </a:p>
          <a:p>
            <a:r>
              <a:rPr lang="en-US" b="1" u="sng" dirty="0"/>
              <a:t>low velocities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Random </a:t>
            </a:r>
            <a:r>
              <a:rPr lang="en-US" dirty="0">
                <a:solidFill>
                  <a:srgbClr val="FF0000"/>
                </a:solidFill>
              </a:rPr>
              <a:t>noise</a:t>
            </a:r>
            <a:r>
              <a:rPr lang="en-US" dirty="0"/>
              <a:t> is </a:t>
            </a:r>
            <a:r>
              <a:rPr lang="en-US" b="1" u="sng" dirty="0"/>
              <a:t>incoherent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Earthquake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have </a:t>
            </a:r>
            <a:r>
              <a:rPr lang="en-US" b="1" u="sng" dirty="0"/>
              <a:t>fast</a:t>
            </a:r>
          </a:p>
          <a:p>
            <a:r>
              <a:rPr lang="en-US" dirty="0"/>
              <a:t>velocities, </a:t>
            </a:r>
            <a:r>
              <a:rPr lang="en-US" b="1" u="sng" dirty="0"/>
              <a:t>are coherent</a:t>
            </a:r>
            <a:r>
              <a:rPr lang="en-US" dirty="0"/>
              <a:t> through</a:t>
            </a:r>
          </a:p>
          <a:p>
            <a:r>
              <a:rPr lang="en-US" dirty="0"/>
              <a:t>most of the channels</a:t>
            </a:r>
          </a:p>
          <a:p>
            <a:r>
              <a:rPr lang="en-US" dirty="0">
                <a:solidFill>
                  <a:srgbClr val="0000FF"/>
                </a:solidFill>
              </a:rPr>
              <a:t>(dominant plane waves with</a:t>
            </a:r>
          </a:p>
          <a:p>
            <a:r>
              <a:rPr lang="en-US" dirty="0">
                <a:solidFill>
                  <a:srgbClr val="0000FF"/>
                </a:solidFill>
              </a:rPr>
              <a:t>relatively fast velocities.)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62A59B-B024-D341-ADD7-160BC685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617" y="1217671"/>
            <a:ext cx="3773773" cy="290993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8DB9904-D532-3747-8C08-19E988E21A16}"/>
              </a:ext>
            </a:extLst>
          </p:cNvPr>
          <p:cNvSpPr/>
          <p:nvPr/>
        </p:nvSpPr>
        <p:spPr>
          <a:xfrm rot="17122776">
            <a:off x="6428995" y="1649005"/>
            <a:ext cx="1171506" cy="594317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408D6E6-E74B-F84E-BA04-E9FB0A8124C4}"/>
              </a:ext>
            </a:extLst>
          </p:cNvPr>
          <p:cNvSpPr/>
          <p:nvPr/>
        </p:nvSpPr>
        <p:spPr>
          <a:xfrm rot="16200000">
            <a:off x="6185232" y="2684374"/>
            <a:ext cx="2714617" cy="17185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EB37C3A-3F91-5A42-8FBF-57C5A01C8F07}"/>
              </a:ext>
            </a:extLst>
          </p:cNvPr>
          <p:cNvSpPr/>
          <p:nvPr/>
        </p:nvSpPr>
        <p:spPr>
          <a:xfrm rot="16200000">
            <a:off x="5717883" y="3289469"/>
            <a:ext cx="680627" cy="197691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BD67A3F-AE41-EE46-9777-2D2B02DC7860}"/>
              </a:ext>
            </a:extLst>
          </p:cNvPr>
          <p:cNvSpPr/>
          <p:nvPr/>
        </p:nvSpPr>
        <p:spPr>
          <a:xfrm rot="16200000">
            <a:off x="7027805" y="2730654"/>
            <a:ext cx="2714617" cy="171852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F2CC0781-E4A6-E145-BF7D-6E0586D8DEC9}"/>
              </a:ext>
            </a:extLst>
          </p:cNvPr>
          <p:cNvSpPr/>
          <p:nvPr/>
        </p:nvSpPr>
        <p:spPr>
          <a:xfrm rot="4891629">
            <a:off x="5822711" y="3385371"/>
            <a:ext cx="1219910" cy="101797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rgbClr val="FFFF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70E7E5C-2BE9-5341-9A61-305E69F8BA1F}"/>
              </a:ext>
            </a:extLst>
          </p:cNvPr>
          <p:cNvCxnSpPr>
            <a:cxnSpLocks/>
          </p:cNvCxnSpPr>
          <p:nvPr/>
        </p:nvCxnSpPr>
        <p:spPr>
          <a:xfrm flipH="1">
            <a:off x="5563182" y="2177808"/>
            <a:ext cx="32318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4399606-909A-A542-BA96-B98779BB7F23}"/>
              </a:ext>
            </a:extLst>
          </p:cNvPr>
          <p:cNvSpPr txBox="1"/>
          <p:nvPr/>
        </p:nvSpPr>
        <p:spPr>
          <a:xfrm>
            <a:off x="5646943" y="184623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47A42A0-990D-D946-9BF3-2A8D6C6F1B4D}"/>
              </a:ext>
            </a:extLst>
          </p:cNvPr>
          <p:cNvCxnSpPr>
            <a:cxnSpLocks/>
          </p:cNvCxnSpPr>
          <p:nvPr/>
        </p:nvCxnSpPr>
        <p:spPr>
          <a:xfrm flipH="1">
            <a:off x="5558959" y="2365108"/>
            <a:ext cx="324999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CDCB0FA-37A3-2E4F-8C4F-A08BFA2D416E}"/>
              </a:ext>
            </a:extLst>
          </p:cNvPr>
          <p:cNvSpPr txBox="1"/>
          <p:nvPr/>
        </p:nvSpPr>
        <p:spPr>
          <a:xfrm>
            <a:off x="5628078" y="209669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00313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_Preso_16x9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>
            <a:solidFill>
              <a:srgbClr val="FFFF00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SU_Preso_16x9_v7</Template>
  <TotalTime>25077</TotalTime>
  <Words>1895</Words>
  <Application>Microsoft Macintosh PowerPoint</Application>
  <PresentationFormat>全屏显示(16:9)</PresentationFormat>
  <Paragraphs>639</Paragraphs>
  <Slides>61</Slides>
  <Notes>60</Notes>
  <HiddenSlides>0</HiddenSlides>
  <MMClips>24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63" baseType="lpstr">
      <vt:lpstr>SU_Preso_16x9_v6</vt:lpstr>
      <vt:lpstr>SU_Template_TopBar</vt:lpstr>
      <vt:lpstr>“Fingerprint” extraction from the Stanford DAS recordings</vt:lpstr>
      <vt:lpstr>Overview</vt:lpstr>
      <vt:lpstr>What is DAS?</vt:lpstr>
      <vt:lpstr>Thousands of Earthquakes recorded</vt:lpstr>
      <vt:lpstr>Stanford DAS recordings are extracted based on the USGS online database</vt:lpstr>
      <vt:lpstr>Catalogue that can be continuously updated set up</vt:lpstr>
      <vt:lpstr>PowerPoint 演示文稿</vt:lpstr>
      <vt:lpstr>PowerPoint 演示文稿</vt:lpstr>
      <vt:lpstr>A few observations</vt:lpstr>
      <vt:lpstr>“Fingerprints” represent dominant plane-wave components</vt:lpstr>
      <vt:lpstr>“Fingerprints” represent dominant plane-wave components</vt:lpstr>
      <vt:lpstr>Big picture</vt:lpstr>
      <vt:lpstr>Big picture</vt:lpstr>
      <vt:lpstr>Big picture</vt:lpstr>
      <vt:lpstr>Our focus</vt:lpstr>
      <vt:lpstr>Overview</vt:lpstr>
      <vt:lpstr>“Fingerprint” extraction: an inverse problem</vt:lpstr>
      <vt:lpstr>Model: m (ϕ, c)</vt:lpstr>
      <vt:lpstr>Compressional and shear waves have different fiber responses</vt:lpstr>
      <vt:lpstr>Incorporate wave type into the model space</vt:lpstr>
      <vt:lpstr>Fiber responses for compressional and shear waves</vt:lpstr>
      <vt:lpstr>Forward Operator: ensemble of plane-wave impulse responses</vt:lpstr>
      <vt:lpstr>Solve for the model (“fingerprint”)</vt:lpstr>
      <vt:lpstr>Overview</vt:lpstr>
      <vt:lpstr>Simplified geometry</vt:lpstr>
      <vt:lpstr>Synthetic model (ground truth)</vt:lpstr>
      <vt:lpstr>Synthetic data: forward modeling</vt:lpstr>
      <vt:lpstr>Synthetic data: forward modeling</vt:lpstr>
      <vt:lpstr>One challenge: compressional wave is interfered by the shear wave</vt:lpstr>
      <vt:lpstr>Adjoint: “Fingerprints” with spread-out energy</vt:lpstr>
      <vt:lpstr>Adjoint: “Fingerprints” with spread-out energy</vt:lpstr>
      <vt:lpstr> L-2 norm inversion “Fingerprints”: better but not great </vt:lpstr>
      <vt:lpstr> L-2 norm inversion “Fingerprints”: better but not great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 have seen reverberation in field data</vt:lpstr>
      <vt:lpstr>Switch from synthetic impulsive waves to reverberating waves</vt:lpstr>
      <vt:lpstr>Switch from synthetic impulsive waves to reverberating waves</vt:lpstr>
      <vt:lpstr>Synthetic model for reverberating waves: periodic function of t0</vt:lpstr>
      <vt:lpstr>Adjoint “Fingerprints”</vt:lpstr>
      <vt:lpstr> Inversion with L2 regularization “Fingerprints” </vt:lpstr>
      <vt:lpstr>PowerPoint 演示文稿</vt:lpstr>
      <vt:lpstr>PowerPoint 演示文稿</vt:lpstr>
      <vt:lpstr>Conclusions of the synthetic tests</vt:lpstr>
      <vt:lpstr>Overview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Conclusions</vt:lpstr>
      <vt:lpstr> Aknowledgements</vt:lpstr>
      <vt:lpstr> Questions?</vt:lpstr>
    </vt:vector>
  </TitlesOfParts>
  <Company>Stanford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Guidelines</dc:title>
  <dc:creator>Dee Dee Lu</dc:creator>
  <dc:description>2012 PowerPoint template redesign</dc:description>
  <cp:lastModifiedBy>思远 袁</cp:lastModifiedBy>
  <cp:revision>2827</cp:revision>
  <dcterms:created xsi:type="dcterms:W3CDTF">2017-05-30T20:43:16Z</dcterms:created>
  <dcterms:modified xsi:type="dcterms:W3CDTF">2018-05-21T18:12:36Z</dcterms:modified>
</cp:coreProperties>
</file>