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71" r:id="rId2"/>
    <p:sldId id="679" r:id="rId3"/>
    <p:sldId id="576" r:id="rId4"/>
    <p:sldId id="733" r:id="rId5"/>
    <p:sldId id="716" r:id="rId6"/>
    <p:sldId id="715" r:id="rId7"/>
    <p:sldId id="647" r:id="rId8"/>
    <p:sldId id="727" r:id="rId9"/>
    <p:sldId id="813" r:id="rId10"/>
    <p:sldId id="725" r:id="rId11"/>
    <p:sldId id="774" r:id="rId12"/>
    <p:sldId id="778" r:id="rId13"/>
    <p:sldId id="779" r:id="rId14"/>
    <p:sldId id="751" r:id="rId15"/>
    <p:sldId id="802" r:id="rId16"/>
    <p:sldId id="773" r:id="rId17"/>
    <p:sldId id="786" r:id="rId18"/>
    <p:sldId id="787" r:id="rId19"/>
    <p:sldId id="788" r:id="rId20"/>
    <p:sldId id="790" r:id="rId21"/>
    <p:sldId id="791" r:id="rId22"/>
    <p:sldId id="757" r:id="rId23"/>
    <p:sldId id="755" r:id="rId24"/>
    <p:sldId id="795" r:id="rId25"/>
    <p:sldId id="726" r:id="rId26"/>
    <p:sldId id="798" r:id="rId27"/>
    <p:sldId id="834" r:id="rId28"/>
    <p:sldId id="820" r:id="rId29"/>
    <p:sldId id="833" r:id="rId30"/>
    <p:sldId id="796" r:id="rId31"/>
    <p:sldId id="781" r:id="rId32"/>
    <p:sldId id="721" r:id="rId33"/>
    <p:sldId id="722" r:id="rId34"/>
    <p:sldId id="717" r:id="rId35"/>
    <p:sldId id="799" r:id="rId36"/>
    <p:sldId id="800" r:id="rId37"/>
    <p:sldId id="821" r:id="rId38"/>
    <p:sldId id="822" r:id="rId39"/>
    <p:sldId id="825" r:id="rId40"/>
    <p:sldId id="826" r:id="rId41"/>
    <p:sldId id="815" r:id="rId42"/>
    <p:sldId id="814" r:id="rId43"/>
    <p:sldId id="819" r:id="rId44"/>
    <p:sldId id="818" r:id="rId45"/>
    <p:sldId id="816" r:id="rId46"/>
    <p:sldId id="817" r:id="rId47"/>
    <p:sldId id="780" r:id="rId48"/>
    <p:sldId id="827" r:id="rId49"/>
    <p:sldId id="828" r:id="rId50"/>
    <p:sldId id="831" r:id="rId51"/>
    <p:sldId id="830" r:id="rId52"/>
    <p:sldId id="829" r:id="rId53"/>
    <p:sldId id="762" r:id="rId54"/>
    <p:sldId id="712" r:id="rId5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57"/>
    <p:restoredTop sz="91607" autoAdjust="0"/>
  </p:normalViewPr>
  <p:slideViewPr>
    <p:cSldViewPr snapToGrid="0" snapToObjects="1">
      <p:cViewPr varScale="1">
        <p:scale>
          <a:sx n="116" d="100"/>
          <a:sy n="116" d="100"/>
        </p:scale>
        <p:origin x="116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-359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58CF1-D869-044A-8227-712AA74AA639}" type="datetime1">
              <a:rPr lang="en-US" smtClean="0"/>
              <a:t>5/22/18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A04D5-71CC-2149-A307-882C0767F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310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6090F-7341-124A-A41F-4F2C1216DA71}" type="datetime1">
              <a:rPr lang="en-US" smtClean="0"/>
              <a:t>5/22/18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4A22E-4E3D-BB4F-B8D3-9E5950B8C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402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9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76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68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42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1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77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99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7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74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3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1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2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3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71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73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22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23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86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6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00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96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1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22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96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13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13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1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551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460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06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944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3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646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566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444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226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21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499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80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804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137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87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8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522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625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867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543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508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31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1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61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A22E-4E3D-BB4F-B8D3-9E5950B8CD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59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976EB-21F0-6041-9AC3-9AFAD2A7C29B}" type="datetime1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0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9C6A2-5040-FD42-84DB-BEC46D056D9F}" type="datetime1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7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D7A-486D-9242-BC12-DCDB26693270}" type="datetime1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9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A581-158F-AB47-B7AE-1C58185C29C9}" type="datetime1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4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463E-DF8E-384C-8D7D-FC4809776787}" type="datetime1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40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59F-5324-5A4E-A820-58DF9E3AB7BB}" type="datetime1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3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1811-CD4D-CC47-AB36-6B97B04E8209}" type="datetime1">
              <a:rPr lang="en-US" smtClean="0"/>
              <a:t>5/22/18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9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AC22-0A15-184A-A7AF-80DBD19768F4}" type="datetime1">
              <a:rPr lang="en-US" smtClean="0"/>
              <a:t>5/22/18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5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5ABA7-F4EB-F943-9BD3-06784E8EE966}" type="datetime1">
              <a:rPr lang="en-US" smtClean="0"/>
              <a:t>5/22/18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9C2F-C36D-0541-A72B-A2B2F4C08255}" type="datetime1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9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790AD-6986-3A4D-96B2-4FAC92EC0637}" type="datetime1">
              <a:rPr lang="en-US" smtClean="0"/>
              <a:t>5/22/18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7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52D40-B42D-C449-B0F2-7672EC758EA2}" type="datetime1">
              <a:rPr lang="en-US" smtClean="0"/>
              <a:t>5/22/18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14CD2-24F6-5F4D-BDA7-5BEF07582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6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(null)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(null)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(null)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15027"/>
            <a:ext cx="9144000" cy="1309639"/>
          </a:xfrm>
          <a:noFill/>
        </p:spPr>
        <p:txBody>
          <a:bodyPr>
            <a:noAutofit/>
          </a:bodyPr>
          <a:lstStyle/>
          <a:p>
            <a:r>
              <a:rPr lang="en-US" dirty="0"/>
              <a:t>Toward time-lapse study of anisotropic parameters over the Genesis field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33" y="2910897"/>
            <a:ext cx="9147190" cy="1314450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Yinbin</a:t>
            </a:r>
            <a:r>
              <a:rPr lang="en-US" sz="2400" dirty="0">
                <a:solidFill>
                  <a:schemeClr val="tx1"/>
                </a:solidFill>
              </a:rPr>
              <a:t> Ma</a:t>
            </a:r>
          </a:p>
          <a:p>
            <a:r>
              <a:rPr lang="en-US" sz="2400" dirty="0">
                <a:solidFill>
                  <a:schemeClr val="tx1"/>
                </a:solidFill>
              </a:rPr>
              <a:t>05/22/2018</a:t>
            </a:r>
          </a:p>
        </p:txBody>
      </p:sp>
      <p:pic>
        <p:nvPicPr>
          <p:cNvPr id="8" name="Picture 7" descr="seplogo100-card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23" y="0"/>
            <a:ext cx="1384300" cy="12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3" y="-163233"/>
            <a:ext cx="1414021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13765" y="254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9364" y="4392150"/>
            <a:ext cx="430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Stanford Exploration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C9530-6D89-5944-A8D4-50FDCA0F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B975A9-3CA5-BB4A-8293-D30B286CE4B6}"/>
              </a:ext>
            </a:extLst>
          </p:cNvPr>
          <p:cNvSpPr txBox="1"/>
          <p:nvPr/>
        </p:nvSpPr>
        <p:spPr>
          <a:xfrm>
            <a:off x="0" y="4767264"/>
            <a:ext cx="244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 et al., SEP 172, 2018</a:t>
            </a:r>
          </a:p>
        </p:txBody>
      </p:sp>
    </p:spTree>
    <p:extLst>
      <p:ext uri="{BB962C8B-B14F-4D97-AF65-F5344CB8AC3E}">
        <p14:creationId xmlns:p14="http://schemas.microsoft.com/office/powerpoint/2010/main" val="223226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of midpoint gather before data processing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AFEB58-F076-0749-8FD4-39DA8864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C83E1-C938-CB47-B12E-26665033F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" y="534727"/>
            <a:ext cx="9031340" cy="4553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A043E-66A4-2949-AB84-B7F7F596728C}"/>
              </a:ext>
            </a:extLst>
          </p:cNvPr>
          <p:cNvSpPr txBox="1"/>
          <p:nvPr/>
        </p:nvSpPr>
        <p:spPr>
          <a:xfrm>
            <a:off x="1027611" y="1082394"/>
            <a:ext cx="396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Co-processed baseline and monitor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E8635-1947-194F-BAA2-23320E9378A3}"/>
              </a:ext>
            </a:extLst>
          </p:cNvPr>
          <p:cNvSpPr txBox="1"/>
          <p:nvPr/>
        </p:nvSpPr>
        <p:spPr>
          <a:xfrm>
            <a:off x="6784693" y="1071080"/>
            <a:ext cx="2152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Processed separately</a:t>
            </a:r>
          </a:p>
        </p:txBody>
      </p:sp>
    </p:spTree>
    <p:extLst>
      <p:ext uri="{BB962C8B-B14F-4D97-AF65-F5344CB8AC3E}">
        <p14:creationId xmlns:p14="http://schemas.microsoft.com/office/powerpoint/2010/main" val="2246013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65E73F9-4C8B-2B46-A7DB-481E140A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" y="534727"/>
            <a:ext cx="9031340" cy="4553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of midpoint gather before data processing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DA016FF-CB79-BA4D-85EE-CAB8D95A5F1B}"/>
              </a:ext>
            </a:extLst>
          </p:cNvPr>
          <p:cNvSpPr/>
          <p:nvPr/>
        </p:nvSpPr>
        <p:spPr>
          <a:xfrm>
            <a:off x="5688000" y="2093729"/>
            <a:ext cx="2635200" cy="489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Different range of offset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4C8823-FD35-E842-AFE6-E50791E1CBC1}"/>
              </a:ext>
            </a:extLst>
          </p:cNvPr>
          <p:cNvSpPr/>
          <p:nvPr/>
        </p:nvSpPr>
        <p:spPr>
          <a:xfrm>
            <a:off x="4795200" y="2491200"/>
            <a:ext cx="1072800" cy="2469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0434B3-6679-B643-B32F-23D5BBDE9B14}"/>
              </a:ext>
            </a:extLst>
          </p:cNvPr>
          <p:cNvSpPr/>
          <p:nvPr/>
        </p:nvSpPr>
        <p:spPr>
          <a:xfrm>
            <a:off x="8001626" y="2491200"/>
            <a:ext cx="1072800" cy="24696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ACAB7-1F92-3E4B-8DC6-9B9735C8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29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of midpoint gather before data processing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6A77F-A09A-4247-B0F2-4F9D2C9BD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" y="534727"/>
            <a:ext cx="9031340" cy="45536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FC6D18-9D16-BD46-9979-224B0FAC5375}"/>
              </a:ext>
            </a:extLst>
          </p:cNvPr>
          <p:cNvCxnSpPr>
            <a:cxnSpLocks/>
          </p:cNvCxnSpPr>
          <p:nvPr/>
        </p:nvCxnSpPr>
        <p:spPr>
          <a:xfrm flipV="1">
            <a:off x="3772826" y="1288800"/>
            <a:ext cx="0" cy="35496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58E253-6E85-E540-8350-046A4C1B1A58}"/>
              </a:ext>
            </a:extLst>
          </p:cNvPr>
          <p:cNvCxnSpPr>
            <a:cxnSpLocks/>
          </p:cNvCxnSpPr>
          <p:nvPr/>
        </p:nvCxnSpPr>
        <p:spPr>
          <a:xfrm flipV="1">
            <a:off x="7035600" y="1288800"/>
            <a:ext cx="0" cy="35496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98164FA-F54B-BF4D-B8A1-9EF603746974}"/>
              </a:ext>
            </a:extLst>
          </p:cNvPr>
          <p:cNvSpPr/>
          <p:nvPr/>
        </p:nvSpPr>
        <p:spPr>
          <a:xfrm>
            <a:off x="3772826" y="984929"/>
            <a:ext cx="3241148" cy="4896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Different amplitude correction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E22818-8005-A445-B367-802E419B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3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2324CB-F263-EE49-B9E9-14F95782A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" y="534727"/>
            <a:ext cx="9031340" cy="4553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of midpoint gather before data processing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DA016FF-CB79-BA4D-85EE-CAB8D95A5F1B}"/>
              </a:ext>
            </a:extLst>
          </p:cNvPr>
          <p:cNvSpPr/>
          <p:nvPr/>
        </p:nvSpPr>
        <p:spPr>
          <a:xfrm>
            <a:off x="3996000" y="2590808"/>
            <a:ext cx="3038400" cy="4896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Different signal to noise ratio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4C8823-FD35-E842-AFE6-E50791E1CBC1}"/>
              </a:ext>
            </a:extLst>
          </p:cNvPr>
          <p:cNvSpPr/>
          <p:nvPr/>
        </p:nvSpPr>
        <p:spPr>
          <a:xfrm>
            <a:off x="3512387" y="3150000"/>
            <a:ext cx="814813" cy="11520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8379A5-D767-1242-A802-D8CC6A84B8A0}"/>
              </a:ext>
            </a:extLst>
          </p:cNvPr>
          <p:cNvSpPr/>
          <p:nvPr/>
        </p:nvSpPr>
        <p:spPr>
          <a:xfrm>
            <a:off x="6703187" y="3150000"/>
            <a:ext cx="814813" cy="11520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51463-60BB-EA4B-9EFB-CA0F8BF1D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12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Difference between two monitor datasets: ADCIG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A4C42-25D3-1A46-9370-E43FCD5A7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933" y="598284"/>
            <a:ext cx="5146221" cy="2666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718DE-8E49-374D-AC6C-6C2676F7B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34" y="1472518"/>
            <a:ext cx="6865013" cy="358429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243E888-7CEC-EB44-8236-D8442433A080}"/>
              </a:ext>
            </a:extLst>
          </p:cNvPr>
          <p:cNvSpPr/>
          <p:nvPr/>
        </p:nvSpPr>
        <p:spPr>
          <a:xfrm>
            <a:off x="6146734" y="3511479"/>
            <a:ext cx="691200" cy="1072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6CAC27-3A5B-794D-B436-3FDCDA4A148B}"/>
              </a:ext>
            </a:extLst>
          </p:cNvPr>
          <p:cNvSpPr/>
          <p:nvPr/>
        </p:nvSpPr>
        <p:spPr>
          <a:xfrm>
            <a:off x="8237444" y="1931473"/>
            <a:ext cx="691200" cy="1072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CFFEF4-656F-D444-939F-7DE38CEA2D8C}"/>
              </a:ext>
            </a:extLst>
          </p:cNvPr>
          <p:cNvCxnSpPr/>
          <p:nvPr/>
        </p:nvCxnSpPr>
        <p:spPr>
          <a:xfrm flipV="1">
            <a:off x="6372643" y="4138897"/>
            <a:ext cx="86400" cy="208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ED699D-B467-F746-8002-A2998F682483}"/>
              </a:ext>
            </a:extLst>
          </p:cNvPr>
          <p:cNvCxnSpPr/>
          <p:nvPr/>
        </p:nvCxnSpPr>
        <p:spPr>
          <a:xfrm flipV="1">
            <a:off x="8496644" y="2577697"/>
            <a:ext cx="86400" cy="208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0D6239-85C5-BF43-A05D-139887EC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31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Effect from actual production vs effect from processing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37D7C-2E8F-0B4D-B03E-7BC528DFA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19" y="972000"/>
            <a:ext cx="4149134" cy="3657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0D01AC-EBBF-1F43-8D6E-8697515CCA2F}"/>
              </a:ext>
            </a:extLst>
          </p:cNvPr>
          <p:cNvSpPr txBox="1"/>
          <p:nvPr/>
        </p:nvSpPr>
        <p:spPr>
          <a:xfrm>
            <a:off x="1332000" y="1353600"/>
            <a:ext cx="272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time-lapse 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BD1421-869C-874B-89B0-84592D6C2DDC}"/>
              </a:ext>
            </a:extLst>
          </p:cNvPr>
          <p:cNvSpPr/>
          <p:nvPr/>
        </p:nvSpPr>
        <p:spPr>
          <a:xfrm>
            <a:off x="2311200" y="2939455"/>
            <a:ext cx="508692" cy="66501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00A82F-7050-FE45-845A-F6D81D13C40F}"/>
              </a:ext>
            </a:extLst>
          </p:cNvPr>
          <p:cNvCxnSpPr>
            <a:cxnSpLocks/>
          </p:cNvCxnSpPr>
          <p:nvPr/>
        </p:nvCxnSpPr>
        <p:spPr>
          <a:xfrm flipV="1">
            <a:off x="2021630" y="3427557"/>
            <a:ext cx="134064" cy="16971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5F4087-D34C-EC4D-83B5-E3CAF92FE6F7}"/>
              </a:ext>
            </a:extLst>
          </p:cNvPr>
          <p:cNvCxnSpPr>
            <a:cxnSpLocks/>
          </p:cNvCxnSpPr>
          <p:nvPr/>
        </p:nvCxnSpPr>
        <p:spPr>
          <a:xfrm flipH="1" flipV="1">
            <a:off x="3452242" y="3336707"/>
            <a:ext cx="225174" cy="2499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CD18F2-D0D2-784F-A722-3BF9FA1E7653}"/>
              </a:ext>
            </a:extLst>
          </p:cNvPr>
          <p:cNvCxnSpPr>
            <a:cxnSpLocks/>
          </p:cNvCxnSpPr>
          <p:nvPr/>
        </p:nvCxnSpPr>
        <p:spPr>
          <a:xfrm flipV="1">
            <a:off x="2752633" y="2520647"/>
            <a:ext cx="0" cy="21917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A69932-D787-7942-BFE3-1AEE310FFE78}"/>
              </a:ext>
            </a:extLst>
          </p:cNvPr>
          <p:cNvSpPr/>
          <p:nvPr/>
        </p:nvSpPr>
        <p:spPr>
          <a:xfrm>
            <a:off x="828000" y="606293"/>
            <a:ext cx="6871612" cy="6419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Red circle: location of reservoir, time-lapse change expected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</a:rPr>
              <a:t>Green arrow: locations where RTM images should register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FDE5A-6D8B-9E42-ADB2-A74373B3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6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Effect from actual production vs effect from processing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37D7C-2E8F-0B4D-B03E-7BC528DFA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19" y="972000"/>
            <a:ext cx="4149134" cy="3657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CC86C-1483-524D-B1D5-9AED10261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839" y="972000"/>
            <a:ext cx="4149134" cy="3657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0D01AC-EBBF-1F43-8D6E-8697515CCA2F}"/>
              </a:ext>
            </a:extLst>
          </p:cNvPr>
          <p:cNvSpPr txBox="1"/>
          <p:nvPr/>
        </p:nvSpPr>
        <p:spPr>
          <a:xfrm>
            <a:off x="1332000" y="1353600"/>
            <a:ext cx="272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time-lapse 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B19B7D-8B8F-344D-983B-EA5C7CF399A7}"/>
              </a:ext>
            </a:extLst>
          </p:cNvPr>
          <p:cNvSpPr txBox="1"/>
          <p:nvPr/>
        </p:nvSpPr>
        <p:spPr>
          <a:xfrm>
            <a:off x="6063600" y="1353600"/>
            <a:ext cx="200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processing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BD1421-869C-874B-89B0-84592D6C2DDC}"/>
              </a:ext>
            </a:extLst>
          </p:cNvPr>
          <p:cNvSpPr/>
          <p:nvPr/>
        </p:nvSpPr>
        <p:spPr>
          <a:xfrm>
            <a:off x="2311200" y="2939455"/>
            <a:ext cx="508692" cy="66501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B4277BB-BB90-D94E-B307-EE87628E7C64}"/>
              </a:ext>
            </a:extLst>
          </p:cNvPr>
          <p:cNvSpPr/>
          <p:nvPr/>
        </p:nvSpPr>
        <p:spPr>
          <a:xfrm>
            <a:off x="6697200" y="2939454"/>
            <a:ext cx="508692" cy="66501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00A82F-7050-FE45-845A-F6D81D13C40F}"/>
              </a:ext>
            </a:extLst>
          </p:cNvPr>
          <p:cNvCxnSpPr>
            <a:cxnSpLocks/>
          </p:cNvCxnSpPr>
          <p:nvPr/>
        </p:nvCxnSpPr>
        <p:spPr>
          <a:xfrm flipV="1">
            <a:off x="2021630" y="3427557"/>
            <a:ext cx="134064" cy="16971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5F4087-D34C-EC4D-83B5-E3CAF92FE6F7}"/>
              </a:ext>
            </a:extLst>
          </p:cNvPr>
          <p:cNvCxnSpPr>
            <a:cxnSpLocks/>
          </p:cNvCxnSpPr>
          <p:nvPr/>
        </p:nvCxnSpPr>
        <p:spPr>
          <a:xfrm flipH="1" flipV="1">
            <a:off x="3452242" y="3336707"/>
            <a:ext cx="225174" cy="2499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CD18F2-D0D2-784F-A722-3BF9FA1E7653}"/>
              </a:ext>
            </a:extLst>
          </p:cNvPr>
          <p:cNvCxnSpPr>
            <a:cxnSpLocks/>
          </p:cNvCxnSpPr>
          <p:nvPr/>
        </p:nvCxnSpPr>
        <p:spPr>
          <a:xfrm flipV="1">
            <a:off x="2752633" y="2520647"/>
            <a:ext cx="0" cy="21917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0CCDA9-0BAF-8F49-AA1A-A3EF3B525A97}"/>
              </a:ext>
            </a:extLst>
          </p:cNvPr>
          <p:cNvCxnSpPr>
            <a:cxnSpLocks/>
          </p:cNvCxnSpPr>
          <p:nvPr/>
        </p:nvCxnSpPr>
        <p:spPr>
          <a:xfrm flipV="1">
            <a:off x="6393317" y="3427557"/>
            <a:ext cx="134064" cy="16971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B6200E-B481-124B-9442-09D5EFA8E1DA}"/>
              </a:ext>
            </a:extLst>
          </p:cNvPr>
          <p:cNvCxnSpPr>
            <a:cxnSpLocks/>
          </p:cNvCxnSpPr>
          <p:nvPr/>
        </p:nvCxnSpPr>
        <p:spPr>
          <a:xfrm flipH="1" flipV="1">
            <a:off x="7834946" y="3336707"/>
            <a:ext cx="225174" cy="2499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A69932-D787-7942-BFE3-1AEE310FFE78}"/>
              </a:ext>
            </a:extLst>
          </p:cNvPr>
          <p:cNvSpPr/>
          <p:nvPr/>
        </p:nvSpPr>
        <p:spPr>
          <a:xfrm>
            <a:off x="828000" y="606293"/>
            <a:ext cx="6871612" cy="6419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Red circle: location of reservoir, time-lapse change expected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</a:rPr>
              <a:t>Green arrow: locations where RTM images should register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FDE5A-6D8B-9E42-ADB2-A74373B3C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15</a:t>
            </a:fld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A9A9D7-E261-C84C-BA2E-47C7F42C905D}"/>
              </a:ext>
            </a:extLst>
          </p:cNvPr>
          <p:cNvCxnSpPr>
            <a:cxnSpLocks/>
          </p:cNvCxnSpPr>
          <p:nvPr/>
        </p:nvCxnSpPr>
        <p:spPr>
          <a:xfrm flipV="1">
            <a:off x="7125353" y="2531664"/>
            <a:ext cx="0" cy="21917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472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Understanding the header with semblance scan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B0AD10-A480-E643-8FA0-130ED483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16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A0D8D4A-5F21-9342-8554-B2295640CCB4}"/>
              </a:ext>
            </a:extLst>
          </p:cNvPr>
          <p:cNvSpPr/>
          <p:nvPr/>
        </p:nvSpPr>
        <p:spPr>
          <a:xfrm>
            <a:off x="1641513" y="958468"/>
            <a:ext cx="5860973" cy="77118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Conventional semblance scan over velocity (NMO)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C65212-A35C-0043-BDF8-8C6BDEF7367A}"/>
                  </a:ext>
                </a:extLst>
              </p:cNvPr>
              <p:cNvSpPr txBox="1"/>
              <p:nvPr/>
            </p:nvSpPr>
            <p:spPr>
              <a:xfrm>
                <a:off x="3631889" y="2342880"/>
                <a:ext cx="1317604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C65212-A35C-0043-BDF8-8C6BDEF73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89" y="2342880"/>
                <a:ext cx="1317604" cy="555858"/>
              </a:xfrm>
              <a:prstGeom prst="rect">
                <a:avLst/>
              </a:prstGeom>
              <a:blipFill>
                <a:blip r:embed="rId3"/>
                <a:stretch>
                  <a:fillRect l="-285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5EC9FD-4912-064A-8697-1A1C35AB2AA6}"/>
              </a:ext>
            </a:extLst>
          </p:cNvPr>
          <p:cNvCxnSpPr/>
          <p:nvPr/>
        </p:nvCxnSpPr>
        <p:spPr>
          <a:xfrm>
            <a:off x="3178289" y="2678400"/>
            <a:ext cx="453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2E11EE-420C-C842-A9E8-A31617E2F249}"/>
              </a:ext>
            </a:extLst>
          </p:cNvPr>
          <p:cNvSpPr txBox="1"/>
          <p:nvPr/>
        </p:nvSpPr>
        <p:spPr>
          <a:xfrm>
            <a:off x="1526400" y="2494368"/>
            <a:ext cx="172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Travel time fixed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459C37-CD14-0048-BD10-14FAD60161E9}"/>
              </a:ext>
            </a:extLst>
          </p:cNvPr>
          <p:cNvCxnSpPr>
            <a:cxnSpLocks/>
          </p:cNvCxnSpPr>
          <p:nvPr/>
        </p:nvCxnSpPr>
        <p:spPr>
          <a:xfrm flipV="1">
            <a:off x="3960000" y="2778500"/>
            <a:ext cx="251491" cy="817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C837AA-1847-4D43-80BD-B3CF2DAEAC15}"/>
              </a:ext>
            </a:extLst>
          </p:cNvPr>
          <p:cNvSpPr txBox="1"/>
          <p:nvPr/>
        </p:nvSpPr>
        <p:spPr>
          <a:xfrm>
            <a:off x="2127616" y="3596420"/>
            <a:ext cx="276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 offset travel time fixed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09D763-3DCA-6E43-B6C5-CF8F897CA0F0}"/>
              </a:ext>
            </a:extLst>
          </p:cNvPr>
          <p:cNvCxnSpPr>
            <a:cxnSpLocks/>
          </p:cNvCxnSpPr>
          <p:nvPr/>
        </p:nvCxnSpPr>
        <p:spPr>
          <a:xfrm flipH="1">
            <a:off x="4892988" y="2342880"/>
            <a:ext cx="592178" cy="168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8875E8E-EC3E-124F-B928-F5FB24EEA3C4}"/>
              </a:ext>
            </a:extLst>
          </p:cNvPr>
          <p:cNvSpPr txBox="1"/>
          <p:nvPr/>
        </p:nvSpPr>
        <p:spPr>
          <a:xfrm>
            <a:off x="5485165" y="2125036"/>
            <a:ext cx="126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Offset fixed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ACC2C5-6541-9843-9BCB-F7DC5EB8D137}"/>
              </a:ext>
            </a:extLst>
          </p:cNvPr>
          <p:cNvCxnSpPr>
            <a:cxnSpLocks/>
          </p:cNvCxnSpPr>
          <p:nvPr/>
        </p:nvCxnSpPr>
        <p:spPr>
          <a:xfrm flipH="1" flipV="1">
            <a:off x="4830623" y="2896858"/>
            <a:ext cx="706177" cy="511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03291E-24AA-1E4A-94D0-8D850FFB89D1}"/>
              </a:ext>
            </a:extLst>
          </p:cNvPr>
          <p:cNvSpPr txBox="1"/>
          <p:nvPr/>
        </p:nvSpPr>
        <p:spPr>
          <a:xfrm>
            <a:off x="5536800" y="3310202"/>
            <a:ext cx="267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Scan over stacking velocity</a:t>
            </a:r>
          </a:p>
        </p:txBody>
      </p:sp>
    </p:spTree>
    <p:extLst>
      <p:ext uri="{BB962C8B-B14F-4D97-AF65-F5344CB8AC3E}">
        <p14:creationId xmlns:p14="http://schemas.microsoft.com/office/powerpoint/2010/main" val="349935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Understanding the header with semblance scan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B0AD10-A480-E643-8FA0-130ED483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17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A0D8D4A-5F21-9342-8554-B2295640CCB4}"/>
              </a:ext>
            </a:extLst>
          </p:cNvPr>
          <p:cNvSpPr/>
          <p:nvPr/>
        </p:nvSpPr>
        <p:spPr>
          <a:xfrm>
            <a:off x="1641513" y="958468"/>
            <a:ext cx="5860973" cy="77118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Our approach to understand the header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C65212-A35C-0043-BDF8-8C6BDEF7367A}"/>
                  </a:ext>
                </a:extLst>
              </p:cNvPr>
              <p:cNvSpPr txBox="1"/>
              <p:nvPr/>
            </p:nvSpPr>
            <p:spPr>
              <a:xfrm>
                <a:off x="3631889" y="2342880"/>
                <a:ext cx="1317604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C65212-A35C-0043-BDF8-8C6BDEF73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89" y="2342880"/>
                <a:ext cx="1317604" cy="555858"/>
              </a:xfrm>
              <a:prstGeom prst="rect">
                <a:avLst/>
              </a:prstGeom>
              <a:blipFill>
                <a:blip r:embed="rId3"/>
                <a:stretch>
                  <a:fillRect l="-285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5EC9FD-4912-064A-8697-1A1C35AB2AA6}"/>
              </a:ext>
            </a:extLst>
          </p:cNvPr>
          <p:cNvCxnSpPr/>
          <p:nvPr/>
        </p:nvCxnSpPr>
        <p:spPr>
          <a:xfrm>
            <a:off x="3178289" y="2678400"/>
            <a:ext cx="453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2E11EE-420C-C842-A9E8-A31617E2F249}"/>
              </a:ext>
            </a:extLst>
          </p:cNvPr>
          <p:cNvSpPr txBox="1"/>
          <p:nvPr/>
        </p:nvSpPr>
        <p:spPr>
          <a:xfrm>
            <a:off x="1526400" y="2494368"/>
            <a:ext cx="172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Travel time fixed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459C37-CD14-0048-BD10-14FAD60161E9}"/>
              </a:ext>
            </a:extLst>
          </p:cNvPr>
          <p:cNvCxnSpPr>
            <a:cxnSpLocks/>
          </p:cNvCxnSpPr>
          <p:nvPr/>
        </p:nvCxnSpPr>
        <p:spPr>
          <a:xfrm flipV="1">
            <a:off x="3960000" y="2778500"/>
            <a:ext cx="251491" cy="817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C837AA-1847-4D43-80BD-B3CF2DAEAC15}"/>
              </a:ext>
            </a:extLst>
          </p:cNvPr>
          <p:cNvSpPr txBox="1"/>
          <p:nvPr/>
        </p:nvSpPr>
        <p:spPr>
          <a:xfrm>
            <a:off x="2127616" y="3596420"/>
            <a:ext cx="276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 offset travel time fixed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09D763-3DCA-6E43-B6C5-CF8F897CA0F0}"/>
              </a:ext>
            </a:extLst>
          </p:cNvPr>
          <p:cNvCxnSpPr>
            <a:cxnSpLocks/>
          </p:cNvCxnSpPr>
          <p:nvPr/>
        </p:nvCxnSpPr>
        <p:spPr>
          <a:xfrm flipH="1">
            <a:off x="4892988" y="2342880"/>
            <a:ext cx="592178" cy="168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8875E8E-EC3E-124F-B928-F5FB24EEA3C4}"/>
              </a:ext>
            </a:extLst>
          </p:cNvPr>
          <p:cNvSpPr txBox="1"/>
          <p:nvPr/>
        </p:nvSpPr>
        <p:spPr>
          <a:xfrm>
            <a:off x="5485165" y="2125036"/>
            <a:ext cx="173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Scan over offset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ACC2C5-6541-9843-9BCB-F7DC5EB8D137}"/>
              </a:ext>
            </a:extLst>
          </p:cNvPr>
          <p:cNvCxnSpPr>
            <a:cxnSpLocks/>
          </p:cNvCxnSpPr>
          <p:nvPr/>
        </p:nvCxnSpPr>
        <p:spPr>
          <a:xfrm flipH="1" flipV="1">
            <a:off x="4830623" y="2896858"/>
            <a:ext cx="706177" cy="511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03291E-24AA-1E4A-94D0-8D850FFB89D1}"/>
              </a:ext>
            </a:extLst>
          </p:cNvPr>
          <p:cNvSpPr txBox="1"/>
          <p:nvPr/>
        </p:nvSpPr>
        <p:spPr>
          <a:xfrm>
            <a:off x="5192299" y="3408476"/>
            <a:ext cx="406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velocity for water bottom reflection</a:t>
            </a:r>
          </a:p>
        </p:txBody>
      </p:sp>
    </p:spTree>
    <p:extLst>
      <p:ext uri="{BB962C8B-B14F-4D97-AF65-F5344CB8AC3E}">
        <p14:creationId xmlns:p14="http://schemas.microsoft.com/office/powerpoint/2010/main" val="2178572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Understanding the header with semblance scan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B0AD10-A480-E643-8FA0-130ED483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18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A0D8D4A-5F21-9342-8554-B2295640CCB4}"/>
              </a:ext>
            </a:extLst>
          </p:cNvPr>
          <p:cNvSpPr/>
          <p:nvPr/>
        </p:nvSpPr>
        <p:spPr>
          <a:xfrm>
            <a:off x="1641513" y="958468"/>
            <a:ext cx="5860973" cy="77118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Our approach to understand the header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C65212-A35C-0043-BDF8-8C6BDEF7367A}"/>
                  </a:ext>
                </a:extLst>
              </p:cNvPr>
              <p:cNvSpPr txBox="1"/>
              <p:nvPr/>
            </p:nvSpPr>
            <p:spPr>
              <a:xfrm>
                <a:off x="3631889" y="2342880"/>
                <a:ext cx="1317604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C65212-A35C-0043-BDF8-8C6BDEF73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89" y="2342880"/>
                <a:ext cx="1317604" cy="555858"/>
              </a:xfrm>
              <a:prstGeom prst="rect">
                <a:avLst/>
              </a:prstGeom>
              <a:blipFill>
                <a:blip r:embed="rId3"/>
                <a:stretch>
                  <a:fillRect l="-285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5EC9FD-4912-064A-8697-1A1C35AB2AA6}"/>
              </a:ext>
            </a:extLst>
          </p:cNvPr>
          <p:cNvCxnSpPr/>
          <p:nvPr/>
        </p:nvCxnSpPr>
        <p:spPr>
          <a:xfrm>
            <a:off x="3178289" y="2678400"/>
            <a:ext cx="4536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2E11EE-420C-C842-A9E8-A31617E2F249}"/>
              </a:ext>
            </a:extLst>
          </p:cNvPr>
          <p:cNvSpPr txBox="1"/>
          <p:nvPr/>
        </p:nvSpPr>
        <p:spPr>
          <a:xfrm>
            <a:off x="1274134" y="2478368"/>
            <a:ext cx="197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Scan over time axis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459C37-CD14-0048-BD10-14FAD60161E9}"/>
              </a:ext>
            </a:extLst>
          </p:cNvPr>
          <p:cNvCxnSpPr>
            <a:cxnSpLocks/>
          </p:cNvCxnSpPr>
          <p:nvPr/>
        </p:nvCxnSpPr>
        <p:spPr>
          <a:xfrm flipV="1">
            <a:off x="3960000" y="2778500"/>
            <a:ext cx="251491" cy="817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C837AA-1847-4D43-80BD-B3CF2DAEAC15}"/>
              </a:ext>
            </a:extLst>
          </p:cNvPr>
          <p:cNvSpPr txBox="1"/>
          <p:nvPr/>
        </p:nvSpPr>
        <p:spPr>
          <a:xfrm>
            <a:off x="2127616" y="3596420"/>
            <a:ext cx="2765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Zero offset travel time fixed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09D763-3DCA-6E43-B6C5-CF8F897CA0F0}"/>
              </a:ext>
            </a:extLst>
          </p:cNvPr>
          <p:cNvCxnSpPr>
            <a:cxnSpLocks/>
          </p:cNvCxnSpPr>
          <p:nvPr/>
        </p:nvCxnSpPr>
        <p:spPr>
          <a:xfrm flipH="1">
            <a:off x="4892988" y="2342880"/>
            <a:ext cx="592178" cy="168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8875E8E-EC3E-124F-B928-F5FB24EEA3C4}"/>
              </a:ext>
            </a:extLst>
          </p:cNvPr>
          <p:cNvSpPr txBox="1"/>
          <p:nvPr/>
        </p:nvSpPr>
        <p:spPr>
          <a:xfrm>
            <a:off x="5485165" y="2125036"/>
            <a:ext cx="126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Offset fixed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ACC2C5-6541-9843-9BCB-F7DC5EB8D137}"/>
              </a:ext>
            </a:extLst>
          </p:cNvPr>
          <p:cNvCxnSpPr>
            <a:cxnSpLocks/>
          </p:cNvCxnSpPr>
          <p:nvPr/>
        </p:nvCxnSpPr>
        <p:spPr>
          <a:xfrm flipH="1" flipV="1">
            <a:off x="4830623" y="2896858"/>
            <a:ext cx="706177" cy="511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03291E-24AA-1E4A-94D0-8D850FFB89D1}"/>
              </a:ext>
            </a:extLst>
          </p:cNvPr>
          <p:cNvSpPr txBox="1"/>
          <p:nvPr/>
        </p:nvSpPr>
        <p:spPr>
          <a:xfrm>
            <a:off x="5192299" y="3408476"/>
            <a:ext cx="406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velocity for water bottom reflection</a:t>
            </a:r>
          </a:p>
        </p:txBody>
      </p:sp>
    </p:spTree>
    <p:extLst>
      <p:ext uri="{BB962C8B-B14F-4D97-AF65-F5344CB8AC3E}">
        <p14:creationId xmlns:p14="http://schemas.microsoft.com/office/powerpoint/2010/main" val="271507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72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Motivation </a:t>
            </a:r>
          </a:p>
          <a:p>
            <a:pPr algn="ctr"/>
            <a:r>
              <a:rPr lang="en-US" sz="3200" dirty="0"/>
              <a:t>Is there a measurable 4D anisotropic effect?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886" y="4881890"/>
            <a:ext cx="27622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Maharramov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Ph.D. Thesis, SEP-162, 2016</a:t>
            </a:r>
          </a:p>
        </p:txBody>
      </p:sp>
      <p:pic>
        <p:nvPicPr>
          <p:cNvPr id="5" name="Picture 4" descr="Genesis-dv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5" y="1104145"/>
            <a:ext cx="6619138" cy="3404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3425" y="1383329"/>
            <a:ext cx="2995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Time-lapse velocity change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0138BE-726A-F840-AA82-E292A025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70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3EF79D-ADF1-6344-9FE8-7D372C1B8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10" y="1379818"/>
            <a:ext cx="2809009" cy="2286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2CD524-33FA-F441-81BC-0A7FF58C7ED1}"/>
              </a:ext>
            </a:extLst>
          </p:cNvPr>
          <p:cNvCxnSpPr>
            <a:cxnSpLocks/>
          </p:cNvCxnSpPr>
          <p:nvPr/>
        </p:nvCxnSpPr>
        <p:spPr>
          <a:xfrm>
            <a:off x="1284336" y="2481912"/>
            <a:ext cx="25657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B75D39-24C0-5E41-815D-B7E5D59BC5FD}"/>
              </a:ext>
            </a:extLst>
          </p:cNvPr>
          <p:cNvSpPr txBox="1"/>
          <p:nvPr/>
        </p:nvSpPr>
        <p:spPr>
          <a:xfrm>
            <a:off x="13509" y="13508"/>
            <a:ext cx="913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interpretation of the header information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DC162-72FE-DE41-B354-B349153A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19</a:t>
            </a:fld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33DAE0-686B-9047-A899-63454C0ABCE6}"/>
              </a:ext>
            </a:extLst>
          </p:cNvPr>
          <p:cNvCxnSpPr/>
          <p:nvPr/>
        </p:nvCxnSpPr>
        <p:spPr>
          <a:xfrm flipH="1">
            <a:off x="3894754" y="2307024"/>
            <a:ext cx="684000" cy="174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1532038-7E8A-D845-86F3-FE9D0B6526EA}"/>
              </a:ext>
            </a:extLst>
          </p:cNvPr>
          <p:cNvSpPr txBox="1"/>
          <p:nvPr/>
        </p:nvSpPr>
        <p:spPr>
          <a:xfrm>
            <a:off x="4578754" y="2108198"/>
            <a:ext cx="4037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Our initial interpretation of the time shift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02AF30-BFE2-0445-B9E7-B7F6D2D05CB6}"/>
              </a:ext>
            </a:extLst>
          </p:cNvPr>
          <p:cNvCxnSpPr>
            <a:cxnSpLocks/>
          </p:cNvCxnSpPr>
          <p:nvPr/>
        </p:nvCxnSpPr>
        <p:spPr>
          <a:xfrm flipH="1">
            <a:off x="3850119" y="3161308"/>
            <a:ext cx="7286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70CA752-6517-384C-BBFF-1A33D8428354}"/>
              </a:ext>
            </a:extLst>
          </p:cNvPr>
          <p:cNvSpPr txBox="1"/>
          <p:nvPr/>
        </p:nvSpPr>
        <p:spPr>
          <a:xfrm>
            <a:off x="4572000" y="2976642"/>
            <a:ext cx="351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new interpretation of the time shift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A079E-25E9-4B49-9EEE-79C89BE995E9}"/>
              </a:ext>
            </a:extLst>
          </p:cNvPr>
          <p:cNvSpPr txBox="1"/>
          <p:nvPr/>
        </p:nvSpPr>
        <p:spPr>
          <a:xfrm>
            <a:off x="1041110" y="4057887"/>
            <a:ext cx="720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</a:t>
            </a:r>
            <a:r>
              <a:rPr lang="en-US" dirty="0" err="1"/>
              <a:t>ms</a:t>
            </a:r>
            <a:r>
              <a:rPr lang="en-US" dirty="0"/>
              <a:t> shift is a lot to us, because the time-lapse change is about 10 meters</a:t>
            </a:r>
          </a:p>
        </p:txBody>
      </p:sp>
    </p:spTree>
    <p:extLst>
      <p:ext uri="{BB962C8B-B14F-4D97-AF65-F5344CB8AC3E}">
        <p14:creationId xmlns:p14="http://schemas.microsoft.com/office/powerpoint/2010/main" val="3868436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3EF79D-ADF1-6344-9FE8-7D372C1B8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10" y="1379818"/>
            <a:ext cx="2809009" cy="2286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2CD524-33FA-F441-81BC-0A7FF58C7ED1}"/>
              </a:ext>
            </a:extLst>
          </p:cNvPr>
          <p:cNvCxnSpPr>
            <a:cxnSpLocks/>
          </p:cNvCxnSpPr>
          <p:nvPr/>
        </p:nvCxnSpPr>
        <p:spPr>
          <a:xfrm>
            <a:off x="1284336" y="2481912"/>
            <a:ext cx="25657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B75D39-24C0-5E41-815D-B7E5D59BC5FD}"/>
              </a:ext>
            </a:extLst>
          </p:cNvPr>
          <p:cNvSpPr txBox="1"/>
          <p:nvPr/>
        </p:nvSpPr>
        <p:spPr>
          <a:xfrm>
            <a:off x="13509" y="13508"/>
            <a:ext cx="913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interpretation of the header information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DC162-72FE-DE41-B354-B349153A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20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742304-FF23-FD4C-ACDA-1CDAB42FE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592" y="1379818"/>
            <a:ext cx="2809009" cy="2286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E21BF5-F7F5-9B47-A43D-A9D1954F5FFA}"/>
              </a:ext>
            </a:extLst>
          </p:cNvPr>
          <p:cNvCxnSpPr>
            <a:cxnSpLocks/>
          </p:cNvCxnSpPr>
          <p:nvPr/>
        </p:nvCxnSpPr>
        <p:spPr>
          <a:xfrm>
            <a:off x="5599818" y="2503512"/>
            <a:ext cx="25657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2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Our “optimal” re-processing workflow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609B9E-521E-D74C-8D31-C72B247F5E4A}"/>
              </a:ext>
            </a:extLst>
          </p:cNvPr>
          <p:cNvSpPr/>
          <p:nvPr/>
        </p:nvSpPr>
        <p:spPr>
          <a:xfrm>
            <a:off x="66190" y="1385751"/>
            <a:ext cx="9011619" cy="74972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D2DA523-C4CB-CC4A-92B9-8CAFAEAFBAEF}"/>
              </a:ext>
            </a:extLst>
          </p:cNvPr>
          <p:cNvSpPr/>
          <p:nvPr/>
        </p:nvSpPr>
        <p:spPr>
          <a:xfrm>
            <a:off x="66189" y="2210679"/>
            <a:ext cx="9011619" cy="1907721"/>
          </a:xfrm>
          <a:prstGeom prst="round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1C0434-C364-0A4E-A717-E668993E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5FEA05-1182-0C48-AD42-A2511322B554}"/>
              </a:ext>
            </a:extLst>
          </p:cNvPr>
          <p:cNvSpPr txBox="1"/>
          <p:nvPr/>
        </p:nvSpPr>
        <p:spPr>
          <a:xfrm>
            <a:off x="194399" y="612475"/>
            <a:ext cx="89496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shift midpoint location;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align sources and receivers with the boat sailing direction;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shift origin of offset axis from 400 ft to 360 ft;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shift zero time by 6 </a:t>
            </a:r>
            <a:r>
              <a:rPr lang="en-US" sz="2400" dirty="0" err="1"/>
              <a:t>ms</a:t>
            </a:r>
            <a:r>
              <a:rPr lang="en-US" sz="24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apply spherical divergence correction to match the baseline data;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apply NMO correction to flatten the CMP gather;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interpolate along offset axis;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apply inverse NMO correction to recover kinematics;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sort to shot and receiver gathers to enhance illumination.</a:t>
            </a:r>
          </a:p>
        </p:txBody>
      </p:sp>
    </p:spTree>
    <p:extLst>
      <p:ext uri="{BB962C8B-B14F-4D97-AF65-F5344CB8AC3E}">
        <p14:creationId xmlns:p14="http://schemas.microsoft.com/office/powerpoint/2010/main" val="3795187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of midpoint gather before data re-processing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4CE251-7567-D14C-BADC-1C84AC26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0FAAD-9DA7-FA43-8241-3A1DC974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" y="611791"/>
            <a:ext cx="9031340" cy="455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16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Common shot gathers after data re-processing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2773A6-AB85-9E4D-B6F8-CA42911F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" y="484741"/>
            <a:ext cx="9144000" cy="46182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4AEBC4-371F-2F40-AAE0-B6F5F35D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46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Common shot gathers after data re-processing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2773A6-AB85-9E4D-B6F8-CA42911FDC0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968" y="481712"/>
            <a:ext cx="9144000" cy="46177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4AEBC4-371F-2F40-AAE0-B6F5F35D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5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brief summary of our data-reprocessing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D986F-6E9C-E74E-829D-227B05FC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15986E-163B-7A46-9A14-110944F82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" y="418641"/>
            <a:ext cx="9130491" cy="472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96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ADB537-5358-ED45-A763-F9205C53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" y="418641"/>
            <a:ext cx="9130491" cy="47248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brief summary of our data-reprocessing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D986F-6E9C-E74E-829D-227B05FC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26</a:t>
            </a:fld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311533-F37B-034D-B144-6447E4E23D25}"/>
              </a:ext>
            </a:extLst>
          </p:cNvPr>
          <p:cNvSpPr/>
          <p:nvPr/>
        </p:nvSpPr>
        <p:spPr>
          <a:xfrm>
            <a:off x="5860973" y="3968569"/>
            <a:ext cx="892378" cy="603430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E22E84E-8EA0-1945-A264-B7FD61380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86" y="1019041"/>
            <a:ext cx="2743199" cy="2418220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40D072E-BC19-9141-BBF3-C30AFF7B1311}"/>
              </a:ext>
            </a:extLst>
          </p:cNvPr>
          <p:cNvSpPr/>
          <p:nvPr/>
        </p:nvSpPr>
        <p:spPr>
          <a:xfrm>
            <a:off x="831786" y="544246"/>
            <a:ext cx="2743200" cy="4142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Initial interpretation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7730F1-0F01-7849-BA56-9A7FCBE03AC6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3574987" y="3272012"/>
            <a:ext cx="2285986" cy="998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4AB8E7-A793-3F4D-98DA-D9272C80366C}"/>
              </a:ext>
            </a:extLst>
          </p:cNvPr>
          <p:cNvCxnSpPr>
            <a:cxnSpLocks/>
          </p:cNvCxnSpPr>
          <p:nvPr/>
        </p:nvCxnSpPr>
        <p:spPr>
          <a:xfrm flipV="1">
            <a:off x="6753351" y="3459292"/>
            <a:ext cx="1019049" cy="5092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246973-ECC6-4A46-A48A-323E559FF48E}"/>
              </a:ext>
            </a:extLst>
          </p:cNvPr>
          <p:cNvCxnSpPr/>
          <p:nvPr/>
        </p:nvCxnSpPr>
        <p:spPr>
          <a:xfrm flipH="1" flipV="1">
            <a:off x="2236424" y="2072747"/>
            <a:ext cx="506776" cy="1872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42D811-91F0-5641-AECF-9CF7A26BFDE4}"/>
              </a:ext>
            </a:extLst>
          </p:cNvPr>
          <p:cNvCxnSpPr>
            <a:cxnSpLocks/>
          </p:cNvCxnSpPr>
          <p:nvPr/>
        </p:nvCxnSpPr>
        <p:spPr>
          <a:xfrm flipH="1" flipV="1">
            <a:off x="2632664" y="2523410"/>
            <a:ext cx="573832" cy="12956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470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ADB537-5358-ED45-A763-F9205C53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" y="418641"/>
            <a:ext cx="9130491" cy="47248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brief summary of our data-reprocessing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D986F-6E9C-E74E-829D-227B05FC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27</a:t>
            </a:fld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311533-F37B-034D-B144-6447E4E23D25}"/>
              </a:ext>
            </a:extLst>
          </p:cNvPr>
          <p:cNvSpPr/>
          <p:nvPr/>
        </p:nvSpPr>
        <p:spPr>
          <a:xfrm>
            <a:off x="5860973" y="3968569"/>
            <a:ext cx="892378" cy="603430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E22E84E-8EA0-1945-A264-B7FD61380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86" y="1019041"/>
            <a:ext cx="2743199" cy="24182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DE8C27-9809-ED43-8527-7EDE678EA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799" y="1041069"/>
            <a:ext cx="2748802" cy="2423159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40D072E-BC19-9141-BBF3-C30AFF7B1311}"/>
              </a:ext>
            </a:extLst>
          </p:cNvPr>
          <p:cNvSpPr/>
          <p:nvPr/>
        </p:nvSpPr>
        <p:spPr>
          <a:xfrm>
            <a:off x="831786" y="544246"/>
            <a:ext cx="2743200" cy="4142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Initial interpretation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79C6E80-3CF7-E046-A391-B199A12B70B4}"/>
              </a:ext>
            </a:extLst>
          </p:cNvPr>
          <p:cNvSpPr/>
          <p:nvPr/>
        </p:nvSpPr>
        <p:spPr>
          <a:xfrm>
            <a:off x="6411817" y="584523"/>
            <a:ext cx="2732183" cy="4142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Updated interpretation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7730F1-0F01-7849-BA56-9A7FCBE03AC6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3574987" y="3272012"/>
            <a:ext cx="2285986" cy="998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4AB8E7-A793-3F4D-98DA-D9272C80366C}"/>
              </a:ext>
            </a:extLst>
          </p:cNvPr>
          <p:cNvCxnSpPr>
            <a:cxnSpLocks/>
          </p:cNvCxnSpPr>
          <p:nvPr/>
        </p:nvCxnSpPr>
        <p:spPr>
          <a:xfrm flipV="1">
            <a:off x="6753351" y="3459292"/>
            <a:ext cx="1019049" cy="5092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246973-ECC6-4A46-A48A-323E559FF48E}"/>
              </a:ext>
            </a:extLst>
          </p:cNvPr>
          <p:cNvCxnSpPr/>
          <p:nvPr/>
        </p:nvCxnSpPr>
        <p:spPr>
          <a:xfrm flipH="1" flipV="1">
            <a:off x="2236424" y="2072747"/>
            <a:ext cx="506776" cy="1872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A6FE0C-41E2-314B-AC31-42B52869BC48}"/>
              </a:ext>
            </a:extLst>
          </p:cNvPr>
          <p:cNvCxnSpPr/>
          <p:nvPr/>
        </p:nvCxnSpPr>
        <p:spPr>
          <a:xfrm flipH="1" flipV="1">
            <a:off x="7796150" y="2085648"/>
            <a:ext cx="506776" cy="1872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42D811-91F0-5641-AECF-9CF7A26BFDE4}"/>
              </a:ext>
            </a:extLst>
          </p:cNvPr>
          <p:cNvCxnSpPr>
            <a:cxnSpLocks/>
          </p:cNvCxnSpPr>
          <p:nvPr/>
        </p:nvCxnSpPr>
        <p:spPr>
          <a:xfrm flipH="1" flipV="1">
            <a:off x="2632664" y="2523410"/>
            <a:ext cx="573832" cy="12956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E2FAC3-5AB8-A145-8A87-068E237FF4B8}"/>
              </a:ext>
            </a:extLst>
          </p:cNvPr>
          <p:cNvCxnSpPr>
            <a:cxnSpLocks/>
          </p:cNvCxnSpPr>
          <p:nvPr/>
        </p:nvCxnSpPr>
        <p:spPr>
          <a:xfrm flipH="1" flipV="1">
            <a:off x="8210100" y="2551616"/>
            <a:ext cx="573832" cy="12956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354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88CDA8C-1ED9-E74D-BF5D-D19B966D8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" y="418641"/>
            <a:ext cx="9130491" cy="47248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brief summary of our data-reprocessing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D986F-6E9C-E74E-829D-227B05FC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28</a:t>
            </a:fld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311533-F37B-034D-B144-6447E4E23D25}"/>
              </a:ext>
            </a:extLst>
          </p:cNvPr>
          <p:cNvSpPr/>
          <p:nvPr/>
        </p:nvSpPr>
        <p:spPr>
          <a:xfrm>
            <a:off x="4440175" y="3707645"/>
            <a:ext cx="941862" cy="562419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E22E84E-8EA0-1945-A264-B7FD61380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18" y="2344557"/>
            <a:ext cx="2743198" cy="2418220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40D072E-BC19-9141-BBF3-C30AFF7B1311}"/>
              </a:ext>
            </a:extLst>
          </p:cNvPr>
          <p:cNvSpPr/>
          <p:nvPr/>
        </p:nvSpPr>
        <p:spPr>
          <a:xfrm>
            <a:off x="242372" y="1894534"/>
            <a:ext cx="2743200" cy="4142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Initial interpretation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7730F1-0F01-7849-BA56-9A7FCBE03AC6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2985573" y="3533487"/>
            <a:ext cx="1454602" cy="455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4AB8E7-A793-3F4D-98DA-D9272C80366C}"/>
              </a:ext>
            </a:extLst>
          </p:cNvPr>
          <p:cNvCxnSpPr>
            <a:cxnSpLocks/>
          </p:cNvCxnSpPr>
          <p:nvPr/>
        </p:nvCxnSpPr>
        <p:spPr>
          <a:xfrm flipV="1">
            <a:off x="5382037" y="3553667"/>
            <a:ext cx="945935" cy="329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D59AE5-6E35-914E-8F30-545E19007D93}"/>
              </a:ext>
            </a:extLst>
          </p:cNvPr>
          <p:cNvCxnSpPr>
            <a:cxnSpLocks/>
          </p:cNvCxnSpPr>
          <p:nvPr/>
        </p:nvCxnSpPr>
        <p:spPr>
          <a:xfrm flipH="1" flipV="1">
            <a:off x="1699317" y="3569791"/>
            <a:ext cx="714699" cy="1240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2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7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804" y="764557"/>
            <a:ext cx="89981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Data re-processing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Time-lapse RTM study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Sensitivity analysis for anisotropic parameters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04E341-1461-6947-BBBF-65559533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08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88CDA8C-1ED9-E74D-BF5D-D19B966D8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" y="418641"/>
            <a:ext cx="9130491" cy="47248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A brief summary of our data-reprocessing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D986F-6E9C-E74E-829D-227B05FC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29</a:t>
            </a:fld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311533-F37B-034D-B144-6447E4E23D25}"/>
              </a:ext>
            </a:extLst>
          </p:cNvPr>
          <p:cNvSpPr/>
          <p:nvPr/>
        </p:nvSpPr>
        <p:spPr>
          <a:xfrm>
            <a:off x="4440175" y="3707645"/>
            <a:ext cx="941862" cy="562419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E22E84E-8EA0-1945-A264-B7FD61380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18" y="2344557"/>
            <a:ext cx="2743198" cy="24182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DE8C27-9809-ED43-8527-7EDE678EA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972" y="2350221"/>
            <a:ext cx="2743198" cy="2418220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40D072E-BC19-9141-BBF3-C30AFF7B1311}"/>
              </a:ext>
            </a:extLst>
          </p:cNvPr>
          <p:cNvSpPr/>
          <p:nvPr/>
        </p:nvSpPr>
        <p:spPr>
          <a:xfrm>
            <a:off x="242372" y="1894534"/>
            <a:ext cx="2743200" cy="4142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Initial interpretation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79C6E80-3CF7-E046-A391-B199A12B70B4}"/>
              </a:ext>
            </a:extLst>
          </p:cNvPr>
          <p:cNvSpPr/>
          <p:nvPr/>
        </p:nvSpPr>
        <p:spPr>
          <a:xfrm>
            <a:off x="6338989" y="1887956"/>
            <a:ext cx="2732183" cy="4142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Updated interpretation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7730F1-0F01-7849-BA56-9A7FCBE03AC6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2985573" y="3533487"/>
            <a:ext cx="1454602" cy="455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4AB8E7-A793-3F4D-98DA-D9272C80366C}"/>
              </a:ext>
            </a:extLst>
          </p:cNvPr>
          <p:cNvCxnSpPr>
            <a:cxnSpLocks/>
          </p:cNvCxnSpPr>
          <p:nvPr/>
        </p:nvCxnSpPr>
        <p:spPr>
          <a:xfrm flipV="1">
            <a:off x="5382037" y="3553667"/>
            <a:ext cx="945935" cy="329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D59AE5-6E35-914E-8F30-545E19007D93}"/>
              </a:ext>
            </a:extLst>
          </p:cNvPr>
          <p:cNvCxnSpPr>
            <a:cxnSpLocks/>
          </p:cNvCxnSpPr>
          <p:nvPr/>
        </p:nvCxnSpPr>
        <p:spPr>
          <a:xfrm flipH="1" flipV="1">
            <a:off x="1699317" y="3569791"/>
            <a:ext cx="714699" cy="1240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5256BB-4C54-B649-8D38-3432A1574DF1}"/>
              </a:ext>
            </a:extLst>
          </p:cNvPr>
          <p:cNvCxnSpPr>
            <a:cxnSpLocks/>
          </p:cNvCxnSpPr>
          <p:nvPr/>
        </p:nvCxnSpPr>
        <p:spPr>
          <a:xfrm flipH="1" flipV="1">
            <a:off x="7760531" y="3583565"/>
            <a:ext cx="714699" cy="1240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2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7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804" y="764557"/>
            <a:ext cx="89981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Data re-processing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Time-lapse RTM study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Sensitivity analysis for anisotropic parameters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592911-CEB1-9D4B-BB17-04C5F759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80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3"/>
          <a:stretch/>
        </p:blipFill>
        <p:spPr>
          <a:xfrm>
            <a:off x="1825126" y="650240"/>
            <a:ext cx="5612295" cy="4310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3D VTI model: vertical velocity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66BE44-87D2-1A4F-AC5F-1AE166E94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F75ED-3FDA-CA4F-948B-5BC3D64C7570}"/>
              </a:ext>
            </a:extLst>
          </p:cNvPr>
          <p:cNvSpPr txBox="1"/>
          <p:nvPr/>
        </p:nvSpPr>
        <p:spPr>
          <a:xfrm>
            <a:off x="0" y="4767264"/>
            <a:ext cx="244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 et al., SEP 168, 2017</a:t>
            </a:r>
          </a:p>
        </p:txBody>
      </p:sp>
    </p:spTree>
    <p:extLst>
      <p:ext uri="{BB962C8B-B14F-4D97-AF65-F5344CB8AC3E}">
        <p14:creationId xmlns:p14="http://schemas.microsoft.com/office/powerpoint/2010/main" val="3228328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"/>
          <a:stretch/>
        </p:blipFill>
        <p:spPr>
          <a:xfrm>
            <a:off x="1825126" y="660400"/>
            <a:ext cx="5612295" cy="43002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3D VTI model: </a:t>
            </a:r>
            <a:r>
              <a:rPr lang="en-US" sz="3200" dirty="0" err="1"/>
              <a:t>η</a:t>
            </a:r>
            <a:r>
              <a:rPr lang="en-US" sz="3200" dirty="0"/>
              <a:t> parameter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E5600-37BB-0942-AA7E-D077FB98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B52F7-0A26-3F45-A64D-189E92191982}"/>
              </a:ext>
            </a:extLst>
          </p:cNvPr>
          <p:cNvSpPr txBox="1"/>
          <p:nvPr/>
        </p:nvSpPr>
        <p:spPr>
          <a:xfrm>
            <a:off x="0" y="4767264"/>
            <a:ext cx="244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 et al., SEP 168, 2017</a:t>
            </a:r>
          </a:p>
        </p:txBody>
      </p:sp>
    </p:spTree>
    <p:extLst>
      <p:ext uri="{BB962C8B-B14F-4D97-AF65-F5344CB8AC3E}">
        <p14:creationId xmlns:p14="http://schemas.microsoft.com/office/powerpoint/2010/main" val="931287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2887" y="11347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508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RTM image with 3-35 Hz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26360-8A9F-ED4F-80AD-6A25DC2391B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98039" y="652464"/>
            <a:ext cx="5347921" cy="41147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A17DC6-F399-B14D-8E07-77578AF82198}"/>
              </a:ext>
            </a:extLst>
          </p:cNvPr>
          <p:cNvSpPr txBox="1"/>
          <p:nvPr/>
        </p:nvSpPr>
        <p:spPr>
          <a:xfrm>
            <a:off x="2829209" y="4758417"/>
            <a:ext cx="3633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Anisotropic migration of baseline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08272F-DB62-E247-88FD-6502294EE608}"/>
              </a:ext>
            </a:extLst>
          </p:cNvPr>
          <p:cNvSpPr/>
          <p:nvPr/>
        </p:nvSpPr>
        <p:spPr>
          <a:xfrm>
            <a:off x="4329932" y="3443149"/>
            <a:ext cx="876822" cy="65135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0AAB9A7-7DD7-A84D-B8F1-AD81DFEC9C06}"/>
              </a:ext>
            </a:extLst>
          </p:cNvPr>
          <p:cNvSpPr/>
          <p:nvPr/>
        </p:nvSpPr>
        <p:spPr>
          <a:xfrm>
            <a:off x="6279614" y="1454776"/>
            <a:ext cx="2864386" cy="8314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Stretch mute will remove low </a:t>
            </a:r>
            <a:r>
              <a:rPr lang="en-US" dirty="0" err="1"/>
              <a:t>freq</a:t>
            </a:r>
            <a:r>
              <a:rPr lang="en-US" dirty="0"/>
              <a:t> at shallow area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D8C416-318C-D84C-ADEE-8CEF1375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33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352027-0FE8-F94F-9AA7-7C91AD7724EF}"/>
              </a:ext>
            </a:extLst>
          </p:cNvPr>
          <p:cNvCxnSpPr>
            <a:cxnSpLocks/>
          </p:cNvCxnSpPr>
          <p:nvPr/>
        </p:nvCxnSpPr>
        <p:spPr>
          <a:xfrm flipV="1">
            <a:off x="4649288" y="3836276"/>
            <a:ext cx="134064" cy="1697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046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2887" y="11347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508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RTM image with 3-35 Hz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26360-8A9F-ED4F-80AD-6A25DC2391B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98040" y="652464"/>
            <a:ext cx="5347919" cy="41147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A17DC6-F399-B14D-8E07-77578AF82198}"/>
              </a:ext>
            </a:extLst>
          </p:cNvPr>
          <p:cNvSpPr txBox="1"/>
          <p:nvPr/>
        </p:nvSpPr>
        <p:spPr>
          <a:xfrm>
            <a:off x="2829209" y="4758417"/>
            <a:ext cx="3808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Anisotropic migration of monitor-1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0AAB9A7-7DD7-A84D-B8F1-AD81DFEC9C06}"/>
              </a:ext>
            </a:extLst>
          </p:cNvPr>
          <p:cNvSpPr/>
          <p:nvPr/>
        </p:nvSpPr>
        <p:spPr>
          <a:xfrm>
            <a:off x="6279614" y="1454776"/>
            <a:ext cx="2864386" cy="8314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Stretch mute will remove low </a:t>
            </a:r>
            <a:r>
              <a:rPr lang="en-US" dirty="0" err="1"/>
              <a:t>freq</a:t>
            </a:r>
            <a:r>
              <a:rPr lang="en-US" dirty="0"/>
              <a:t> at shallow area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D8C416-318C-D84C-ADEE-8CEF1375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34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AD8E7D-F52B-D14F-B392-28D155B8706E}"/>
              </a:ext>
            </a:extLst>
          </p:cNvPr>
          <p:cNvSpPr/>
          <p:nvPr/>
        </p:nvSpPr>
        <p:spPr>
          <a:xfrm>
            <a:off x="4329932" y="3443149"/>
            <a:ext cx="876822" cy="65135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749CD9-383E-3E43-AC1E-3035AEE7EA90}"/>
              </a:ext>
            </a:extLst>
          </p:cNvPr>
          <p:cNvCxnSpPr>
            <a:cxnSpLocks/>
          </p:cNvCxnSpPr>
          <p:nvPr/>
        </p:nvCxnSpPr>
        <p:spPr>
          <a:xfrm flipV="1">
            <a:off x="4649288" y="3836276"/>
            <a:ext cx="134064" cy="1697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38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2887" y="11347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508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RTM image with 3-35 Hz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26360-8A9F-ED4F-80AD-6A25DC2391B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98040" y="652464"/>
            <a:ext cx="5347919" cy="41147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A17DC6-F399-B14D-8E07-77578AF82198}"/>
              </a:ext>
            </a:extLst>
          </p:cNvPr>
          <p:cNvSpPr txBox="1"/>
          <p:nvPr/>
        </p:nvSpPr>
        <p:spPr>
          <a:xfrm>
            <a:off x="2829209" y="4758417"/>
            <a:ext cx="3808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Anisotropic migration of monitor-2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0AAB9A7-7DD7-A84D-B8F1-AD81DFEC9C06}"/>
              </a:ext>
            </a:extLst>
          </p:cNvPr>
          <p:cNvSpPr/>
          <p:nvPr/>
        </p:nvSpPr>
        <p:spPr>
          <a:xfrm>
            <a:off x="6279614" y="1454776"/>
            <a:ext cx="2864386" cy="8314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Stretch mute will remove low </a:t>
            </a:r>
            <a:r>
              <a:rPr lang="en-US" dirty="0" err="1"/>
              <a:t>freq</a:t>
            </a:r>
            <a:r>
              <a:rPr lang="en-US" dirty="0"/>
              <a:t> at shallow area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D8C416-318C-D84C-ADEE-8CEF1375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35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AD8E7D-F52B-D14F-B392-28D155B8706E}"/>
              </a:ext>
            </a:extLst>
          </p:cNvPr>
          <p:cNvSpPr/>
          <p:nvPr/>
        </p:nvSpPr>
        <p:spPr>
          <a:xfrm>
            <a:off x="4329932" y="3443149"/>
            <a:ext cx="876822" cy="65135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0FE108-CB55-A145-920B-E1F966B7AFC1}"/>
              </a:ext>
            </a:extLst>
          </p:cNvPr>
          <p:cNvCxnSpPr>
            <a:cxnSpLocks/>
          </p:cNvCxnSpPr>
          <p:nvPr/>
        </p:nvCxnSpPr>
        <p:spPr>
          <a:xfrm flipV="1">
            <a:off x="4649288" y="3836276"/>
            <a:ext cx="134064" cy="1697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017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0"/>
            <a:ext cx="9140825" cy="1077218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depth-shifts in migrated images</a:t>
            </a:r>
            <a:br>
              <a:rPr lang="en-US" sz="3200" dirty="0"/>
            </a:br>
            <a:r>
              <a:rPr lang="en-US" sz="3200" dirty="0"/>
              <a:t>stacked images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7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monitor-1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0"/>
            <a:ext cx="9140825" cy="1077218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depth-shifts in migrated images</a:t>
            </a:r>
            <a:br>
              <a:rPr lang="en-US" sz="3200" dirty="0"/>
            </a:br>
            <a:r>
              <a:rPr lang="en-US" sz="3200" dirty="0"/>
              <a:t>stacked images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79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monitor-2 </a:t>
            </a:r>
            <a:r>
              <a:rPr lang="en-US" sz="2000" dirty="0"/>
              <a:t> </a:t>
            </a:r>
            <a:endParaRPr lang="en-US" sz="2000" b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0"/>
            <a:ext cx="9140825" cy="1077218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depth-shifts in migrated images</a:t>
            </a:r>
            <a:br>
              <a:rPr lang="en-US" sz="3200" dirty="0"/>
            </a:br>
            <a:r>
              <a:rPr lang="en-US" sz="3200" dirty="0"/>
              <a:t>stacked images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32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7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804" y="764557"/>
            <a:ext cx="89981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Data re-processing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VTI model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Time-lapse RTM study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Possibility of estimating anisotropic parameters with 4D FWI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5928606-DA4E-C647-AE7D-3CB824F2DFF0}"/>
              </a:ext>
            </a:extLst>
          </p:cNvPr>
          <p:cNvSpPr/>
          <p:nvPr/>
        </p:nvSpPr>
        <p:spPr>
          <a:xfrm>
            <a:off x="83919" y="1880311"/>
            <a:ext cx="8998196" cy="17712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Purpose: register RTM images from multiple datasets for better estimation of 4D effect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AEC420-F04D-6843-AF28-4FEF0094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2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0"/>
            <a:ext cx="9140825" cy="1077218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depth-shifts in migrated images</a:t>
            </a:r>
            <a:br>
              <a:rPr lang="en-US" sz="3200" dirty="0"/>
            </a:br>
            <a:r>
              <a:rPr lang="en-US" sz="3200" dirty="0"/>
              <a:t>stacked images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12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0"/>
            <a:ext cx="9140825" cy="1077218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depth-shifts in migrated images</a:t>
            </a:r>
            <a:br>
              <a:rPr lang="en-US" sz="3200" dirty="0"/>
            </a:br>
            <a:r>
              <a:rPr lang="en-US" sz="3200" dirty="0"/>
              <a:t>stacked images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40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84A4F9-7583-4844-B0B8-8F4CC0514F73}"/>
              </a:ext>
            </a:extLst>
          </p:cNvPr>
          <p:cNvCxnSpPr>
            <a:cxnSpLocks/>
          </p:cNvCxnSpPr>
          <p:nvPr/>
        </p:nvCxnSpPr>
        <p:spPr bwMode="auto">
          <a:xfrm>
            <a:off x="2154285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DAAE2-EB25-2146-981C-E546919B0385}"/>
              </a:ext>
            </a:extLst>
          </p:cNvPr>
          <p:cNvCxnSpPr>
            <a:cxnSpLocks/>
          </p:cNvCxnSpPr>
          <p:nvPr/>
        </p:nvCxnSpPr>
        <p:spPr bwMode="auto">
          <a:xfrm>
            <a:off x="2436529" y="1425226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9"/>
            <a:ext cx="1806241" cy="3250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17136-502D-CB42-9BE5-31E2777B4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439" y="1040227"/>
            <a:ext cx="1806241" cy="325011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179DCA1E-42B4-A64D-905D-03903F153FBE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7163D57-96BC-8F4A-B373-3F5E426C5B09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4321235C-34E3-164D-BB22-F6EC40F5794C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6214CC2-D5A6-184A-8A9C-F442A88C662A}"/>
              </a:ext>
            </a:extLst>
          </p:cNvPr>
          <p:cNvSpPr/>
          <p:nvPr/>
        </p:nvSpPr>
        <p:spPr>
          <a:xfrm>
            <a:off x="8531561" y="2672860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257C269-0B5E-F049-B93F-57902A6E317F}"/>
              </a:ext>
            </a:extLst>
          </p:cNvPr>
          <p:cNvSpPr/>
          <p:nvPr/>
        </p:nvSpPr>
        <p:spPr>
          <a:xfrm>
            <a:off x="7541526" y="2680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A59CCA0-4CBD-E545-82C7-49B8F0FFD1B2}"/>
              </a:ext>
            </a:extLst>
          </p:cNvPr>
          <p:cNvSpPr/>
          <p:nvPr/>
        </p:nvSpPr>
        <p:spPr>
          <a:xfrm>
            <a:off x="8036543" y="2672860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83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7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monitor-1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0"/>
            <a:ext cx="9140825" cy="1077218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depth-shifts in migrated images</a:t>
            </a:r>
            <a:br>
              <a:rPr lang="en-US" sz="3200" dirty="0"/>
            </a:br>
            <a:r>
              <a:rPr lang="en-US" sz="3200" dirty="0"/>
              <a:t>stacked images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41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84A4F9-7583-4844-B0B8-8F4CC0514F73}"/>
              </a:ext>
            </a:extLst>
          </p:cNvPr>
          <p:cNvCxnSpPr>
            <a:cxnSpLocks/>
          </p:cNvCxnSpPr>
          <p:nvPr/>
        </p:nvCxnSpPr>
        <p:spPr bwMode="auto">
          <a:xfrm>
            <a:off x="2154285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8"/>
            <a:ext cx="1806241" cy="3250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17136-502D-CB42-9BE5-31E2777B4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439" y="1040226"/>
            <a:ext cx="1806241" cy="3250120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21E24ED8-821B-664E-AAC7-FED0D1EE2C32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4E8C5DF0-8FB7-F248-8C3F-0564E0A20AAD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DAF33D25-DAD6-8E47-B95F-85F79570C284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419F8C-0CBD-EB4D-8B08-CEED53BB877B}"/>
              </a:ext>
            </a:extLst>
          </p:cNvPr>
          <p:cNvCxnSpPr>
            <a:cxnSpLocks/>
          </p:cNvCxnSpPr>
          <p:nvPr/>
        </p:nvCxnSpPr>
        <p:spPr bwMode="auto">
          <a:xfrm>
            <a:off x="2436529" y="1425226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Down Arrow 16">
            <a:extLst>
              <a:ext uri="{FF2B5EF4-FFF2-40B4-BE49-F238E27FC236}">
                <a16:creationId xmlns:a16="http://schemas.microsoft.com/office/drawing/2014/main" id="{4AC3DF09-0068-7D40-88E3-951270C66544}"/>
              </a:ext>
            </a:extLst>
          </p:cNvPr>
          <p:cNvSpPr/>
          <p:nvPr/>
        </p:nvSpPr>
        <p:spPr>
          <a:xfrm>
            <a:off x="8531561" y="2672860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22813C77-FDAF-2C4F-95D1-5185D9832922}"/>
              </a:ext>
            </a:extLst>
          </p:cNvPr>
          <p:cNvSpPr/>
          <p:nvPr/>
        </p:nvSpPr>
        <p:spPr>
          <a:xfrm>
            <a:off x="7541526" y="2680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962DAB04-2D88-A042-8B98-15CC83B91E13}"/>
              </a:ext>
            </a:extLst>
          </p:cNvPr>
          <p:cNvSpPr/>
          <p:nvPr/>
        </p:nvSpPr>
        <p:spPr>
          <a:xfrm>
            <a:off x="8036543" y="2672860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56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56119" y="1040226"/>
            <a:ext cx="4585798" cy="3461827"/>
          </a:xfrm>
          <a:prstGeom prst="rect">
            <a:avLst/>
          </a:prstGeom>
          <a:noFill/>
          <a:effectLst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0"/>
            <a:ext cx="9140825" cy="1077218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depth-shifts in migrated images</a:t>
            </a:r>
            <a:br>
              <a:rPr lang="en-US" sz="3200" dirty="0"/>
            </a:br>
            <a:r>
              <a:rPr lang="en-US" sz="3200" dirty="0"/>
              <a:t>stacked images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083894" y="1048318"/>
            <a:ext cx="1806241" cy="3250120"/>
          </a:xfrm>
          <a:prstGeom prst="rect">
            <a:avLst/>
          </a:prstGeom>
          <a:noFill/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17136-502D-CB42-9BE5-31E2777B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7169439" y="1040227"/>
            <a:ext cx="1806241" cy="3250118"/>
          </a:xfrm>
          <a:prstGeom prst="rect">
            <a:avLst/>
          </a:prstGeom>
          <a:noFill/>
          <a:effectLst/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A2344EFC-9D83-5346-80C2-F656F65B1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55" y="4312160"/>
            <a:ext cx="6656723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1"/>
                </a:solidFill>
              </a:rPr>
              <a:t>Near offset see the velocity decreasing  area, not far offset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A5BCC8-03BB-5F4F-B9E2-DCD5A3B1746E}"/>
              </a:ext>
            </a:extLst>
          </p:cNvPr>
          <p:cNvSpPr/>
          <p:nvPr/>
        </p:nvSpPr>
        <p:spPr>
          <a:xfrm>
            <a:off x="1748498" y="1716073"/>
            <a:ext cx="782320" cy="8940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V-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2B50B9-9B97-5D4C-8F31-7329143CF3F5}"/>
              </a:ext>
            </a:extLst>
          </p:cNvPr>
          <p:cNvCxnSpPr/>
          <p:nvPr/>
        </p:nvCxnSpPr>
        <p:spPr>
          <a:xfrm flipV="1">
            <a:off x="2154898" y="882118"/>
            <a:ext cx="436880" cy="2397760"/>
          </a:xfrm>
          <a:prstGeom prst="line">
            <a:avLst/>
          </a:prstGeom>
          <a:ln w="28575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C8EE2D-58F3-6745-B47D-B35ED155A716}"/>
              </a:ext>
            </a:extLst>
          </p:cNvPr>
          <p:cNvCxnSpPr/>
          <p:nvPr/>
        </p:nvCxnSpPr>
        <p:spPr>
          <a:xfrm flipV="1">
            <a:off x="2154898" y="933104"/>
            <a:ext cx="1402080" cy="2397760"/>
          </a:xfrm>
          <a:prstGeom prst="line">
            <a:avLst/>
          </a:prstGeom>
          <a:ln w="28575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02AD05-6933-3A4A-9001-AFC1285F3D5A}"/>
              </a:ext>
            </a:extLst>
          </p:cNvPr>
          <p:cNvCxnSpPr/>
          <p:nvPr/>
        </p:nvCxnSpPr>
        <p:spPr>
          <a:xfrm flipH="1" flipV="1">
            <a:off x="732498" y="933104"/>
            <a:ext cx="1402080" cy="2397760"/>
          </a:xfrm>
          <a:prstGeom prst="line">
            <a:avLst/>
          </a:prstGeom>
          <a:ln w="28575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82D7FD-9383-F444-86FC-6BEDCC877DDA}"/>
              </a:ext>
            </a:extLst>
          </p:cNvPr>
          <p:cNvCxnSpPr/>
          <p:nvPr/>
        </p:nvCxnSpPr>
        <p:spPr>
          <a:xfrm flipH="1" flipV="1">
            <a:off x="1707858" y="882118"/>
            <a:ext cx="436880" cy="2397760"/>
          </a:xfrm>
          <a:prstGeom prst="line">
            <a:avLst/>
          </a:prstGeom>
          <a:ln w="28575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3F5E45-E9C4-3E41-B1A3-66D31EA7A797}"/>
              </a:ext>
            </a:extLst>
          </p:cNvPr>
          <p:cNvCxnSpPr/>
          <p:nvPr/>
        </p:nvCxnSpPr>
        <p:spPr>
          <a:xfrm flipV="1">
            <a:off x="246088" y="912784"/>
            <a:ext cx="8331200" cy="10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9FF94B-CD59-2949-8933-B9BEB7B9B835}"/>
              </a:ext>
            </a:extLst>
          </p:cNvPr>
          <p:cNvCxnSpPr/>
          <p:nvPr/>
        </p:nvCxnSpPr>
        <p:spPr>
          <a:xfrm>
            <a:off x="246088" y="3310544"/>
            <a:ext cx="8331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385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7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monitor-1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0"/>
            <a:ext cx="9140825" cy="1077218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depth-shifts in migrated images</a:t>
            </a:r>
            <a:br>
              <a:rPr lang="en-US" sz="3200" dirty="0"/>
            </a:br>
            <a:r>
              <a:rPr lang="en-US" sz="3200" dirty="0"/>
              <a:t>stacked images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43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84A4F9-7583-4844-B0B8-8F4CC0514F73}"/>
              </a:ext>
            </a:extLst>
          </p:cNvPr>
          <p:cNvCxnSpPr>
            <a:cxnSpLocks/>
          </p:cNvCxnSpPr>
          <p:nvPr/>
        </p:nvCxnSpPr>
        <p:spPr bwMode="auto">
          <a:xfrm>
            <a:off x="2154285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8"/>
            <a:ext cx="1806241" cy="3250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17136-502D-CB42-9BE5-31E2777B4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439" y="1040227"/>
            <a:ext cx="1806241" cy="325011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21E24ED8-821B-664E-AAC7-FED0D1EE2C32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4E8C5DF0-8FB7-F248-8C3F-0564E0A20AAD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DAF33D25-DAD6-8E47-B95F-85F79570C284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E97862-182F-B14A-B5B3-34C450E808F6}"/>
              </a:ext>
            </a:extLst>
          </p:cNvPr>
          <p:cNvCxnSpPr>
            <a:cxnSpLocks/>
          </p:cNvCxnSpPr>
          <p:nvPr/>
        </p:nvCxnSpPr>
        <p:spPr bwMode="auto">
          <a:xfrm>
            <a:off x="2436529" y="1425226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Down Arrow 16">
            <a:extLst>
              <a:ext uri="{FF2B5EF4-FFF2-40B4-BE49-F238E27FC236}">
                <a16:creationId xmlns:a16="http://schemas.microsoft.com/office/drawing/2014/main" id="{638828D9-15D3-8F46-824F-77D91E094E42}"/>
              </a:ext>
            </a:extLst>
          </p:cNvPr>
          <p:cNvSpPr/>
          <p:nvPr/>
        </p:nvSpPr>
        <p:spPr>
          <a:xfrm>
            <a:off x="8531561" y="2672860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47E82984-ED07-BE43-8B72-797A0906F30C}"/>
              </a:ext>
            </a:extLst>
          </p:cNvPr>
          <p:cNvSpPr/>
          <p:nvPr/>
        </p:nvSpPr>
        <p:spPr>
          <a:xfrm>
            <a:off x="7541526" y="2680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9F0F51C-34B6-724E-B89F-CCBE16FD0950}"/>
              </a:ext>
            </a:extLst>
          </p:cNvPr>
          <p:cNvSpPr/>
          <p:nvPr/>
        </p:nvSpPr>
        <p:spPr>
          <a:xfrm>
            <a:off x="8036543" y="2672860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46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monitor-2 </a:t>
            </a:r>
            <a:r>
              <a:rPr lang="en-US" sz="2000" dirty="0"/>
              <a:t> </a:t>
            </a:r>
            <a:endParaRPr lang="en-US" sz="2000" b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0"/>
            <a:ext cx="9140825" cy="1077218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depth-shifts in migrated images</a:t>
            </a:r>
            <a:br>
              <a:rPr lang="en-US" sz="3200" dirty="0"/>
            </a:br>
            <a:r>
              <a:rPr lang="en-US" sz="3200" dirty="0"/>
              <a:t>stacked images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44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84A4F9-7583-4844-B0B8-8F4CC0514F73}"/>
              </a:ext>
            </a:extLst>
          </p:cNvPr>
          <p:cNvCxnSpPr>
            <a:cxnSpLocks/>
          </p:cNvCxnSpPr>
          <p:nvPr/>
        </p:nvCxnSpPr>
        <p:spPr bwMode="auto">
          <a:xfrm>
            <a:off x="2154285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9"/>
            <a:ext cx="1806241" cy="3250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17136-502D-CB42-9BE5-31E2777B4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439" y="1040227"/>
            <a:ext cx="1806241" cy="325011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E08F99B3-9533-B64E-A6A2-56FADFDFD5BC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B1130832-3317-B449-B77E-349293B0F60A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D5D1237-C8DA-334D-A8BC-8A8DA68645D1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3F4284-275F-744A-9FCA-8DDEFAD6930F}"/>
              </a:ext>
            </a:extLst>
          </p:cNvPr>
          <p:cNvCxnSpPr>
            <a:cxnSpLocks/>
          </p:cNvCxnSpPr>
          <p:nvPr/>
        </p:nvCxnSpPr>
        <p:spPr bwMode="auto">
          <a:xfrm>
            <a:off x="2436529" y="1425226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Down Arrow 16">
            <a:extLst>
              <a:ext uri="{FF2B5EF4-FFF2-40B4-BE49-F238E27FC236}">
                <a16:creationId xmlns:a16="http://schemas.microsoft.com/office/drawing/2014/main" id="{3B36A173-F672-0A44-896E-FAF9A9591005}"/>
              </a:ext>
            </a:extLst>
          </p:cNvPr>
          <p:cNvSpPr/>
          <p:nvPr/>
        </p:nvSpPr>
        <p:spPr>
          <a:xfrm>
            <a:off x="8531561" y="2672860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C009A3D3-8CBC-0F42-BB87-78670B0B58BF}"/>
              </a:ext>
            </a:extLst>
          </p:cNvPr>
          <p:cNvSpPr/>
          <p:nvPr/>
        </p:nvSpPr>
        <p:spPr>
          <a:xfrm>
            <a:off x="7541526" y="2680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B7723EFB-F6B8-1D44-91C5-D561315BC256}"/>
              </a:ext>
            </a:extLst>
          </p:cNvPr>
          <p:cNvSpPr/>
          <p:nvPr/>
        </p:nvSpPr>
        <p:spPr>
          <a:xfrm>
            <a:off x="8036543" y="2672860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57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>
                <a:solidFill>
                  <a:srgbClr val="00B050"/>
                </a:solidFill>
              </a:rPr>
              <a:t>baseline</a:t>
            </a:r>
            <a:r>
              <a:rPr lang="en-US" sz="2000" dirty="0"/>
              <a:t>  </a:t>
            </a:r>
            <a:endParaRPr lang="en-US" sz="2000" b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" y="0"/>
            <a:ext cx="9140825" cy="1077218"/>
          </a:xfrm>
        </p:spPr>
        <p:txBody>
          <a:bodyPr tIns="0" bIns="91440">
            <a:spAutoFit/>
          </a:bodyPr>
          <a:lstStyle/>
          <a:p>
            <a:r>
              <a:rPr lang="en-US" sz="3200" dirty="0"/>
              <a:t>Analysis of depth-shifts in migrated images</a:t>
            </a:r>
            <a:br>
              <a:rPr lang="en-US" sz="3200" dirty="0"/>
            </a:br>
            <a:r>
              <a:rPr lang="en-US" sz="3200" dirty="0"/>
              <a:t>stacked images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EF66FE2-1AEC-EC4E-B8D3-DDF9135687E8}"/>
              </a:ext>
            </a:extLst>
          </p:cNvPr>
          <p:cNvSpPr/>
          <p:nvPr/>
        </p:nvSpPr>
        <p:spPr>
          <a:xfrm rot="12544696">
            <a:off x="2383729" y="3201574"/>
            <a:ext cx="170985" cy="2973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45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84A4F9-7583-4844-B0B8-8F4CC0514F73}"/>
              </a:ext>
            </a:extLst>
          </p:cNvPr>
          <p:cNvCxnSpPr>
            <a:cxnSpLocks/>
          </p:cNvCxnSpPr>
          <p:nvPr/>
        </p:nvCxnSpPr>
        <p:spPr bwMode="auto">
          <a:xfrm>
            <a:off x="2154285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9"/>
            <a:ext cx="1806241" cy="3250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617136-502D-CB42-9BE5-31E2777B4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439" y="1040227"/>
            <a:ext cx="1806240" cy="325011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003D3911-68B4-E148-B1FC-4176242DFE21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590642CF-07E8-B34B-B7BB-6D0EF364660D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6A5DFA5-B9E7-7B4C-BCBE-EEDCD627E24A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E9399E-3618-C843-91F3-6914682FA435}"/>
              </a:ext>
            </a:extLst>
          </p:cNvPr>
          <p:cNvCxnSpPr>
            <a:cxnSpLocks/>
          </p:cNvCxnSpPr>
          <p:nvPr/>
        </p:nvCxnSpPr>
        <p:spPr bwMode="auto">
          <a:xfrm>
            <a:off x="2436529" y="1425226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Down Arrow 16">
            <a:extLst>
              <a:ext uri="{FF2B5EF4-FFF2-40B4-BE49-F238E27FC236}">
                <a16:creationId xmlns:a16="http://schemas.microsoft.com/office/drawing/2014/main" id="{EC8F6496-7985-3444-96CD-E336A7C2E59E}"/>
              </a:ext>
            </a:extLst>
          </p:cNvPr>
          <p:cNvSpPr/>
          <p:nvPr/>
        </p:nvSpPr>
        <p:spPr>
          <a:xfrm>
            <a:off x="8531561" y="2672860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74D9DABC-611F-0442-8BCE-ABF988B96599}"/>
              </a:ext>
            </a:extLst>
          </p:cNvPr>
          <p:cNvSpPr/>
          <p:nvPr/>
        </p:nvSpPr>
        <p:spPr>
          <a:xfrm>
            <a:off x="7541526" y="2680294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875DFB18-F729-124C-8533-469F4CCF2166}"/>
              </a:ext>
            </a:extLst>
          </p:cNvPr>
          <p:cNvSpPr/>
          <p:nvPr/>
        </p:nvSpPr>
        <p:spPr>
          <a:xfrm>
            <a:off x="8036543" y="2672860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68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7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804" y="764557"/>
            <a:ext cx="89981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Data re-processing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Time-lapse RTM study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Sensitivity analysis for anisotropic parameters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BDEED-7A45-A642-BB06-E3C92F8CF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43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monitor-2 </a:t>
            </a:r>
            <a:r>
              <a:rPr lang="en-US" sz="2000" dirty="0"/>
              <a:t> 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47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DAAE2-EB25-2146-981C-E546919B0385}"/>
              </a:ext>
            </a:extLst>
          </p:cNvPr>
          <p:cNvCxnSpPr>
            <a:cxnSpLocks/>
          </p:cNvCxnSpPr>
          <p:nvPr/>
        </p:nvCxnSpPr>
        <p:spPr bwMode="auto">
          <a:xfrm>
            <a:off x="2449018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9"/>
            <a:ext cx="1806240" cy="325011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E08F99B3-9533-B64E-A6A2-56FADFDFD5BC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B1130832-3317-B449-B77E-349293B0F60A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D5D1237-C8DA-334D-A8BC-8A8DA68645D1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6AF8E77-ACF5-D44B-B75E-585140FB6212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584775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With correction anisotropic parameters</a:t>
            </a:r>
          </a:p>
        </p:txBody>
      </p:sp>
    </p:spTree>
    <p:extLst>
      <p:ext uri="{BB962C8B-B14F-4D97-AF65-F5344CB8AC3E}">
        <p14:creationId xmlns:p14="http://schemas.microsoft.com/office/powerpoint/2010/main" val="2689305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monitor-2 </a:t>
            </a:r>
            <a:r>
              <a:rPr lang="en-US" sz="2000" dirty="0"/>
              <a:t> 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48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DAAE2-EB25-2146-981C-E546919B0385}"/>
              </a:ext>
            </a:extLst>
          </p:cNvPr>
          <p:cNvCxnSpPr>
            <a:cxnSpLocks/>
          </p:cNvCxnSpPr>
          <p:nvPr/>
        </p:nvCxnSpPr>
        <p:spPr bwMode="auto">
          <a:xfrm>
            <a:off x="2449018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9"/>
            <a:ext cx="1806240" cy="325011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E08F99B3-9533-B64E-A6A2-56FADFDFD5BC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B1130832-3317-B449-B77E-349293B0F60A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D5D1237-C8DA-334D-A8BC-8A8DA68645D1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6AF8E77-ACF5-D44B-B75E-585140FB6212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584775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With increased anisotropic parameters (3x eta)</a:t>
            </a:r>
          </a:p>
        </p:txBody>
      </p:sp>
    </p:spTree>
    <p:extLst>
      <p:ext uri="{BB962C8B-B14F-4D97-AF65-F5344CB8AC3E}">
        <p14:creationId xmlns:p14="http://schemas.microsoft.com/office/powerpoint/2010/main" val="1421648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262" t="4171" r="2398" b="55086"/>
          <a:stretch/>
        </p:blipFill>
        <p:spPr>
          <a:xfrm>
            <a:off x="579120" y="1294887"/>
            <a:ext cx="3810000" cy="27995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9690" y="4262756"/>
            <a:ext cx="221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survey, 1990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4184" y="4767264"/>
            <a:ext cx="219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Magesan</a:t>
            </a:r>
            <a:r>
              <a:rPr lang="en-US" dirty="0"/>
              <a:t>, et al., 2005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Acquisition geometry for GENESIS dataset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B5A008-D3C4-514E-B831-9EB67E62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35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5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monitor-2 </a:t>
            </a:r>
            <a:r>
              <a:rPr lang="en-US" sz="2000" dirty="0"/>
              <a:t> 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49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DAAE2-EB25-2146-981C-E546919B0385}"/>
              </a:ext>
            </a:extLst>
          </p:cNvPr>
          <p:cNvCxnSpPr>
            <a:cxnSpLocks/>
          </p:cNvCxnSpPr>
          <p:nvPr/>
        </p:nvCxnSpPr>
        <p:spPr bwMode="auto">
          <a:xfrm>
            <a:off x="2449018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9"/>
            <a:ext cx="1806240" cy="3250117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E08F99B3-9533-B64E-A6A2-56FADFDFD5BC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B1130832-3317-B449-B77E-349293B0F60A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D5D1237-C8DA-334D-A8BC-8A8DA68645D1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6AF8E77-ACF5-D44B-B75E-585140FB6212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584775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With increased anisotropic parameters (10x eta)</a:t>
            </a:r>
          </a:p>
        </p:txBody>
      </p:sp>
    </p:spTree>
    <p:extLst>
      <p:ext uri="{BB962C8B-B14F-4D97-AF65-F5344CB8AC3E}">
        <p14:creationId xmlns:p14="http://schemas.microsoft.com/office/powerpoint/2010/main" val="15118005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monitor-2 </a:t>
            </a:r>
            <a:r>
              <a:rPr lang="en-US" sz="2000" dirty="0"/>
              <a:t> 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50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DAAE2-EB25-2146-981C-E546919B0385}"/>
              </a:ext>
            </a:extLst>
          </p:cNvPr>
          <p:cNvCxnSpPr>
            <a:cxnSpLocks/>
          </p:cNvCxnSpPr>
          <p:nvPr/>
        </p:nvCxnSpPr>
        <p:spPr bwMode="auto">
          <a:xfrm>
            <a:off x="2449018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9"/>
            <a:ext cx="1806240" cy="325011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E08F99B3-9533-B64E-A6A2-56FADFDFD5BC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B1130832-3317-B449-B77E-349293B0F60A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D5D1237-C8DA-334D-A8BC-8A8DA68645D1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6AF8E77-ACF5-D44B-B75E-585140FB6212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584775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With correction anisotropic parameters</a:t>
            </a:r>
          </a:p>
        </p:txBody>
      </p:sp>
    </p:spTree>
    <p:extLst>
      <p:ext uri="{BB962C8B-B14F-4D97-AF65-F5344CB8AC3E}">
        <p14:creationId xmlns:p14="http://schemas.microsoft.com/office/powerpoint/2010/main" val="989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0" y="1040226"/>
            <a:ext cx="4585796" cy="346182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52450" y="4552835"/>
            <a:ext cx="4127499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indent="91440" eaLnBrk="1" hangingPunct="1">
              <a:spcAft>
                <a:spcPts val="600"/>
              </a:spcAft>
              <a:buNone/>
            </a:pPr>
            <a:r>
              <a:rPr lang="en-US" sz="2000" b="0" dirty="0"/>
              <a:t>Anisotropic migration of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monitor-2 </a:t>
            </a:r>
            <a:r>
              <a:rPr lang="en-US" sz="2000" dirty="0"/>
              <a:t> </a:t>
            </a:r>
            <a:endParaRPr lang="en-US" sz="2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71FD3-1E31-A348-8EC9-7B57EEF2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51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2DAAE2-EB25-2146-981C-E546919B0385}"/>
              </a:ext>
            </a:extLst>
          </p:cNvPr>
          <p:cNvCxnSpPr>
            <a:cxnSpLocks/>
          </p:cNvCxnSpPr>
          <p:nvPr/>
        </p:nvCxnSpPr>
        <p:spPr bwMode="auto">
          <a:xfrm>
            <a:off x="2449018" y="1414462"/>
            <a:ext cx="0" cy="28839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E7BFFA-C11D-0C43-8330-5E477638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94" y="1048319"/>
            <a:ext cx="1806240" cy="3250118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E08F99B3-9533-B64E-A6A2-56FADFDFD5BC}"/>
              </a:ext>
            </a:extLst>
          </p:cNvPr>
          <p:cNvSpPr/>
          <p:nvPr/>
        </p:nvSpPr>
        <p:spPr>
          <a:xfrm>
            <a:off x="6428070" y="2769841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B1130832-3317-B449-B77E-349293B0F60A}"/>
              </a:ext>
            </a:extLst>
          </p:cNvPr>
          <p:cNvSpPr/>
          <p:nvPr/>
        </p:nvSpPr>
        <p:spPr>
          <a:xfrm>
            <a:off x="5438035" y="2777275"/>
            <a:ext cx="170985" cy="29736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D5D1237-C8DA-334D-A8BC-8A8DA68645D1}"/>
              </a:ext>
            </a:extLst>
          </p:cNvPr>
          <p:cNvSpPr/>
          <p:nvPr/>
        </p:nvSpPr>
        <p:spPr>
          <a:xfrm>
            <a:off x="5933052" y="2769841"/>
            <a:ext cx="170985" cy="2973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6AF8E77-ACF5-D44B-B75E-585140FB6212}"/>
              </a:ext>
            </a:extLst>
          </p:cNvPr>
          <p:cNvSpPr txBox="1">
            <a:spLocks/>
          </p:cNvSpPr>
          <p:nvPr/>
        </p:nvSpPr>
        <p:spPr>
          <a:xfrm>
            <a:off x="3175" y="0"/>
            <a:ext cx="9140825" cy="584775"/>
          </a:xfrm>
          <a:prstGeom prst="rect">
            <a:avLst/>
          </a:prstGeom>
        </p:spPr>
        <p:txBody>
          <a:bodyPr vert="horz" lIns="91440" tIns="0" rIns="91440" bIns="9144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With increased anisotropic parameters (20x eta)</a:t>
            </a:r>
          </a:p>
        </p:txBody>
      </p:sp>
    </p:spTree>
    <p:extLst>
      <p:ext uri="{BB962C8B-B14F-4D97-AF65-F5344CB8AC3E}">
        <p14:creationId xmlns:p14="http://schemas.microsoft.com/office/powerpoint/2010/main" val="4050166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7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Conclusions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1" y="764557"/>
            <a:ext cx="1014653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RTM images register after data re-processing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Time-lapse RTM study confirmed detectable 4D effect in seismic data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Far offset data sensitive to anisotropic parameters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4476A0-5048-2941-8680-3F44C95A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13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277518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</a:rPr>
              <a:t>Thank you and questions?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89059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We would like to thanks Chevron, ExxonMobil and BHP for giving us the Genesis dataset.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A0A56-743B-8B49-BEB7-1744A8C5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5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262" t="4171" r="2398" b="55086"/>
          <a:stretch/>
        </p:blipFill>
        <p:spPr>
          <a:xfrm>
            <a:off x="579120" y="1294887"/>
            <a:ext cx="3810000" cy="2799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700" t="55653" r="3590" b="4607"/>
          <a:stretch/>
        </p:blipFill>
        <p:spPr>
          <a:xfrm>
            <a:off x="5049520" y="1294887"/>
            <a:ext cx="3865880" cy="27995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9690" y="4262756"/>
            <a:ext cx="221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survey, 1990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9467" y="4262756"/>
            <a:ext cx="220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Monitor survey, 2002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4184" y="4767264"/>
            <a:ext cx="219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Magesan</a:t>
            </a:r>
            <a:r>
              <a:rPr lang="en-US" dirty="0"/>
              <a:t>, et al., 2005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Acquisition geometry for GENESIS dataset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1A0A1-FDA6-794C-9700-2A240CC9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9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262" t="4171" r="2398" b="55086"/>
          <a:stretch/>
        </p:blipFill>
        <p:spPr>
          <a:xfrm>
            <a:off x="579120" y="1294887"/>
            <a:ext cx="3810000" cy="2799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700" t="55653" r="3590" b="4607"/>
          <a:stretch/>
        </p:blipFill>
        <p:spPr>
          <a:xfrm>
            <a:off x="5049520" y="1294887"/>
            <a:ext cx="3865880" cy="27995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9690" y="4262756"/>
            <a:ext cx="221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survey, 1990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9467" y="4262756"/>
            <a:ext cx="220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Monitor survey, 2002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4184" y="4767264"/>
            <a:ext cx="219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Magesan</a:t>
            </a:r>
            <a:r>
              <a:rPr lang="en-US" dirty="0"/>
              <a:t>, et al., 2005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Acquisition geometry for GENESIS dataset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130" y="2270760"/>
            <a:ext cx="612140" cy="6121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C44E23-CDBC-3E4E-9D07-7FA4067C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19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262" t="4171" r="2398" b="55086"/>
          <a:stretch/>
        </p:blipFill>
        <p:spPr>
          <a:xfrm>
            <a:off x="579120" y="1294887"/>
            <a:ext cx="3810000" cy="2799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700" t="55653" r="3590" b="4607"/>
          <a:stretch/>
        </p:blipFill>
        <p:spPr>
          <a:xfrm>
            <a:off x="5049520" y="1294887"/>
            <a:ext cx="3865880" cy="27995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9690" y="4262756"/>
            <a:ext cx="221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survey, 1990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9467" y="4262756"/>
            <a:ext cx="220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Monitor survey, 2002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4184" y="4767264"/>
            <a:ext cx="219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Magesan</a:t>
            </a:r>
            <a:r>
              <a:rPr lang="en-US" dirty="0"/>
              <a:t>, et al., 2005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Acquisition geometry for GENESIS dataset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72E333-6CB2-854D-BF13-CB5A2A88F323}"/>
              </a:ext>
            </a:extLst>
          </p:cNvPr>
          <p:cNvCxnSpPr/>
          <p:nvPr/>
        </p:nvCxnSpPr>
        <p:spPr>
          <a:xfrm flipV="1">
            <a:off x="6742323" y="991518"/>
            <a:ext cx="0" cy="32712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1ED506C-BE02-044D-B191-EAB8FC08C48D}"/>
              </a:ext>
            </a:extLst>
          </p:cNvPr>
          <p:cNvSpPr txBox="1"/>
          <p:nvPr/>
        </p:nvSpPr>
        <p:spPr>
          <a:xfrm>
            <a:off x="2723987" y="703479"/>
            <a:ext cx="321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 line used in this presentation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DE5C1D-3E55-F54A-BC80-E9300ACD0F5B}"/>
              </a:ext>
            </a:extLst>
          </p:cNvPr>
          <p:cNvCxnSpPr/>
          <p:nvPr/>
        </p:nvCxnSpPr>
        <p:spPr>
          <a:xfrm flipV="1">
            <a:off x="2072212" y="991518"/>
            <a:ext cx="0" cy="32712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75C862-6C36-AA4C-ACD7-4B44D30B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7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A99D59-B680-3849-BACF-BFD7AAFA3E34}"/>
              </a:ext>
            </a:extLst>
          </p:cNvPr>
          <p:cNvSpPr/>
          <p:nvPr/>
        </p:nvSpPr>
        <p:spPr>
          <a:xfrm>
            <a:off x="3271972" y="1267209"/>
            <a:ext cx="2894696" cy="5595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</a:rPr>
              <a:t>Pros: no acquisition gap</a:t>
            </a:r>
          </a:p>
          <a:p>
            <a:r>
              <a:rPr lang="en-US" dirty="0">
                <a:solidFill>
                  <a:srgbClr val="FF0000"/>
                </a:solidFill>
              </a:rPr>
              <a:t>Cons: less 4D effect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9DE66E-D968-B347-AAD2-E389F06BE334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072212" y="888145"/>
            <a:ext cx="651775" cy="1033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34B97B-25E9-A841-827D-0CBE48853AB2}"/>
              </a:ext>
            </a:extLst>
          </p:cNvPr>
          <p:cNvCxnSpPr>
            <a:cxnSpLocks/>
          </p:cNvCxnSpPr>
          <p:nvPr/>
        </p:nvCxnSpPr>
        <p:spPr>
          <a:xfrm>
            <a:off x="5936278" y="910955"/>
            <a:ext cx="760649" cy="805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933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B15967-C209-7A47-A6C4-C2E4BA66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" y="534727"/>
            <a:ext cx="9031340" cy="4553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590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9" y="13508"/>
            <a:ext cx="91304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of midpoint gather before data processing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AFEB58-F076-0749-8FD4-39DA8864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14CD2-24F6-5F4D-BDA7-5BEF07582B7C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F6AA5-D107-AC4D-B7EF-BB5FE86047E5}"/>
              </a:ext>
            </a:extLst>
          </p:cNvPr>
          <p:cNvSpPr txBox="1"/>
          <p:nvPr/>
        </p:nvSpPr>
        <p:spPr>
          <a:xfrm>
            <a:off x="1027611" y="1082394"/>
            <a:ext cx="396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Co-processed baseline and monitor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7E75DC-563E-FA42-8BC6-876EAB919BFD}"/>
              </a:ext>
            </a:extLst>
          </p:cNvPr>
          <p:cNvSpPr/>
          <p:nvPr/>
        </p:nvSpPr>
        <p:spPr>
          <a:xfrm>
            <a:off x="6296297" y="534727"/>
            <a:ext cx="2847703" cy="4608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23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19974</TotalTime>
  <Words>1017</Words>
  <Application>Microsoft Macintosh PowerPoint</Application>
  <PresentationFormat>On-screen Show (16:9)</PresentationFormat>
  <Paragraphs>313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Cambria Math</vt:lpstr>
      <vt:lpstr>Office Theme</vt:lpstr>
      <vt:lpstr>Toward time-lapse study of anisotropic parameters over the Genesis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depth-shifts in migrated images stacked images</vt:lpstr>
      <vt:lpstr>Analysis of depth-shifts in migrated images stacked images</vt:lpstr>
      <vt:lpstr>Analysis of depth-shifts in migrated images stacked images</vt:lpstr>
      <vt:lpstr>Analysis of depth-shifts in migrated images stacked images</vt:lpstr>
      <vt:lpstr>Analysis of depth-shifts in migrated images stacked images</vt:lpstr>
      <vt:lpstr>Analysis of depth-shifts in migrated images stacked images</vt:lpstr>
      <vt:lpstr>Analysis of depth-shifts in migrated images stacked images</vt:lpstr>
      <vt:lpstr>Analysis of depth-shifts in migrated images stacked images</vt:lpstr>
      <vt:lpstr>Analysis of depth-shifts in migrated images stacked images</vt:lpstr>
      <vt:lpstr>Analysis of depth-shifts in migrated images stacked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</dc:creator>
  <cp:lastModifiedBy>Yinbin Ma</cp:lastModifiedBy>
  <cp:revision>811</cp:revision>
  <cp:lastPrinted>2015-05-07T17:11:39Z</cp:lastPrinted>
  <dcterms:created xsi:type="dcterms:W3CDTF">2014-09-05T17:23:29Z</dcterms:created>
  <dcterms:modified xsi:type="dcterms:W3CDTF">2018-05-22T13:53:24Z</dcterms:modified>
</cp:coreProperties>
</file>