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71" r:id="rId2"/>
    <p:sldId id="821" r:id="rId3"/>
    <p:sldId id="794" r:id="rId4"/>
    <p:sldId id="576" r:id="rId5"/>
    <p:sldId id="811" r:id="rId6"/>
    <p:sldId id="808" r:id="rId7"/>
    <p:sldId id="809" r:id="rId8"/>
    <p:sldId id="679" r:id="rId9"/>
    <p:sldId id="795" r:id="rId10"/>
    <p:sldId id="827" r:id="rId11"/>
    <p:sldId id="796" r:id="rId12"/>
    <p:sldId id="810" r:id="rId13"/>
    <p:sldId id="793" r:id="rId14"/>
    <p:sldId id="798" r:id="rId15"/>
    <p:sldId id="813" r:id="rId16"/>
    <p:sldId id="815" r:id="rId17"/>
    <p:sldId id="828" r:id="rId18"/>
    <p:sldId id="816" r:id="rId19"/>
    <p:sldId id="818" r:id="rId20"/>
    <p:sldId id="797" r:id="rId21"/>
    <p:sldId id="817" r:id="rId22"/>
    <p:sldId id="801" r:id="rId23"/>
    <p:sldId id="819" r:id="rId24"/>
    <p:sldId id="802" r:id="rId25"/>
    <p:sldId id="820" r:id="rId26"/>
    <p:sldId id="807" r:id="rId27"/>
    <p:sldId id="805" r:id="rId28"/>
    <p:sldId id="806" r:id="rId29"/>
    <p:sldId id="812" r:id="rId30"/>
    <p:sldId id="790" r:id="rId31"/>
    <p:sldId id="775" r:id="rId32"/>
    <p:sldId id="778" r:id="rId33"/>
    <p:sldId id="779" r:id="rId34"/>
    <p:sldId id="777" r:id="rId35"/>
    <p:sldId id="824" r:id="rId36"/>
    <p:sldId id="783" r:id="rId37"/>
    <p:sldId id="825" r:id="rId38"/>
    <p:sldId id="826" r:id="rId39"/>
    <p:sldId id="780" r:id="rId40"/>
    <p:sldId id="786" r:id="rId41"/>
    <p:sldId id="787" r:id="rId42"/>
    <p:sldId id="788" r:id="rId43"/>
    <p:sldId id="789" r:id="rId44"/>
    <p:sldId id="822" r:id="rId45"/>
    <p:sldId id="712" r:id="rId4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23"/>
    <p:restoredTop sz="91607" autoAdjust="0"/>
  </p:normalViewPr>
  <p:slideViewPr>
    <p:cSldViewPr snapToGrid="0" snapToObjects="1">
      <p:cViewPr varScale="1">
        <p:scale>
          <a:sx n="107" d="100"/>
          <a:sy n="107" d="100"/>
        </p:scale>
        <p:origin x="184" y="3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2" d="100"/>
          <a:sy n="72" d="100"/>
        </p:scale>
        <p:origin x="3592" y="21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58CF1-D869-044A-8227-712AA74AA639}" type="datetime1">
              <a:rPr lang="en-US" smtClean="0"/>
              <a:t>5/21/18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A04D5-71CC-2149-A307-882C0767F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310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6090F-7341-124A-A41F-4F2C1216DA71}" type="datetime1">
              <a:rPr lang="en-US" smtClean="0"/>
              <a:t>5/21/18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4A22E-4E3D-BB4F-B8D3-9E5950B8C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402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09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19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06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89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68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54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31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54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33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31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91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85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23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48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264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AB7D-620F-6942-9772-AE3E4EEBBB84}" type="datetime1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60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E641-6C34-5541-9408-A2359443B66E}" type="datetime1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74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98DB-F21D-E04F-BA36-CA2ACD3889A7}" type="datetime1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94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E1D1-9FD2-4548-8AC2-F530AADFEFED}" type="datetime1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44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BAE6-229A-3345-A4B5-1877FE92ED8E}" type="datetime1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40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D80C5-23DE-E842-93C4-492AD1EAF657}" type="datetime1">
              <a:rPr lang="en-US" smtClean="0"/>
              <a:t>5/21/18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36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70F6-F2A9-634A-B24E-23E44E27C1F8}" type="datetime1">
              <a:rPr lang="en-US" smtClean="0"/>
              <a:t>5/21/18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99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55CEB-4D16-6C40-A7A9-9862D28548F3}" type="datetime1">
              <a:rPr lang="en-US" smtClean="0"/>
              <a:t>5/21/18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50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E4CBF-CB2C-4342-BE20-A186A6171097}" type="datetime1">
              <a:rPr lang="en-US" smtClean="0"/>
              <a:t>5/21/18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28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3CA3-2D8B-1848-81A0-34CA58B7862B}" type="datetime1">
              <a:rPr lang="en-US" smtClean="0"/>
              <a:t>5/21/18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96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481D2-0C3C-1D46-B6A9-533E27C78AEE}" type="datetime1">
              <a:rPr lang="en-US" smtClean="0"/>
              <a:t>5/21/18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77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44073-FAB5-4D4F-BB6B-D4E588BE9343}" type="datetime1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6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(null)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15027"/>
            <a:ext cx="9144000" cy="1309639"/>
          </a:xfrm>
          <a:noFill/>
        </p:spPr>
        <p:txBody>
          <a:bodyPr>
            <a:noAutofit/>
          </a:bodyPr>
          <a:lstStyle/>
          <a:p>
            <a:r>
              <a:rPr lang="en-US" sz="3600" dirty="0"/>
              <a:t>Time-lapse FWI with shaping regularization: toward integrated reservoir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33" y="2910897"/>
            <a:ext cx="9147190" cy="1314450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Yinbin</a:t>
            </a:r>
            <a:r>
              <a:rPr lang="en-US" sz="2400" dirty="0">
                <a:solidFill>
                  <a:schemeClr val="tx1"/>
                </a:solidFill>
              </a:rPr>
              <a:t> Ma</a:t>
            </a:r>
          </a:p>
          <a:p>
            <a:r>
              <a:rPr lang="en-US" sz="2400" dirty="0">
                <a:solidFill>
                  <a:schemeClr val="tx1"/>
                </a:solidFill>
              </a:rPr>
              <a:t>05/22/2018</a:t>
            </a:r>
          </a:p>
        </p:txBody>
      </p:sp>
      <p:pic>
        <p:nvPicPr>
          <p:cNvPr id="8" name="Picture 7" descr="seplogo100-cardi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23" y="0"/>
            <a:ext cx="1384300" cy="127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3" y="-163233"/>
            <a:ext cx="1414021" cy="182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13765" y="254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69364" y="4326048"/>
            <a:ext cx="4308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Stanford Exploration Project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39E73A-228B-0E4B-BB2D-0AB33F092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64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72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Undetermined parameters between different types of data  </a:t>
            </a:r>
            <a:endParaRPr lang="en-US" sz="2400" dirty="0"/>
          </a:p>
          <a:p>
            <a:pPr algn="ctr"/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73C09B-7BEB-D448-B1D4-F98A0E96B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85B9E-8D53-D446-ABE7-0E955CC8C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18" y="1138376"/>
            <a:ext cx="6701382" cy="25637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AC56DE-65D7-4945-ADEF-AD36F10C4C77}"/>
              </a:ext>
            </a:extLst>
          </p:cNvPr>
          <p:cNvSpPr txBox="1"/>
          <p:nvPr/>
        </p:nvSpPr>
        <p:spPr>
          <a:xfrm>
            <a:off x="0" y="4866501"/>
            <a:ext cx="14982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J.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Rkckett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al., 2007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DAEAF9-0DF6-A34D-9185-2CFDA5A1E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200" y="1573507"/>
            <a:ext cx="1588350" cy="484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61418A-A9FE-D64B-89E2-F79F0011A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1200" y="2420250"/>
            <a:ext cx="1639381" cy="48479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FD635A7-C951-5244-98AA-A537A51605F5}"/>
              </a:ext>
            </a:extLst>
          </p:cNvPr>
          <p:cNvCxnSpPr>
            <a:cxnSpLocks/>
          </p:cNvCxnSpPr>
          <p:nvPr/>
        </p:nvCxnSpPr>
        <p:spPr>
          <a:xfrm flipV="1">
            <a:off x="6982391" y="2961094"/>
            <a:ext cx="321792" cy="7156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4DFCC2F-DC07-9A43-8CDA-7BAA3CECE456}"/>
              </a:ext>
            </a:extLst>
          </p:cNvPr>
          <p:cNvSpPr txBox="1"/>
          <p:nvPr/>
        </p:nvSpPr>
        <p:spPr>
          <a:xfrm>
            <a:off x="6491950" y="369843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Seismic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E6B0359-35C5-2742-98D2-04AAC99E149F}"/>
              </a:ext>
            </a:extLst>
          </p:cNvPr>
          <p:cNvCxnSpPr>
            <a:cxnSpLocks/>
          </p:cNvCxnSpPr>
          <p:nvPr/>
        </p:nvCxnSpPr>
        <p:spPr>
          <a:xfrm flipV="1">
            <a:off x="8686019" y="2832079"/>
            <a:ext cx="0" cy="7724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EC98CEE-D1E7-344C-96B0-36E45DAD43F6}"/>
              </a:ext>
            </a:extLst>
          </p:cNvPr>
          <p:cNvSpPr txBox="1"/>
          <p:nvPr/>
        </p:nvSpPr>
        <p:spPr>
          <a:xfrm>
            <a:off x="7726438" y="3647045"/>
            <a:ext cx="1521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geomechanics</a:t>
            </a:r>
          </a:p>
        </p:txBody>
      </p:sp>
    </p:spTree>
    <p:extLst>
      <p:ext uri="{BB962C8B-B14F-4D97-AF65-F5344CB8AC3E}">
        <p14:creationId xmlns:p14="http://schemas.microsoft.com/office/powerpoint/2010/main" val="1310957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72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Undetermined parameters between different types of data  </a:t>
            </a:r>
            <a:endParaRPr lang="en-US" sz="2400" dirty="0"/>
          </a:p>
          <a:p>
            <a:pPr algn="ctr"/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73C09B-7BEB-D448-B1D4-F98A0E96B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85B9E-8D53-D446-ABE7-0E955CC8C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18" y="1138376"/>
            <a:ext cx="6701382" cy="25637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AC56DE-65D7-4945-ADEF-AD36F10C4C77}"/>
              </a:ext>
            </a:extLst>
          </p:cNvPr>
          <p:cNvSpPr txBox="1"/>
          <p:nvPr/>
        </p:nvSpPr>
        <p:spPr>
          <a:xfrm>
            <a:off x="0" y="4866501"/>
            <a:ext cx="14982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J.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Rkckett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al., 2007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DAEAF9-0DF6-A34D-9185-2CFDA5A1E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200" y="1573507"/>
            <a:ext cx="1588350" cy="484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61418A-A9FE-D64B-89E2-F79F0011A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1200" y="2420250"/>
            <a:ext cx="1639381" cy="48479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FD635A7-C951-5244-98AA-A537A51605F5}"/>
              </a:ext>
            </a:extLst>
          </p:cNvPr>
          <p:cNvCxnSpPr>
            <a:cxnSpLocks/>
          </p:cNvCxnSpPr>
          <p:nvPr/>
        </p:nvCxnSpPr>
        <p:spPr>
          <a:xfrm flipV="1">
            <a:off x="6982391" y="2961094"/>
            <a:ext cx="321792" cy="7156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4DFCC2F-DC07-9A43-8CDA-7BAA3CECE456}"/>
              </a:ext>
            </a:extLst>
          </p:cNvPr>
          <p:cNvSpPr txBox="1"/>
          <p:nvPr/>
        </p:nvSpPr>
        <p:spPr>
          <a:xfrm>
            <a:off x="6491950" y="369843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Seismic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E6B0359-35C5-2742-98D2-04AAC99E149F}"/>
              </a:ext>
            </a:extLst>
          </p:cNvPr>
          <p:cNvCxnSpPr>
            <a:cxnSpLocks/>
          </p:cNvCxnSpPr>
          <p:nvPr/>
        </p:nvCxnSpPr>
        <p:spPr>
          <a:xfrm flipV="1">
            <a:off x="8686019" y="2832079"/>
            <a:ext cx="0" cy="7724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EC98CEE-D1E7-344C-96B0-36E45DAD43F6}"/>
              </a:ext>
            </a:extLst>
          </p:cNvPr>
          <p:cNvSpPr txBox="1"/>
          <p:nvPr/>
        </p:nvSpPr>
        <p:spPr>
          <a:xfrm>
            <a:off x="7726438" y="3647045"/>
            <a:ext cx="1521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geomechanics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F91F7C5-780F-EA48-B9DB-42F1B3E297CC}"/>
              </a:ext>
            </a:extLst>
          </p:cNvPr>
          <p:cNvSpPr/>
          <p:nvPr/>
        </p:nvSpPr>
        <p:spPr>
          <a:xfrm>
            <a:off x="7702688" y="2335576"/>
            <a:ext cx="811634" cy="62551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726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137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Outline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5804" y="764557"/>
            <a:ext cx="89981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Challenges for integrated reservoir monitoring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Regularization to combine different types of data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Numerical Examples on time-lapse FWI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E73D37-25B5-864B-8CB0-ECF44785C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54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" y="-13485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FWI objective function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481DAB-A878-6140-AACD-297F3B01D91A}"/>
              </a:ext>
            </a:extLst>
          </p:cNvPr>
          <p:cNvSpPr txBox="1"/>
          <p:nvPr/>
        </p:nvSpPr>
        <p:spPr>
          <a:xfrm>
            <a:off x="100528" y="1013270"/>
            <a:ext cx="5840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We use FWI objective defined on data misfit :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10B87-530F-5F46-9003-7AAF171C2D36}"/>
              </a:ext>
            </a:extLst>
          </p:cNvPr>
          <p:cNvSpPr txBox="1"/>
          <p:nvPr/>
        </p:nvSpPr>
        <p:spPr>
          <a:xfrm>
            <a:off x="100528" y="2579673"/>
            <a:ext cx="4962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The subsurface model is estimated by: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363C39-22B6-1F44-93C9-57159D6D7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624" y="1616823"/>
            <a:ext cx="3157151" cy="640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03C725-B492-A946-9E92-E5EB4943F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517" y="3355463"/>
            <a:ext cx="3153444" cy="3657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3BEFE9-7037-FB4F-A123-C91A1D0F2C02}"/>
              </a:ext>
            </a:extLst>
          </p:cNvPr>
          <p:cNvSpPr txBox="1"/>
          <p:nvPr/>
        </p:nvSpPr>
        <p:spPr>
          <a:xfrm>
            <a:off x="0" y="4220170"/>
            <a:ext cx="7473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m: subsurface model, velocity, anisotropic parameters, elastic parameters,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u: synthetic data</a:t>
            </a:r>
          </a:p>
          <a:p>
            <a:r>
              <a:rPr lang="en-US" dirty="0"/>
              <a:t>d: observed data</a:t>
            </a:r>
          </a:p>
        </p:txBody>
      </p:sp>
    </p:spTree>
    <p:extLst>
      <p:ext uri="{BB962C8B-B14F-4D97-AF65-F5344CB8AC3E}">
        <p14:creationId xmlns:p14="http://schemas.microsoft.com/office/powerpoint/2010/main" val="4242482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Time-lapse FWI objective function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481DAB-A878-6140-AACD-297F3B01D91A}"/>
              </a:ext>
            </a:extLst>
          </p:cNvPr>
          <p:cNvSpPr txBox="1"/>
          <p:nvPr/>
        </p:nvSpPr>
        <p:spPr>
          <a:xfrm>
            <a:off x="100528" y="1013270"/>
            <a:ext cx="4271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We use joint inversion approach: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2C24A-75DC-8742-9958-B632DC9EB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601" y="1536490"/>
            <a:ext cx="5670046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72D87A-8E20-264B-A204-9654F63B8316}"/>
                  </a:ext>
                </a:extLst>
              </p:cNvPr>
              <p:cNvSpPr txBox="1"/>
              <p:nvPr/>
            </p:nvSpPr>
            <p:spPr>
              <a:xfrm>
                <a:off x="0" y="3888510"/>
                <a:ext cx="3868623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Subscript: b for baseline, m for monitor</a:t>
                </a:r>
              </a:p>
              <a:p>
                <a:r>
                  <a:rPr lang="en-US" dirty="0"/>
                  <a:t>W: weight function</a:t>
                </a:r>
              </a:p>
              <a:p>
                <a:r>
                  <a:rPr lang="en-US" dirty="0"/>
                  <a:t>R: regularization operator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dirty="0" err="1"/>
                  <a:t>m</a:t>
                </a:r>
                <a:r>
                  <a:rPr lang="en-US" baseline="-25000" dirty="0" err="1"/>
                  <a:t>prior</a:t>
                </a:r>
                <a:r>
                  <a:rPr lang="en-US" dirty="0"/>
                  <a:t>: prior time-lapse change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72D87A-8E20-264B-A204-9654F63B8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88510"/>
                <a:ext cx="3868623" cy="1477328"/>
              </a:xfrm>
              <a:prstGeom prst="rect">
                <a:avLst/>
              </a:prstGeom>
              <a:blipFill>
                <a:blip r:embed="rId3"/>
                <a:stretch>
                  <a:fillRect l="-984" t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736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Time-lapse FWI objective function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481DAB-A878-6140-AACD-297F3B01D91A}"/>
              </a:ext>
            </a:extLst>
          </p:cNvPr>
          <p:cNvSpPr txBox="1"/>
          <p:nvPr/>
        </p:nvSpPr>
        <p:spPr>
          <a:xfrm>
            <a:off x="100528" y="1013270"/>
            <a:ext cx="4271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We use joint inversion approach: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2C24A-75DC-8742-9958-B632DC9EB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601" y="1536490"/>
            <a:ext cx="5670046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72D87A-8E20-264B-A204-9654F63B8316}"/>
                  </a:ext>
                </a:extLst>
              </p:cNvPr>
              <p:cNvSpPr txBox="1"/>
              <p:nvPr/>
            </p:nvSpPr>
            <p:spPr>
              <a:xfrm>
                <a:off x="0" y="3888510"/>
                <a:ext cx="3868623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Subscript: b for baseline, m for monitor</a:t>
                </a:r>
              </a:p>
              <a:p>
                <a:r>
                  <a:rPr lang="en-US" dirty="0"/>
                  <a:t>W: weight function</a:t>
                </a:r>
              </a:p>
              <a:p>
                <a:r>
                  <a:rPr lang="en-US" dirty="0"/>
                  <a:t>R: regularization operator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dirty="0" err="1"/>
                  <a:t>m</a:t>
                </a:r>
                <a:r>
                  <a:rPr lang="en-US" baseline="-25000" dirty="0" err="1"/>
                  <a:t>prior</a:t>
                </a:r>
                <a:r>
                  <a:rPr lang="en-US" dirty="0"/>
                  <a:t>: prior time-lapse change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72D87A-8E20-264B-A204-9654F63B8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88510"/>
                <a:ext cx="3868623" cy="1477328"/>
              </a:xfrm>
              <a:prstGeom prst="rect">
                <a:avLst/>
              </a:prstGeom>
              <a:blipFill>
                <a:blip r:embed="rId3"/>
                <a:stretch>
                  <a:fillRect l="-984" t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45AA35D-7FB0-B54F-9D9A-6BB012A0DB71}"/>
              </a:ext>
            </a:extLst>
          </p:cNvPr>
          <p:cNvSpPr/>
          <p:nvPr/>
        </p:nvSpPr>
        <p:spPr>
          <a:xfrm>
            <a:off x="2959200" y="1425600"/>
            <a:ext cx="2448000" cy="734400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8C4FA7-85A9-EA43-9A6E-74F17817B6BB}"/>
              </a:ext>
            </a:extLst>
          </p:cNvPr>
          <p:cNvSpPr txBox="1"/>
          <p:nvPr/>
        </p:nvSpPr>
        <p:spPr>
          <a:xfrm>
            <a:off x="5572800" y="1591200"/>
            <a:ext cx="3052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fitting for baseline survey</a:t>
            </a:r>
          </a:p>
        </p:txBody>
      </p:sp>
    </p:spTree>
    <p:extLst>
      <p:ext uri="{BB962C8B-B14F-4D97-AF65-F5344CB8AC3E}">
        <p14:creationId xmlns:p14="http://schemas.microsoft.com/office/powerpoint/2010/main" val="147647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Time-lapse FWI objective function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481DAB-A878-6140-AACD-297F3B01D91A}"/>
              </a:ext>
            </a:extLst>
          </p:cNvPr>
          <p:cNvSpPr txBox="1"/>
          <p:nvPr/>
        </p:nvSpPr>
        <p:spPr>
          <a:xfrm>
            <a:off x="100528" y="1013270"/>
            <a:ext cx="4271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We use joint inversion approach: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2C24A-75DC-8742-9958-B632DC9EB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601" y="1536490"/>
            <a:ext cx="5670046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72D87A-8E20-264B-A204-9654F63B8316}"/>
                  </a:ext>
                </a:extLst>
              </p:cNvPr>
              <p:cNvSpPr txBox="1"/>
              <p:nvPr/>
            </p:nvSpPr>
            <p:spPr>
              <a:xfrm>
                <a:off x="0" y="3888510"/>
                <a:ext cx="3868623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Subscript: b for baseline, m for monitor</a:t>
                </a:r>
              </a:p>
              <a:p>
                <a:r>
                  <a:rPr lang="en-US" dirty="0"/>
                  <a:t>W: weight function</a:t>
                </a:r>
              </a:p>
              <a:p>
                <a:r>
                  <a:rPr lang="en-US" dirty="0"/>
                  <a:t>R: regularization operator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dirty="0" err="1"/>
                  <a:t>m</a:t>
                </a:r>
                <a:r>
                  <a:rPr lang="en-US" baseline="-25000" dirty="0" err="1"/>
                  <a:t>prior</a:t>
                </a:r>
                <a:r>
                  <a:rPr lang="en-US" dirty="0"/>
                  <a:t>: prior time-lapse change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72D87A-8E20-264B-A204-9654F63B8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88510"/>
                <a:ext cx="3868623" cy="1477328"/>
              </a:xfrm>
              <a:prstGeom prst="rect">
                <a:avLst/>
              </a:prstGeom>
              <a:blipFill>
                <a:blip r:embed="rId3"/>
                <a:stretch>
                  <a:fillRect l="-984" t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45AA35D-7FB0-B54F-9D9A-6BB012A0DB71}"/>
              </a:ext>
            </a:extLst>
          </p:cNvPr>
          <p:cNvSpPr/>
          <p:nvPr/>
        </p:nvSpPr>
        <p:spPr>
          <a:xfrm>
            <a:off x="2959200" y="2102400"/>
            <a:ext cx="2448000" cy="734400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8C4FA7-85A9-EA43-9A6E-74F17817B6BB}"/>
              </a:ext>
            </a:extLst>
          </p:cNvPr>
          <p:cNvSpPr txBox="1"/>
          <p:nvPr/>
        </p:nvSpPr>
        <p:spPr>
          <a:xfrm>
            <a:off x="5572800" y="2268000"/>
            <a:ext cx="3029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fitting for monitor survey</a:t>
            </a:r>
          </a:p>
        </p:txBody>
      </p:sp>
    </p:spTree>
    <p:extLst>
      <p:ext uri="{BB962C8B-B14F-4D97-AF65-F5344CB8AC3E}">
        <p14:creationId xmlns:p14="http://schemas.microsoft.com/office/powerpoint/2010/main" val="481203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Time-lapse FWI objective function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2C24A-75DC-8742-9958-B632DC9EB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601" y="1536490"/>
            <a:ext cx="5670046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72D87A-8E20-264B-A204-9654F63B8316}"/>
                  </a:ext>
                </a:extLst>
              </p:cNvPr>
              <p:cNvSpPr txBox="1"/>
              <p:nvPr/>
            </p:nvSpPr>
            <p:spPr>
              <a:xfrm>
                <a:off x="0" y="3888510"/>
                <a:ext cx="3868623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Subscript: b for baseline, m for monitor</a:t>
                </a:r>
              </a:p>
              <a:p>
                <a:r>
                  <a:rPr lang="en-US" dirty="0"/>
                  <a:t>W: weight function</a:t>
                </a:r>
              </a:p>
              <a:p>
                <a:r>
                  <a:rPr lang="en-US" dirty="0"/>
                  <a:t>R: regularization operator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dirty="0" err="1"/>
                  <a:t>m</a:t>
                </a:r>
                <a:r>
                  <a:rPr lang="en-US" baseline="-25000" dirty="0" err="1"/>
                  <a:t>prior</a:t>
                </a:r>
                <a:r>
                  <a:rPr lang="en-US" dirty="0"/>
                  <a:t>: prior time-lapse change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72D87A-8E20-264B-A204-9654F63B8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88510"/>
                <a:ext cx="3868623" cy="1477328"/>
              </a:xfrm>
              <a:prstGeom prst="rect">
                <a:avLst/>
              </a:prstGeom>
              <a:blipFill>
                <a:blip r:embed="rId3"/>
                <a:stretch>
                  <a:fillRect l="-984" t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45AA35D-7FB0-B54F-9D9A-6BB012A0DB71}"/>
              </a:ext>
            </a:extLst>
          </p:cNvPr>
          <p:cNvSpPr/>
          <p:nvPr/>
        </p:nvSpPr>
        <p:spPr>
          <a:xfrm>
            <a:off x="3004948" y="2793352"/>
            <a:ext cx="4082401" cy="734400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8C4FA7-85A9-EA43-9A6E-74F17817B6BB}"/>
              </a:ext>
            </a:extLst>
          </p:cNvPr>
          <p:cNvSpPr txBox="1"/>
          <p:nvPr/>
        </p:nvSpPr>
        <p:spPr>
          <a:xfrm>
            <a:off x="5649261" y="2424020"/>
            <a:ext cx="3584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Regularization on time-lapse change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913A9-8EC8-3849-A9CC-BB6189948D88}"/>
              </a:ext>
            </a:extLst>
          </p:cNvPr>
          <p:cNvSpPr txBox="1"/>
          <p:nvPr/>
        </p:nvSpPr>
        <p:spPr>
          <a:xfrm>
            <a:off x="100528" y="1013270"/>
            <a:ext cx="4271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We use joint inversion approach: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9480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Time-lapse FWI objective function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2C24A-75DC-8742-9958-B632DC9EB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601" y="1536490"/>
            <a:ext cx="5670046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72D87A-8E20-264B-A204-9654F63B8316}"/>
                  </a:ext>
                </a:extLst>
              </p:cNvPr>
              <p:cNvSpPr txBox="1"/>
              <p:nvPr/>
            </p:nvSpPr>
            <p:spPr>
              <a:xfrm>
                <a:off x="0" y="3888510"/>
                <a:ext cx="3868623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Subscript: b for baseline, m for monitor</a:t>
                </a:r>
              </a:p>
              <a:p>
                <a:r>
                  <a:rPr lang="en-US" dirty="0"/>
                  <a:t>W: weight function</a:t>
                </a:r>
              </a:p>
              <a:p>
                <a:r>
                  <a:rPr lang="en-US" dirty="0"/>
                  <a:t>R: regularization operator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dirty="0" err="1"/>
                  <a:t>m</a:t>
                </a:r>
                <a:r>
                  <a:rPr lang="en-US" baseline="-25000" dirty="0" err="1"/>
                  <a:t>prior</a:t>
                </a:r>
                <a:r>
                  <a:rPr lang="en-US" dirty="0"/>
                  <a:t>: prior time-lapse change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72D87A-8E20-264B-A204-9654F63B8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88510"/>
                <a:ext cx="3868623" cy="1477328"/>
              </a:xfrm>
              <a:prstGeom prst="rect">
                <a:avLst/>
              </a:prstGeom>
              <a:blipFill>
                <a:blip r:embed="rId3"/>
                <a:stretch>
                  <a:fillRect l="-984" t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45AA35D-7FB0-B54F-9D9A-6BB012A0DB71}"/>
              </a:ext>
            </a:extLst>
          </p:cNvPr>
          <p:cNvSpPr/>
          <p:nvPr/>
        </p:nvSpPr>
        <p:spPr>
          <a:xfrm>
            <a:off x="3004948" y="2793352"/>
            <a:ext cx="4082401" cy="734400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8C4FA7-85A9-EA43-9A6E-74F17817B6BB}"/>
              </a:ext>
            </a:extLst>
          </p:cNvPr>
          <p:cNvSpPr txBox="1"/>
          <p:nvPr/>
        </p:nvSpPr>
        <p:spPr>
          <a:xfrm>
            <a:off x="5649261" y="2424020"/>
            <a:ext cx="3584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Regularization on time-lapse change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913A9-8EC8-3849-A9CC-BB6189948D88}"/>
              </a:ext>
            </a:extLst>
          </p:cNvPr>
          <p:cNvSpPr txBox="1"/>
          <p:nvPr/>
        </p:nvSpPr>
        <p:spPr>
          <a:xfrm>
            <a:off x="100528" y="1013270"/>
            <a:ext cx="4271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We use joint inversion approach:</a:t>
            </a:r>
            <a:endParaRPr lang="en-US" sz="24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A8AFDF-B1EA-8A47-AB08-3D50B85BCFCB}"/>
              </a:ext>
            </a:extLst>
          </p:cNvPr>
          <p:cNvCxnSpPr>
            <a:cxnSpLocks/>
          </p:cNvCxnSpPr>
          <p:nvPr/>
        </p:nvCxnSpPr>
        <p:spPr>
          <a:xfrm flipV="1">
            <a:off x="5925487" y="3236325"/>
            <a:ext cx="321792" cy="7156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9B3D884-C011-6F4C-94FA-6FBDE49ADCE4}"/>
              </a:ext>
            </a:extLst>
          </p:cNvPr>
          <p:cNvSpPr txBox="1"/>
          <p:nvPr/>
        </p:nvSpPr>
        <p:spPr>
          <a:xfrm>
            <a:off x="4852927" y="3947673"/>
            <a:ext cx="3400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do we build the prior model?</a:t>
            </a:r>
          </a:p>
        </p:txBody>
      </p:sp>
    </p:spTree>
    <p:extLst>
      <p:ext uri="{BB962C8B-B14F-4D97-AF65-F5344CB8AC3E}">
        <p14:creationId xmlns:p14="http://schemas.microsoft.com/office/powerpoint/2010/main" val="2195535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Prior model building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481DAB-A878-6140-AACD-297F3B01D91A}"/>
              </a:ext>
            </a:extLst>
          </p:cNvPr>
          <p:cNvSpPr txBox="1"/>
          <p:nvPr/>
        </p:nvSpPr>
        <p:spPr>
          <a:xfrm>
            <a:off x="100528" y="1013270"/>
            <a:ext cx="7197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We can build prior model based on reservoir simulation: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D395DB-56D3-2A4F-9C87-39C41AD3B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972" y="1640467"/>
            <a:ext cx="2892056" cy="365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EFF841-BF54-EC48-9D69-6BBA9D3F17F5}"/>
              </a:ext>
            </a:extLst>
          </p:cNvPr>
          <p:cNvSpPr txBox="1"/>
          <p:nvPr/>
        </p:nvSpPr>
        <p:spPr>
          <a:xfrm>
            <a:off x="0" y="4866501"/>
            <a:ext cx="4416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D. Johnston, Practical Applications of Time-lapse Seismic Data, 2013</a:t>
            </a:r>
          </a:p>
        </p:txBody>
      </p:sp>
    </p:spTree>
    <p:extLst>
      <p:ext uri="{BB962C8B-B14F-4D97-AF65-F5344CB8AC3E}">
        <p14:creationId xmlns:p14="http://schemas.microsoft.com/office/powerpoint/2010/main" val="4143444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72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Motivation: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Better results when combining different types of data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73C09B-7BEB-D448-B1D4-F98A0E96B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63A423-4643-A640-B70D-26CD2BF97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1" y="1129294"/>
            <a:ext cx="4017429" cy="32918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1E3F6A-81AE-D148-B330-2DEEB271192A}"/>
              </a:ext>
            </a:extLst>
          </p:cNvPr>
          <p:cNvSpPr txBox="1"/>
          <p:nvPr/>
        </p:nvSpPr>
        <p:spPr>
          <a:xfrm>
            <a:off x="711200" y="4421134"/>
            <a:ext cx="328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Inversion with seismic data alone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CF2AE-93A9-4B48-84AB-B01119DE0BCE}"/>
              </a:ext>
            </a:extLst>
          </p:cNvPr>
          <p:cNvSpPr txBox="1"/>
          <p:nvPr/>
        </p:nvSpPr>
        <p:spPr>
          <a:xfrm>
            <a:off x="-7200" y="4886056"/>
            <a:ext cx="17011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Y. Ma et al., SEP 158, 2015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932E92B-DA6D-8F4B-84E3-30CC0FE85530}"/>
              </a:ext>
            </a:extLst>
          </p:cNvPr>
          <p:cNvSpPr/>
          <p:nvPr/>
        </p:nvSpPr>
        <p:spPr>
          <a:xfrm>
            <a:off x="3104191" y="2295400"/>
            <a:ext cx="734400" cy="145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72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Prior model building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481DAB-A878-6140-AACD-297F3B01D91A}"/>
              </a:ext>
            </a:extLst>
          </p:cNvPr>
          <p:cNvSpPr txBox="1"/>
          <p:nvPr/>
        </p:nvSpPr>
        <p:spPr>
          <a:xfrm>
            <a:off x="100528" y="1013270"/>
            <a:ext cx="7197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We can build prior model based on reservoir simulation: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D97589-F2ED-6C4B-8CAD-F1665918375C}"/>
              </a:ext>
            </a:extLst>
          </p:cNvPr>
          <p:cNvSpPr txBox="1"/>
          <p:nvPr/>
        </p:nvSpPr>
        <p:spPr>
          <a:xfrm>
            <a:off x="100528" y="2537520"/>
            <a:ext cx="7048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We can also build prior model based on geomechanics: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D395DB-56D3-2A4F-9C87-39C41AD3B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972" y="1640467"/>
            <a:ext cx="2892056" cy="365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EFF841-BF54-EC48-9D69-6BBA9D3F17F5}"/>
              </a:ext>
            </a:extLst>
          </p:cNvPr>
          <p:cNvSpPr txBox="1"/>
          <p:nvPr/>
        </p:nvSpPr>
        <p:spPr>
          <a:xfrm>
            <a:off x="0" y="4866501"/>
            <a:ext cx="4416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D. Johnston, Practical Applications of Time-lapse Seismic Data, 2013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3867D0-22F4-3743-A6F6-9A9125358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762" y="3109883"/>
            <a:ext cx="1367942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88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Prior model building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481DAB-A878-6140-AACD-297F3B01D91A}"/>
              </a:ext>
            </a:extLst>
          </p:cNvPr>
          <p:cNvSpPr txBox="1"/>
          <p:nvPr/>
        </p:nvSpPr>
        <p:spPr>
          <a:xfrm>
            <a:off x="100528" y="1013270"/>
            <a:ext cx="7197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We can build prior model based on reservoir simulation: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D97589-F2ED-6C4B-8CAD-F1665918375C}"/>
              </a:ext>
            </a:extLst>
          </p:cNvPr>
          <p:cNvSpPr txBox="1"/>
          <p:nvPr/>
        </p:nvSpPr>
        <p:spPr>
          <a:xfrm>
            <a:off x="100528" y="2537520"/>
            <a:ext cx="7048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We can also build prior model based on geomechanics: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D395DB-56D3-2A4F-9C87-39C41AD3B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972" y="1640467"/>
            <a:ext cx="2892056" cy="365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EFF841-BF54-EC48-9D69-6BBA9D3F17F5}"/>
              </a:ext>
            </a:extLst>
          </p:cNvPr>
          <p:cNvSpPr txBox="1"/>
          <p:nvPr/>
        </p:nvSpPr>
        <p:spPr>
          <a:xfrm>
            <a:off x="0" y="4866501"/>
            <a:ext cx="4416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D. Johnston, Practical Applications of Time-lapse Seismic Data, 2013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3867D0-22F4-3743-A6F6-9A9125358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762" y="3109883"/>
            <a:ext cx="1367942" cy="54864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AFD9964-E5F4-EE40-8E5C-A7AB36A0B21F}"/>
              </a:ext>
            </a:extLst>
          </p:cNvPr>
          <p:cNvSpPr/>
          <p:nvPr/>
        </p:nvSpPr>
        <p:spPr>
          <a:xfrm>
            <a:off x="5480050" y="3502970"/>
            <a:ext cx="3136900" cy="11176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The challenge is that we do not know </a:t>
            </a:r>
            <a:r>
              <a:rPr lang="en-US" b="1" dirty="0" err="1">
                <a:solidFill>
                  <a:srgbClr val="002060"/>
                </a:solidFill>
              </a:rPr>
              <a:t>v</a:t>
            </a:r>
            <a:r>
              <a:rPr lang="en-US" b="1" baseline="-25000" dirty="0" err="1">
                <a:solidFill>
                  <a:srgbClr val="002060"/>
                </a:solidFill>
              </a:rPr>
              <a:t>inf</a:t>
            </a:r>
            <a:r>
              <a:rPr lang="en-US" b="1" dirty="0">
                <a:solidFill>
                  <a:srgbClr val="002060"/>
                </a:solidFill>
              </a:rPr>
              <a:t>, A, 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F908A8-F58C-224C-86ED-B7FBBBC7967A}"/>
              </a:ext>
            </a:extLst>
          </p:cNvPr>
          <p:cNvCxnSpPr>
            <a:cxnSpLocks/>
          </p:cNvCxnSpPr>
          <p:nvPr/>
        </p:nvCxnSpPr>
        <p:spPr>
          <a:xfrm flipH="1" flipV="1">
            <a:off x="4787900" y="1968000"/>
            <a:ext cx="1080100" cy="1513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D0DE81-C00D-D74F-8E18-01905201CD54}"/>
              </a:ext>
            </a:extLst>
          </p:cNvPr>
          <p:cNvCxnSpPr>
            <a:cxnSpLocks/>
          </p:cNvCxnSpPr>
          <p:nvPr/>
        </p:nvCxnSpPr>
        <p:spPr>
          <a:xfrm flipH="1" flipV="1">
            <a:off x="4038600" y="2011230"/>
            <a:ext cx="1613400" cy="14917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B797E28-6147-8A47-9E62-7C5FF7CE31DF}"/>
              </a:ext>
            </a:extLst>
          </p:cNvPr>
          <p:cNvCxnSpPr>
            <a:cxnSpLocks/>
          </p:cNvCxnSpPr>
          <p:nvPr/>
        </p:nvCxnSpPr>
        <p:spPr>
          <a:xfrm flipH="1" flipV="1">
            <a:off x="4389200" y="3524630"/>
            <a:ext cx="1064100" cy="6152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497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Regularization without accurate prior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481DAB-A878-6140-AACD-297F3B01D91A}"/>
              </a:ext>
            </a:extLst>
          </p:cNvPr>
          <p:cNvSpPr txBox="1"/>
          <p:nvPr/>
        </p:nvSpPr>
        <p:spPr>
          <a:xfrm>
            <a:off x="100528" y="1013270"/>
            <a:ext cx="746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We assume 4D seismic property is linearly related to prior: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B74EE-4AC9-F34A-BBB2-828ABF696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58" y="1599368"/>
            <a:ext cx="2214331" cy="3657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F7B8F3C-4944-9845-9549-8D27F6434E73}"/>
                  </a:ext>
                </a:extLst>
              </p:cNvPr>
              <p:cNvSpPr/>
              <p:nvPr/>
            </p:nvSpPr>
            <p:spPr>
              <a:xfrm>
                <a:off x="3175" y="4774168"/>
                <a:ext cx="55081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dirty="0" err="1"/>
                  <a:t>p</a:t>
                </a:r>
                <a:r>
                  <a:rPr lang="en-US" baseline="-25000" dirty="0" err="1"/>
                  <a:t>prior</a:t>
                </a:r>
                <a:r>
                  <a:rPr lang="en-US" dirty="0"/>
                  <a:t>: prior time-lapse change, vertical strain, stress, </a:t>
                </a:r>
                <a:r>
                  <a:rPr lang="en-US" dirty="0" err="1"/>
                  <a:t>etc</a:t>
                </a:r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F7B8F3C-4944-9845-9549-8D27F6434E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" y="4774168"/>
                <a:ext cx="5508111" cy="369332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4219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481DAB-A878-6140-AACD-297F3B01D91A}"/>
              </a:ext>
            </a:extLst>
          </p:cNvPr>
          <p:cNvSpPr txBox="1"/>
          <p:nvPr/>
        </p:nvSpPr>
        <p:spPr>
          <a:xfrm>
            <a:off x="100528" y="1013270"/>
            <a:ext cx="746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We assume 4D seismic property is linearly related to prior: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B49A977-B592-D847-B51F-A4196654A80D}"/>
                  </a:ext>
                </a:extLst>
              </p:cNvPr>
              <p:cNvSpPr txBox="1"/>
              <p:nvPr/>
            </p:nvSpPr>
            <p:spPr>
              <a:xfrm>
                <a:off x="100527" y="2314777"/>
                <a:ext cx="60737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/>
                  <a:t>Measure of similarity between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 </m:t>
                    </m:r>
                  </m:oMath>
                </a14:m>
                <a:r>
                  <a:rPr lang="en-US" altLang="zh-CN" sz="2400" dirty="0"/>
                  <a:t>m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 </m:t>
                    </m:r>
                  </m:oMath>
                </a14:m>
                <a:r>
                  <a:rPr lang="en-US" altLang="zh-CN" sz="2400" dirty="0"/>
                  <a:t>p</a:t>
                </a:r>
                <a:r>
                  <a:rPr lang="en-US" altLang="zh-CN" sz="2400" baseline="-25000" dirty="0"/>
                  <a:t>prior</a:t>
                </a:r>
                <a:r>
                  <a:rPr lang="en-US" altLang="zh-CN" sz="2400" dirty="0"/>
                  <a:t>:</a:t>
                </a:r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B49A977-B592-D847-B51F-A4196654A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7" y="2314777"/>
                <a:ext cx="6073714" cy="461665"/>
              </a:xfrm>
              <a:prstGeom prst="rect">
                <a:avLst/>
              </a:prstGeom>
              <a:blipFill>
                <a:blip r:embed="rId2"/>
                <a:stretch>
                  <a:fillRect l="-1461" t="-5263" r="-626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E2B74EE-4AC9-F34A-BBB2-828ABF696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458" y="1599368"/>
            <a:ext cx="2214331" cy="3657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F7B8F3C-4944-9845-9549-8D27F6434E73}"/>
                  </a:ext>
                </a:extLst>
              </p:cNvPr>
              <p:cNvSpPr/>
              <p:nvPr/>
            </p:nvSpPr>
            <p:spPr>
              <a:xfrm>
                <a:off x="3175" y="4774168"/>
                <a:ext cx="55081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dirty="0" err="1"/>
                  <a:t>p</a:t>
                </a:r>
                <a:r>
                  <a:rPr lang="en-US" baseline="-25000" dirty="0" err="1"/>
                  <a:t>prior</a:t>
                </a:r>
                <a:r>
                  <a:rPr lang="en-US" dirty="0"/>
                  <a:t>: prior time-lapse change, vertical strain, stress, </a:t>
                </a:r>
                <a:r>
                  <a:rPr lang="en-US" dirty="0" err="1"/>
                  <a:t>etc</a:t>
                </a:r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F7B8F3C-4944-9845-9549-8D27F6434E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" y="4774168"/>
                <a:ext cx="5508111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B87014A-04D0-6749-A24C-88F6D9933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7783" y="3071110"/>
            <a:ext cx="3347779" cy="7315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3B6DF0A-06AB-D141-81E3-D738F0EBDCB8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584775"/>
          </a:xfrm>
          <a:prstGeom prst="rect">
            <a:avLst/>
          </a:prstGeom>
        </p:spPr>
        <p:txBody>
          <a:bodyPr vert="horz" lIns="91440" tIns="0" rIns="91440" bIns="9144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Regularization without accurate prior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75394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" y="2795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Proposed 4D FWI objective function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481DAB-A878-6140-AACD-297F3B01D91A}"/>
              </a:ext>
            </a:extLst>
          </p:cNvPr>
          <p:cNvSpPr txBox="1"/>
          <p:nvPr/>
        </p:nvSpPr>
        <p:spPr>
          <a:xfrm>
            <a:off x="100528" y="1013270"/>
            <a:ext cx="5220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We use the following objective function: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CA2D0-AB53-4543-9DB3-FDE4258F4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210" y="1640535"/>
            <a:ext cx="520286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08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" y="2795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Proposed 4D FWI objective function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481DAB-A878-6140-AACD-297F3B01D91A}"/>
              </a:ext>
            </a:extLst>
          </p:cNvPr>
          <p:cNvSpPr txBox="1"/>
          <p:nvPr/>
        </p:nvSpPr>
        <p:spPr>
          <a:xfrm>
            <a:off x="100528" y="1013270"/>
            <a:ext cx="5220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We use the following objective function: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CA2D0-AB53-4543-9DB3-FDE4258F4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210" y="1640535"/>
            <a:ext cx="5202865" cy="18288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F0D19A0-577F-1E42-9F89-FBBC06B88333}"/>
              </a:ext>
            </a:extLst>
          </p:cNvPr>
          <p:cNvSpPr/>
          <p:nvPr/>
        </p:nvSpPr>
        <p:spPr>
          <a:xfrm>
            <a:off x="3091348" y="1572033"/>
            <a:ext cx="2287052" cy="1250368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83C13-69F7-F144-9042-11E9DFAB217A}"/>
              </a:ext>
            </a:extLst>
          </p:cNvPr>
          <p:cNvSpPr txBox="1"/>
          <p:nvPr/>
        </p:nvSpPr>
        <p:spPr>
          <a:xfrm>
            <a:off x="5456363" y="1785901"/>
            <a:ext cx="2008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fitting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5DCE53-73A7-7642-A16E-5C830FC52286}"/>
              </a:ext>
            </a:extLst>
          </p:cNvPr>
          <p:cNvSpPr/>
          <p:nvPr/>
        </p:nvSpPr>
        <p:spPr>
          <a:xfrm>
            <a:off x="3091348" y="2862103"/>
            <a:ext cx="3777452" cy="646935"/>
          </a:xfrm>
          <a:prstGeom prst="roundRect">
            <a:avLst/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2753B8-121C-BF4C-AD51-15F3C13A30AB}"/>
              </a:ext>
            </a:extLst>
          </p:cNvPr>
          <p:cNvSpPr txBox="1"/>
          <p:nvPr/>
        </p:nvSpPr>
        <p:spPr>
          <a:xfrm>
            <a:off x="7034363" y="2984232"/>
            <a:ext cx="2008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Regularization</a:t>
            </a:r>
          </a:p>
        </p:txBody>
      </p:sp>
    </p:spTree>
    <p:extLst>
      <p:ext uri="{BB962C8B-B14F-4D97-AF65-F5344CB8AC3E}">
        <p14:creationId xmlns:p14="http://schemas.microsoft.com/office/powerpoint/2010/main" val="2778652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" y="246221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Understand the objective function with 1D model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707992-DFAF-A045-827F-842F3FC02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49" y="1872864"/>
            <a:ext cx="3565280" cy="27431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054404-5C1D-2445-98E2-4258DBC51053}"/>
              </a:ext>
            </a:extLst>
          </p:cNvPr>
          <p:cNvSpPr txBox="1"/>
          <p:nvPr/>
        </p:nvSpPr>
        <p:spPr>
          <a:xfrm>
            <a:off x="463669" y="672535"/>
            <a:ext cx="56373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1D transmission problem:</a:t>
            </a:r>
          </a:p>
          <a:p>
            <a:r>
              <a:rPr lang="en-US" dirty="0"/>
              <a:t> 	two layers, each with 1 km, v</a:t>
            </a:r>
            <a:r>
              <a:rPr lang="en-US" baseline="-25000" dirty="0"/>
              <a:t>1</a:t>
            </a:r>
            <a:r>
              <a:rPr lang="en-US" dirty="0"/>
              <a:t>=1.5 km/s, v</a:t>
            </a:r>
            <a:r>
              <a:rPr lang="en-US" baseline="-25000" dirty="0"/>
              <a:t>2</a:t>
            </a:r>
            <a:r>
              <a:rPr lang="en-US" dirty="0"/>
              <a:t>=2.5 km/s</a:t>
            </a:r>
          </a:p>
          <a:p>
            <a:r>
              <a:rPr lang="en-US" dirty="0"/>
              <a:t>	Data generated Ricker wavelet with peak </a:t>
            </a:r>
            <a:r>
              <a:rPr lang="en-US" dirty="0" err="1"/>
              <a:t>freq</a:t>
            </a:r>
            <a:r>
              <a:rPr lang="en-US" dirty="0"/>
              <a:t> 10 Hz</a:t>
            </a:r>
          </a:p>
          <a:p>
            <a:r>
              <a:rPr lang="en-US" dirty="0"/>
              <a:t>	</a:t>
            </a:r>
          </a:p>
        </p:txBody>
      </p:sp>
      <p:sp>
        <p:nvSpPr>
          <p:cNvPr id="13" name="6-Point Star 12">
            <a:extLst>
              <a:ext uri="{FF2B5EF4-FFF2-40B4-BE49-F238E27FC236}">
                <a16:creationId xmlns:a16="http://schemas.microsoft.com/office/drawing/2014/main" id="{C9DE56A2-9E37-6248-B7C9-2A536C89D440}"/>
              </a:ext>
            </a:extLst>
          </p:cNvPr>
          <p:cNvSpPr/>
          <p:nvPr/>
        </p:nvSpPr>
        <p:spPr>
          <a:xfrm>
            <a:off x="2332800" y="3333600"/>
            <a:ext cx="93600" cy="158400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0ECD78-3238-6D43-9719-79A990CAF748}"/>
              </a:ext>
            </a:extLst>
          </p:cNvPr>
          <p:cNvSpPr txBox="1"/>
          <p:nvPr/>
        </p:nvSpPr>
        <p:spPr>
          <a:xfrm>
            <a:off x="749111" y="4622399"/>
            <a:ext cx="323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 fitting term</a:t>
            </a:r>
          </a:p>
        </p:txBody>
      </p:sp>
    </p:spTree>
    <p:extLst>
      <p:ext uri="{BB962C8B-B14F-4D97-AF65-F5344CB8AC3E}">
        <p14:creationId xmlns:p14="http://schemas.microsoft.com/office/powerpoint/2010/main" val="190385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" y="246221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Understand the objective function with 1D model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707992-DFAF-A045-827F-842F3FC02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49" y="1872864"/>
            <a:ext cx="3565280" cy="2743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49140E-04E4-6A41-A485-339E3C279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949" y="1872864"/>
            <a:ext cx="3565280" cy="2743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054404-5C1D-2445-98E2-4258DBC51053}"/>
              </a:ext>
            </a:extLst>
          </p:cNvPr>
          <p:cNvSpPr txBox="1"/>
          <p:nvPr/>
        </p:nvSpPr>
        <p:spPr>
          <a:xfrm>
            <a:off x="463669" y="672535"/>
            <a:ext cx="56373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1D transmission problem:</a:t>
            </a:r>
          </a:p>
          <a:p>
            <a:r>
              <a:rPr lang="en-US" dirty="0"/>
              <a:t> 	two layers, each with 1 km, v</a:t>
            </a:r>
            <a:r>
              <a:rPr lang="en-US" baseline="-25000" dirty="0"/>
              <a:t>1</a:t>
            </a:r>
            <a:r>
              <a:rPr lang="en-US" dirty="0"/>
              <a:t>=1.5 km/s, v</a:t>
            </a:r>
            <a:r>
              <a:rPr lang="en-US" baseline="-25000" dirty="0"/>
              <a:t>2</a:t>
            </a:r>
            <a:r>
              <a:rPr lang="en-US" dirty="0"/>
              <a:t>=2.5 km/s</a:t>
            </a:r>
          </a:p>
          <a:p>
            <a:r>
              <a:rPr lang="en-US" dirty="0"/>
              <a:t>	Data generated Ricker wavelet with peak </a:t>
            </a:r>
            <a:r>
              <a:rPr lang="en-US" dirty="0" err="1"/>
              <a:t>freq</a:t>
            </a:r>
            <a:r>
              <a:rPr lang="en-US" dirty="0"/>
              <a:t> 10 Hz</a:t>
            </a:r>
          </a:p>
          <a:p>
            <a:r>
              <a:rPr lang="en-US" dirty="0"/>
              <a:t>	ratio of v</a:t>
            </a:r>
            <a:r>
              <a:rPr lang="en-US" baseline="-25000" dirty="0"/>
              <a:t>1</a:t>
            </a:r>
            <a:r>
              <a:rPr lang="en-US" dirty="0"/>
              <a:t>/v</a:t>
            </a:r>
            <a:r>
              <a:rPr lang="en-US" baseline="-25000" dirty="0"/>
              <a:t>2</a:t>
            </a:r>
            <a:r>
              <a:rPr lang="en-US" dirty="0"/>
              <a:t> used as prior for the regularization term</a:t>
            </a:r>
          </a:p>
        </p:txBody>
      </p:sp>
      <p:sp>
        <p:nvSpPr>
          <p:cNvPr id="13" name="6-Point Star 12">
            <a:extLst>
              <a:ext uri="{FF2B5EF4-FFF2-40B4-BE49-F238E27FC236}">
                <a16:creationId xmlns:a16="http://schemas.microsoft.com/office/drawing/2014/main" id="{C9DE56A2-9E37-6248-B7C9-2A536C89D440}"/>
              </a:ext>
            </a:extLst>
          </p:cNvPr>
          <p:cNvSpPr/>
          <p:nvPr/>
        </p:nvSpPr>
        <p:spPr>
          <a:xfrm>
            <a:off x="2332800" y="3333600"/>
            <a:ext cx="93600" cy="158400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6-Point Star 13">
            <a:extLst>
              <a:ext uri="{FF2B5EF4-FFF2-40B4-BE49-F238E27FC236}">
                <a16:creationId xmlns:a16="http://schemas.microsoft.com/office/drawing/2014/main" id="{6B2C5CFC-04B2-404B-A27C-0BC457A123CE}"/>
              </a:ext>
            </a:extLst>
          </p:cNvPr>
          <p:cNvSpPr/>
          <p:nvPr/>
        </p:nvSpPr>
        <p:spPr>
          <a:xfrm>
            <a:off x="6957789" y="3333600"/>
            <a:ext cx="93600" cy="158400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0ECD78-3238-6D43-9719-79A990CAF748}"/>
              </a:ext>
            </a:extLst>
          </p:cNvPr>
          <p:cNvSpPr txBox="1"/>
          <p:nvPr/>
        </p:nvSpPr>
        <p:spPr>
          <a:xfrm>
            <a:off x="749111" y="4622399"/>
            <a:ext cx="323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 fitting term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E575FE-93CE-5448-9894-A193C5F2E784}"/>
              </a:ext>
            </a:extLst>
          </p:cNvPr>
          <p:cNvSpPr txBox="1"/>
          <p:nvPr/>
        </p:nvSpPr>
        <p:spPr>
          <a:xfrm>
            <a:off x="5314351" y="4622399"/>
            <a:ext cx="3238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Regularization term</a:t>
            </a:r>
          </a:p>
        </p:txBody>
      </p:sp>
    </p:spTree>
    <p:extLst>
      <p:ext uri="{BB962C8B-B14F-4D97-AF65-F5344CB8AC3E}">
        <p14:creationId xmlns:p14="http://schemas.microsoft.com/office/powerpoint/2010/main" val="1117792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" y="246221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Understand the objective function with 1D model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707992-DFAF-A045-827F-842F3FC02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49" y="1872864"/>
            <a:ext cx="3565280" cy="2743199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49140E-04E4-6A41-A485-339E3C279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949" y="1872864"/>
            <a:ext cx="3565280" cy="2743200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054404-5C1D-2445-98E2-4258DBC51053}"/>
              </a:ext>
            </a:extLst>
          </p:cNvPr>
          <p:cNvSpPr txBox="1"/>
          <p:nvPr/>
        </p:nvSpPr>
        <p:spPr>
          <a:xfrm>
            <a:off x="463669" y="672535"/>
            <a:ext cx="56373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1D transmission problem:</a:t>
            </a:r>
          </a:p>
          <a:p>
            <a:r>
              <a:rPr lang="en-US" dirty="0"/>
              <a:t> 	two layers, each with 1 km, v</a:t>
            </a:r>
            <a:r>
              <a:rPr lang="en-US" baseline="-25000" dirty="0"/>
              <a:t>1</a:t>
            </a:r>
            <a:r>
              <a:rPr lang="en-US" dirty="0"/>
              <a:t>=1.5 km/s, v</a:t>
            </a:r>
            <a:r>
              <a:rPr lang="en-US" baseline="-25000" dirty="0"/>
              <a:t>2</a:t>
            </a:r>
            <a:r>
              <a:rPr lang="en-US" dirty="0"/>
              <a:t>=2.5 km/s</a:t>
            </a:r>
          </a:p>
          <a:p>
            <a:r>
              <a:rPr lang="en-US" dirty="0"/>
              <a:t>	Data generated Ricker wavelet with peak </a:t>
            </a:r>
            <a:r>
              <a:rPr lang="en-US" dirty="0" err="1"/>
              <a:t>freq</a:t>
            </a:r>
            <a:r>
              <a:rPr lang="en-US" dirty="0"/>
              <a:t> 10 Hz</a:t>
            </a:r>
          </a:p>
          <a:p>
            <a:r>
              <a:rPr lang="en-US" dirty="0"/>
              <a:t>	ratio of v</a:t>
            </a:r>
            <a:r>
              <a:rPr lang="en-US" baseline="-25000" dirty="0"/>
              <a:t>1</a:t>
            </a:r>
            <a:r>
              <a:rPr lang="en-US" dirty="0"/>
              <a:t>/v</a:t>
            </a:r>
            <a:r>
              <a:rPr lang="en-US" baseline="-25000" dirty="0"/>
              <a:t>2</a:t>
            </a:r>
            <a:r>
              <a:rPr lang="en-US" dirty="0"/>
              <a:t> used as prior for the regularization term</a:t>
            </a:r>
          </a:p>
        </p:txBody>
      </p:sp>
      <p:sp>
        <p:nvSpPr>
          <p:cNvPr id="13" name="6-Point Star 12">
            <a:extLst>
              <a:ext uri="{FF2B5EF4-FFF2-40B4-BE49-F238E27FC236}">
                <a16:creationId xmlns:a16="http://schemas.microsoft.com/office/drawing/2014/main" id="{C9DE56A2-9E37-6248-B7C9-2A536C89D440}"/>
              </a:ext>
            </a:extLst>
          </p:cNvPr>
          <p:cNvSpPr/>
          <p:nvPr/>
        </p:nvSpPr>
        <p:spPr>
          <a:xfrm>
            <a:off x="2332800" y="3333600"/>
            <a:ext cx="93600" cy="158400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6-Point Star 13">
            <a:extLst>
              <a:ext uri="{FF2B5EF4-FFF2-40B4-BE49-F238E27FC236}">
                <a16:creationId xmlns:a16="http://schemas.microsoft.com/office/drawing/2014/main" id="{6B2C5CFC-04B2-404B-A27C-0BC457A123CE}"/>
              </a:ext>
            </a:extLst>
          </p:cNvPr>
          <p:cNvSpPr/>
          <p:nvPr/>
        </p:nvSpPr>
        <p:spPr>
          <a:xfrm>
            <a:off x="6957789" y="3333600"/>
            <a:ext cx="93600" cy="158400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FC1030-2D71-404F-BD1F-DD33F435A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578" y="1866528"/>
            <a:ext cx="3565279" cy="2743199"/>
          </a:xfrm>
          <a:prstGeom prst="rect">
            <a:avLst/>
          </a:prstGeom>
        </p:spPr>
      </p:pic>
      <p:sp>
        <p:nvSpPr>
          <p:cNvPr id="17" name="6-Point Star 16">
            <a:extLst>
              <a:ext uri="{FF2B5EF4-FFF2-40B4-BE49-F238E27FC236}">
                <a16:creationId xmlns:a16="http://schemas.microsoft.com/office/drawing/2014/main" id="{A7904D3F-6941-4C41-A693-C9679D4F8A4F}"/>
              </a:ext>
            </a:extLst>
          </p:cNvPr>
          <p:cNvSpPr/>
          <p:nvPr/>
        </p:nvSpPr>
        <p:spPr>
          <a:xfrm>
            <a:off x="4658229" y="3327264"/>
            <a:ext cx="93600" cy="158400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C3DC26-38A7-0443-BBB5-3C1BA85C949C}"/>
              </a:ext>
            </a:extLst>
          </p:cNvPr>
          <p:cNvSpPr txBox="1"/>
          <p:nvPr/>
        </p:nvSpPr>
        <p:spPr>
          <a:xfrm>
            <a:off x="3038790" y="4625854"/>
            <a:ext cx="3238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Total objective function</a:t>
            </a:r>
          </a:p>
        </p:txBody>
      </p:sp>
    </p:spTree>
    <p:extLst>
      <p:ext uri="{BB962C8B-B14F-4D97-AF65-F5344CB8AC3E}">
        <p14:creationId xmlns:p14="http://schemas.microsoft.com/office/powerpoint/2010/main" val="3791654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" y="246221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Understand the objective function with 1D model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707992-DFAF-A045-827F-842F3FC02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49" y="1872864"/>
            <a:ext cx="3565280" cy="2743199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49140E-04E4-6A41-A485-339E3C279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949" y="1872864"/>
            <a:ext cx="3565280" cy="2743200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054404-5C1D-2445-98E2-4258DBC51053}"/>
              </a:ext>
            </a:extLst>
          </p:cNvPr>
          <p:cNvSpPr txBox="1"/>
          <p:nvPr/>
        </p:nvSpPr>
        <p:spPr>
          <a:xfrm>
            <a:off x="463669" y="672535"/>
            <a:ext cx="56373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1D transmission problem:</a:t>
            </a:r>
          </a:p>
          <a:p>
            <a:r>
              <a:rPr lang="en-US" dirty="0"/>
              <a:t> 	two layers, each with 1 km, v</a:t>
            </a:r>
            <a:r>
              <a:rPr lang="en-US" baseline="-25000" dirty="0"/>
              <a:t>1</a:t>
            </a:r>
            <a:r>
              <a:rPr lang="en-US" dirty="0"/>
              <a:t>=1.5 km/s, v</a:t>
            </a:r>
            <a:r>
              <a:rPr lang="en-US" baseline="-25000" dirty="0"/>
              <a:t>2</a:t>
            </a:r>
            <a:r>
              <a:rPr lang="en-US" dirty="0"/>
              <a:t>=2.5 km/s</a:t>
            </a:r>
          </a:p>
          <a:p>
            <a:r>
              <a:rPr lang="en-US" dirty="0"/>
              <a:t>	Data generated Ricker wavelet with peak </a:t>
            </a:r>
            <a:r>
              <a:rPr lang="en-US" dirty="0" err="1"/>
              <a:t>freq</a:t>
            </a:r>
            <a:r>
              <a:rPr lang="en-US" dirty="0"/>
              <a:t> 10 Hz</a:t>
            </a:r>
          </a:p>
          <a:p>
            <a:r>
              <a:rPr lang="en-US" dirty="0"/>
              <a:t>	ratio of v</a:t>
            </a:r>
            <a:r>
              <a:rPr lang="en-US" baseline="-25000" dirty="0"/>
              <a:t>1</a:t>
            </a:r>
            <a:r>
              <a:rPr lang="en-US" dirty="0"/>
              <a:t>/v</a:t>
            </a:r>
            <a:r>
              <a:rPr lang="en-US" baseline="-25000" dirty="0"/>
              <a:t>2</a:t>
            </a:r>
            <a:r>
              <a:rPr lang="en-US" dirty="0"/>
              <a:t> used as prior for the regularization term</a:t>
            </a:r>
          </a:p>
        </p:txBody>
      </p:sp>
      <p:sp>
        <p:nvSpPr>
          <p:cNvPr id="13" name="6-Point Star 12">
            <a:extLst>
              <a:ext uri="{FF2B5EF4-FFF2-40B4-BE49-F238E27FC236}">
                <a16:creationId xmlns:a16="http://schemas.microsoft.com/office/drawing/2014/main" id="{C9DE56A2-9E37-6248-B7C9-2A536C89D440}"/>
              </a:ext>
            </a:extLst>
          </p:cNvPr>
          <p:cNvSpPr/>
          <p:nvPr/>
        </p:nvSpPr>
        <p:spPr>
          <a:xfrm>
            <a:off x="2332800" y="3333600"/>
            <a:ext cx="93600" cy="158400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6-Point Star 13">
            <a:extLst>
              <a:ext uri="{FF2B5EF4-FFF2-40B4-BE49-F238E27FC236}">
                <a16:creationId xmlns:a16="http://schemas.microsoft.com/office/drawing/2014/main" id="{6B2C5CFC-04B2-404B-A27C-0BC457A123CE}"/>
              </a:ext>
            </a:extLst>
          </p:cNvPr>
          <p:cNvSpPr/>
          <p:nvPr/>
        </p:nvSpPr>
        <p:spPr>
          <a:xfrm>
            <a:off x="6957789" y="3333600"/>
            <a:ext cx="93600" cy="158400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FC1030-2D71-404F-BD1F-DD33F435A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578" y="1866528"/>
            <a:ext cx="3565279" cy="2743199"/>
          </a:xfrm>
          <a:prstGeom prst="rect">
            <a:avLst/>
          </a:prstGeom>
        </p:spPr>
      </p:pic>
      <p:sp>
        <p:nvSpPr>
          <p:cNvPr id="17" name="6-Point Star 16">
            <a:extLst>
              <a:ext uri="{FF2B5EF4-FFF2-40B4-BE49-F238E27FC236}">
                <a16:creationId xmlns:a16="http://schemas.microsoft.com/office/drawing/2014/main" id="{A7904D3F-6941-4C41-A693-C9679D4F8A4F}"/>
              </a:ext>
            </a:extLst>
          </p:cNvPr>
          <p:cNvSpPr/>
          <p:nvPr/>
        </p:nvSpPr>
        <p:spPr>
          <a:xfrm>
            <a:off x="4658229" y="3327264"/>
            <a:ext cx="93600" cy="158400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C3DC26-38A7-0443-BBB5-3C1BA85C949C}"/>
              </a:ext>
            </a:extLst>
          </p:cNvPr>
          <p:cNvSpPr txBox="1"/>
          <p:nvPr/>
        </p:nvSpPr>
        <p:spPr>
          <a:xfrm>
            <a:off x="3038790" y="4625854"/>
            <a:ext cx="3238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Total objective function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52EF07-6C96-E643-8D5B-6DE289210B4F}"/>
              </a:ext>
            </a:extLst>
          </p:cNvPr>
          <p:cNvCxnSpPr>
            <a:cxnSpLocks/>
          </p:cNvCxnSpPr>
          <p:nvPr/>
        </p:nvCxnSpPr>
        <p:spPr>
          <a:xfrm flipV="1">
            <a:off x="4240429" y="2757600"/>
            <a:ext cx="0" cy="12312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C9ACE81-F211-8249-88A1-39825289B845}"/>
              </a:ext>
            </a:extLst>
          </p:cNvPr>
          <p:cNvCxnSpPr>
            <a:cxnSpLocks/>
          </p:cNvCxnSpPr>
          <p:nvPr/>
        </p:nvCxnSpPr>
        <p:spPr>
          <a:xfrm flipV="1">
            <a:off x="1844029" y="2711664"/>
            <a:ext cx="0" cy="12312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90870F-8B6C-E74F-AD32-ECB63E41ED3F}"/>
              </a:ext>
            </a:extLst>
          </p:cNvPr>
          <p:cNvCxnSpPr>
            <a:cxnSpLocks/>
          </p:cNvCxnSpPr>
          <p:nvPr/>
        </p:nvCxnSpPr>
        <p:spPr>
          <a:xfrm flipV="1">
            <a:off x="6480829" y="2757600"/>
            <a:ext cx="0" cy="12312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1B1731E-F4D3-7949-8903-C44314C7EAA1}"/>
              </a:ext>
            </a:extLst>
          </p:cNvPr>
          <p:cNvSpPr txBox="1"/>
          <p:nvPr/>
        </p:nvSpPr>
        <p:spPr>
          <a:xfrm>
            <a:off x="3542363" y="3996833"/>
            <a:ext cx="2418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Multiple local minimum</a:t>
            </a:r>
          </a:p>
        </p:txBody>
      </p:sp>
    </p:spTree>
    <p:extLst>
      <p:ext uri="{BB962C8B-B14F-4D97-AF65-F5344CB8AC3E}">
        <p14:creationId xmlns:p14="http://schemas.microsoft.com/office/powerpoint/2010/main" val="245246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72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Motivation: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Better results when combining different types of data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73C09B-7BEB-D448-B1D4-F98A0E96B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63A423-4643-A640-B70D-26CD2BF97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1" y="1129294"/>
            <a:ext cx="4017429" cy="32918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9BEC31-D0F4-724F-8679-1196BC18A3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186" y="1129294"/>
            <a:ext cx="4020605" cy="32918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1E3F6A-81AE-D148-B330-2DEEB271192A}"/>
              </a:ext>
            </a:extLst>
          </p:cNvPr>
          <p:cNvSpPr txBox="1"/>
          <p:nvPr/>
        </p:nvSpPr>
        <p:spPr>
          <a:xfrm>
            <a:off x="711200" y="4421134"/>
            <a:ext cx="328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Inversion with seismic data alone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E951EF-7029-B848-9D0A-E41A8BB732F7}"/>
              </a:ext>
            </a:extLst>
          </p:cNvPr>
          <p:cNvSpPr txBox="1"/>
          <p:nvPr/>
        </p:nvSpPr>
        <p:spPr>
          <a:xfrm>
            <a:off x="5242547" y="4409533"/>
            <a:ext cx="379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Inversion with extra geological dip info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AD79B73E-4196-9843-81DF-898C65F13547}"/>
              </a:ext>
            </a:extLst>
          </p:cNvPr>
          <p:cNvSpPr/>
          <p:nvPr/>
        </p:nvSpPr>
        <p:spPr>
          <a:xfrm>
            <a:off x="4292600" y="2775214"/>
            <a:ext cx="723586" cy="2473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CF2AE-93A9-4B48-84AB-B01119DE0BCE}"/>
              </a:ext>
            </a:extLst>
          </p:cNvPr>
          <p:cNvSpPr txBox="1"/>
          <p:nvPr/>
        </p:nvSpPr>
        <p:spPr>
          <a:xfrm>
            <a:off x="-7200" y="4886056"/>
            <a:ext cx="17011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Y. Ma et al., SEP 158, 2015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0146F3D-274C-4543-8039-841E7400AC1E}"/>
              </a:ext>
            </a:extLst>
          </p:cNvPr>
          <p:cNvSpPr/>
          <p:nvPr/>
        </p:nvSpPr>
        <p:spPr>
          <a:xfrm>
            <a:off x="7988048" y="2295400"/>
            <a:ext cx="734400" cy="145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932E92B-DA6D-8F4B-84E3-30CC0FE85530}"/>
              </a:ext>
            </a:extLst>
          </p:cNvPr>
          <p:cNvSpPr/>
          <p:nvPr/>
        </p:nvSpPr>
        <p:spPr>
          <a:xfrm>
            <a:off x="3104191" y="2295400"/>
            <a:ext cx="734400" cy="145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47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137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Outline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5804" y="764557"/>
            <a:ext cx="89981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Challenges for integrated reservoir monitoring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Shaping regularization to combine different types of data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Numerical Examples on time-lapse FWI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E73D37-25B5-864B-8CB0-ECF44785C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96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True baseline model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31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602F67-5459-E148-B134-7D197C11D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543" y="926308"/>
            <a:ext cx="542977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66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Starting model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602F67-5459-E148-B134-7D197C11D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543" y="926308"/>
            <a:ext cx="542977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38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True time-lapse change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33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602F67-5459-E148-B134-7D197C11D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543" y="926308"/>
            <a:ext cx="542977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935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" y="-2806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True time-lapse change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34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602F67-5459-E148-B134-7D197C11D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543" y="926308"/>
            <a:ext cx="5429774" cy="41148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8EEDF41-8094-1941-8A63-CA279C873676}"/>
              </a:ext>
            </a:extLst>
          </p:cNvPr>
          <p:cNvCxnSpPr/>
          <p:nvPr/>
        </p:nvCxnSpPr>
        <p:spPr>
          <a:xfrm>
            <a:off x="1855543" y="2590800"/>
            <a:ext cx="1154357" cy="5461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CF39167-A5CE-FA48-9E9D-E71716E57F83}"/>
              </a:ext>
            </a:extLst>
          </p:cNvPr>
          <p:cNvSpPr txBox="1"/>
          <p:nvPr/>
        </p:nvSpPr>
        <p:spPr>
          <a:xfrm>
            <a:off x="152400" y="1989146"/>
            <a:ext cx="207672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Overburden dilation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B69D022-BB36-5F40-B787-A3A84039C6F7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5357160" y="1934921"/>
            <a:ext cx="1590538" cy="52900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062FDD1-8BC8-D747-8DF1-A514F4F6072D}"/>
              </a:ext>
            </a:extLst>
          </p:cNvPr>
          <p:cNvSpPr txBox="1"/>
          <p:nvPr/>
        </p:nvSpPr>
        <p:spPr>
          <a:xfrm>
            <a:off x="6947698" y="1750255"/>
            <a:ext cx="1814407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Fluid substitution</a:t>
            </a:r>
          </a:p>
        </p:txBody>
      </p:sp>
    </p:spTree>
    <p:extLst>
      <p:ext uri="{BB962C8B-B14F-4D97-AF65-F5344CB8AC3E}">
        <p14:creationId xmlns:p14="http://schemas.microsoft.com/office/powerpoint/2010/main" val="3030395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Inversion with no regularization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C1671C-C753-5649-89DB-E8AD33FED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826" y="931887"/>
            <a:ext cx="5429772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632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Inversion with regularization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C1671C-C753-5649-89DB-E8AD33FED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826" y="931887"/>
            <a:ext cx="5429772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323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Inversion with regularization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C1671C-C753-5649-89DB-E8AD33FED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826" y="931887"/>
            <a:ext cx="5429772" cy="411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436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Inversion with strong regularization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C1671C-C753-5649-89DB-E8AD33FED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826" y="931887"/>
            <a:ext cx="5429771" cy="411479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58B8A7-F610-3945-B664-672EFE9B64DD}"/>
              </a:ext>
            </a:extLst>
          </p:cNvPr>
          <p:cNvCxnSpPr/>
          <p:nvPr/>
        </p:nvCxnSpPr>
        <p:spPr>
          <a:xfrm flipH="1" flipV="1">
            <a:off x="3574473" y="3348842"/>
            <a:ext cx="320633" cy="2968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A7567D-AEA6-AE4C-9077-A2014B814F98}"/>
              </a:ext>
            </a:extLst>
          </p:cNvPr>
          <p:cNvSpPr txBox="1"/>
          <p:nvPr/>
        </p:nvSpPr>
        <p:spPr>
          <a:xfrm>
            <a:off x="3004458" y="3645725"/>
            <a:ext cx="3170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Wrong because it is beyond the resolution of seismic data</a:t>
            </a:r>
          </a:p>
        </p:txBody>
      </p:sp>
    </p:spTree>
    <p:extLst>
      <p:ext uri="{BB962C8B-B14F-4D97-AF65-F5344CB8AC3E}">
        <p14:creationId xmlns:p14="http://schemas.microsoft.com/office/powerpoint/2010/main" val="14553699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Baseline data residual with noise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2DC33-0936-F346-BB67-4C59D2E33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831" y="830996"/>
            <a:ext cx="6501200" cy="392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19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137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Outline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5804" y="764557"/>
            <a:ext cx="89981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Challenges for integrated reservoir monitoring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Regularization to combine different types of data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Numerical Examples on time-lapse FWI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E73D37-25B5-864B-8CB0-ECF44785C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084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Inversion without regularization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C1671C-C753-5649-89DB-E8AD33FED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091" y="789386"/>
            <a:ext cx="5429774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657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Inversion with regularization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C1671C-C753-5649-89DB-E8AD33FED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092" y="789386"/>
            <a:ext cx="542977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196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Inversion with regularization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C1671C-C753-5649-89DB-E8AD33FED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022" y="784339"/>
            <a:ext cx="542977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734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584775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Inversion with strong regularization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CC4A5-78EE-7C41-BE7C-DF1F1A63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C1671C-C753-5649-89DB-E8AD33FED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092" y="789386"/>
            <a:ext cx="5429771" cy="411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157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137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Conclusion and future work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764557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We explored one possible method for integrated reservoir monitoring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Test on field data where both seismic modeling and </a:t>
            </a:r>
            <a:r>
              <a:rPr lang="en-US" sz="2400" dirty="0" err="1"/>
              <a:t>geomechanical</a:t>
            </a:r>
            <a:r>
              <a:rPr lang="en-US" sz="2400" dirty="0"/>
              <a:t> modeling are available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E73D37-25B5-864B-8CB0-ECF44785C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504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150078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0000"/>
                </a:solidFill>
              </a:rPr>
              <a:t>Thank you and questions?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8D8942-DA7E-684C-A7A5-32DDC66F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75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137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Outline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5804" y="764557"/>
            <a:ext cx="89981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Challenges for integrated reservoir monitoring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Regularization to combine different types of data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Numerical Examples on time-lapse FWI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E73D37-25B5-864B-8CB0-ECF44785C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07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724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Challenges from Genesis field </a:t>
            </a:r>
          </a:p>
          <a:p>
            <a:pPr algn="ctr"/>
            <a:r>
              <a:rPr lang="en-US" sz="2400" dirty="0"/>
              <a:t>How to combine different types of data for integrated reservoir monitoring?</a:t>
            </a:r>
          </a:p>
          <a:p>
            <a:pPr algn="ctr"/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478754"/>
            <a:ext cx="1574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Maharramov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2016</a:t>
            </a:r>
          </a:p>
        </p:txBody>
      </p:sp>
      <p:pic>
        <p:nvPicPr>
          <p:cNvPr id="5" name="Picture 4" descr="Genesis-dv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7" y="1166339"/>
            <a:ext cx="3568207" cy="2553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693" y="1334758"/>
            <a:ext cx="3809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velocity change from seismic data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73C09B-7BEB-D448-B1D4-F98A0E96B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88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724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Challenges from Genesis field </a:t>
            </a:r>
          </a:p>
          <a:p>
            <a:pPr algn="ctr"/>
            <a:r>
              <a:rPr lang="en-US" sz="2400" dirty="0"/>
              <a:t>How to combine different types of data for integrated reservoir monitoring?</a:t>
            </a:r>
          </a:p>
          <a:p>
            <a:pPr algn="ctr"/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478754"/>
            <a:ext cx="1574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Maharramov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2016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J.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Rkckett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al., 2007</a:t>
            </a:r>
          </a:p>
          <a:p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 descr="Genesis-dv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7" y="1166339"/>
            <a:ext cx="3568207" cy="2553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693" y="1334758"/>
            <a:ext cx="3809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velocity change from seismic data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73C09B-7BEB-D448-B1D4-F98A0E96B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34FB4D-EE3D-AB49-BD24-48FA9B4A3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214" y="1712211"/>
            <a:ext cx="3127248" cy="23774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F8DC1A-2203-B14D-B67D-ABE809F1CBF8}"/>
              </a:ext>
            </a:extLst>
          </p:cNvPr>
          <p:cNvSpPr txBox="1"/>
          <p:nvPr/>
        </p:nvSpPr>
        <p:spPr>
          <a:xfrm>
            <a:off x="2743693" y="4022129"/>
            <a:ext cx="3809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Geomechanical</a:t>
            </a:r>
            <a:r>
              <a:rPr lang="en-US" sz="1600" dirty="0"/>
              <a:t> modeling</a:t>
            </a:r>
          </a:p>
        </p:txBody>
      </p:sp>
    </p:spTree>
    <p:extLst>
      <p:ext uri="{BB962C8B-B14F-4D97-AF65-F5344CB8AC3E}">
        <p14:creationId xmlns:p14="http://schemas.microsoft.com/office/powerpoint/2010/main" val="1435293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724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Challenges from Genesis field </a:t>
            </a:r>
          </a:p>
          <a:p>
            <a:pPr algn="ctr"/>
            <a:r>
              <a:rPr lang="en-US" sz="2400" dirty="0"/>
              <a:t>How to combine different types of data for integrated reservoir monitoring?</a:t>
            </a:r>
          </a:p>
          <a:p>
            <a:pPr algn="ctr"/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478754"/>
            <a:ext cx="1644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Maharramov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2016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J.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Rkckett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al., 2007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N. Hodgson et al., 2007</a:t>
            </a:r>
          </a:p>
        </p:txBody>
      </p:sp>
      <p:pic>
        <p:nvPicPr>
          <p:cNvPr id="5" name="Picture 4" descr="Genesis-dv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7" y="1166339"/>
            <a:ext cx="3568207" cy="2553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693" y="1334758"/>
            <a:ext cx="3809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velocity change from seismic data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73C09B-7BEB-D448-B1D4-F98A0E96B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34FB4D-EE3D-AB49-BD24-48FA9B4A3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214" y="1712211"/>
            <a:ext cx="3127248" cy="23774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F8DC1A-2203-B14D-B67D-ABE809F1CBF8}"/>
              </a:ext>
            </a:extLst>
          </p:cNvPr>
          <p:cNvSpPr txBox="1"/>
          <p:nvPr/>
        </p:nvSpPr>
        <p:spPr>
          <a:xfrm>
            <a:off x="2743693" y="4022129"/>
            <a:ext cx="3809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Geomechanical</a:t>
            </a:r>
            <a:r>
              <a:rPr lang="en-US" sz="1600" dirty="0"/>
              <a:t> modeling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223D6-32F1-1C40-8A93-6730EC2A8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6351" y="2402605"/>
            <a:ext cx="4197649" cy="25420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8E5822-5987-A24D-888D-8C4EC2C3B1C9}"/>
              </a:ext>
            </a:extLst>
          </p:cNvPr>
          <p:cNvSpPr txBox="1"/>
          <p:nvPr/>
        </p:nvSpPr>
        <p:spPr>
          <a:xfrm>
            <a:off x="5397820" y="4161800"/>
            <a:ext cx="3754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Pressure change from reservoir simulation</a:t>
            </a:r>
          </a:p>
        </p:txBody>
      </p:sp>
    </p:spTree>
    <p:extLst>
      <p:ext uri="{BB962C8B-B14F-4D97-AF65-F5344CB8AC3E}">
        <p14:creationId xmlns:p14="http://schemas.microsoft.com/office/powerpoint/2010/main" val="1648312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72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Different types of data have different coverage and resolution</a:t>
            </a:r>
            <a:endParaRPr lang="en-US" sz="2400" dirty="0"/>
          </a:p>
          <a:p>
            <a:pPr algn="ctr"/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73C09B-7BEB-D448-B1D4-F98A0E96B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6C4721-106F-6C43-89ED-03C120037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150" y="481154"/>
            <a:ext cx="5849958" cy="4162736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148F9B-37D8-3945-8EF3-71C56EE93017}"/>
              </a:ext>
            </a:extLst>
          </p:cNvPr>
          <p:cNvSpPr txBox="1"/>
          <p:nvPr/>
        </p:nvSpPr>
        <p:spPr>
          <a:xfrm>
            <a:off x="0" y="4866501"/>
            <a:ext cx="4416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D. Johnston, Practical Applications of Time-lapse Seismic Data, 2013</a:t>
            </a:r>
          </a:p>
        </p:txBody>
      </p:sp>
    </p:spTree>
    <p:extLst>
      <p:ext uri="{BB962C8B-B14F-4D97-AF65-F5344CB8AC3E}">
        <p14:creationId xmlns:p14="http://schemas.microsoft.com/office/powerpoint/2010/main" val="1336491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19945</TotalTime>
  <Words>952</Words>
  <Application>Microsoft Macintosh PowerPoint</Application>
  <PresentationFormat>On-screen Show (16:9)</PresentationFormat>
  <Paragraphs>257</Paragraphs>
  <Slides>45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宋体</vt:lpstr>
      <vt:lpstr>Arial</vt:lpstr>
      <vt:lpstr>Calibri</vt:lpstr>
      <vt:lpstr>Cambria Math</vt:lpstr>
      <vt:lpstr>Office Theme</vt:lpstr>
      <vt:lpstr>Time-lapse FWI with shaping regularization: toward integrated reservoir monitoring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FWI objective function</vt:lpstr>
      <vt:lpstr>Time-lapse FWI objective function</vt:lpstr>
      <vt:lpstr>Time-lapse FWI objective function</vt:lpstr>
      <vt:lpstr>Time-lapse FWI objective function</vt:lpstr>
      <vt:lpstr>Time-lapse FWI objective function</vt:lpstr>
      <vt:lpstr>Time-lapse FWI objective function</vt:lpstr>
      <vt:lpstr>Prior model building</vt:lpstr>
      <vt:lpstr>Prior model building</vt:lpstr>
      <vt:lpstr>Prior model building</vt:lpstr>
      <vt:lpstr>Regularization without accurate prior</vt:lpstr>
      <vt:lpstr>PowerPoint Presentation</vt:lpstr>
      <vt:lpstr>Proposed 4D FWI objective function</vt:lpstr>
      <vt:lpstr>Proposed 4D FWI objective function</vt:lpstr>
      <vt:lpstr>Understand the objective function with 1D model</vt:lpstr>
      <vt:lpstr>Understand the objective function with 1D model</vt:lpstr>
      <vt:lpstr>Understand the objective function with 1D model</vt:lpstr>
      <vt:lpstr>Understand the objective function with 1D model</vt:lpstr>
      <vt:lpstr>PowerPoint Presentation</vt:lpstr>
      <vt:lpstr>True baseline model</vt:lpstr>
      <vt:lpstr>Starting model</vt:lpstr>
      <vt:lpstr>True time-lapse change</vt:lpstr>
      <vt:lpstr>True time-lapse change</vt:lpstr>
      <vt:lpstr>Inversion with no regularization</vt:lpstr>
      <vt:lpstr>Inversion with regularization</vt:lpstr>
      <vt:lpstr>Inversion with regularization</vt:lpstr>
      <vt:lpstr>Inversion with strong regularization</vt:lpstr>
      <vt:lpstr>Baseline data residual with noise</vt:lpstr>
      <vt:lpstr>Inversion without regularization</vt:lpstr>
      <vt:lpstr>Inversion with regularization</vt:lpstr>
      <vt:lpstr>Inversion with regularization</vt:lpstr>
      <vt:lpstr>Inversion with strong regularization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</dc:creator>
  <cp:lastModifiedBy>Yinbin Ma</cp:lastModifiedBy>
  <cp:revision>781</cp:revision>
  <cp:lastPrinted>2018-05-22T06:22:20Z</cp:lastPrinted>
  <dcterms:created xsi:type="dcterms:W3CDTF">2014-09-05T17:23:29Z</dcterms:created>
  <dcterms:modified xsi:type="dcterms:W3CDTF">2018-05-22T13:27:29Z</dcterms:modified>
</cp:coreProperties>
</file>