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9" r:id="rId2"/>
    <p:sldId id="502" r:id="rId3"/>
    <p:sldId id="506" r:id="rId4"/>
    <p:sldId id="521" r:id="rId5"/>
    <p:sldId id="525" r:id="rId6"/>
    <p:sldId id="526" r:id="rId7"/>
    <p:sldId id="528" r:id="rId8"/>
    <p:sldId id="529" r:id="rId9"/>
    <p:sldId id="530" r:id="rId10"/>
    <p:sldId id="257" r:id="rId11"/>
    <p:sldId id="584" r:id="rId12"/>
    <p:sldId id="597" r:id="rId13"/>
    <p:sldId id="534" r:id="rId14"/>
    <p:sldId id="586" r:id="rId15"/>
    <p:sldId id="533" r:id="rId16"/>
    <p:sldId id="535" r:id="rId17"/>
    <p:sldId id="539" r:id="rId18"/>
    <p:sldId id="555" r:id="rId19"/>
    <p:sldId id="552" r:id="rId20"/>
    <p:sldId id="557" r:id="rId21"/>
    <p:sldId id="558" r:id="rId22"/>
    <p:sldId id="598" r:id="rId23"/>
    <p:sldId id="572" r:id="rId24"/>
    <p:sldId id="542" r:id="rId25"/>
    <p:sldId id="561" r:id="rId26"/>
    <p:sldId id="537" r:id="rId27"/>
    <p:sldId id="514" r:id="rId28"/>
    <p:sldId id="548" r:id="rId29"/>
    <p:sldId id="595" r:id="rId30"/>
    <p:sldId id="596" r:id="rId31"/>
    <p:sldId id="593" r:id="rId32"/>
    <p:sldId id="594" r:id="rId33"/>
    <p:sldId id="570" r:id="rId34"/>
    <p:sldId id="591" r:id="rId35"/>
    <p:sldId id="579" r:id="rId36"/>
    <p:sldId id="369" r:id="rId37"/>
    <p:sldId id="49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083"/>
    <a:srgbClr val="FF2F92"/>
    <a:srgbClr val="1CE20C"/>
    <a:srgbClr val="20F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7" autoAdjust="0"/>
    <p:restoredTop sz="90192" autoAdjust="0"/>
  </p:normalViewPr>
  <p:slideViewPr>
    <p:cSldViewPr snapToGrid="0" snapToObjects="1">
      <p:cViewPr varScale="1">
        <p:scale>
          <a:sx n="145" d="100"/>
          <a:sy n="145" d="100"/>
        </p:scale>
        <p:origin x="192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5DAAE-396F-E149-B3DA-4DCCEA839C59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74888-9AF7-D643-AEEA-A6665A17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43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DC468-4327-C642-8CF1-7F055290CFED}" type="datetimeFigureOut">
              <a:rPr lang="en-US" smtClean="0"/>
              <a:t>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8577A-6A86-3745-9000-DAF1D9F9B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58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8577A-6A86-3745-9000-DAF1D9F9B72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jump-start the training of the neural network, we use data augmentation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8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 High NTG sand-rich section and low NTG shale-rich section are essentially just mirror images of each other from an impedance and reflectivity perspective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 Without significant understanding of rock physics and context given by geomorphological and textural detail in the seismic data, accurate estimation is difficult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code developed by Bob Clapp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53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89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32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3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9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77A-6A86-3745-9000-DAF1D9F9B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3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9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09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8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2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29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large amount of data, we need a strategy to tackle this problem  </a:t>
            </a:r>
          </a:p>
          <a:p>
            <a:r>
              <a:rPr lang="en-US" dirty="0"/>
              <a:t>As a result of this, we need large amounts of training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9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9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79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1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00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add lithology cartoons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5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add lithology cartoons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3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8577A-6A86-3745-9000-DAF1D9F9B7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4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8577A-6A86-3745-9000-DAF1D9F9B7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5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In exploration geophysics, we </a:t>
            </a:r>
            <a:r>
              <a:rPr lang="en-US" dirty="0"/>
              <a:t>use reflection seismology to estimate the properties of the Earth’s subsurface from reflection seismic waves.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allows us to estimate where hydrocarbon is located before drilling.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Sand (high hydrocarbon content) and shale (low hydrocarbon content) have similar elastic properties, hence a similar seismic response, making them hard to distinguish from seismic data alone.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Seismic images are limited in resolution by the wavelength of the seismic wave.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higher seismic frequencies are attenuated as the wave propagates through the Earth.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This makes seismic interpretation of deep sub-salt stratigraphy a </a:t>
            </a:r>
            <a:r>
              <a:rPr lang="en-US" sz="1200" b="1" dirty="0">
                <a:solidFill>
                  <a:schemeClr val="accent1"/>
                </a:solidFill>
              </a:rPr>
              <a:t>challenging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chemeClr val="accent1"/>
                </a:solidFill>
              </a:rPr>
              <a:t>time-consuming</a:t>
            </a:r>
            <a:r>
              <a:rPr lang="en-US" sz="1200" dirty="0"/>
              <a:t> task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Seismic images are usually much lower resolution (~200m) than the fine stratigraphy.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In exploration geophysics, we </a:t>
            </a:r>
            <a:r>
              <a:rPr lang="en-US" dirty="0"/>
              <a:t>use reflection seismology to estimate the properties of the Earth’s subsurface from reflection seismic waves.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allows us to estimate where hydrocarbon is located before drilling.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Sand (high hydrocarbon content) and shale (low hydrocarbon content) have similar elastic properties, hence a similar seismic response, making them hard to distinguish from seismic data alone.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Seismic images are limited in resolution by the wavelength of the seismic wave.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higher seismic frequencies are attenuated as the wave propagates through the Earth.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This makes seismic interpretation of deep sub-salt stratigraphy a </a:t>
            </a:r>
            <a:r>
              <a:rPr lang="en-US" sz="1200" b="1" dirty="0">
                <a:solidFill>
                  <a:schemeClr val="accent1"/>
                </a:solidFill>
              </a:rPr>
              <a:t>challenging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chemeClr val="accent1"/>
                </a:solidFill>
              </a:rPr>
              <a:t>time-consuming</a:t>
            </a:r>
            <a:r>
              <a:rPr lang="en-US" sz="1200" dirty="0"/>
              <a:t> task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Seismic images are usually much lower resolution (~200m) than the fine stratigraphy.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3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 case study of 60 wells from the Wilcox formation in the Gulf of Mexico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4C63-3646-4AA8-854A-2CC74BC40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2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well log resolution (0.3 m) and seismic resolution (about 200 m) makes it difficult to label the seismic data using the lithology log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8577A-6A86-3745-9000-DAF1D9F9B7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D439-C66E-FD4E-B139-913219732FCF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172D-9842-B945-AEA4-4D59F561D0E5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8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ED75-2C40-1F4C-AE82-2B9CFB46D8AB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97182"/>
          </a:xfrm>
        </p:spPr>
        <p:txBody>
          <a:bodyPr>
            <a:normAutofit/>
          </a:bodyPr>
          <a:lstStyle>
            <a:lvl1pPr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3247"/>
            <a:ext cx="8229600" cy="3651376"/>
          </a:xfrm>
        </p:spPr>
        <p:txBody>
          <a:bodyPr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>
                <a:latin typeface="Helvetica Light"/>
                <a:cs typeface="Helvetica Light"/>
              </a:defRPr>
            </a:lvl4pPr>
            <a:lvl5pPr>
              <a:defRPr sz="1800"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13A-8525-E644-B7D3-EE1FFD5C8948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5E21-1BA4-6949-A1A3-D0C9D10EE345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2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E62C-23D5-6B44-B945-9845822C5927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8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98EE-4D97-2440-84E7-FBFCFCD0AC3F}" type="datetime1">
              <a:rPr lang="en-US" smtClean="0"/>
              <a:t>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E192D-BBC8-5F4B-8DF1-05C49CB5623B}" type="datetime1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9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DF4B-D4CD-E842-8C19-25CEBA9D699D}" type="datetime1">
              <a:rPr lang="en-US" smtClean="0"/>
              <a:t>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902A-4250-CA4E-B3DF-6690FA905B52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BE6D-47F1-D746-8F84-545FFADCDD1E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A8FA-6FDC-5D40-A66B-B4EAE1451BF9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4BD56-DF77-5C40-9718-6DC5FEF23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upload.wikimedia.org/wikipedia/en/thumb/b/b7/Stanford_University_seal_2003.svg/220px-Stanford_University_seal_2003.svg.png&amp;imgrefurl=http://blog.donga.com/lake1379/archives/7924&amp;docid=R317FAWwKRcRzM&amp;tbnid=DYyPP7sNKJMQLM:&amp;vet=1&amp;w=220&amp;h=220&amp;bih=646&amp;biw=893&amp;ved=0ahUKEwikrbrTn77VAhWSbVAKHZ2oDvQQxiAIGSgB&amp;iact=c&amp;ictx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(null)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26" Type="http://schemas.openxmlformats.org/officeDocument/2006/relationships/image" Target="../media/image42.jpg"/><Relationship Id="rId3" Type="http://schemas.openxmlformats.org/officeDocument/2006/relationships/image" Target="../media/image19.jpeg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jp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g"/><Relationship Id="rId24" Type="http://schemas.openxmlformats.org/officeDocument/2006/relationships/image" Target="../media/image40.jpg"/><Relationship Id="rId5" Type="http://schemas.openxmlformats.org/officeDocument/2006/relationships/image" Target="../media/image21.jpeg"/><Relationship Id="rId15" Type="http://schemas.openxmlformats.org/officeDocument/2006/relationships/image" Target="../media/image31.jpg"/><Relationship Id="rId23" Type="http://schemas.openxmlformats.org/officeDocument/2006/relationships/image" Target="../media/image39.jpg"/><Relationship Id="rId28" Type="http://schemas.openxmlformats.org/officeDocument/2006/relationships/image" Target="../media/image44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jpe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Relationship Id="rId27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218" y="1892943"/>
            <a:ext cx="8389195" cy="121078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STRATIGRAPHY ESTIMATION 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FROM SEISMIC DATA 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USING DEEP LEARNING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2498335"/>
            <a:ext cx="2155971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7071919" y="2498335"/>
            <a:ext cx="207208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12218" y="3539107"/>
            <a:ext cx="8389195" cy="11307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Fantine Huot, Robert Clapp (Stanford Geophysics),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Bruce Power, Joseph Stefani (Chevron ETC)</a:t>
            </a:r>
            <a:endParaRPr lang="en-US" sz="220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Advised by Biondo Biondi (Stanford Geophysics &amp; ICME)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pic>
        <p:nvPicPr>
          <p:cNvPr id="15" name="Shape 102" descr="elated imag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7906" y="320086"/>
            <a:ext cx="1105724" cy="110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41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56A4C74-624A-4408-BB21-580A9EA6C697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EC4F4-AA8E-E448-8429-34823FFEB4A5}"/>
              </a:ext>
            </a:extLst>
          </p:cNvPr>
          <p:cNvSpPr txBox="1"/>
          <p:nvPr/>
        </p:nvSpPr>
        <p:spPr>
          <a:xfrm>
            <a:off x="411481" y="704821"/>
            <a:ext cx="8397932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Calibri" panose="020F0502020204030204" pitchFamily="34" charset="0"/>
              </a:rPr>
              <a:t>Well log data and seismic data are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not on the same scale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We label the data by chunks into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five stratigraphy categories</a:t>
            </a:r>
            <a:r>
              <a:rPr lang="en-US" dirty="0">
                <a:latin typeface="+mj-lt"/>
                <a:cs typeface="Calibri" panose="020F0502020204030204" pitchFamily="34" charset="0"/>
              </a:rPr>
              <a:t>:</a:t>
            </a:r>
          </a:p>
          <a:p>
            <a:endParaRPr lang="en-US" sz="1500" dirty="0">
              <a:latin typeface="+mj-lt"/>
              <a:cs typeface="Calibri" panose="020F0502020204030204" pitchFamily="34" charset="0"/>
            </a:endParaRPr>
          </a:p>
          <a:p>
            <a:endParaRPr lang="en-US" sz="1500" dirty="0">
              <a:latin typeface="+mj-lt"/>
              <a:cs typeface="Calibri" panose="020F0502020204030204" pitchFamily="34" charset="0"/>
            </a:endParaRPr>
          </a:p>
          <a:p>
            <a:pPr marL="1371592" lvl="3" indent="-342892">
              <a:buFont typeface="+mj-lt"/>
              <a:buAutoNum type="arabicPeriod"/>
            </a:pPr>
            <a:r>
              <a:rPr lang="en-US" sz="1950" dirty="0">
                <a:latin typeface="+mj-lt"/>
              </a:rPr>
              <a:t>Unimodal Thick Shale</a:t>
            </a:r>
          </a:p>
          <a:p>
            <a:pPr marL="1371592" lvl="3" indent="-342892">
              <a:buFont typeface="+mj-lt"/>
              <a:buAutoNum type="arabicPeriod"/>
            </a:pPr>
            <a:endParaRPr lang="en-US" sz="1950" dirty="0">
              <a:latin typeface="+mj-lt"/>
            </a:endParaRPr>
          </a:p>
          <a:p>
            <a:pPr marL="1371592" lvl="3" indent="-342892">
              <a:buFont typeface="+mj-lt"/>
              <a:buAutoNum type="arabicPeriod"/>
            </a:pPr>
            <a:r>
              <a:rPr lang="en-US" sz="1950" dirty="0">
                <a:latin typeface="+mj-lt"/>
              </a:rPr>
              <a:t>Low Net-to-Gross Thin-bedded Shale and Sandstone</a:t>
            </a:r>
          </a:p>
          <a:p>
            <a:pPr marL="1371592" lvl="3" indent="-342892">
              <a:buFont typeface="+mj-lt"/>
              <a:buAutoNum type="arabicPeriod"/>
            </a:pPr>
            <a:endParaRPr lang="en-US" sz="1950" dirty="0">
              <a:latin typeface="+mj-lt"/>
            </a:endParaRPr>
          </a:p>
          <a:p>
            <a:pPr marL="1371592" lvl="3" indent="-342892">
              <a:buFont typeface="+mj-lt"/>
              <a:buAutoNum type="arabicPeriod"/>
            </a:pPr>
            <a:r>
              <a:rPr lang="en-US" sz="1950" dirty="0">
                <a:latin typeface="+mj-lt"/>
              </a:rPr>
              <a:t>Bimodal Blocky Shales and Sandstones</a:t>
            </a:r>
          </a:p>
          <a:p>
            <a:pPr marL="1371592" lvl="3" indent="-342892">
              <a:buFont typeface="+mj-lt"/>
              <a:buAutoNum type="arabicPeriod"/>
            </a:pPr>
            <a:endParaRPr lang="en-US" sz="1950" dirty="0">
              <a:latin typeface="+mj-lt"/>
            </a:endParaRPr>
          </a:p>
          <a:p>
            <a:pPr marL="1371592" lvl="3" indent="-342892">
              <a:buFont typeface="+mj-lt"/>
              <a:buAutoNum type="arabicPeriod"/>
            </a:pPr>
            <a:r>
              <a:rPr lang="en-US" sz="1950" dirty="0">
                <a:latin typeface="+mj-lt"/>
              </a:rPr>
              <a:t>High Net-to-Gross Thin-bedded Sandstone and Shale</a:t>
            </a:r>
          </a:p>
          <a:p>
            <a:pPr marL="1371592" lvl="3" indent="-342892">
              <a:buFont typeface="+mj-lt"/>
              <a:buAutoNum type="arabicPeriod"/>
            </a:pPr>
            <a:endParaRPr lang="en-US" sz="1950" dirty="0">
              <a:latin typeface="+mj-lt"/>
            </a:endParaRPr>
          </a:p>
          <a:p>
            <a:pPr marL="1371592" lvl="3" indent="-342892">
              <a:buFont typeface="+mj-lt"/>
              <a:buAutoNum type="arabicPeriod"/>
            </a:pPr>
            <a:r>
              <a:rPr lang="en-US" sz="1950" dirty="0">
                <a:latin typeface="+mj-lt"/>
              </a:rPr>
              <a:t>Very High Net-to-Gross Blocky Sandstone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D8CA69-0053-4FC4-A371-750625CAE149}"/>
              </a:ext>
            </a:extLst>
          </p:cNvPr>
          <p:cNvCxnSpPr>
            <a:cxnSpLocks/>
          </p:cNvCxnSpPr>
          <p:nvPr/>
        </p:nvCxnSpPr>
        <p:spPr>
          <a:xfrm>
            <a:off x="8175430" y="1948101"/>
            <a:ext cx="0" cy="279012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A70CEB-286B-4060-A1C1-ACCF2DC611F4}"/>
              </a:ext>
            </a:extLst>
          </p:cNvPr>
          <p:cNvSpPr txBox="1"/>
          <p:nvPr/>
        </p:nvSpPr>
        <p:spPr>
          <a:xfrm rot="16200000">
            <a:off x="7520428" y="3125115"/>
            <a:ext cx="169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Net-to-Gross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B190CE-9115-4BEE-9523-3EA32DCD6097}"/>
              </a:ext>
            </a:extLst>
          </p:cNvPr>
          <p:cNvSpPr txBox="1"/>
          <p:nvPr/>
        </p:nvSpPr>
        <p:spPr>
          <a:xfrm rot="16200000">
            <a:off x="8005320" y="1736715"/>
            <a:ext cx="7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182AD4-D205-487C-9890-A6BD78994F13}"/>
              </a:ext>
            </a:extLst>
          </p:cNvPr>
          <p:cNvSpPr txBox="1"/>
          <p:nvPr/>
        </p:nvSpPr>
        <p:spPr>
          <a:xfrm rot="16200000">
            <a:off x="8127669" y="4360088"/>
            <a:ext cx="77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High</a:t>
            </a:r>
          </a:p>
          <a:p>
            <a:pPr algn="ctr"/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9CE993-2093-4C3A-96BF-E07FAF3B9EEF}"/>
              </a:ext>
            </a:extLst>
          </p:cNvPr>
          <p:cNvSpPr/>
          <p:nvPr/>
        </p:nvSpPr>
        <p:spPr>
          <a:xfrm>
            <a:off x="646445" y="1948102"/>
            <a:ext cx="528377" cy="37976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526109-FBB2-47AB-B0E8-EEA2FC10C4D4}"/>
              </a:ext>
            </a:extLst>
          </p:cNvPr>
          <p:cNvSpPr/>
          <p:nvPr/>
        </p:nvSpPr>
        <p:spPr>
          <a:xfrm>
            <a:off x="646445" y="2532351"/>
            <a:ext cx="528377" cy="379769"/>
          </a:xfrm>
          <a:prstGeom prst="rect">
            <a:avLst/>
          </a:prstGeom>
          <a:solidFill>
            <a:srgbClr val="24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5F82B1-9B79-49C4-A8E6-1CBF36A178A4}"/>
              </a:ext>
            </a:extLst>
          </p:cNvPr>
          <p:cNvSpPr/>
          <p:nvPr/>
        </p:nvSpPr>
        <p:spPr>
          <a:xfrm flipV="1">
            <a:off x="646445" y="2626434"/>
            <a:ext cx="528377" cy="3428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21210A-3384-40D5-A413-48A83D6585B1}"/>
              </a:ext>
            </a:extLst>
          </p:cNvPr>
          <p:cNvSpPr/>
          <p:nvPr/>
        </p:nvSpPr>
        <p:spPr>
          <a:xfrm flipV="1">
            <a:off x="646445" y="2777732"/>
            <a:ext cx="528377" cy="3428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2C63E9-6876-461F-9DC4-DFB88FE457AB}"/>
              </a:ext>
            </a:extLst>
          </p:cNvPr>
          <p:cNvSpPr/>
          <p:nvPr/>
        </p:nvSpPr>
        <p:spPr>
          <a:xfrm>
            <a:off x="646444" y="3126568"/>
            <a:ext cx="528377" cy="379769"/>
          </a:xfrm>
          <a:prstGeom prst="rect">
            <a:avLst/>
          </a:prstGeom>
          <a:solidFill>
            <a:srgbClr val="24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E526F9-3595-4270-AC67-823F36472B2B}"/>
              </a:ext>
            </a:extLst>
          </p:cNvPr>
          <p:cNvSpPr/>
          <p:nvPr/>
        </p:nvSpPr>
        <p:spPr>
          <a:xfrm>
            <a:off x="646596" y="3309781"/>
            <a:ext cx="528377" cy="19291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2E4F32-A9BD-4A3E-9917-CA029E8953F6}"/>
              </a:ext>
            </a:extLst>
          </p:cNvPr>
          <p:cNvSpPr/>
          <p:nvPr/>
        </p:nvSpPr>
        <p:spPr>
          <a:xfrm>
            <a:off x="646445" y="3724371"/>
            <a:ext cx="528377" cy="3797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6C01D0-A16D-40C2-B09F-2878E5DA0A31}"/>
              </a:ext>
            </a:extLst>
          </p:cNvPr>
          <p:cNvSpPr/>
          <p:nvPr/>
        </p:nvSpPr>
        <p:spPr>
          <a:xfrm>
            <a:off x="640832" y="3827635"/>
            <a:ext cx="528377" cy="34289"/>
          </a:xfrm>
          <a:prstGeom prst="rect">
            <a:avLst/>
          </a:prstGeom>
          <a:solidFill>
            <a:srgbClr val="24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03D62C-2658-49C8-A73C-78723187A5BA}"/>
              </a:ext>
            </a:extLst>
          </p:cNvPr>
          <p:cNvSpPr/>
          <p:nvPr/>
        </p:nvSpPr>
        <p:spPr>
          <a:xfrm>
            <a:off x="646444" y="3964600"/>
            <a:ext cx="528377" cy="35855"/>
          </a:xfrm>
          <a:prstGeom prst="rect">
            <a:avLst/>
          </a:prstGeom>
          <a:solidFill>
            <a:srgbClr val="24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685496-D250-4AAB-A50C-80631D2854ED}"/>
              </a:ext>
            </a:extLst>
          </p:cNvPr>
          <p:cNvSpPr/>
          <p:nvPr/>
        </p:nvSpPr>
        <p:spPr>
          <a:xfrm>
            <a:off x="646444" y="4338735"/>
            <a:ext cx="528377" cy="3797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806972-38E6-4773-AD1D-C694E1DF1077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ED7A33-B660-B84E-A640-E1570A36EA0F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568F484-4FF0-7845-A16D-5A4BA33B5434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FAE4B0-4AFB-C74F-8533-12BB2DFB2F13}"/>
              </a:ext>
            </a:extLst>
          </p:cNvPr>
          <p:cNvSpPr/>
          <p:nvPr/>
        </p:nvSpPr>
        <p:spPr>
          <a:xfrm>
            <a:off x="424123" y="249862"/>
            <a:ext cx="5196091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5 CATEGORIES OF LABELED STRATIGRAPHY</a:t>
            </a:r>
          </a:p>
        </p:txBody>
      </p:sp>
    </p:spTree>
    <p:extLst>
      <p:ext uri="{BB962C8B-B14F-4D97-AF65-F5344CB8AC3E}">
        <p14:creationId xmlns:p14="http://schemas.microsoft.com/office/powerpoint/2010/main" val="360253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FAC116-E1EF-422D-AC26-8959057B5B57}"/>
              </a:ext>
            </a:extLst>
          </p:cNvPr>
          <p:cNvSpPr/>
          <p:nvPr/>
        </p:nvSpPr>
        <p:spPr>
          <a:xfrm>
            <a:off x="5926562" y="823784"/>
            <a:ext cx="935183" cy="3754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307E-83DE-4872-9B1A-F071AD05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999352"/>
            <a:ext cx="4903470" cy="528112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 developed a novel approach for generating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well logs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with same statistical distribution as the field data</a:t>
            </a:r>
          </a:p>
          <a:p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macro-level Markov chain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defines the transitions between the different categories of stratigraphy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fine-level Markov chains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define the transitions within each class of stratigraphy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448C-0795-4A1E-80BA-4DAE9E62092A}"/>
              </a:ext>
            </a:extLst>
          </p:cNvPr>
          <p:cNvSpPr/>
          <p:nvPr/>
        </p:nvSpPr>
        <p:spPr>
          <a:xfrm>
            <a:off x="3278457" y="4472867"/>
            <a:ext cx="1099252" cy="1049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BAE9D4-63AB-4103-BBE3-1F14B63DE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3" r="46602"/>
          <a:stretch/>
        </p:blipFill>
        <p:spPr>
          <a:xfrm>
            <a:off x="6315017" y="794160"/>
            <a:ext cx="825020" cy="352038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865A144-E287-4824-8C6A-73ACF9595082}"/>
              </a:ext>
            </a:extLst>
          </p:cNvPr>
          <p:cNvSpPr/>
          <p:nvPr/>
        </p:nvSpPr>
        <p:spPr>
          <a:xfrm>
            <a:off x="6948615" y="1123423"/>
            <a:ext cx="935183" cy="3313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4885290-4695-4286-8930-686064C75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3" r="46602"/>
          <a:stretch/>
        </p:blipFill>
        <p:spPr>
          <a:xfrm>
            <a:off x="6839758" y="1123423"/>
            <a:ext cx="825020" cy="352038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1F8AEDF-33C7-4BB4-9D3F-F7C63C7C9587}"/>
              </a:ext>
            </a:extLst>
          </p:cNvPr>
          <p:cNvSpPr/>
          <p:nvPr/>
        </p:nvSpPr>
        <p:spPr>
          <a:xfrm>
            <a:off x="7473356" y="1527463"/>
            <a:ext cx="935183" cy="331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C1584E-8D38-475D-9E30-D19E681F6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3" r="46602"/>
          <a:stretch/>
        </p:blipFill>
        <p:spPr>
          <a:xfrm>
            <a:off x="7364500" y="1465183"/>
            <a:ext cx="825020" cy="35203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56E40E-909D-AC47-AC6A-AA2CBCE1F22F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2343C-467D-684C-B0FF-418E3DE5ADE7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D262B4-62D5-FE4A-B494-334B784BB781}"/>
              </a:ext>
            </a:extLst>
          </p:cNvPr>
          <p:cNvSpPr/>
          <p:nvPr/>
        </p:nvSpPr>
        <p:spPr>
          <a:xfrm>
            <a:off x="424124" y="249862"/>
            <a:ext cx="2854334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DATA AUGMENTATION</a:t>
            </a:r>
          </a:p>
        </p:txBody>
      </p:sp>
    </p:spTree>
    <p:extLst>
      <p:ext uri="{BB962C8B-B14F-4D97-AF65-F5344CB8AC3E}">
        <p14:creationId xmlns:p14="http://schemas.microsoft.com/office/powerpoint/2010/main" val="180669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FD925E2-3CC2-4991-96C3-56429DE42591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E15597-675E-4124-B94D-8BFE62843CA6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448C-0795-4A1E-80BA-4DAE9E62092A}"/>
              </a:ext>
            </a:extLst>
          </p:cNvPr>
          <p:cNvSpPr/>
          <p:nvPr/>
        </p:nvSpPr>
        <p:spPr>
          <a:xfrm>
            <a:off x="3278457" y="4472867"/>
            <a:ext cx="1099252" cy="1049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F13F6-F356-4500-BC50-D394E0D7A5A3}"/>
              </a:ext>
            </a:extLst>
          </p:cNvPr>
          <p:cNvSpPr txBox="1"/>
          <p:nvPr/>
        </p:nvSpPr>
        <p:spPr>
          <a:xfrm>
            <a:off x="4724604" y="1527434"/>
            <a:ext cx="396446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you be able to estimate to which stratigraphy type each portion of seismic belongs?</a:t>
            </a:r>
          </a:p>
          <a:p>
            <a:endParaRPr lang="en-US" dirty="0"/>
          </a:p>
          <a:p>
            <a:r>
              <a:rPr lang="en-US" dirty="0"/>
              <a:t>Can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machine learning algorithms</a:t>
            </a:r>
            <a:r>
              <a:rPr lang="en-US" dirty="0"/>
              <a:t> assist us in this task?</a:t>
            </a:r>
          </a:p>
          <a:p>
            <a:endParaRPr lang="en-US" sz="165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C64ED-AA86-6349-9BCB-66B408530458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EFDE81E-1773-874D-8637-8A93393B8502}"/>
              </a:ext>
            </a:extLst>
          </p:cNvPr>
          <p:cNvSpPr/>
          <p:nvPr/>
        </p:nvSpPr>
        <p:spPr>
          <a:xfrm>
            <a:off x="424126" y="249863"/>
            <a:ext cx="7582449" cy="287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MACHINE LEARNING ESTIMATIONS FOR VARYING FREQUENCIES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016F6-BB25-B240-B8D7-D9AEBF1815B6}"/>
              </a:ext>
            </a:extLst>
          </p:cNvPr>
          <p:cNvSpPr/>
          <p:nvPr/>
        </p:nvSpPr>
        <p:spPr>
          <a:xfrm>
            <a:off x="1" y="1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D78DA8-DBBF-CB48-8905-BF5959529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36"/>
          <a:stretch/>
        </p:blipFill>
        <p:spPr>
          <a:xfrm>
            <a:off x="411481" y="1124044"/>
            <a:ext cx="755762" cy="3755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5CC326-29A5-F74C-BB4D-99C9A2B7B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41"/>
          <a:stretch/>
        </p:blipFill>
        <p:spPr>
          <a:xfrm>
            <a:off x="1355509" y="1124044"/>
            <a:ext cx="755426" cy="3755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C663A0-61A0-6140-B0F7-62D4921A3C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04"/>
          <a:stretch/>
        </p:blipFill>
        <p:spPr>
          <a:xfrm>
            <a:off x="2283616" y="1124044"/>
            <a:ext cx="783245" cy="37556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AF17EC-2F58-6C45-B53F-7BF499866A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850" b="4938"/>
          <a:stretch/>
        </p:blipFill>
        <p:spPr>
          <a:xfrm>
            <a:off x="3244457" y="1118343"/>
            <a:ext cx="775757" cy="35784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76C061-ED2F-6D45-B0D2-F243B9BFCBA0}"/>
              </a:ext>
            </a:extLst>
          </p:cNvPr>
          <p:cNvSpPr txBox="1"/>
          <p:nvPr/>
        </p:nvSpPr>
        <p:spPr>
          <a:xfrm>
            <a:off x="431667" y="4544765"/>
            <a:ext cx="5693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 Hz            30 Hz            50 Hz        100 Hz</a:t>
            </a:r>
          </a:p>
        </p:txBody>
      </p:sp>
    </p:spTree>
    <p:extLst>
      <p:ext uri="{BB962C8B-B14F-4D97-AF65-F5344CB8AC3E}">
        <p14:creationId xmlns:p14="http://schemas.microsoft.com/office/powerpoint/2010/main" val="7631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FD925E2-3CC2-4991-96C3-56429DE42591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E15597-675E-4124-B94D-8BFE62843CA6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448C-0795-4A1E-80BA-4DAE9E62092A}"/>
              </a:ext>
            </a:extLst>
          </p:cNvPr>
          <p:cNvSpPr/>
          <p:nvPr/>
        </p:nvSpPr>
        <p:spPr>
          <a:xfrm>
            <a:off x="3278457" y="4472867"/>
            <a:ext cx="1099252" cy="1049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AE4A2-45A3-4B07-B1C4-BD487484E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54" y="1362188"/>
            <a:ext cx="4151868" cy="32155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02A44-5644-45A2-A938-4711C8905918}"/>
              </a:ext>
            </a:extLst>
          </p:cNvPr>
          <p:cNvCxnSpPr>
            <a:cxnSpLocks/>
          </p:cNvCxnSpPr>
          <p:nvPr/>
        </p:nvCxnSpPr>
        <p:spPr>
          <a:xfrm>
            <a:off x="772481" y="3590522"/>
            <a:ext cx="3601341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BF13F6-F356-4500-BC50-D394E0D7A5A3}"/>
              </a:ext>
            </a:extLst>
          </p:cNvPr>
          <p:cNvSpPr txBox="1"/>
          <p:nvPr/>
        </p:nvSpPr>
        <p:spPr>
          <a:xfrm>
            <a:off x="4724604" y="1527434"/>
            <a:ext cx="39644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50" dirty="0">
                <a:latin typeface="+mj-lt"/>
                <a:cs typeface="Calibri" panose="020F0502020204030204" pitchFamily="34" charset="0"/>
              </a:rPr>
              <a:t>Accuracy of the estimations increases with bandwidth</a:t>
            </a:r>
          </a:p>
          <a:p>
            <a:endParaRPr lang="en-US" sz="165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519B78-96A8-4D1F-AB7E-0C4612FF54E7}"/>
              </a:ext>
            </a:extLst>
          </p:cNvPr>
          <p:cNvCxnSpPr>
            <a:cxnSpLocks/>
          </p:cNvCxnSpPr>
          <p:nvPr/>
        </p:nvCxnSpPr>
        <p:spPr>
          <a:xfrm flipV="1">
            <a:off x="1180475" y="3590521"/>
            <a:ext cx="0" cy="1018283"/>
          </a:xfrm>
          <a:prstGeom prst="straightConnector1">
            <a:avLst/>
          </a:prstGeom>
          <a:ln w="3810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CE66BB-DA9D-4C10-B637-E849027AC821}"/>
              </a:ext>
            </a:extLst>
          </p:cNvPr>
          <p:cNvSpPr txBox="1"/>
          <p:nvPr/>
        </p:nvSpPr>
        <p:spPr>
          <a:xfrm>
            <a:off x="322279" y="4634572"/>
            <a:ext cx="19301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random guessing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C64ED-AA86-6349-9BCB-66B408530458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EFDE81E-1773-874D-8637-8A93393B8502}"/>
              </a:ext>
            </a:extLst>
          </p:cNvPr>
          <p:cNvSpPr/>
          <p:nvPr/>
        </p:nvSpPr>
        <p:spPr>
          <a:xfrm>
            <a:off x="424126" y="249863"/>
            <a:ext cx="7582449" cy="287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MACHINE LEARNING ESTIMATIONS FOR VARYING FREQUENCIES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016F6-BB25-B240-B8D7-D9AEBF1815B6}"/>
              </a:ext>
            </a:extLst>
          </p:cNvPr>
          <p:cNvSpPr/>
          <p:nvPr/>
        </p:nvSpPr>
        <p:spPr>
          <a:xfrm>
            <a:off x="1" y="1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9D03-CD91-0549-827C-67DC3D5EBE2A}"/>
              </a:ext>
            </a:extLst>
          </p:cNvPr>
          <p:cNvSpPr txBox="1"/>
          <p:nvPr/>
        </p:nvSpPr>
        <p:spPr>
          <a:xfrm>
            <a:off x="4800887" y="2709574"/>
            <a:ext cx="4166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Jump-starting neural network training for seismic problems,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F. Huot et al., SEG 2018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Stratigraphic sequence estimation from seismic traces using convolutional neural networks,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F. Huot et al., SEP report 172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25F58-666E-C242-B66A-2705DFE59C26}"/>
              </a:ext>
            </a:extLst>
          </p:cNvPr>
          <p:cNvSpPr/>
          <p:nvPr/>
        </p:nvSpPr>
        <p:spPr>
          <a:xfrm>
            <a:off x="4724605" y="2649614"/>
            <a:ext cx="3964462" cy="220374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22F2-0226-4046-8DCD-7A7C7E7C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data generation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allows us to generate </a:t>
            </a:r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labeled data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to train machine learning models</a:t>
            </a:r>
          </a:p>
          <a:p>
            <a:endParaRPr lang="en-US" sz="1575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can provide some assistance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in stratigraphy estimation from 1D data</a:t>
            </a:r>
          </a:p>
          <a:p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However, 1D synthetic modeling is </a:t>
            </a:r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insufficient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to solve the lithology estimation problem</a:t>
            </a:r>
          </a:p>
          <a:p>
            <a:endParaRPr lang="en-US" sz="15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Response of lithology in a sand-shale system is </a:t>
            </a:r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non-unique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unpredictable</a:t>
            </a:r>
            <a:endParaRPr lang="en-US" sz="1575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Without the 3D context in seismic data, accurate estimation is difficult</a:t>
            </a:r>
          </a:p>
          <a:p>
            <a:pPr lvl="1"/>
            <a:endParaRPr lang="en-US" sz="15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Can we utilize </a:t>
            </a:r>
            <a:r>
              <a:rPr lang="en-US" sz="1575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3D earth modeling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to aid the machine learning network in lithology estimation?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B8F218-29F6-7C41-B20B-E6DDF081EA1B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A9629B3-DE1B-314A-9E08-04513915F582}"/>
              </a:ext>
            </a:extLst>
          </p:cNvPr>
          <p:cNvSpPr/>
          <p:nvPr/>
        </p:nvSpPr>
        <p:spPr>
          <a:xfrm>
            <a:off x="424127" y="249863"/>
            <a:ext cx="1772664" cy="287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DISCUSSION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F6DF1-2DEC-0943-810E-9F299EB0C9A0}"/>
              </a:ext>
            </a:extLst>
          </p:cNvPr>
          <p:cNvSpPr/>
          <p:nvPr/>
        </p:nvSpPr>
        <p:spPr>
          <a:xfrm>
            <a:off x="1" y="1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6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2206-9E8B-450C-8DBF-E0CB1F05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Learning from data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1D approach: a Wilcox field case study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Extension to 3D: Synthetic data generation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Neural network for image segmentation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0BE39-3922-4F71-B237-F3542DA5614B}"/>
              </a:ext>
            </a:extLst>
          </p:cNvPr>
          <p:cNvSpPr/>
          <p:nvPr/>
        </p:nvSpPr>
        <p:spPr>
          <a:xfrm>
            <a:off x="205740" y="3442292"/>
            <a:ext cx="8732108" cy="8751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0688B-BC1F-470B-BB93-EBF9294D98FD}"/>
              </a:ext>
            </a:extLst>
          </p:cNvPr>
          <p:cNvSpPr/>
          <p:nvPr/>
        </p:nvSpPr>
        <p:spPr>
          <a:xfrm>
            <a:off x="205740" y="908127"/>
            <a:ext cx="8732108" cy="17727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AFF676-6536-9B42-A33B-CE121DACAC60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F668D8B-76A5-D745-9511-D1DA53637424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B657D-5FED-394E-8B1B-81286C749D3C}"/>
              </a:ext>
            </a:extLst>
          </p:cNvPr>
          <p:cNvSpPr/>
          <p:nvPr/>
        </p:nvSpPr>
        <p:spPr>
          <a:xfrm>
            <a:off x="424124" y="249862"/>
            <a:ext cx="1304315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7414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4F0E-887F-4CE2-B179-3B928BF45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multi-property 3D earth models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from the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1D field data statistics</a:t>
            </a:r>
          </a:p>
          <a:p>
            <a:endParaRPr lang="en-US" sz="1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Computationally efficient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Allows us to generate thousands of seismic volumes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labeled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type of stratigraphy at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computational cost</a:t>
            </a:r>
          </a:p>
          <a:p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Docker container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platform-independent deployment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User-friendly high-level and mid-level </a:t>
            </a: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API </a:t>
            </a:r>
          </a:p>
          <a:p>
            <a:endParaRPr lang="en-US" sz="1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 originally developed at Stanford University by R. Clapp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9E2D5A-6C3C-304C-973B-C551DD78A515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35BE5C-AEB2-E845-A4C1-7A9B164BD01E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219760-37A9-C64A-8506-6D5AB1730ADE}"/>
              </a:ext>
            </a:extLst>
          </p:cNvPr>
          <p:cNvSpPr/>
          <p:nvPr/>
        </p:nvSpPr>
        <p:spPr>
          <a:xfrm>
            <a:off x="424124" y="249862"/>
            <a:ext cx="4103271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3958546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6AF807-5535-47E4-B32C-01D31FD05A1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69521-4F7C-40E1-8D3E-67851B823159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2D077D-B6A0-4D40-9335-5F920B839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4" y="171445"/>
            <a:ext cx="6172212" cy="480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2BD348-3D09-4DAF-96D8-C4404C8791DF}"/>
              </a:ext>
            </a:extLst>
          </p:cNvPr>
          <p:cNvSpPr txBox="1"/>
          <p:nvPr/>
        </p:nvSpPr>
        <p:spPr>
          <a:xfrm>
            <a:off x="4950503" y="1943610"/>
            <a:ext cx="27642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Stratigraphy type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12570-8105-4D7B-8B13-7AEFAD9E1794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552B7A-EA22-1D42-A20C-15724BD693B2}"/>
              </a:ext>
            </a:extLst>
          </p:cNvPr>
          <p:cNvSpPr txBox="1">
            <a:spLocks/>
          </p:cNvSpPr>
          <p:nvPr/>
        </p:nvSpPr>
        <p:spPr>
          <a:xfrm>
            <a:off x="5407703" y="361958"/>
            <a:ext cx="3180126" cy="643581"/>
          </a:xfrm>
          <a:prstGeom prst="rect">
            <a:avLst/>
          </a:prstGeom>
        </p:spPr>
        <p:txBody>
          <a:bodyPr vert="horz" lIns="0" tIns="48983" rIns="0" bIns="48983" rtlCol="0" anchor="t">
            <a:noAutofit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376590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6AF807-5535-47E4-B32C-01D31FD05A1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69521-4F7C-40E1-8D3E-67851B823159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B9C0CE-99A8-4F78-BA5C-A27720EB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4" y="171445"/>
            <a:ext cx="6172212" cy="480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2BD348-3D09-4DAF-96D8-C4404C8791DF}"/>
              </a:ext>
            </a:extLst>
          </p:cNvPr>
          <p:cNvSpPr txBox="1"/>
          <p:nvPr/>
        </p:nvSpPr>
        <p:spPr>
          <a:xfrm>
            <a:off x="4950503" y="1730000"/>
            <a:ext cx="2764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Volume fraction</a:t>
            </a:r>
          </a:p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 of shale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910DD-6AF7-4EB0-AC84-85CD17A10EC8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A9B257-061A-C244-BC73-E9BDB8537BCC}"/>
              </a:ext>
            </a:extLst>
          </p:cNvPr>
          <p:cNvSpPr txBox="1">
            <a:spLocks/>
          </p:cNvSpPr>
          <p:nvPr/>
        </p:nvSpPr>
        <p:spPr>
          <a:xfrm>
            <a:off x="5407703" y="361958"/>
            <a:ext cx="3180126" cy="643581"/>
          </a:xfrm>
          <a:prstGeom prst="rect">
            <a:avLst/>
          </a:prstGeom>
        </p:spPr>
        <p:txBody>
          <a:bodyPr vert="horz" lIns="0" tIns="48983" rIns="0" bIns="48983" rtlCol="0" anchor="t">
            <a:noAutofit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295927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6AF807-5535-47E4-B32C-01D31FD05A1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69521-4F7C-40E1-8D3E-67851B823159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67FCE-9C9C-4CA7-BF48-BF02B97FE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4" y="171445"/>
            <a:ext cx="6172212" cy="4800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F4BF5-7EE6-4B58-AABF-9E1E8DD68042}"/>
              </a:ext>
            </a:extLst>
          </p:cNvPr>
          <p:cNvSpPr txBox="1"/>
          <p:nvPr/>
        </p:nvSpPr>
        <p:spPr>
          <a:xfrm>
            <a:off x="4950503" y="1943610"/>
            <a:ext cx="27642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P-wave velocity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C75C9-EFF2-48AB-8252-F7D3C0EB4F19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6761127-7AD4-4F46-B498-A33B7103E778}"/>
              </a:ext>
            </a:extLst>
          </p:cNvPr>
          <p:cNvSpPr txBox="1">
            <a:spLocks/>
          </p:cNvSpPr>
          <p:nvPr/>
        </p:nvSpPr>
        <p:spPr>
          <a:xfrm>
            <a:off x="5407703" y="361958"/>
            <a:ext cx="3180126" cy="643581"/>
          </a:xfrm>
          <a:prstGeom prst="rect">
            <a:avLst/>
          </a:prstGeom>
        </p:spPr>
        <p:txBody>
          <a:bodyPr vert="horz" lIns="0" tIns="48983" rIns="0" bIns="48983" rtlCol="0" anchor="t">
            <a:noAutofit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341969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2206-9E8B-450C-8DBF-E0CB1F05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Learning from data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1D approach: a Wilcox field case study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Extension to 3D: Synthetic data generation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Neural network for image segmentation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0BE39-3922-4F71-B237-F3542DA5614B}"/>
              </a:ext>
            </a:extLst>
          </p:cNvPr>
          <p:cNvSpPr/>
          <p:nvPr/>
        </p:nvSpPr>
        <p:spPr>
          <a:xfrm>
            <a:off x="205740" y="1683327"/>
            <a:ext cx="8732108" cy="26340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4CB31F-10F6-E547-B99C-8E049C967C8F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1305283-3133-764D-89D5-3CFC2FB0706F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AE8537-AE65-264C-8B23-F78103818BC0}"/>
              </a:ext>
            </a:extLst>
          </p:cNvPr>
          <p:cNvSpPr/>
          <p:nvPr/>
        </p:nvSpPr>
        <p:spPr>
          <a:xfrm>
            <a:off x="424124" y="249862"/>
            <a:ext cx="1304315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615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6AF807-5535-47E4-B32C-01D31FD05A1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69521-4F7C-40E1-8D3E-67851B823159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F8248-7682-4FBF-BDD9-8657A9B47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4" y="171445"/>
            <a:ext cx="6172212" cy="48006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2BD348-3D09-4DAF-96D8-C4404C8791DF}"/>
              </a:ext>
            </a:extLst>
          </p:cNvPr>
          <p:cNvSpPr txBox="1"/>
          <p:nvPr/>
        </p:nvSpPr>
        <p:spPr>
          <a:xfrm>
            <a:off x="4950503" y="1943610"/>
            <a:ext cx="27642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Stratigraphy type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12570-8105-4D7B-8B13-7AEFAD9E1794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DD535A-65A1-F148-A8C4-BBC4CABAEDFB}"/>
              </a:ext>
            </a:extLst>
          </p:cNvPr>
          <p:cNvSpPr txBox="1">
            <a:spLocks/>
          </p:cNvSpPr>
          <p:nvPr/>
        </p:nvSpPr>
        <p:spPr>
          <a:xfrm>
            <a:off x="5407703" y="361958"/>
            <a:ext cx="3180126" cy="643581"/>
          </a:xfrm>
          <a:prstGeom prst="rect">
            <a:avLst/>
          </a:prstGeom>
        </p:spPr>
        <p:txBody>
          <a:bodyPr vert="horz" lIns="0" tIns="48983" rIns="0" bIns="48983" rtlCol="0" anchor="t">
            <a:noAutofit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156291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6AF807-5535-47E4-B32C-01D31FD05A1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69521-4F7C-40E1-8D3E-67851B823159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2BD348-3D09-4DAF-96D8-C4404C8791DF}"/>
              </a:ext>
            </a:extLst>
          </p:cNvPr>
          <p:cNvSpPr txBox="1"/>
          <p:nvPr/>
        </p:nvSpPr>
        <p:spPr>
          <a:xfrm>
            <a:off x="4950503" y="1730000"/>
            <a:ext cx="2764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Volume fraction</a:t>
            </a:r>
          </a:p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 of shale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910DD-6AF7-4EB0-AC84-85CD17A10EC8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BA9F4-7DEB-4819-A0B1-842CE2B02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4" y="171445"/>
            <a:ext cx="6172212" cy="4800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150E8ED-7CAF-B24F-850E-07B7D4A1D2D4}"/>
              </a:ext>
            </a:extLst>
          </p:cNvPr>
          <p:cNvSpPr txBox="1">
            <a:spLocks/>
          </p:cNvSpPr>
          <p:nvPr/>
        </p:nvSpPr>
        <p:spPr>
          <a:xfrm>
            <a:off x="5407703" y="361958"/>
            <a:ext cx="3180126" cy="643581"/>
          </a:xfrm>
          <a:prstGeom prst="rect">
            <a:avLst/>
          </a:prstGeom>
        </p:spPr>
        <p:txBody>
          <a:bodyPr vert="horz" lIns="0" tIns="48983" rIns="0" bIns="48983" rtlCol="0" anchor="t">
            <a:noAutofit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109116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6AF807-5535-47E4-B32C-01D31FD05A1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69521-4F7C-40E1-8D3E-67851B823159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F4BF5-7EE6-4B58-AABF-9E1E8DD68042}"/>
              </a:ext>
            </a:extLst>
          </p:cNvPr>
          <p:cNvSpPr txBox="1"/>
          <p:nvPr/>
        </p:nvSpPr>
        <p:spPr>
          <a:xfrm>
            <a:off x="4950503" y="1943610"/>
            <a:ext cx="276420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P-wave velocity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C75C9-EFF2-48AB-8252-F7D3C0EB4F19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063E1-340F-4BBF-BE49-5EAFD63BC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4" y="171445"/>
            <a:ext cx="6172212" cy="480061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21E8F26-5ED0-AF48-A8A3-F54CDA06CE77}"/>
              </a:ext>
            </a:extLst>
          </p:cNvPr>
          <p:cNvSpPr txBox="1">
            <a:spLocks/>
          </p:cNvSpPr>
          <p:nvPr/>
        </p:nvSpPr>
        <p:spPr>
          <a:xfrm>
            <a:off x="5407703" y="361958"/>
            <a:ext cx="3180126" cy="643581"/>
          </a:xfrm>
          <a:prstGeom prst="rect">
            <a:avLst/>
          </a:prstGeom>
        </p:spPr>
        <p:txBody>
          <a:bodyPr vert="horz" lIns="0" tIns="48983" rIns="0" bIns="48983" rtlCol="0" anchor="t">
            <a:noAutofit/>
          </a:bodyPr>
          <a:lstStyle>
            <a:lvl1pPr algn="ctr" defTabSz="544237" rtl="0" eaLnBrk="1" latinLnBrk="0" hangingPunct="1">
              <a:spcBef>
                <a:spcPct val="0"/>
              </a:spcBef>
              <a:buNone/>
              <a:defRPr sz="3333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Synthetic data generation</a:t>
            </a:r>
          </a:p>
        </p:txBody>
      </p:sp>
    </p:spTree>
    <p:extLst>
      <p:ext uri="{BB962C8B-B14F-4D97-AF65-F5344CB8AC3E}">
        <p14:creationId xmlns:p14="http://schemas.microsoft.com/office/powerpoint/2010/main" val="369452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029A67D-A5E4-405C-90AA-19279A281909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4CA6B0-94A0-4A85-841E-A358E9DFC175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D45B99-C58E-448D-9606-2FB4E3B76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1" descr="image001">
            <a:extLst>
              <a:ext uri="{FF2B5EF4-FFF2-40B4-BE49-F238E27FC236}">
                <a16:creationId xmlns:a16="http://schemas.microsoft.com/office/drawing/2014/main" id="{C0D2CBED-75C0-4710-AEE8-1BBA0153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889"/>
            <a:ext cx="9144000" cy="8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age002">
            <a:extLst>
              <a:ext uri="{FF2B5EF4-FFF2-40B4-BE49-F238E27FC236}">
                <a16:creationId xmlns:a16="http://schemas.microsoft.com/office/drawing/2014/main" id="{5195F534-8C27-4069-9DC7-FE0F4474B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777"/>
            <a:ext cx="9144000" cy="73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image003">
            <a:extLst>
              <a:ext uri="{FF2B5EF4-FFF2-40B4-BE49-F238E27FC236}">
                <a16:creationId xmlns:a16="http://schemas.microsoft.com/office/drawing/2014/main" id="{96A5CE3E-A549-467D-8C39-869872B6E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470"/>
            <a:ext cx="9144000" cy="5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e004">
            <a:extLst>
              <a:ext uri="{FF2B5EF4-FFF2-40B4-BE49-F238E27FC236}">
                <a16:creationId xmlns:a16="http://schemas.microsoft.com/office/drawing/2014/main" id="{B68E4083-38C1-427C-974D-B1D6F32E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370"/>
            <a:ext cx="9144000" cy="5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1D275F-DB9B-4225-977D-DE7B186D2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155" y="706040"/>
            <a:ext cx="833822" cy="680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4C05C5-03A6-4E30-BD82-9AF61D8986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5953" y="705667"/>
            <a:ext cx="828685" cy="6762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250D7C-5E4F-40BF-83CD-3657420FA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8204" y="705667"/>
            <a:ext cx="828686" cy="6762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401453-2A61-4207-969D-A514AC8CD6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0460" y="705666"/>
            <a:ext cx="828686" cy="676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ED71E-D3E5-44C5-B83C-DBE42D599E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2708" y="705666"/>
            <a:ext cx="828686" cy="676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EEE283-D6C9-4EA4-839F-71E2587734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0013" y="706677"/>
            <a:ext cx="833040" cy="679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4FCAA8-9D1B-4260-9EBA-53AE963261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1273" y="705665"/>
            <a:ext cx="828687" cy="676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0D3857-7B0D-412F-BB45-5E287C82DC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8387" y="706039"/>
            <a:ext cx="833822" cy="6804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45BF01-3898-48A0-BDF0-3673AAC5A3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0435" y="705665"/>
            <a:ext cx="828688" cy="6762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BEBBA3-E620-46BE-8811-64DC719318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957" y="706039"/>
            <a:ext cx="833822" cy="6804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EB325E-01BB-494F-A9F4-7711B06079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98" y="705665"/>
            <a:ext cx="828687" cy="6762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5F3AAA-9AAA-41BA-B627-461A1C4334E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1726" y="1456916"/>
            <a:ext cx="838682" cy="684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56A4C3-BEAB-4A6A-AD3B-CC204CD321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6956" y="1458711"/>
            <a:ext cx="836483" cy="6826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42DE84-5923-46E2-80AD-CB4F08CFDA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5639" y="1458710"/>
            <a:ext cx="836485" cy="682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90FEF2-B005-4612-B57D-CF09B0C002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02123" y="1458710"/>
            <a:ext cx="836485" cy="6826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C16FD6-2E07-42FC-ACA6-74013B4A364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38605" y="1456916"/>
            <a:ext cx="838683" cy="6844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3A7B0F-CA37-47A4-AA35-78F905A4D94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75088" y="1456917"/>
            <a:ext cx="838682" cy="6844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972C748-8F5E-4145-A04B-0B348F1B494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13768" y="1456916"/>
            <a:ext cx="836481" cy="6826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A6B4D8-D2DC-4996-A8DB-A55A490980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50250" y="1456916"/>
            <a:ext cx="836480" cy="6826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819DA8-0090-4AA3-8106-1403E7CBC96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86730" y="1458406"/>
            <a:ext cx="834655" cy="6811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6FD106C-92D3-4B5B-BFFA-F1A373C21D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521384" y="1456916"/>
            <a:ext cx="836480" cy="6826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A3AB09-8798-4BEB-9EEA-2F1F3896BB4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93144" y="1456916"/>
            <a:ext cx="836480" cy="6826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EE41BFB-7B1A-44B2-8307-A1F3CEA12DDD}"/>
              </a:ext>
            </a:extLst>
          </p:cNvPr>
          <p:cNvSpPr txBox="1"/>
          <p:nvPr/>
        </p:nvSpPr>
        <p:spPr>
          <a:xfrm>
            <a:off x="6972" y="2216325"/>
            <a:ext cx="105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Proximal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5AA542-BCA7-43F6-AD90-DF95C4B49C40}"/>
              </a:ext>
            </a:extLst>
          </p:cNvPr>
          <p:cNvSpPr txBox="1"/>
          <p:nvPr/>
        </p:nvSpPr>
        <p:spPr>
          <a:xfrm>
            <a:off x="6972" y="4783239"/>
            <a:ext cx="105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Distal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90DBB1EA-07EA-4267-A239-5DB0B0533CA7}"/>
              </a:ext>
            </a:extLst>
          </p:cNvPr>
          <p:cNvSpPr/>
          <p:nvPr/>
        </p:nvSpPr>
        <p:spPr>
          <a:xfrm>
            <a:off x="6973" y="2478710"/>
            <a:ext cx="169412" cy="2206292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E1070A-4C8E-4FD2-A603-170AB40258FF}"/>
              </a:ext>
            </a:extLst>
          </p:cNvPr>
          <p:cNvSpPr txBox="1"/>
          <p:nvPr/>
        </p:nvSpPr>
        <p:spPr>
          <a:xfrm>
            <a:off x="8068611" y="4766677"/>
            <a:ext cx="1059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</a:rPr>
              <a:t>50x VE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3969615-756A-4500-9212-F0D70076D6C3}"/>
              </a:ext>
            </a:extLst>
          </p:cNvPr>
          <p:cNvCxnSpPr/>
          <p:nvPr/>
        </p:nvCxnSpPr>
        <p:spPr>
          <a:xfrm>
            <a:off x="91679" y="5028355"/>
            <a:ext cx="8975657" cy="0"/>
          </a:xfrm>
          <a:prstGeom prst="straightConnector1">
            <a:avLst/>
          </a:prstGeom>
          <a:ln w="63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9741E30-9A9C-42ED-BC1D-282DAE5669D2}"/>
              </a:ext>
            </a:extLst>
          </p:cNvPr>
          <p:cNvSpPr txBox="1"/>
          <p:nvPr/>
        </p:nvSpPr>
        <p:spPr>
          <a:xfrm>
            <a:off x="7285313" y="5017457"/>
            <a:ext cx="1706120" cy="19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88" b="1" dirty="0"/>
              <a:t>20 km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57F43E-22EC-4A15-B7A4-A61EC10C6D3F}"/>
              </a:ext>
            </a:extLst>
          </p:cNvPr>
          <p:cNvSpPr txBox="1"/>
          <p:nvPr/>
        </p:nvSpPr>
        <p:spPr>
          <a:xfrm>
            <a:off x="42659" y="1971024"/>
            <a:ext cx="1059366" cy="1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6" b="1" dirty="0">
                <a:solidFill>
                  <a:schemeClr val="bg1"/>
                </a:solidFill>
              </a:rPr>
              <a:t>Topography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80B8BD-7DB8-4CC8-91FC-F25667A9B4D6}"/>
              </a:ext>
            </a:extLst>
          </p:cNvPr>
          <p:cNvSpPr txBox="1"/>
          <p:nvPr/>
        </p:nvSpPr>
        <p:spPr>
          <a:xfrm>
            <a:off x="56831" y="1208440"/>
            <a:ext cx="1059366" cy="19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6" b="1" dirty="0">
                <a:solidFill>
                  <a:schemeClr val="bg1"/>
                </a:solidFill>
              </a:rPr>
              <a:t>Flow velocity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B59461-DC0B-4C19-8BDB-4D850CA7FF96}"/>
              </a:ext>
            </a:extLst>
          </p:cNvPr>
          <p:cNvSpPr txBox="1"/>
          <p:nvPr/>
        </p:nvSpPr>
        <p:spPr>
          <a:xfrm>
            <a:off x="7522423" y="2206306"/>
            <a:ext cx="16215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bg1"/>
                </a:solidFill>
              </a:rPr>
              <a:t>Warm color – large grain sizes Cool color – small grain sizes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D13C51-1589-324B-8DCB-A7239B981F2C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37E9954-5343-9B40-A934-92E12B6B2E89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04A9A1-D40B-0A47-9942-011C96A721DA}"/>
              </a:ext>
            </a:extLst>
          </p:cNvPr>
          <p:cNvSpPr/>
          <p:nvPr/>
        </p:nvSpPr>
        <p:spPr>
          <a:xfrm>
            <a:off x="424125" y="249862"/>
            <a:ext cx="3255778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EXTERNAL MODE PLUGIN</a:t>
            </a:r>
          </a:p>
        </p:txBody>
      </p:sp>
    </p:spTree>
    <p:extLst>
      <p:ext uri="{BB962C8B-B14F-4D97-AF65-F5344CB8AC3E}">
        <p14:creationId xmlns:p14="http://schemas.microsoft.com/office/powerpoint/2010/main" val="747021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6BCE4D-3911-4087-A30D-5FD82EA2DAE3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9017A1-A32B-4C2A-89A1-F22F9FAC2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659493"/>
            <a:ext cx="4863457" cy="3782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AAFD4-0908-4937-9A72-53BB3526D7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/>
          <a:stretch/>
        </p:blipFill>
        <p:spPr>
          <a:xfrm>
            <a:off x="4781131" y="659493"/>
            <a:ext cx="4286315" cy="37826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970037-84FE-45AA-93D4-92A435EA81EB}"/>
              </a:ext>
            </a:extLst>
          </p:cNvPr>
          <p:cNvSpPr txBox="1"/>
          <p:nvPr/>
        </p:nvSpPr>
        <p:spPr>
          <a:xfrm>
            <a:off x="899411" y="738118"/>
            <a:ext cx="64869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Stratigraphy type                                                Seismic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0F8FD0-5CE4-4C48-9FFA-EF77E3DA4183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7548F-5078-B942-86B6-734EA299C9DD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489E4-9B15-384E-8B82-1863188D34C8}"/>
              </a:ext>
            </a:extLst>
          </p:cNvPr>
          <p:cNvSpPr/>
          <p:nvPr/>
        </p:nvSpPr>
        <p:spPr>
          <a:xfrm>
            <a:off x="424124" y="249862"/>
            <a:ext cx="4657542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CONVOLUTIONAL SEISMIC MODELING</a:t>
            </a:r>
          </a:p>
        </p:txBody>
      </p:sp>
    </p:spTree>
    <p:extLst>
      <p:ext uri="{BB962C8B-B14F-4D97-AF65-F5344CB8AC3E}">
        <p14:creationId xmlns:p14="http://schemas.microsoft.com/office/powerpoint/2010/main" val="174506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6BCE4D-3911-4087-A30D-5FD82EA2DAE3}"/>
              </a:ext>
            </a:extLst>
          </p:cNvPr>
          <p:cNvSpPr txBox="1"/>
          <p:nvPr/>
        </p:nvSpPr>
        <p:spPr>
          <a:xfrm>
            <a:off x="218209" y="4352242"/>
            <a:ext cx="14858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Example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9017A1-A32B-4C2A-89A1-F22F9FAC2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659493"/>
            <a:ext cx="4863456" cy="3782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9AAFD4-0908-4937-9A72-53BB3526D7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/>
          <a:stretch/>
        </p:blipFill>
        <p:spPr>
          <a:xfrm>
            <a:off x="4755468" y="659493"/>
            <a:ext cx="4299966" cy="3779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B90F7-30E1-4A79-A766-B03C15DCDCF9}"/>
              </a:ext>
            </a:extLst>
          </p:cNvPr>
          <p:cNvSpPr txBox="1"/>
          <p:nvPr/>
        </p:nvSpPr>
        <p:spPr>
          <a:xfrm>
            <a:off x="899411" y="738118"/>
            <a:ext cx="64869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Stratigraphy type                                                Seismic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5A9411-21E7-4B41-ABF4-1163D5209FE8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62E0819-54D9-E94D-97C0-1769C99F025B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1FFE18-02F9-AE46-B64C-9F79811B3BEC}"/>
              </a:ext>
            </a:extLst>
          </p:cNvPr>
          <p:cNvSpPr/>
          <p:nvPr/>
        </p:nvSpPr>
        <p:spPr>
          <a:xfrm>
            <a:off x="424124" y="249862"/>
            <a:ext cx="4657542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CONVOLUTIONAL SEISMIC MODELING</a:t>
            </a:r>
          </a:p>
        </p:txBody>
      </p:sp>
    </p:spTree>
    <p:extLst>
      <p:ext uri="{BB962C8B-B14F-4D97-AF65-F5344CB8AC3E}">
        <p14:creationId xmlns:p14="http://schemas.microsoft.com/office/powerpoint/2010/main" val="426476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2206-9E8B-450C-8DBF-E0CB1F05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Learning from data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1D approach: a Wilcox field case study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Extension to 3D: Synthetic data generation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Neural network for image segmentation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0688B-BC1F-470B-BB93-EBF9294D98FD}"/>
              </a:ext>
            </a:extLst>
          </p:cNvPr>
          <p:cNvSpPr/>
          <p:nvPr/>
        </p:nvSpPr>
        <p:spPr>
          <a:xfrm>
            <a:off x="205740" y="908128"/>
            <a:ext cx="8732108" cy="261439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1D331-B295-9A45-BBD7-A0CEE1C51E9C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8AA7791-9AE3-704F-AE2D-565008D0F2D1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CBC117-58A1-8A4C-9C60-25E4DE931EE8}"/>
              </a:ext>
            </a:extLst>
          </p:cNvPr>
          <p:cNvSpPr/>
          <p:nvPr/>
        </p:nvSpPr>
        <p:spPr>
          <a:xfrm>
            <a:off x="424124" y="249862"/>
            <a:ext cx="1304315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0960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C9CEE0-C89E-4A6B-93E4-1BC1A199DA8A}"/>
              </a:ext>
            </a:extLst>
          </p:cNvPr>
          <p:cNvSpPr txBox="1">
            <a:spLocks/>
          </p:cNvSpPr>
          <p:nvPr/>
        </p:nvSpPr>
        <p:spPr>
          <a:xfrm>
            <a:off x="411481" y="999352"/>
            <a:ext cx="8320628" cy="36859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4089" indent="-204089" algn="l" defTabSz="544237" rtl="0" eaLnBrk="1" latinLnBrk="0" hangingPunct="1">
              <a:spcBef>
                <a:spcPts val="595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78" indent="-204089" algn="l" defTabSz="544237" rtl="0" eaLnBrk="1" latinLnBrk="0" hangingPunct="1">
              <a:spcBef>
                <a:spcPts val="595"/>
              </a:spcBef>
              <a:buFont typeface="Arial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266" indent="-204089" algn="l" defTabSz="544237" rtl="0" eaLnBrk="1" latinLnBrk="0" hangingPunct="1">
              <a:spcBef>
                <a:spcPts val="595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6355" indent="-204089" algn="l" defTabSz="544237" rtl="0" eaLnBrk="1" latinLnBrk="0" hangingPunct="1">
              <a:spcBef>
                <a:spcPts val="595"/>
              </a:spcBef>
              <a:buSzPct val="100000"/>
              <a:buFont typeface="Arial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2334" indent="-205979" algn="l" defTabSz="544237" rtl="0" eaLnBrk="1" latinLnBrk="0" hangingPunct="1">
              <a:spcBef>
                <a:spcPts val="595"/>
              </a:spcBef>
              <a:buFont typeface="Arial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02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538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776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012" indent="-272118" algn="l" defTabSz="544237" rtl="0" eaLnBrk="1" latinLnBrk="0" hangingPunct="1">
              <a:spcBef>
                <a:spcPct val="20000"/>
              </a:spcBef>
              <a:buFont typeface="Arial"/>
              <a:buChar char="•"/>
              <a:defRPr sz="2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Multi-layer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Convolution – Deconvolution </a:t>
            </a:r>
            <a:r>
              <a:rPr lang="en-US" sz="1800" dirty="0"/>
              <a:t>neural network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Generates a </a:t>
            </a:r>
            <a:r>
              <a:rPr lang="en-US" sz="1500" b="1" dirty="0">
                <a:solidFill>
                  <a:schemeClr val="accent4">
                    <a:lumMod val="75000"/>
                  </a:schemeClr>
                </a:solidFill>
              </a:rPr>
              <a:t>feature representation </a:t>
            </a:r>
            <a:r>
              <a:rPr lang="en-US" sz="1500" dirty="0"/>
              <a:t>through a series of convolution and rectification operations</a:t>
            </a:r>
          </a:p>
          <a:p>
            <a:r>
              <a:rPr lang="en-US" sz="1500" dirty="0"/>
              <a:t>Performs </a:t>
            </a:r>
            <a:r>
              <a:rPr lang="en-US" sz="1500" b="1" dirty="0">
                <a:solidFill>
                  <a:schemeClr val="accent4">
                    <a:lumMod val="75000"/>
                  </a:schemeClr>
                </a:solidFill>
              </a:rPr>
              <a:t>dense segmentation </a:t>
            </a:r>
            <a:r>
              <a:rPr lang="en-US" sz="1500" dirty="0"/>
              <a:t>through a series of deconvolution and rectification operations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B4D63-FFDE-41A4-AE20-15C93630E4E6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7B0A6-7885-4574-9E99-681B2405B755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AutoShape 2" descr="data:image/png;base64,%20iVBORw0KGgoAAAANSUhEUgAAAFwAAAB9CAYAAAFYGDRdAAAAAXNSR0IArs4c6QAAAARnQU1BAACxjwv8YQUAAAAJcEhZcwAADsMAAA7DAcdvqGQAADG7SURBVHhe7d1nrGVl1QfwMwP2hr3LHXuP2LCAc/GDZiTqACoxgXBvECIEYvniB40z80kTP+gbSZSoGS6IKG0yajRoZO4kdiygKFjnjNgr9u551++557/Z59aZl+rLrORh7/2Utf7rv9ZT9jlnLoP9lXXj67Jy8cUXj77//e8PHv3oRw9++ctfDk4//fR13YDzzz9/dOihhw6++93vDg455JDBunHTn/70p8G97nWvdv+yl71s3Xo3O3bsGP3xj38c/PWvfx3c9a53Hfzzn/8c/PnPfx784Q9/aB1///vfNwukDRiNRoM73OEOg5///Oft/vrrr28DDI6sX9+6LgyI2b/85S+Dgw46aPCf//xncLe73W3wt7/9rXX617/+1UFsAw4++ODBT37yk9bJoLvf/e6De9/73q2Tcv/7339ygAeawXFl/ne/+13rQH77298O/v73v7f7Nuzyyy8fwc/0v//974bd/X3ve9/mbOrueMc7HtUsXHXVVQOU0sz5O9/5zoOHPvShDSqG7nSnO7W2X/3qV1vaAIH5zne+06D95je/aU67ZwUhnK/OfJxuA/ANJ0cf8YhHDB7ykIc0KAY87nGPa779+te/bhbbAAw98IEPHNznPvcZ/OMf/xj87Gc/a8/3uMc9NA/27t07OProowcbNmxYGMC5Zz7zmc30YYcdNnjMYx7TqBVxPjzqUY8aPuMZz1j37Gc/e4HcgrPrhz/84TRKH/CABzRI5cMC8ctJQZi+5pprpsePN52saLKyd6qSbw8CwBTl1nn79u1TlTt7RPKe97xnyxmdUJoAalt/6aWXjorTPfhVBOenP/1pu1fwrxi0/i53uUurROX97ne/FlEmRRKV2sFA8frvfe97LewmiEaDRK94bhPmuuuua9xL8/UaYXr4wx8++MUvftE0a5Clkgv3nvmwvqI1Lz0/+tGPNpMqExcWPvjBDzbNEu+gE044YXdhfb3EUkmkagZYISh40pOetEDdueeeO4KbIzqhz/z9whe+MHjQgx7U6qwWLak8MEnzj3/840aTe9quvfbaRh0LrbMgcEbFEUcc0QZjwVyVuia7Aa0z+kyxBz/4wc2CwgeTQY7/4Ac/GLzgBS9Y6PzIRz5y8LSnPa3lMS2S3qqGVhbf9a53ratZteBxeTuq2TOqVB1VqEflzNbWsJzUIjoa364qC6pvIjnrrLN2VSJOV9yGr3nNazasqVy6V57tsXIIgaREGDbFyuqCvJrOjadvf/vbLZ3OOOOMdQdTcOGFF7agG2iA+6c85SmDr371qy3jJbD8lOm1KjZSpZ5VB+HqkP6jH/2oI5606ECUdZkiz5kVskseeLb+mX+i+PWvf70ZlgKMuQfKs/Gdci5SwD2dTAy5IWW1yRUeUaKfequzdbMpKVCXXXZZ8xxqY1u9/6g0VyFilUIK8GlP+OIXv9jtZ2jQz+QHRNFeW23LT23W3E65gRApocg9pE984hMHtRg3bwQye54CsWI7oINB3ohPp7wWt1ncKoKmo0E8ogRaSom2CNSWA/PTRBbg4XDYFiXSpeJHPvKRUQyYxKiJUIJLAYU+gbYiMC5zeKydpzwpL7Y15MTRxXICcV8xEcxvfetbDb2VBEVSTgpa3sUGAIE/++yzG+815qQO+Yc+9KERxdyjQMQTfTxCyihapKWAW+0F3PPU1FRbly3ktooWl7Fua/LI7KIsszEeoMGmw13Bsj7nVAEx9IyaePKcMZ4e1EaXPPe5z91qCZZOsgQqXlAsoJ5lgzYGUMEIA9oF0sTCu3W1vN7WIa+GkUnkXAl9uM/ksfAKnH1Ahmgr9Bue8IQnDMcqVpYKwtZvfvObo3K9rb1XXnnlCFXj5tuZrLme76u85z3v2Vor5hZLxxvf+Mam9/+kvN4ZtlbGbLFUyBppKRU9S9k3vOEN+6Z8bm5ua2XJFqumyZTskU3y271ivzfxpOWZZ565VPl55523tXJ3S6VXm2VSj5idkElB017ue6bc3IDWnECJObB58+YF5XUqGpmNGk0SCB/2sId1A7S1jjWdtUNMLGAMWeP1ZcxY+R/k62v6DnVkkWX3XDPI2sJAJhTxTBnP1GejYZxnvIysLyXzOsUtVFDOmM7a1OPaWUqdvqjJxgKIlVBfY4vedk5fX8vkHLQKFJbR8OsKMUUooUwfV0tFxOJlJQVAW41bUF65OaSIcosTBNYWiqHirp1FHwMh4zpFlBKnWSvpi1/84hbgArCxKT/mmGOGVjLFAJ0otmxCi4JkDWPO1o4XREBR8apXvaqtiDYbW11tJlPaW+ghkqsUMUC5E5TBtYC1IyolyYwg5gGaZJcdn9djuUE5TtFiEHSUe2a0XsHaBpB3u7bD9IoYiQsvjZUIxnfKpRLF9sBYh4ZS9ZSsJhTHMB1YIE25hn4KRgyCCiICZV+0E3TqR49ZK16kKadQQYPCEwPUocdmLIMMDt+EQmiTZSYWxQHYKRcsRwerHISMCJ7BBtgvCbflNCNi5WozdgXCupQ50JRrkIrJBIopRQe0EXWyBhgBDi02ZK95QBmDXtKUSznIpCEP+sKQ6HtH5xnlxMSyWYsVhQxRLtcnOFcJIX77SImjnYnhYE8x9AyaTI5un//851uui5E2nifwTbm04yZqkhmMmIkUocGJihKe2XEYwrk3Cv0oFmD9HfdIU15HiXkDuaYImAFiYId5/OMf3wbxDEKZIfCObhSiAWLAUDjBeVndbaBBEImBgVyXZtDilmGoKaFUvf3TJzCA+KSGcved8lJ4DsVSSarJaVRwL7PNIZNHiYsA80Ii8M5J7bTTThvUK+Lgec97XhvTlL/61a8eogUiwaDUopTJlDcHiOSwKxD6S0Mxc/+Zz3xmUKe2BqgyaaopJ5AqqIgHEDHiyv1Q4tmuhPfMXJ5cfvnljdpqG9bBdtitSBdddNGI26ziWYBkAOQRz+gRMB9myXUGPVc8jjrxxBPnx12bdMo//vGPj7wB6wx5dnJIBc4OY+2gHOJ6VZyvk+9R4+HLSqe8Boy+/OUvN/elnchnu5Mp8ryQr772LpKOc6clZ3DBoZCe4m9bzcJ1NVHo3S/FEzI+m+8ZPx6Qm0ze//73z4xvm/zfY3QTSL0vTFWSzlS2b6zEnJakMp+YEaaYkoW2VpcO780C3AdXtTvM1Bzfki3ccmf1cgXONDSvTVWLjkXGNadNC4o2q5h+dg5fiIxN7B/wXbt2TZXhmWuvvXYLxdYDCz8grk5QNgMGs89pwxrQtjptAW6M/pYBAPUh1hjbm3XGkmtG20hOPvnkSeAO6qXgpLrFUjOUK2EMU5RZLR1Qnaosu9jIIocVyzRDtj1j6AFIm/A7QecMJBIWRODt3RzglDHqHAxEwv5B17HHHtsBb2tWdd5VS/gMlix+Oie8FKh3jyHOAEGwLqzSQT3AHAAMWPfq6TQ+hzTsZUOzVmoDmk26tPXtcDKvA5EGvJS1160IQPYi3ivutQMjB00UzjACFMDaEiWGcyjxzLCdwbOzmM1RlETL60Ic51BEKsHBPuGUudMeShraCv9u4EyOVlkgs1NkRmtnKAdAbASkvkKuDsv6BbQCAEfoUNwDlHlAsJ5nYxFCOKAeKTWm+46oAS/D84wrQEeJKxaUnLbkqX59oxwUCQYZYMxY9eqMB9gLG6Zto9oWizrRsIfL+cwtESHlcHv1JA34pk2b5h2msAkAhjgAqDOOe5PRPSCAAQIkYxwxUQE03jj1WBUtq4mrE4ux0ipExQGEKBs3bmwncv18dGwxCFGVVpOMEyFNDnPARHQg4zmQVoM9e/a0JVBf4DDBKSmGGY6EIXXAunKWDs5H6NA/zjsfy3fvKCbq05/+9MY+LMbqX68ekzlOYkQnXlrWPCu8l5dWAdFQ1D/1qU9trFKqXW4DIR04ZFLGSaIthYP6BLhoutoLrD6cJcaykTGRDrhQaMSWkGemA2MAYEQfBq3lVojUA2Aimwv6KxyN0cVCR4qxUs1H6yKeZZfQCXx0RjrgBbC9Z1GUiWmVoBQYESHSJw4CbUyWwuUA6reS6G8c50Qx84TAIPqunMj8iXTAKzS7KZACQCYFgOKAHCTSgDH91Osb5V7Ks5EoSFhN6AFGWmA5Wz9ypBmbdk+v1CYu5yL9VJkXEuzKb7snjwE0yFdYvF68GkSA9FKkD6eBSj85u5yIBpv6ffazn2129AfQpKQrb3gWBx82XHDBBTd8pkW8eUkPygwE3kTRGQuZkBTrFza1AZmx5kQ/PbSpCxGI4Zg0i4OkziFtd52enm66RdMBy7uXMxLwpHJ+4TPK9jQWC74J53QmTDwGnDH3ZDHTjKcOe/oDYwwmhZ9TJpkXQ20ck4I+UCJ0c+qxj31s+0TFWOOApZ9DV199dYtoYVz4/LONHAtD8ssVS1hhSL4xvpZYpyk3ViSE1xwI2wDbB2xInvW75pprurmEOPZEVoRtil7wtesPQ5G0lHFGeKujgiWKpI37CMUmjZxk3Drv3mdTrtgCVpsNDKOAAMchukxyX51ZMuUzh2PDhOWkcT418ix9xuS1HO++hyMveclLZmojOERuAQE8pUQ6MKwO6CxNQkkYxbBXeSmT8MvVLJuJpnrOG5Oo0s857UByEInPec5zmn7tihXsoosuuuE7PnL++edvLyUzfSUYYwSL6hgzGMtAewbUzkewYhzRhwNAZDKabEk9q423HA6ZV8jyww0pI2KiQAenpVcWh1NOOaX+2xNvQjVoF9ZMTgqxn/wKSPeUJR8JQ0SI1UsTUeEssU5zyHggOGHdt1tqUzjJQfOAXlfpq6iHB/CXvvSlC7+ti9RkGGLT16+AyT+pAYw8Z9BVH4oZNyExqj8mHYwUTnKQQ0peHIAQPdf0c88WcFYeADkiOtLPgev5z39+Wxb1IxM5ftlll11/+OGHt1/HyM0caa3nmMck0HIPUE5gAIvAGyP8wm5ZtLRykMPAOIcD75RJL8BJI/Xmk8lNX5Zk+tkSOfrp2bx58+7JRbnk7LPPbj9p4ZkUwSoHkpOZPPmQjlJGsxpxToTkad7WATCOo/qoI3TEhv76GIMcOkSwGN9Wb/dLfmq0BLifZDIAHNaspcJFCdatKDzHCmEEa0AALzrAyG8MmnBI0A4c0IgAUjpIy8rtbccff/zKv4NaRpYAr9erUSYlYwCbJIwLrVUAayIgb7PGYo0zzvKetWNPqtQOOaxIzNXbzX6BW02WAC+WtlfOzdhufXSQAxL2sGvmY06KmHTY1qfGDAv0bDk88WnzzSVLgNfEmalQA99YznoNaLF7Tr03zo673rak/153QG6v4uPo8W0nS3L81hYfs1kcahHYkk3NCvXa1752AuutCvxtb3vbVC2dM7VvbLEH2P4tBI4CNiAbG9DqXve61906wOtdsX2UXUvqjH3A+u+cA6Bl1ZKazUw70JZdWz6HyrENs7Oz3a/NbhbgQGKxQE0DZpe0mzpvABI2LbnqgLZb66dgOcdZ4DlUdUedeeaZ3R5xo4Gfe+65M7WbnlRvM9N2VrstBnOAys7q2RZvdwXchqYdUPsFh+zSfnGYNytjXY2vMnvGGWecMza7f8A/97nPba11fmMBxWgLIZGTOT3KR9eIeylhJ8YgB7CY3dexgZ704wTHFExr41w5ue2kk07qjgzLAjezq/NMDdpYs3taSB2MfMnv0OUowCDF8tHMx1Le4h0LMMgJ7ZjFmhRQn/w2IXNY01cfhDgPqXfOSdoAfuKJJ3bA24uEX+f51aqfsM3NzTnW+qZ2SxmdTjiTq8AyoB4IV2DlakAAqw8HjNNHncOb++Q6MYZOhOirj/ng3skRIWMM3WfjZL1PhsrbLUJCgUHuA44CnhPh1dZPBwD0cVUXkKIkFYCU86JCd6LgXlp4p825KPYynlPy3tyIo5Hu1Y1RYCl0JRj2rI0yirVxBCjCEeDUUx4jSsKvSA9A6HCvTZFyqSfBoY79pGSVid1zvZ996BAjMRqDijyLwdR51o+hOCE1iDaOBoR7TLKDQVfAsE2nSHJefURes2s8OzV+Enj7TzUapCT/DMpkctUGABEF9cRYjIQx/TgSsJYzS59I6GsFQhLQokWP8a7RSYc6TimJdl8a8MzeDCQ6GswI0cYp9YAz6t7Vs75AEv2wHweA1uajCCuJIqcXCxvG6G8c3frCFhyRCeAJC8GWZ0U7JZQln6WBPq4YAp4OgPVTR1dfL7BesLUZ1xfjCQKs9YQT9NFhTF8acEqVGMCke7kHHGWACxvgBAP6Ev2zMwaQMYwxrtigvHz7Cgb4xZJxdHIC0/SyExL6srB8lOhEsJW3eJ4CznC2cPecopAx/YnZzyn1aXMlDMtz67KX6YxZLMbUPtJesn0Ww0HLYnD0pQHPmissmKKAx9ZfIHNewIR7gMKAvsZSrD6T0L2rSEk1O6+vA9Vn9SF9PW9+85sHb33rW9vuSZ8owcFmPkuPNOC1Ww0tP5gwIGAYyZu8wVgAjOjDqP4phHPaEkHgARFBOhAT0S+2/L54586dbbn0YacrPDBw/lnPetZ41IKE8SFDQi2POZFDEEMAW8akEOmHmlK5C2Ac4JB6TgAtPQCgWxuwWA/btvs6h7SP5pyDHMhEiB0YkqZ9acALnA9sWoUOCgBSSG4KtcHq9AOI4awO6uWhcdGDYWCBw6ASoHEsBADpTKIgQaEHgZngWRQiDXgZ2csQZRgGzBVYhQNSxmeAHHHFpH8W5LuZ+fn5wSc+8YkGCPOuCkewzKnFol+ipP30009vkbFkcjiRQ5p+6vKNG2kU1DF2poBv55XJwEsDibykwEAO6SN1kqtyUV/t2twzJtXUJcx0RLDp2ZUt/Xyy6xfRyKMjSy+22R1jOKqOKO0tqDFe0t7ldMgEpYxxz77jJOp57wslv3mtF4sOVADQQRAANCf6oPsyBtPuTXpk0KcQTih0k6rvGG/A652vHbQACxDeGuT6jW98owGOeL0yUX3wrk/EuD5IOo1fLMs54qceFoAsCsaJCP3IcK2smATun0zo2Dci7+SxGS6/Y4xSSjxjaDlgfemvQCsJUvzcA3ER9uk39xLFaj+03ZR0NDIATCaCEFs5hBALEfeYsEpoM/NXA78cu31hjz5fHXrbZxtgYLXB4K3IXCvSJhknmGTEwCx9QNnKzzrrrC4XRYGIAjb01dZni/RTazlJWkqnzCPrORKADWmKVc1krbqlwHmZ8EQhQBS86U1vaqsHSd4HcNLGGP+Wxfh9kf4SiV1fUGGeQ6LKnhdqTCv098dMAMcSIAGkjqdCaDARGQaUSFLM1yyY05aVYKVUSWoSfd/xjnd0S2fA0pN+Y6KWMg5owGIgk8JgnnsGmteL00AfkfFW098hSZbF5UQ/0ZMKVpUsv/Rzhn0bkp1VynqOdAgACts6eLbkUW6iym1tSkIWVoRXX8ZMpL7oq59xvktCAGGLbu1+SNOPkjb9gHW09UUu+8sCD2jfklECiIEBqy6AMaKOIsb6m8ziSSpXbeUiKSLOIfRIQWP1t2N6Zs/qIgr0BzihXxpFOuClZOgcIrRCZ7COwPGWY31hNE4xSsJmxFihpssqlE9kkwp0As4R+4U0UQcDQR4MUsjqsizwUjYUUkugcOvIAKYZW020Y4QTQOSeuAeOU4q0oN/HbM4n+ps7wIqcCY5pacUJOHJy7O8nHfDyZjcF2NbB9gu06+K8XSzA6WssljDrKkVMTPf6EP0wSyfg+oRRwrmsKvS5ig4SV0qV1mB1YMQ9NmKEwdVEP0ay/mZpyzyQLkSOSwvOEa9kmDWe7dgXMan7vve9r7UnmpE+8Pl0SM7y0lfYK53w1EktBrBmKQSaHqCBjdMBrxiXjyoAdr7HfAgLSX5EfOqpp7Z7uOiIdMAL3JBBil2Fl4dY7AsGrQ5yFVhGGFQnl/MywAhQ2vRh2LNUoFcxYdUr3uzZNl+yMjl9ym3PSDQmvyHvgDsh+hWaHxxQxKC/MxO2CNCMCzOA7jEkP6WG9da/DItxkQKUPsxnciEmZx5ggPK+2Y+KOv3kObv6ea7rJHDi5YAxxV9f8vsSyjhBEfYxrVgVPFNmRbC7KTFqDGMASyF6pFXqOcdRjvtCwJWT0hRQeiwWfpPFyWAwlkwAxxoPKcG+UFKEMeEHklJGs3Jw0oQDmgOWMkaMAVZ/faxODNMvGvnMRJEObIugyUlgAF4bouBQKmpLGWcoOauz8GGMIasFpVJJmnCK0Wws7oEEjmPASg3GAOCkes7TyRawijb6TXJRxip9sPhdImdh8lzsLwWukULAMMcApoFh0D0BVtFPfeaEUHMSW9LCFYvqpBXg+nBI2xhIc9wSKSquWVKtKmz68U6cqbHtLWgCOAGYYmcWShnCJGaA9MwQRYo+rkABqHA0zhhDsJ5d0Bg/mqcLy6JjvHTzZ22Qot3vbP2xGOcXbUgtJ5YyTrnQWlcZ5IRnngISxjAVpjFKoedsHt5kXDmkniPAqgPSZ4gWAiliLKaxbF33UZw/QuPvoPk3FRzwbyX8uSrf+hWJS4FjRIgIhrHHmNkNAOAMAww8g9mqc8Yh+vrsRaTyyRQd0gNYOkWV0/RJD/Y449+4cnT37t3NKfeIo3NMzlLglQJDDGMHOIYzCeVzjKojGE4/0ZLHiYh79cAxDkRSQl/P+tDp2dGWXsQh7Etf+tLgK1/5SvsWw8fTJijgsoBMAK/da8iIokNCKaeBYSDeA2Vn0wd4YyyhAaq/CIiEZ690wPlgP5+Ti5j0QICdV/5Lr0xQUcr7ATLpESkyAbzYGAIECAGaAQOSr64UqsNQno3jFFZdgcs9YNg1d/QFLH9MiU7g6bF60Kuew+YKwTYn6zpf2NqPFieAl5G9QgkEjwnwHOE1I65YJQzITWIcYxjBjkjIf3V2TmcR4/KrUQ7RixiRkWLmgEhLFZ8YVP9hAd5WE3Rdre/rqu6okvZx4cSRzz+vrXVzu4Fy3UdtySt1jAMFEMNxRF9MigDG0sZ5rGUiIsGKYqtXb3PhhM/E6TC+9GybnZ1d8/eJE8B37NgxXYN3MZIcZITBCJYVDliD9cOoe7uq+YBJ7Dlri5408NIgCsBZccwXgCuNhkVEYZ3dr98rTgD3hwBK4R6gnPLkJCcYxzqmPRPGsZQVghiDbY7JaasCRvWhi45KrWHVzdWafKN+9bnk7eBrX/vayKSSu/6ygS3X+x9msxVjEED1zjQBqw9w0oZoI7UybLspf55KlgCvJan9uTVLk03AJOEIwXgmkqhkk8K4qBArRuW975RmK89vtp+rLgvcBANEDspx4Nxbt01Q+Yt1LHNC/1pVtt3Y8O+PLAFeR9mRieR4iWkOYFSaKO5tCtU2X8Bnszzd0rIscBNQSjhjWCFMtKobVpmrs8Qtxup+SbE5uuKKK0Y1sUblxG0T5HJy3XXXdf+89oAckP9+WbKoHJB9k3e+851Tdczy0+GpOixsrF1i2u5R21v7U77jbkvkAOGLZPzJ5IxzQZG4sa5+PN4OO46Kzgy24Bx0SLZoV69ip5xyyu2bcH8fXSbW7XQdAQ6ts3i79z6IQG9COe6Os7QdvvJS4VnxKhfSFWd6h7X+66Hxp5566oq8/lcT3ieyMmtjlWnvAXmxQYb3YGQQL+x9spy/3GvXzxHdUR1xxirJ5Lw8eY4OBdleSwXIOIEpfRtOO+20ZQ+et0nC/XqpwE/XMX+q3qc31iHVfXux4pRC4nyyC9HJNvWIUu+qXnuC4YpE/ejxKoxwxCFaPfLUuZe5+isCh2QBMzYBZcvY0jHxTzn6cosS7t9OFZj255VsNOVIy0gCqM8IgPeOxSlOElOfY54RF0LGzrW3WyS6RxLH9fP5hHXVs/7JfroUQocxCEcgbMYa48db3qh9Roxg34vA4HM4xPsZna/19GU7Qaz72crw7p+g9OVGEy4bEVXG/PsuU3JjvWVPA2pNJD718aEL4jgnUwEPAQAjWkGEcflAh/OKeuS4Rx4HPRtDD0JCtnqf5xmvHzLzGQoMyWxtAmKcK9FuLMx05QOgfAorsGwGl3v2kgB0l0z8C5S+rEg4IsuAf07jX6Qc6loA22fSBNgQwZFsIECahrLCZzHqvLf6dg4BhBOWCCKr9LF2cobDAujDe0HjaJyzaclAtvszg9Mw6EMv8ok+dEgEOD3T4ZkeJKckcPQIEPz6ZXaxo4RkWLXDwmf1Emn8QcI5Rfiy/1C3Ee4PH5SyXQa1yrETlFHsvh9dVxElrnl2NcbHhskMOhEgYxT9+oQLFBEcbQjheL555BQS6Oa8PsaqI7ITNrgSbPjZ0kZPP7v7MwE2WI2XDGz7nswnMmyTEK0P28FAp/Hs0e0KIz9K9/wrXvGKZf+mZ/tUvJS17x8oAKZ/VWRA1rY2aBzVjFlcD1wcRISxlhA6gR1PuybGqjeGE9o5qD59kZ42TgmI/gm0woYMU6c/Athkn76M8wwnn3w06+NYbQj2GfORRx7ZgkT6yeUeTskiSJY9gfcBJSxwwsBGzdBuJVgsjfDZ2dn2a3cDE1EOuyKQIQABVUcCAiB1cUw94wgPkAQmQUub/uqIfnTRQ7Sps+QgUH3sxVbw0MGugghjQoCMFqycoY1J8P1u3HePdEoO/eDqBzhiXK7RYZxPdi1byEe2q7aVpPvep5Qs/BZ7rDhEAsB4wCYArhx3VRhREGqsccYkqwBBAB3atRG6jKGDg8jS3u9jDCwJpqv2EMIGYpFmDWUvhNk//INYbfQEhz3FxqwPrNFNL1swxW4kfMSefYc+ddr4P8Y3ld/SLJaOcA7LYsKQAniM9h1MnWmLMP1cCaCeQ7h7oh04NvShi87Y0le9KQuL/nQo2jmij+xTBIbjXrmRS5fpne8bjJHVIZ5deOmxKVs2go3on1ksIDDwMX3ooN9azwZ8dMMCl0K3/sZV++qEFxntD2LGWYaVKFA8M0w5GStuAF2V1DEOjExAGkIQGqdICE02adMvDmSMe+TSF+K1hQw24WJXG536+spBnc3byUOmC7r7Ptl9gQPmxUKngNkn4ithD0a84QE+eFaSPuHtZ286A0OJewCUOOXKWYo95wpAlhX3dMiAEJSxbNDHAX0U+rSHBFM1pxbZiuzYod94NjwT49wjSpuxvrL24y4Es5vvg7SvJvrm/SFCd0jGi6slCrY+T0mC8XX1DC+H2r+2oixOBRwFFCtEJhKEhgzFeA4CrK9xIV1bhF4glZDtXh/TtU+2dv3pSELAqK9n/RT91MtAG5nf5AqAbHZE9HU+TPFpNWEj4p4dOnwz/uEPf7j9YT3YnGzYk9l095ei8ntZwhcYLDnhhBNk4us5IiMzNUMcJQKB0ChWtCkI0YdDyQTTWtFfkLTrSy+SjFfvXn/B09cSgCw6tWdZ6hMW0j27Wq8F2j097hX6YGA7s2ot0dd5vDa+9rse2eyXVX4KhmA/tTFbfMXrG34B9iad5BpjHH7sYx/b2RT2pAv3pk2bhpkmefkALkSG+GSTOmuaDOKUOuNlqDb1NkA61NMHCJJDmjZ9jXWPEA4gGElIpU+be30V413VpQgMPJYjG6KgEbZhiQ0SPXmOpN6G7Ndg3nbf8pa3DF7+8pe3DB//tqMR7yjoimS/xsSP79wFGf7CvXqGkxe+8IUzBewQjgcgwj27qksgQhpDHJX9+uUMzEnkAujZvb5EH33NFnroFUjERQQxZPfJcZ9MT3/2BdcVAdZuTvtRFzGG0KHdOPZSp50+/8LwiiuuGBx++OH+p2vdnyZGtCSEk5+usS2gbNGhaIcDhnqD/5/WqSddhpMa4Lv5RoaSzc41itUjERnq3GtHkKj74Ec/RyiEIp5T9LhyzDUBBNKzkiVBtrKjr/YExD07WYo4zTkBUOiEx//6znm8H0BifHQrwUPc+xGmf3uELD7R4WSDROu1N1OfZJo97FgNBDD26Y/uWmKWzfCJ88sHPvCB7UXSDCUGh5y+BCCJgQBHjExz70gmAMRaRycnBIEIiBcPzgDuarO0JAiSoMkq+o1jg1PGZ7Yo6tlCQh/bSgIjgT243Udq3W3n9JNPPrnNZpKgEmMEHy4+ZcZLBAHu663nDf7+SBs4lokl5ZWvfOVhNWDaQErjmGsUJmsozrqJhAASeZmhjWHEWULoEADZY5NBkM8kjLUREcSbNZaCT3/60222yHq2OEBHnBIEnyTCKVDqVhJtac/94uCknZ+y2a956ZYIsStY/WKMa3w3NjLGufOSSy6ZIHwCZe3KyN4VoikjFIkokKnjMEAirMhW4pU52cZoAufZPT10CwJnopcIUBxXl2wi+tFD9FGSSfAJ9FoCj2UnY2Orf2+plERI56v+bLjXz7NCF0wpMOijL//0recl/1uhiTAXAd3LDyWcNW2Qg1SGKEV231gAAZqTCdHmXn8vHn5vSAed6s0EtgBUApawrY86hUP69kki+icoawk8kegh/XvLGVyWFX5rYyuE9zG6J0kE9frrS4rPJb+qusHSWPxZrAALYZwV0QgHQxDllg11yLQ89B0g+ugbkuJECl2ui8ftiyRBBPWmEP+i4clPfnLDw2ezMDj7NtgN8foEuz76jv3ddtxxx01887NklymS258QQB5hNMpcFetuTgkka/lyZJsZAgKENvdOEYLAhqUgAdZnf4WOm4psJCHSPuJ7S99XZqmC3X7CdwTHf/V8NBtyavM83lC7P3MQWUJ4gR8iQMZSBgTFspwxxKqj1BlV8azvpz71qXbti34JHkLpsMnZGBHlWXv6ZepyaLGuGyuZ6pHYIq58djLyU23/hzvnbzgyTh++yuzM6Cy5xiE7xLtW25Kj4bKEU8RZJGc5yZUh5LgGsHprtzPqxRdf3DlB8kFU6gDOeV0bO5xKxtAp4J69QgtIn3j31lnZtr/CNqFfoSt17hWYtm7d2vYbPiJU3xBpU5UsEs1a74psbU5N7iXS2MbahJcjey0Npg0xxZJtyUDEKNkksob7F1z+z7A+VwjB2hkPeOPV9R1176roFzL0FxgnBicfOhXOaVtL+oHvC+z0w4Ig12DwOn/hhRcOjj/++ImTiiRDdl74bKru1cMiIPqySc942Vmb8DLcjjEGAQaIq0xTZABlyLa8yHwRRbo6wcqzKRaCFYFbTZCtsAd4sspnI5l1EXqJfsHTbyeLnyPwhWj+8NG9ei8+MCBdxtLNhiTIFa7gzLrOb0VimNHqJGv/TzKRJYRTomNKiFaPMI4p6rLMcEyUTTXAGdTXeG2Ackoh+ihAu0YyE4wRsJDi39q4X04sL5YyzsJD2KODffgWi34watfXCxe7rvEN0fAmaSyZ+ZjCeO1Z2iSE9xBLJcKTiGN+JghfkgIiUkb3hHCFIBAoBhWOAONTNGQDJ1tyz2GF6B8BnlPqEKyvOtfojbjXZy3Rh5P0eHuNDkGiF7n5N0ex0xfPsFomEIhc4v+XQbzM+ctUAkFwoh9bIZ9t9Z7NxiyzpXv2mGOO6X6FtSTDvfsXIW3jBMQ6ZXCmdIy556Q1TzC0AxQyQzZxn6I9dYhBAJ2ufbI908vWYoIiqUeQfrKMXsuQwvksgdoQlJMEvIplBFnGaYdFO5/96QFrtLXc/0tG9sKkL938Z5t+4+jCV2YFwisZVl9SSDnefjbhA6asxdkkOOIZIQrF/SgD2CduNQFciZgddAgKAi0TIaEvnFbYQagrZ2Fk3xT32bTx9Ae7jDcbPDthIFa7pQT57ChmhADBYTlzPCQCjGD1xsGAAzbpMNut+0qw4KovyxJenYY6AkmRtRnRngGlmINZEjgi2k4U6lfKSLJSGwfMEPoEGxn0hiRB9aGXQAgMEQyEc5xoo0PQjEEixxEAv3vHOP74BNNSoS9yXflnDJv8oAsuQaDPPXG/HNlJRtjVjfVM/sHo8XWx7GVQJF0ZojxGGQEMCQgEFAkyQR3wK0lAryVIVzht9tBrtslmU1wWCzKM2pFNt34ELqT4Bknf9CGZvYrvPhEUAtmAP+S5V9hBvKvE4r/vOC+55JL2VgqX8Yp+7NG52N+FBXWRHH300f7/t5uTaZwI2RxRT1k2KiCJ+2TF/gq9CSR97LkmIwUVAfQjji3PHDQ2+DzTgQBX+LU5USBLPX8sN3zI2HwnaZ3Wrp5EH91s9n2D1zNdggqPcWyod++6c+fO7pufZTO8wA0NAtYgVwMZ8Byn44AsMn3iwGrCKSQiMKRljeU45xTLgGmKbGLay2xB1i7o+sOWJQA++kK2OoQZA38Iy6zIsc4YugSYXe3GsZF1nW4S/7TxIxs2DMYIVgj3XLL6sZB88pOf1GkPI4jgFKMAAyqiAQuk3dzzYolRAcnfYgCYnoDjqGcEuTeVXdkRWNOXPSQIKNE3OhJ0Y1z1QbTAwp9NznMClYCrI/QYp047XL4oyQziu3r66NLumc+WJLYFlY7wFGz6Ven+rxwrzv3zzjtvxCgBNFMTSBun3dsfZCFIDJnEPUGA/oADoZ0ukmeSjFDnPoVDNsWQrY8Ac0IwOMd5M8RY9cbRK3AIcuJAOgIyC7I+68eXEElHst0vabX3E00/wnb6Oy5aw/WDz9hgMV6p+u7v6C67hpPjjjtuuhzxb2y6XV1mIND09lYVo8SVU5wTbYY9G48QTgpalhJEIdEsQZJ7BclIcgKhSxtnACcISUAQkESg0zNSM0tiB0Hq6BdAbezSq14/fdjUpo74Qtlpg06+Il27Qi/bxsHMdpY27cg3hhT5uy+99NIr3a9I+LHHHjtThHnrbMAABZJy0QNetiIQqQwyjghGCUCIEiBHOrrosUQArKijkw31yHalJ+30jjOlBZN4Zl9QtWtDlDpj1CPIkoRQmOFhy8aojk31ivEIi17+qIM9OgXbGHqNl9kw+mZfQpotxuOGLXg819irduzYsWaGb6jO/mVEexY1wBJNkWcgmSMbGWdA32QN8lz1oQtYgUOcemPSrghIyNDmSp/rGHxrt7QgIETqE9v6IAlWuj0jU3LA7BmO+MUOuzAlAH4JoJ+NWqb7aMAYgeS/mU6nszwdxkgWvkUvnXTXmGEdH9uvsFY6hwM/RBAnOOfHkYrstcQ4w2qTLXnlBUZmAo4gV/WMA4uABEYbQCFdfyVkZ9ngCByKe6RZopBhnP5EWzIxMwspZp96/bSxazm0fLjXD3GCB6t+bCHa1VlbkODXL7jcOwoKhp+9+VrOLOYT/NqQr1T/7qSy4qZ5wQUXTBfgXRxBtExmmLPqEj2EIRp4QIB05YjCCXXElUNK+hqLCH3d6++ZDcFVj2R1xrhnlyAJEfohFUY6CNI5S5+CQHXEYYAe4/hkOchs4J+fuSENkfo5Ycleevwiy4dacElE49TrLwj2ORi0u+dHyfyLXvSi9m9+Vszwcqa93svIfOMODLKQLUMAZJSjsokRhpNJCjD6JQgRQBDAYYXzpiqbSrKOXuO1sUMPvYimm3PIUB9HBdKVjXymQr/MVucHmnDzDV4z0DPf1HmmC9lOK7kPifTbG2QxnYpn34H6EkZAjKHLtfSuneHk7W9/+4gzwGT9GkesOchhIGVcsl29YCSbSTIZYHXA05MTgEyUKSESsfogOVPfmyA9nKQLJvajX4azTfy40hpswzM7kcGOfjDQiwxXGBR6icTK+hyd+koO67WZolhGES2gyX4+GWOsoBmTBDriiCMa16sS/t73vndPZV87qSBUphiMlGSCEpK1y351nJE9feI9cw6gOI484zMbCHLoYJfzCMvXdmxoS6Dodi9g+npTTPbrG9tssZGEodPMgiU6YFXXD7qMTiLB6kRCt0zWH+Ge6RZgGGFhBxZ2BaHKBn/4acVTCjnyyCM3l6EpZCfDKVYoiWMMc8AVGcl4BCANYM9AaDdOhngD1a5EvzECI4CyE3iEaNdPQJGEEMFnHxnsyyj9BAJGfWzwgiXQMhMO/c0AeDzTCTv76hBtBqljU3IJHj/YoxORxrHnGj/SbqxC13i27qx9cbhqhr/73e/eWuC2jB+bckqQbQq6Bx5o0WUQCYmyKwCuCiBIQCjCOag/JzmQLKRHf45qN8azelkj6/SjI9PdKzZhl151yXAO62fqO7XQBbvA8EWbZ4HUVx1hW51negVBQrBPvz9oiAc4xkuff+86V/rmq23iJ26RVQnfvn37jIt7RkUSubIjLzIIBVg9R3Ma0IYokkBZA01dfWVkMt7V2ExrQcxypI0gSVARmI1WG0w2c+0IQghBbjD7uQWRoQg01rGW0OcPh/oXD4IpkLGvDz+IK7/Kjr8FOle25lf6ixGryVqEt38SjkTOIURWyMRsFACHPA5xEnkAOm4ZI/qc0DckISiEIN297EKI8bKT02wYq7/xRLYZ44+XJtDazCBZKAHYhUGw6XDaUKcfXez4wY97trSNE8T/N2BYmbt7f/9f5fsiqxLuU8MC3L5QRnLWKwRbE01jJMs82ShzOK+O0whEjDaijY5kWoIjqwSCDVmkv/HqkaGPQCMQociRfc7LCThcyHfKkKmCZKobx2ZmB5tFrP+V0ZzlZdOmTbfo39xblXBy9dVXj5BjunKecwgzjdUjHiGyjlOCo51zMgbpprksy/JhdiAEoTY0fRGjXcZFn5lBn2fBMBYGgRUUGQ0PHbAIhD6wFfk+058r3fNF6n5P/ZtL1iS8Xnr2FBHd0RCZHHXWRbYskl1ISzbaSLTZXIxDhnqkI5Z4do+gcdZ1058u9bKc/r7oSyeSi9hh7SVzpX++XjpuM6SuJmsSXtnk9b79qwiZOa5rf2ZY9nr9RRICkSRLEYwsz+4tA8YLmL6yGGnqCIKTyca4V6qfP7LrM53dVf57/tzmKrIvhG8vwmaQTGygyPSMIPdIlHmIVG/5MRNMcXWWA0XWq7NcyG7rdV2HtbTMIb+OUv8vSF1N1iS8NsatRfiWbHQIk6nWTkuApUA2ylLEy2b31m1BGL/I+Degc0XwbWo9vTVkTcLrzD1d038XsmWozUp2eqV1UsgpxPQvcucqGPN1rr1dk7qa7Avh7Q+i11Gr/QSuNsjdtSScY20ddzkgB+S2KoPB/wIPtfOVtabfGwAAAABJRU5ErkJggg==">
            <a:extLst>
              <a:ext uri="{FF2B5EF4-FFF2-40B4-BE49-F238E27FC236}">
                <a16:creationId xmlns:a16="http://schemas.microsoft.com/office/drawing/2014/main" id="{E9A3AE85-1166-4463-BC5E-9FF2B737B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45E8E-543E-D147-B336-9DF26EC0F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8"/>
          <a:stretch/>
        </p:blipFill>
        <p:spPr>
          <a:xfrm>
            <a:off x="528009" y="1428094"/>
            <a:ext cx="8274571" cy="22873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F19E4D-3521-E64D-906D-77967BB1CD87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B022C-6EFA-9645-944E-A4DFAC6229F9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862CF-2E00-354D-847C-BC4520770CFD}"/>
              </a:ext>
            </a:extLst>
          </p:cNvPr>
          <p:cNvSpPr/>
          <p:nvPr/>
        </p:nvSpPr>
        <p:spPr>
          <a:xfrm>
            <a:off x="424124" y="249862"/>
            <a:ext cx="5274149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IMAGE SEGMENTATION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270235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0B4D63-FFDE-41A4-AE20-15C93630E4E6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7B0A6-7885-4574-9E99-681B2405B755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AutoShape 2" descr="data:image/png;base64,%20iVBORw0KGgoAAAANSUhEUgAAAFwAAAB9CAYAAAFYGDRdAAAAAXNSR0IArs4c6QAAAARnQU1BAACxjwv8YQUAAAAJcEhZcwAADsMAAA7DAcdvqGQAADG7SURBVHhe7d1nrGVl1QfwMwP2hr3LHXuP2LCAc/GDZiTqACoxgXBvECIEYvniB40z80kTP+gbSZSoGS6IKG0yajRoZO4kdiygKFjnjNgr9u551++557/Z59aZl+rLrORh7/2Utf7rv9ZT9jlnLoP9lXXj67Jy8cUXj77//e8PHv3oRw9++ctfDk4//fR13YDzzz9/dOihhw6++93vDg455JDBunHTn/70p8G97nWvdv+yl71s3Xo3O3bsGP3xj38c/PWvfx3c9a53Hfzzn/8c/PnPfx784Q9/aB1///vfNwukDRiNRoM73OEOg5///Oft/vrrr28DDI6sX9+6LgyI2b/85S+Dgw46aPCf//xncLe73W3wt7/9rXX617/+1UFsAw4++ODBT37yk9bJoLvf/e6De9/73q2Tcv/7339ygAeawXFl/ne/+13rQH77298O/v73v7f7Nuzyyy8fwc/0v//974bd/X3ve9/mbOrueMc7HtUsXHXVVQOU0sz5O9/5zoOHPvShDSqG7nSnO7W2X/3qV1vaAIH5zne+06D95je/aU67ZwUhnK/OfJxuA/ANJ0cf8YhHDB7ykIc0KAY87nGPa779+te/bhbbAAw98IEPHNznPvcZ/OMf/xj87Gc/a8/3uMc9NA/27t07OProowcbNmxYGMC5Zz7zmc30YYcdNnjMYx7TqBVxPjzqUY8aPuMZz1j37Gc/e4HcgrPrhz/84TRKH/CABzRI5cMC8ctJQZi+5pprpsePN52saLKyd6qSbw8CwBTl1nn79u1TlTt7RPKe97xnyxmdUJoAalt/6aWXjorTPfhVBOenP/1pu1fwrxi0/i53uUurROX97ne/FlEmRRKV2sFA8frvfe97LewmiEaDRK94bhPmuuuua9xL8/UaYXr4wx8++MUvftE0a5Clkgv3nvmwvqI1Lz0/+tGPNpMqExcWPvjBDzbNEu+gE044YXdhfb3EUkmkagZYISh40pOetEDdueeeO4KbIzqhz/z9whe+MHjQgx7U6qwWLak8MEnzj3/840aTe9quvfbaRh0LrbMgcEbFEUcc0QZjwVyVuia7Aa0z+kyxBz/4wc2CwgeTQY7/4Ac/GLzgBS9Y6PzIRz5y8LSnPa3lMS2S3qqGVhbf9a53ratZteBxeTuq2TOqVB1VqEflzNbWsJzUIjoa364qC6pvIjnrrLN2VSJOV9yGr3nNazasqVy6V57tsXIIgaREGDbFyuqCvJrOjadvf/vbLZ3OOOOMdQdTcOGFF7agG2iA+6c85SmDr371qy3jJbD8lOm1KjZSpZ5VB+HqkP6jH/2oI5606ECUdZkiz5kVskseeLb+mX+i+PWvf70ZlgKMuQfKs/Gdci5SwD2dTAy5IWW1yRUeUaKfequzdbMpKVCXXXZZ8xxqY1u9/6g0VyFilUIK8GlP+OIXv9jtZ2jQz+QHRNFeW23LT23W3E65gRApocg9pE984hMHtRg3bwQye54CsWI7oINB3ohPp7wWt1ncKoKmo0E8ogRaSom2CNSWA/PTRBbg4XDYFiXSpeJHPvKRUQyYxKiJUIJLAYU+gbYiMC5zeKydpzwpL7Y15MTRxXICcV8xEcxvfetbDb2VBEVSTgpa3sUGAIE/++yzG+815qQO+Yc+9KERxdyjQMQTfTxCyihapKWAW+0F3PPU1FRbly3ktooWl7Fua/LI7KIsszEeoMGmw13Bsj7nVAEx9IyaePKcMZ4e1EaXPPe5z91qCZZOsgQqXlAsoJ5lgzYGUMEIA9oF0sTCu3W1vN7WIa+GkUnkXAl9uM/ksfAKnH1Ahmgr9Bue8IQnDMcqVpYKwtZvfvObo3K9rb1XXnnlCFXj5tuZrLme76u85z3v2Vor5hZLxxvf+Mam9/+kvN4ZtlbGbLFUyBppKRU9S9k3vOEN+6Z8bm5ua2XJFqumyZTskU3y271ivzfxpOWZZ565VPl55523tXJ3S6VXm2VSj5idkElB017ue6bc3IDWnECJObB58+YF5XUqGpmNGk0SCB/2sId1A7S1jjWdtUNMLGAMWeP1ZcxY+R/k62v6DnVkkWX3XDPI2sJAJhTxTBnP1GejYZxnvIysLyXzOsUtVFDOmM7a1OPaWUqdvqjJxgKIlVBfY4vedk5fX8vkHLQKFJbR8OsKMUUooUwfV0tFxOJlJQVAW41bUF65OaSIcosTBNYWiqHirp1FHwMh4zpFlBKnWSvpi1/84hbgArCxKT/mmGOGVjLFAJ0otmxCi4JkDWPO1o4XREBR8apXvaqtiDYbW11tJlPaW+ghkqsUMUC5E5TBtYC1IyolyYwg5gGaZJcdn9djuUE5TtFiEHSUe2a0XsHaBpB3u7bD9IoYiQsvjZUIxnfKpRLF9sBYh4ZS9ZSsJhTHMB1YIE25hn4KRgyCCiICZV+0E3TqR49ZK16kKadQQYPCEwPUocdmLIMMDt+EQmiTZSYWxQHYKRcsRwerHISMCJ7BBtgvCbflNCNi5WozdgXCupQ50JRrkIrJBIopRQe0EXWyBhgBDi02ZK95QBmDXtKUSznIpCEP+sKQ6HtH5xnlxMSyWYsVhQxRLtcnOFcJIX77SImjnYnhYE8x9AyaTI5un//851uui5E2nifwTbm04yZqkhmMmIkUocGJihKe2XEYwrk3Cv0oFmD9HfdIU15HiXkDuaYImAFiYId5/OMf3wbxDEKZIfCObhSiAWLAUDjBeVndbaBBEImBgVyXZtDilmGoKaFUvf3TJzCA+KSGcved8lJ4DsVSSarJaVRwL7PNIZNHiYsA80Ii8M5J7bTTThvUK+Lgec97XhvTlL/61a8eogUiwaDUopTJlDcHiOSwKxD6S0Mxc/+Zz3xmUKe2BqgyaaopJ5AqqIgHEDHiyv1Q4tmuhPfMXJ5cfvnljdpqG9bBdtitSBdddNGI26ziWYBkAOQRz+gRMB9myXUGPVc8jjrxxBPnx12bdMo//vGPj7wB6wx5dnJIBc4OY+2gHOJ6VZyvk+9R4+HLSqe8Boy+/OUvN/elnchnu5Mp8ryQr772LpKOc6clZ3DBoZCe4m9bzcJ1NVHo3S/FEzI+m+8ZPx6Qm0ze//73z4xvm/zfY3QTSL0vTFWSzlS2b6zEnJakMp+YEaaYkoW2VpcO780C3AdXtTvM1Bzfki3ccmf1cgXONDSvTVWLjkXGNadNC4o2q5h+dg5fiIxN7B/wXbt2TZXhmWuvvXYLxdYDCz8grk5QNgMGs89pwxrQtjptAW6M/pYBAPUh1hjbm3XGkmtG20hOPvnkSeAO6qXgpLrFUjOUK2EMU5RZLR1Qnaosu9jIIocVyzRDtj1j6AFIm/A7QecMJBIWRODt3RzglDHqHAxEwv5B17HHHtsBb2tWdd5VS/gMlix+Oie8FKh3jyHOAEGwLqzSQT3AHAAMWPfq6TQ+hzTsZUOzVmoDmk26tPXtcDKvA5EGvJS1160IQPYi3ivutQMjB00UzjACFMDaEiWGcyjxzLCdwbOzmM1RlETL60Ic51BEKsHBPuGUudMeShraCv9u4EyOVlkgs1NkRmtnKAdAbASkvkKuDsv6BbQCAEfoUNwDlHlAsJ5nYxFCOKAeKTWm+46oAS/D84wrQEeJKxaUnLbkqX59oxwUCQYZYMxY9eqMB9gLG6Zto9oWizrRsIfL+cwtESHlcHv1JA34pk2b5h2msAkAhjgAqDOOe5PRPSCAAQIkYxwxUQE03jj1WBUtq4mrE4ux0ipExQGEKBs3bmwncv18dGwxCFGVVpOMEyFNDnPARHQg4zmQVoM9e/a0JVBf4DDBKSmGGY6EIXXAunKWDs5H6NA/zjsfy3fvKCbq05/+9MY+LMbqX68ekzlOYkQnXlrWPCu8l5dWAdFQ1D/1qU9trFKqXW4DIR04ZFLGSaIthYP6BLhoutoLrD6cJcaykTGRDrhQaMSWkGemA2MAYEQfBq3lVojUA2Aimwv6KxyN0cVCR4qxUs1H6yKeZZfQCXx0RjrgBbC9Z1GUiWmVoBQYESHSJw4CbUyWwuUA6reS6G8c50Qx84TAIPqunMj8iXTAKzS7KZACQCYFgOKAHCTSgDH91Osb5V7Ks5EoSFhN6AFGWmA5Wz9ypBmbdk+v1CYu5yL9VJkXEuzKb7snjwE0yFdYvF68GkSA9FKkD6eBSj85u5yIBpv6ffazn2129AfQpKQrb3gWBx82XHDBBTd8pkW8eUkPygwE3kTRGQuZkBTrFza1AZmx5kQ/PbSpCxGI4Zg0i4OkziFtd52enm66RdMBy7uXMxLwpHJ+4TPK9jQWC74J53QmTDwGnDH3ZDHTjKcOe/oDYwwmhZ9TJpkXQ20ck4I+UCJ0c+qxj31s+0TFWOOApZ9DV199dYtoYVz4/LONHAtD8ssVS1hhSL4xvpZYpyk3ViSE1xwI2wDbB2xInvW75pprurmEOPZEVoRtil7wtesPQ5G0lHFGeKujgiWKpI37CMUmjZxk3Drv3mdTrtgCVpsNDKOAAMchukxyX51ZMuUzh2PDhOWkcT418ix9xuS1HO++hyMveclLZmojOERuAQE8pUQ6MKwO6CxNQkkYxbBXeSmT8MvVLJuJpnrOG5Oo0s857UByEInPec5zmn7tihXsoosuuuE7PnL++edvLyUzfSUYYwSL6hgzGMtAewbUzkewYhzRhwNAZDKabEk9q423HA6ZV8jyww0pI2KiQAenpVcWh1NOOaX+2xNvQjVoF9ZMTgqxn/wKSPeUJR8JQ0SI1UsTUeEssU5zyHggOGHdt1tqUzjJQfOAXlfpq6iHB/CXvvSlC7+ti9RkGGLT16+AyT+pAYw8Z9BVH4oZNyExqj8mHYwUTnKQQ0peHIAQPdf0c88WcFYeADkiOtLPgev5z39+Wxb1IxM5ftlll11/+OGHt1/HyM0caa3nmMck0HIPUE5gAIvAGyP8wm5ZtLRykMPAOIcD75RJL8BJI/Xmk8lNX5Zk+tkSOfrp2bx58+7JRbnk7LPPbj9p4ZkUwSoHkpOZPPmQjlJGsxpxToTkad7WATCOo/qoI3TEhv76GIMcOkSwGN9Wb/dLfmq0BLifZDIAHNaspcJFCdatKDzHCmEEa0AALzrAyG8MmnBI0A4c0IgAUjpIy8rtbccff/zKv4NaRpYAr9erUSYlYwCbJIwLrVUAayIgb7PGYo0zzvKetWNPqtQOOaxIzNXbzX6BW02WAC+WtlfOzdhufXSQAxL2sGvmY06KmHTY1qfGDAv0bDk88WnzzSVLgNfEmalQA99YznoNaLF7Tr03zo673rak/153QG6v4uPo8W0nS3L81hYfs1kcahHYkk3NCvXa1752AuutCvxtb3vbVC2dM7VvbLEH2P4tBI4CNiAbG9DqXve61906wOtdsX2UXUvqjH3A+u+cA6Bl1ZKazUw70JZdWz6HyrENs7Oz3a/NbhbgQGKxQE0DZpe0mzpvABI2LbnqgLZb66dgOcdZ4DlUdUedeeaZ3R5xo4Gfe+65M7WbnlRvM9N2VrstBnOAys7q2RZvdwXchqYdUPsFh+zSfnGYNytjXY2vMnvGGWecMza7f8A/97nPba11fmMBxWgLIZGTOT3KR9eIeylhJ8YgB7CY3dexgZ704wTHFExr41w5ue2kk07qjgzLAjezq/NMDdpYs3taSB2MfMnv0OUowCDF8tHMx1Le4h0LMMgJ7ZjFmhRQn/w2IXNY01cfhDgPqXfOSdoAfuKJJ3bA24uEX+f51aqfsM3NzTnW+qZ2SxmdTjiTq8AyoB4IV2DlakAAqw8HjNNHncOb++Q6MYZOhOirj/ng3skRIWMM3WfjZL1PhsrbLUJCgUHuA44CnhPh1dZPBwD0cVUXkKIkFYCU86JCd6LgXlp4p825KPYynlPy3tyIo5Hu1Y1RYCl0JRj2rI0yirVxBCjCEeDUUx4jSsKvSA9A6HCvTZFyqSfBoY79pGSVid1zvZ996BAjMRqDijyLwdR51o+hOCE1iDaOBoR7TLKDQVfAsE2nSHJefURes2s8OzV+Enj7TzUapCT/DMpkctUGABEF9cRYjIQx/TgSsJYzS59I6GsFQhLQokWP8a7RSYc6TimJdl8a8MzeDCQ6GswI0cYp9YAz6t7Vs75AEv2wHweA1uajCCuJIqcXCxvG6G8c3frCFhyRCeAJC8GWZ0U7JZQln6WBPq4YAp4OgPVTR1dfL7BesLUZ1xfjCQKs9YQT9NFhTF8acEqVGMCke7kHHGWACxvgBAP6Ev2zMwaQMYwxrtigvHz7Cgb4xZJxdHIC0/SyExL6srB8lOhEsJW3eJ4CznC2cPecopAx/YnZzyn1aXMlDMtz67KX6YxZLMbUPtJesn0Ww0HLYnD0pQHPmissmKKAx9ZfIHNewIR7gMKAvsZSrD6T0L2rSEk1O6+vA9Vn9SF9PW9+85sHb33rW9vuSZ8owcFmPkuPNOC1Ww0tP5gwIGAYyZu8wVgAjOjDqP4phHPaEkHgARFBOhAT0S+2/L54586dbbn0YacrPDBw/lnPetZ41IKE8SFDQi2POZFDEEMAW8akEOmHmlK5C2Ac4JB6TgAtPQCgWxuwWA/btvs6h7SP5pyDHMhEiB0YkqZ9acALnA9sWoUOCgBSSG4KtcHq9AOI4awO6uWhcdGDYWCBw6ASoHEsBADpTKIgQaEHgZngWRQiDXgZ2csQZRgGzBVYhQNSxmeAHHHFpH8W5LuZ+fn5wSc+8YkGCPOuCkewzKnFol+ipP30009vkbFkcjiRQ5p+6vKNG2kU1DF2poBv55XJwEsDibykwEAO6SN1kqtyUV/t2twzJtXUJcx0RLDp2ZUt/Xyy6xfRyKMjSy+22R1jOKqOKO0tqDFe0t7ldMgEpYxxz77jJOp57wslv3mtF4sOVADQQRAANCf6oPsyBtPuTXpk0KcQTih0k6rvGG/A652vHbQACxDeGuT6jW98owGOeL0yUX3wrk/EuD5IOo1fLMs54qceFoAsCsaJCP3IcK2smATun0zo2Dci7+SxGS6/Y4xSSjxjaDlgfemvQCsJUvzcA3ER9uk39xLFaj+03ZR0NDIATCaCEFs5hBALEfeYsEpoM/NXA78cu31hjz5fHXrbZxtgYLXB4K3IXCvSJhknmGTEwCx9QNnKzzrrrC4XRYGIAjb01dZni/RTazlJWkqnzCPrORKADWmKVc1krbqlwHmZ8EQhQBS86U1vaqsHSd4HcNLGGP+Wxfh9kf4SiV1fUGGeQ6LKnhdqTCv098dMAMcSIAGkjqdCaDARGQaUSFLM1yyY05aVYKVUSWoSfd/xjnd0S2fA0pN+Y6KWMg5owGIgk8JgnnsGmteL00AfkfFW098hSZbF5UQ/0ZMKVpUsv/Rzhn0bkp1VynqOdAgACts6eLbkUW6iym1tSkIWVoRXX8ZMpL7oq59xvktCAGGLbu1+SNOPkjb9gHW09UUu+8sCD2jfklECiIEBqy6AMaKOIsb6m8ziSSpXbeUiKSLOIfRIQWP1t2N6Zs/qIgr0BzihXxpFOuClZOgcIrRCZ7COwPGWY31hNE4xSsJmxFihpssqlE9kkwp0As4R+4U0UQcDQR4MUsjqsizwUjYUUkugcOvIAKYZW020Y4QTQOSeuAeOU4q0oN/HbM4n+ps7wIqcCY5pacUJOHJy7O8nHfDyZjcF2NbB9gu06+K8XSzA6WssljDrKkVMTPf6EP0wSyfg+oRRwrmsKvS5ig4SV0qV1mB1YMQ9NmKEwdVEP0ay/mZpyzyQLkSOSwvOEa9kmDWe7dgXMan7vve9r7UnmpE+8Pl0SM7y0lfYK53w1EktBrBmKQSaHqCBjdMBrxiXjyoAdr7HfAgLSX5EfOqpp7Z7uOiIdMAL3JBBil2Fl4dY7AsGrQ5yFVhGGFQnl/MywAhQ2vRh2LNUoFcxYdUr3uzZNl+yMjl9ym3PSDQmvyHvgDsh+hWaHxxQxKC/MxO2CNCMCzOA7jEkP6WG9da/DItxkQKUPsxnciEmZx5ggPK+2Y+KOv3kObv6ea7rJHDi5YAxxV9f8vsSyjhBEfYxrVgVPFNmRbC7KTFqDGMASyF6pFXqOcdRjvtCwJWT0hRQeiwWfpPFyWAwlkwAxxoPKcG+UFKEMeEHklJGs3Jw0oQDmgOWMkaMAVZ/faxODNMvGvnMRJEObIugyUlgAF4bouBQKmpLGWcoOauz8GGMIasFpVJJmnCK0Wws7oEEjmPASg3GAOCkes7TyRawijb6TXJRxip9sPhdImdh8lzsLwWukULAMMcApoFh0D0BVtFPfeaEUHMSW9LCFYvqpBXg+nBI2xhIc9wSKSquWVKtKmz68U6cqbHtLWgCOAGYYmcWShnCJGaA9MwQRYo+rkABqHA0zhhDsJ5d0Bg/mqcLy6JjvHTzZ22Qot3vbP2xGOcXbUgtJ5YyTrnQWlcZ5IRnngISxjAVpjFKoedsHt5kXDmkniPAqgPSZ4gWAiliLKaxbF33UZw/QuPvoPk3FRzwbyX8uSrf+hWJS4FjRIgIhrHHmNkNAOAMAww8g9mqc8Yh+vrsRaTyyRQd0gNYOkWV0/RJD/Y449+4cnT37t3NKfeIo3NMzlLglQJDDGMHOIYzCeVzjKojGE4/0ZLHiYh79cAxDkRSQl/P+tDp2dGWXsQh7Etf+tLgK1/5SvsWw8fTJijgsoBMAK/da8iIokNCKaeBYSDeA2Vn0wd4YyyhAaq/CIiEZ690wPlgP5+Ti5j0QICdV/5Lr0xQUcr7ATLpESkyAbzYGAIECAGaAQOSr64UqsNQno3jFFZdgcs9YNg1d/QFLH9MiU7g6bF60Kuew+YKwTYn6zpf2NqPFieAl5G9QgkEjwnwHOE1I65YJQzITWIcYxjBjkjIf3V2TmcR4/KrUQ7RixiRkWLmgEhLFZ8YVP9hAd5WE3Rdre/rqu6okvZx4cSRzz+vrXVzu4Fy3UdtySt1jAMFEMNxRF9MigDG0sZ5rGUiIsGKYqtXb3PhhM/E6TC+9GybnZ1d8/eJE8B37NgxXYN3MZIcZITBCJYVDliD9cOoe7uq+YBJ7Dlri5408NIgCsBZccwXgCuNhkVEYZ3dr98rTgD3hwBK4R6gnPLkJCcYxzqmPRPGsZQVghiDbY7JaasCRvWhi45KrWHVzdWafKN+9bnk7eBrX/vayKSSu/6ygS3X+x9msxVjEED1zjQBqw9w0oZoI7UybLspf55KlgCvJan9uTVLk03AJOEIwXgmkqhkk8K4qBArRuW975RmK89vtp+rLgvcBANEDspx4Nxbt01Q+Yt1LHNC/1pVtt3Y8O+PLAFeR9mRieR4iWkOYFSaKO5tCtU2X8Bnszzd0rIscBNQSjhjWCFMtKobVpmrs8Qtxup+SbE5uuKKK0Y1sUblxG0T5HJy3XXXdf+89oAckP9+WbKoHJB9k3e+851Tdczy0+GpOixsrF1i2u5R21v7U77jbkvkAOGLZPzJ5IxzQZG4sa5+PN4OO46Kzgy24Bx0SLZoV69ip5xyyu2bcH8fXSbW7XQdAQ6ts3i79z6IQG9COe6Os7QdvvJS4VnxKhfSFWd6h7X+66Hxp5566oq8/lcT3ieyMmtjlWnvAXmxQYb3YGQQL+x9spy/3GvXzxHdUR1xxirJ5Lw8eY4OBdleSwXIOIEpfRtOO+20ZQ+et0nC/XqpwE/XMX+q3qc31iHVfXux4pRC4nyyC9HJNvWIUu+qXnuC4YpE/ejxKoxwxCFaPfLUuZe5+isCh2QBMzYBZcvY0jHxTzn6cosS7t9OFZj255VsNOVIy0gCqM8IgPeOxSlOElOfY54RF0LGzrW3WyS6RxLH9fP5hHXVs/7JfroUQocxCEcgbMYa48db3qh9Roxg34vA4HM4xPsZna/19GU7Qaz72crw7p+g9OVGEy4bEVXG/PsuU3JjvWVPA2pNJD718aEL4jgnUwEPAQAjWkGEcflAh/OKeuS4Rx4HPRtDD0JCtnqf5xmvHzLzGQoMyWxtAmKcK9FuLMx05QOgfAorsGwGl3v2kgB0l0z8C5S+rEg4IsuAf07jX6Qc6loA22fSBNgQwZFsIECahrLCZzHqvLf6dg4BhBOWCCKr9LF2cobDAujDe0HjaJyzaclAtvszg9Mw6EMv8ok+dEgEOD3T4ZkeJKckcPQIEPz6ZXaxo4RkWLXDwmf1Emn8QcI5Rfiy/1C3Ee4PH5SyXQa1yrETlFHsvh9dVxElrnl2NcbHhskMOhEgYxT9+oQLFBEcbQjheL555BQS6Oa8PsaqI7ITNrgSbPjZ0kZPP7v7MwE2WI2XDGz7nswnMmyTEK0P28FAp/Hs0e0KIz9K9/wrXvGKZf+mZ/tUvJS17x8oAKZ/VWRA1rY2aBzVjFlcD1wcRISxlhA6gR1PuybGqjeGE9o5qD59kZ42TgmI/gm0woYMU6c/Athkn76M8wwnn3w06+NYbQj2GfORRx7ZgkT6yeUeTskiSJY9gfcBJSxwwsBGzdBuJVgsjfDZ2dn2a3cDE1EOuyKQIQABVUcCAiB1cUw94wgPkAQmQUub/uqIfnTRQ7Sps+QgUH3sxVbw0MGugghjQoCMFqycoY1J8P1u3HePdEoO/eDqBzhiXK7RYZxPdi1byEe2q7aVpPvep5Qs/BZ7rDhEAsB4wCYArhx3VRhREGqsccYkqwBBAB3atRG6jKGDg8jS3u9jDCwJpqv2EMIGYpFmDWUvhNk//INYbfQEhz3FxqwPrNFNL1swxW4kfMSefYc+ddr4P8Y3ld/SLJaOcA7LYsKQAniM9h1MnWmLMP1cCaCeQ7h7oh04NvShi87Y0le9KQuL/nQo2jmij+xTBIbjXrmRS5fpne8bjJHVIZ5deOmxKVs2go3on1ksIDDwMX3ooN9azwZ8dMMCl0K3/sZV++qEFxntD2LGWYaVKFA8M0w5GStuAF2V1DEOjExAGkIQGqdICE02adMvDmSMe+TSF+K1hQw24WJXG536+spBnc3byUOmC7r7Ptl9gQPmxUKngNkn4ithD0a84QE+eFaSPuHtZ286A0OJewCUOOXKWYo95wpAlhX3dMiAEJSxbNDHAX0U+rSHBFM1pxbZiuzYod94NjwT49wjSpuxvrL24y4Es5vvg7SvJvrm/SFCd0jGi6slCrY+T0mC8XX1DC+H2r+2oixOBRwFFCtEJhKEhgzFeA4CrK9xIV1bhF4glZDtXh/TtU+2dv3pSELAqK9n/RT91MtAG5nf5AqAbHZE9HU+TPFpNWEj4p4dOnwz/uEPf7j9YT3YnGzYk9l095ei8ntZwhcYLDnhhBNk4us5IiMzNUMcJQKB0ChWtCkI0YdDyQTTWtFfkLTrSy+SjFfvXn/B09cSgCw6tWdZ6hMW0j27Wq8F2j097hX6YGA7s2ot0dd5vDa+9rse2eyXVX4KhmA/tTFbfMXrG34B9iad5BpjHH7sYx/b2RT2pAv3pk2bhpkmefkALkSG+GSTOmuaDOKUOuNlqDb1NkA61NMHCJJDmjZ9jXWPEA4gGElIpU+be30V413VpQgMPJYjG6KgEbZhiQ0SPXmOpN6G7Ndg3nbf8pa3DF7+8pe3DB//tqMR7yjoimS/xsSP79wFGf7CvXqGkxe+8IUzBewQjgcgwj27qksgQhpDHJX9+uUMzEnkAujZvb5EH33NFnroFUjERQQxZPfJcZ9MT3/2BdcVAdZuTvtRFzGG0KHdOPZSp50+/8LwiiuuGBx++OH+p2vdnyZGtCSEk5+usS2gbNGhaIcDhnqD/5/WqSddhpMa4Lv5RoaSzc41itUjERnq3GtHkKj74Ec/RyiEIp5T9LhyzDUBBNKzkiVBtrKjr/YExD07WYo4zTkBUOiEx//6znm8H0BifHQrwUPc+xGmf3uELD7R4WSDROu1N1OfZJo97FgNBDD26Y/uWmKWzfCJ88sHPvCB7UXSDCUGh5y+BCCJgQBHjExz70gmAMRaRycnBIEIiBcPzgDuarO0JAiSoMkq+o1jg1PGZ7Yo6tlCQh/bSgIjgT243Udq3W3n9JNPPrnNZpKgEmMEHy4+ZcZLBAHu663nDf7+SBs4lokl5ZWvfOVhNWDaQErjmGsUJmsozrqJhAASeZmhjWHEWULoEADZY5NBkM8kjLUREcSbNZaCT3/60222yHq2OEBHnBIEnyTCKVDqVhJtac/94uCknZ+y2a956ZYIsStY/WKMa3w3NjLGufOSSy6ZIHwCZe3KyN4VoikjFIkokKnjMEAirMhW4pU52cZoAufZPT10CwJnopcIUBxXl2wi+tFD9FGSSfAJ9FoCj2UnY2Orf2+plERI56v+bLjXz7NCF0wpMOijL//0recl/1uhiTAXAd3LDyWcNW2Qg1SGKEV231gAAZqTCdHmXn8vHn5vSAed6s0EtgBUApawrY86hUP69kki+icoawk8kegh/XvLGVyWFX5rYyuE9zG6J0kE9frrS4rPJb+qusHSWPxZrAALYZwV0QgHQxDllg11yLQ89B0g+ugbkuJECl2ui8ftiyRBBPWmEP+i4clPfnLDw2ezMDj7NtgN8foEuz76jv3ddtxxx01887NklymS258QQB5hNMpcFetuTgkka/lyZJsZAgKENvdOEYLAhqUgAdZnf4WOm4psJCHSPuJ7S99XZqmC3X7CdwTHf/V8NBtyavM83lC7P3MQWUJ4gR8iQMZSBgTFspwxxKqj1BlV8azvpz71qXbti34JHkLpsMnZGBHlWXv6ZepyaLGuGyuZ6pHYIq58djLyU23/hzvnbzgyTh++yuzM6Cy5xiE7xLtW25Kj4bKEU8RZJGc5yZUh5LgGsHprtzPqxRdf3DlB8kFU6gDOeV0bO5xKxtAp4J69QgtIn3j31lnZtr/CNqFfoSt17hWYtm7d2vYbPiJU3xBpU5UsEs1a74psbU5N7iXS2MbahJcjey0Npg0xxZJtyUDEKNkksob7F1z+z7A+VwjB2hkPeOPV9R1176roFzL0FxgnBicfOhXOaVtL+oHvC+z0w4Ig12DwOn/hhRcOjj/++ImTiiRDdl74bKru1cMiIPqySc942Vmb8DLcjjEGAQaIq0xTZABlyLa8yHwRRbo6wcqzKRaCFYFbTZCtsAd4sspnI5l1EXqJfsHTbyeLnyPwhWj+8NG9ei8+MCBdxtLNhiTIFa7gzLrOb0VimNHqJGv/TzKRJYRTomNKiFaPMI4p6rLMcEyUTTXAGdTXeG2Ackoh+ihAu0YyE4wRsJDi39q4X04sL5YyzsJD2KODffgWi34watfXCxe7rvEN0fAmaSyZ+ZjCeO1Z2iSE9xBLJcKTiGN+JghfkgIiUkb3hHCFIBAoBhWOAONTNGQDJ1tyz2GF6B8BnlPqEKyvOtfojbjXZy3Rh5P0eHuNDkGiF7n5N0ex0xfPsFomEIhc4v+XQbzM+ctUAkFwoh9bIZ9t9Z7NxiyzpXv2mGOO6X6FtSTDvfsXIW3jBMQ6ZXCmdIy556Q1TzC0AxQyQzZxn6I9dYhBAJ2ufbI908vWYoIiqUeQfrKMXsuQwvksgdoQlJMEvIplBFnGaYdFO5/96QFrtLXc/0tG9sKkL938Z5t+4+jCV2YFwisZVl9SSDnefjbhA6asxdkkOOIZIQrF/SgD2CduNQFciZgddAgKAi0TIaEvnFbYQagrZ2Fk3xT32bTx9Ae7jDcbPDthIFa7pQT57ChmhADBYTlzPCQCjGD1xsGAAzbpMNut+0qw4KovyxJenYY6AkmRtRnRngGlmINZEjgi2k4U6lfKSLJSGwfMEPoEGxn0hiRB9aGXQAgMEQyEc5xoo0PQjEEixxEAv3vHOP74BNNSoS9yXflnDJv8oAsuQaDPPXG/HNlJRtjVjfVM/sHo8XWx7GVQJF0ZojxGGQEMCQgEFAkyQR3wK0lAryVIVzht9tBrtslmU1wWCzKM2pFNt34ELqT4Bknf9CGZvYrvPhEUAtmAP+S5V9hBvKvE4r/vOC+55JL2VgqX8Yp+7NG52N+FBXWRHH300f7/t5uTaZwI2RxRT1k2KiCJ+2TF/gq9CSR97LkmIwUVAfQjji3PHDQ2+DzTgQBX+LU5USBLPX8sN3zI2HwnaZ3Wrp5EH91s9n2D1zNdggqPcWyod++6c+fO7pufZTO8wA0NAtYgVwMZ8Byn44AsMn3iwGrCKSQiMKRljeU45xTLgGmKbGLay2xB1i7o+sOWJQA++kK2OoQZA38Iy6zIsc4YugSYXe3GsZF1nW4S/7TxIxs2DMYIVgj3XLL6sZB88pOf1GkPI4jgFKMAAyqiAQuk3dzzYolRAcnfYgCYnoDjqGcEuTeVXdkRWNOXPSQIKNE3OhJ0Y1z1QbTAwp9NznMClYCrI/QYp047XL4oyQziu3r66NLumc+WJLYFlY7wFGz6Ven+rxwrzv3zzjtvxCgBNFMTSBun3dsfZCFIDJnEPUGA/oADoZ0ukmeSjFDnPoVDNsWQrY8Ac0IwOMd5M8RY9cbRK3AIcuJAOgIyC7I+68eXEElHst0vabX3E00/wnb6Oy5aw/WDz9hgMV6p+u7v6C67hpPjjjtuuhzxb2y6XV1mIND09lYVo8SVU5wTbYY9G48QTgpalhJEIdEsQZJ7BclIcgKhSxtnACcISUAQkESg0zNSM0tiB0Hq6BdAbezSq14/fdjUpo74Qtlpg06+Il27Qi/bxsHMdpY27cg3hhT5uy+99NIr3a9I+LHHHjtThHnrbMAABZJy0QNetiIQqQwyjghGCUCIEiBHOrrosUQArKijkw31yHalJ+30jjOlBZN4Zl9QtWtDlDpj1CPIkoRQmOFhy8aojk31ivEIi17+qIM9OgXbGHqNl9kw+mZfQpotxuOGLXg819irduzYsWaGb6jO/mVEexY1wBJNkWcgmSMbGWdA32QN8lz1oQtYgUOcemPSrghIyNDmSp/rGHxrt7QgIETqE9v6IAlWuj0jU3LA7BmO+MUOuzAlAH4JoJ+NWqb7aMAYgeS/mU6nszwdxkgWvkUvnXTXmGEdH9uvsFY6hwM/RBAnOOfHkYrstcQ4w2qTLXnlBUZmAo4gV/WMA4uABEYbQCFdfyVkZ9ngCByKe6RZopBhnP5EWzIxMwspZp96/bSxazm0fLjXD3GCB6t+bCHa1VlbkODXL7jcOwoKhp+9+VrOLOYT/NqQr1T/7qSy4qZ5wQUXTBfgXRxBtExmmLPqEj2EIRp4QIB05YjCCXXElUNK+hqLCH3d6++ZDcFVj2R1xrhnlyAJEfohFUY6CNI5S5+CQHXEYYAe4/hkOchs4J+fuSENkfo5Ycleevwiy4dacElE49TrLwj2ORi0u+dHyfyLXvSi9m9+Vszwcqa93svIfOMODLKQLUMAZJSjsokRhpNJCjD6JQgRQBDAYYXzpiqbSrKOXuO1sUMPvYimm3PIUB9HBdKVjXymQr/MVucHmnDzDV4z0DPf1HmmC9lOK7kPifTbG2QxnYpn34H6EkZAjKHLtfSuneHk7W9/+4gzwGT9GkesOchhIGVcsl29YCSbSTIZYHXA05MTgEyUKSESsfogOVPfmyA9nKQLJvajX4azTfy40hpswzM7kcGOfjDQiwxXGBR6icTK+hyd+koO67WZolhGES2gyX4+GWOsoBmTBDriiCMa16sS/t73vndPZV87qSBUphiMlGSCEpK1y351nJE9feI9cw6gOI484zMbCHLoYJfzCMvXdmxoS6Dodi9g+npTTPbrG9tssZGEodPMgiU6YFXXD7qMTiLB6kRCt0zWH+Ge6RZgGGFhBxZ2BaHKBn/4acVTCjnyyCM3l6EpZCfDKVYoiWMMc8AVGcl4BCANYM9AaDdOhngD1a5EvzECI4CyE3iEaNdPQJGEEMFnHxnsyyj9BAJGfWzwgiXQMhMO/c0AeDzTCTv76hBtBqljU3IJHj/YoxORxrHnGj/SbqxC13i27qx9cbhqhr/73e/eWuC2jB+bckqQbQq6Bx5o0WUQCYmyKwCuCiBIQCjCOag/JzmQLKRHf45qN8azelkj6/SjI9PdKzZhl151yXAO62fqO7XQBbvA8EWbZ4HUVx1hW51negVBQrBPvz9oiAc4xkuff+86V/rmq23iJ26RVQnfvn37jIt7RkUSubIjLzIIBVg9R3Ma0IYokkBZA01dfWVkMt7V2ExrQcxypI0gSVARmI1WG0w2c+0IQghBbjD7uQWRoQg01rGW0OcPh/oXD4IpkLGvDz+IK7/Kjr8FOle25lf6ixGryVqEt38SjkTOIURWyMRsFACHPA5xEnkAOm4ZI/qc0DckISiEIN297EKI8bKT02wYq7/xRLYZ44+XJtDazCBZKAHYhUGw6XDaUKcfXez4wY97trSNE8T/N2BYmbt7f/9f5fsiqxLuU8MC3L5QRnLWKwRbE01jJMs82ShzOK+O0whEjDaijY5kWoIjqwSCDVmkv/HqkaGPQCMQociRfc7LCThcyHfKkKmCZKobx2ZmB5tFrP+V0ZzlZdOmTbfo39xblXBy9dVXj5BjunKecwgzjdUjHiGyjlOCo51zMgbpprksy/JhdiAEoTY0fRGjXcZFn5lBn2fBMBYGgRUUGQ0PHbAIhD6wFfk+058r3fNF6n5P/ZtL1iS8Xnr2FBHd0RCZHHXWRbYskl1ISzbaSLTZXIxDhnqkI5Z4do+gcdZ1058u9bKc/r7oSyeSi9hh7SVzpX++XjpuM6SuJmsSXtnk9b79qwiZOa5rf2ZY9nr9RRICkSRLEYwsz+4tA8YLmL6yGGnqCIKTyca4V6qfP7LrM53dVf57/tzmKrIvhG8vwmaQTGygyPSMIPdIlHmIVG/5MRNMcXWWA0XWq7NcyG7rdV2HtbTMIb+OUv8vSF1N1iS8NsatRfiWbHQIk6nWTkuApUA2ylLEy2b31m1BGL/I+Degc0XwbWo9vTVkTcLrzD1d038XsmWozUp2eqV1UsgpxPQvcucqGPN1rr1dk7qa7Avh7Q+i11Gr/QSuNsjdtSScY20ddzkgB+S2KoPB/wIPtfOVtabfGwAAAABJRU5ErkJggg==">
            <a:extLst>
              <a:ext uri="{FF2B5EF4-FFF2-40B4-BE49-F238E27FC236}">
                <a16:creationId xmlns:a16="http://schemas.microsoft.com/office/drawing/2014/main" id="{E9A3AE85-1166-4463-BC5E-9FF2B737B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04717E-0680-49AE-AA98-A7D13795E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999352"/>
            <a:ext cx="8320628" cy="368591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Generated and processed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1.5Tb of synthetic data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1,800 GPU hours = 75 GPU days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750,000 parameters</a:t>
            </a:r>
          </a:p>
          <a:p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network architectures, learning rate, number of layers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Requires a good computing strategy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Requires large amounts of labeled training data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Extensive hyper-parameter search to guarantee optimal performance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80BADE-72FD-2742-AE30-4C2952A6779D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578FDBD-D530-D246-8CFA-2C68BC91986C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69AEA-0672-1E49-9F38-DA0E173E4956}"/>
              </a:ext>
            </a:extLst>
          </p:cNvPr>
          <p:cNvSpPr/>
          <p:nvPr/>
        </p:nvSpPr>
        <p:spPr>
          <a:xfrm>
            <a:off x="424124" y="249862"/>
            <a:ext cx="6690354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DATA CONSTRAINTS &amp; COMPUTATIONAL CHALLENGES</a:t>
            </a:r>
          </a:p>
        </p:txBody>
      </p:sp>
    </p:spTree>
    <p:extLst>
      <p:ext uri="{BB962C8B-B14F-4D97-AF65-F5344CB8AC3E}">
        <p14:creationId xmlns:p14="http://schemas.microsoft.com/office/powerpoint/2010/main" val="3521249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3D1ABE-9063-4FCF-A2D0-5D015E754016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74BB0-0E2B-4479-BECA-CF5D04E2C10F}"/>
              </a:ext>
            </a:extLst>
          </p:cNvPr>
          <p:cNvSpPr/>
          <p:nvPr/>
        </p:nvSpPr>
        <p:spPr>
          <a:xfrm>
            <a:off x="3399660" y="4684397"/>
            <a:ext cx="3107595" cy="459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E5547-780F-4FA6-B3A8-5CC43AFD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5" y="3382189"/>
            <a:ext cx="5395511" cy="16860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0B4D63-FFDE-41A4-AE20-15C93630E4E6}"/>
              </a:ext>
            </a:extLst>
          </p:cNvPr>
          <p:cNvSpPr/>
          <p:nvPr/>
        </p:nvSpPr>
        <p:spPr>
          <a:xfrm>
            <a:off x="4478705" y="2432722"/>
            <a:ext cx="1869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7B0A6-7885-4574-9E99-681B2405B755}"/>
              </a:ext>
            </a:extLst>
          </p:cNvPr>
          <p:cNvSpPr/>
          <p:nvPr/>
        </p:nvSpPr>
        <p:spPr>
          <a:xfrm>
            <a:off x="4478705" y="2432722"/>
            <a:ext cx="1869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AutoShape 2" descr="data:image/png;base64,%20iVBORw0KGgoAAAANSUhEUgAAAFwAAAB9CAYAAAFYGDRdAAAAAXNSR0IArs4c6QAAAARnQU1BAACxjwv8YQUAAAAJcEhZcwAADsMAAA7DAcdvqGQAADG7SURBVHhe7d1nrGVl1QfwMwP2hr3LHXuP2LCAc/GDZiTqACoxgXBvECIEYvniB40z80kTP+gbSZSoGS6IKG0yajRoZO4kdiygKFjnjNgr9u551++557/Z59aZl+rLrORh7/2Utf7rv9ZT9jlnLoP9lXXj67Jy8cUXj77//e8PHv3oRw9++ctfDk4//fR13YDzzz9/dOihhw6++93vDg455JDBunHTn/70p8G97nWvdv+yl71s3Xo3O3bsGP3xj38c/PWvfx3c9a53Hfzzn/8c/PnPfx784Q9/aB1///vfNwukDRiNRoM73OEOg5///Oft/vrrr28DDI6sX9+6LgyI2b/85S+Dgw46aPCf//xncLe73W3wt7/9rXX617/+1UFsAw4++ODBT37yk9bJoLvf/e6De9/73q2Tcv/7339ygAeawXFl/ne/+13rQH77298O/v73v7f7Nuzyyy8fwc/0v//974bd/X3ve9/mbOrueMc7HtUsXHXVVQOU0sz5O9/5zoOHPvShDSqG7nSnO7W2X/3qV1vaAIH5zne+06D95je/aU67ZwUhnK/OfJxuA/ANJ0cf8YhHDB7ykIc0KAY87nGPa779+te/bhbbAAw98IEPHNznPvcZ/OMf/xj87Gc/a8/3uMc9NA/27t07OProowcbNmxYGMC5Zz7zmc30YYcdNnjMYx7TqBVxPjzqUY8aPuMZz1j37Gc/e4HcgrPrhz/84TRKH/CABzRI5cMC8ctJQZi+5pprpsePN52saLKyd6qSbw8CwBTl1nn79u1TlTt7RPKe97xnyxmdUJoAalt/6aWXjorTPfhVBOenP/1pu1fwrxi0/i53uUurROX97ne/FlEmRRKV2sFA8frvfe97LewmiEaDRK94bhPmuuuua9xL8/UaYXr4wx8++MUvftE0a5Clkgv3nvmwvqI1Lz0/+tGPNpMqExcWPvjBDzbNEu+gE044YXdhfb3EUkmkagZYISh40pOetEDdueeeO4KbIzqhz/z9whe+MHjQgx7U6qwWLak8MEnzj3/840aTe9quvfbaRh0LrbMgcEbFEUcc0QZjwVyVuia7Aa0z+kyxBz/4wc2CwgeTQY7/4Ac/GLzgBS9Y6PzIRz5y8LSnPa3lMS2S3qqGVhbf9a53ratZteBxeTuq2TOqVB1VqEflzNbWsJzUIjoa364qC6pvIjnrrLN2VSJOV9yGr3nNazasqVy6V57tsXIIgaREGDbFyuqCvJrOjadvf/vbLZ3OOOOMdQdTcOGFF7agG2iA+6c85SmDr371qy3jJbD8lOm1KjZSpZ5VB+HqkP6jH/2oI5606ECUdZkiz5kVskseeLb+mX+i+PWvf70ZlgKMuQfKs/Gdci5SwD2dTAy5IWW1yRUeUaKfequzdbMpKVCXXXZZ8xxqY1u9/6g0VyFilUIK8GlP+OIXv9jtZ2jQz+QHRNFeW23LT23W3E65gRApocg9pE984hMHtRg3bwQye54CsWI7oINB3ohPp7wWt1ncKoKmo0E8ogRaSom2CNSWA/PTRBbg4XDYFiXSpeJHPvKRUQyYxKiJUIJLAYU+gbYiMC5zeKydpzwpL7Y15MTRxXICcV8xEcxvfetbDb2VBEVSTgpa3sUGAIE/++yzG+815qQO+Yc+9KERxdyjQMQTfTxCyihapKWAW+0F3PPU1FRbly3ktooWl7Fua/LI7KIsszEeoMGmw13Bsj7nVAEx9IyaePKcMZ4e1EaXPPe5z91qCZZOsgQqXlAsoJ5lgzYGUMEIA9oF0sTCu3W1vN7WIa+GkUnkXAl9uM/ksfAKnH1Ahmgr9Bue8IQnDMcqVpYKwtZvfvObo3K9rb1XXnnlCFXj5tuZrLme76u85z3v2Vor5hZLxxvf+Mam9/+kvN4ZtlbGbLFUyBppKRU9S9k3vOEN+6Z8bm5ua2XJFqumyZTskU3y271ivzfxpOWZZ565VPl55523tXJ3S6VXm2VSj5idkElB017ue6bc3IDWnECJObB58+YF5XUqGpmNGk0SCB/2sId1A7S1jjWdtUNMLGAMWeP1ZcxY+R/k62v6DnVkkWX3XDPI2sJAJhTxTBnP1GejYZxnvIysLyXzOsUtVFDOmM7a1OPaWUqdvqjJxgKIlVBfY4vedk5fX8vkHLQKFJbR8OsKMUUooUwfV0tFxOJlJQVAW41bUF65OaSIcosTBNYWiqHirp1FHwMh4zpFlBKnWSvpi1/84hbgArCxKT/mmGOGVjLFAJ0otmxCi4JkDWPO1o4XREBR8apXvaqtiDYbW11tJlPaW+ghkqsUMUC5E5TBtYC1IyolyYwg5gGaZJcdn9djuUE5TtFiEHSUe2a0XsHaBpB3u7bD9IoYiQsvjZUIxnfKpRLF9sBYh4ZS9ZSsJhTHMB1YIE25hn4KRgyCCiICZV+0E3TqR49ZK16kKadQQYPCEwPUocdmLIMMDt+EQmiTZSYWxQHYKRcsRwerHISMCJ7BBtgvCbflNCNi5WozdgXCupQ50JRrkIrJBIopRQe0EXWyBhgBDi02ZK95QBmDXtKUSznIpCEP+sKQ6HtH5xnlxMSyWYsVhQxRLtcnOFcJIX77SImjnYnhYE8x9AyaTI5un//851uui5E2nifwTbm04yZqkhmMmIkUocGJihKe2XEYwrk3Cv0oFmD9HfdIU15HiXkDuaYImAFiYId5/OMf3wbxDEKZIfCObhSiAWLAUDjBeVndbaBBEImBgVyXZtDilmGoKaFUvf3TJzCA+KSGcved8lJ4DsVSSarJaVRwL7PNIZNHiYsA80Ii8M5J7bTTThvUK+Lgec97XhvTlL/61a8eogUiwaDUopTJlDcHiOSwKxD6S0Mxc/+Zz3xmUKe2BqgyaaopJ5AqqIgHEDHiyv1Q4tmuhPfMXJ5cfvnljdpqG9bBdtitSBdddNGI26ziWYBkAOQRz+gRMB9myXUGPVc8jjrxxBPnx12bdMo//vGPj7wB6wx5dnJIBc4OY+2gHOJ6VZyvk+9R4+HLSqe8Boy+/OUvN/elnchnu5Mp8ryQr772LpKOc6clZ3DBoZCe4m9bzcJ1NVHo3S/FEzI+m+8ZPx6Qm0ze//73z4xvm/zfY3QTSL0vTFWSzlS2b6zEnJakMp+YEaaYkoW2VpcO780C3AdXtTvM1Bzfki3ccmf1cgXONDSvTVWLjkXGNadNC4o2q5h+dg5fiIxN7B/wXbt2TZXhmWuvvXYLxdYDCz8grk5QNgMGs89pwxrQtjptAW6M/pYBAPUh1hjbm3XGkmtG20hOPvnkSeAO6qXgpLrFUjOUK2EMU5RZLR1Qnaosu9jIIocVyzRDtj1j6AFIm/A7QecMJBIWRODt3RzglDHqHAxEwv5B17HHHtsBb2tWdd5VS/gMlix+Oie8FKh3jyHOAEGwLqzSQT3AHAAMWPfq6TQ+hzTsZUOzVmoDmk26tPXtcDKvA5EGvJS1160IQPYi3ivutQMjB00UzjACFMDaEiWGcyjxzLCdwbOzmM1RlETL60Ic51BEKsHBPuGUudMeShraCv9u4EyOVlkgs1NkRmtnKAdAbASkvkKuDsv6BbQCAEfoUNwDlHlAsJ5nYxFCOKAeKTWm+46oAS/D84wrQEeJKxaUnLbkqX59oxwUCQYZYMxY9eqMB9gLG6Zto9oWizrRsIfL+cwtESHlcHv1JA34pk2b5h2msAkAhjgAqDOOe5PRPSCAAQIkYxwxUQE03jj1WBUtq4mrE4ux0ipExQGEKBs3bmwncv18dGwxCFGVVpOMEyFNDnPARHQg4zmQVoM9e/a0JVBf4DDBKSmGGY6EIXXAunKWDs5H6NA/zjsfy3fvKCbq05/+9MY+LMbqX68ekzlOYkQnXlrWPCu8l5dWAdFQ1D/1qU9trFKqXW4DIR04ZFLGSaIthYP6BLhoutoLrD6cJcaykTGRDrhQaMSWkGemA2MAYEQfBq3lVojUA2Aimwv6KxyN0cVCR4qxUs1H6yKeZZfQCXx0RjrgBbC9Z1GUiWmVoBQYESHSJw4CbUyWwuUA6reS6G8c50Qx84TAIPqunMj8iXTAKzS7KZACQCYFgOKAHCTSgDH91Osb5V7Ks5EoSFhN6AFGWmA5Wz9ypBmbdk+v1CYu5yL9VJkXEuzKb7snjwE0yFdYvF68GkSA9FKkD6eBSj85u5yIBpv6ffazn2129AfQpKQrb3gWBx82XHDBBTd8pkW8eUkPygwE3kTRGQuZkBTrFza1AZmx5kQ/PbSpCxGI4Zg0i4OkziFtd52enm66RdMBy7uXMxLwpHJ+4TPK9jQWC74J53QmTDwGnDH3ZDHTjKcOe/oDYwwmhZ9TJpkXQ20ck4I+UCJ0c+qxj31s+0TFWOOApZ9DV199dYtoYVz4/LONHAtD8ssVS1hhSL4xvpZYpyk3ViSE1xwI2wDbB2xInvW75pprurmEOPZEVoRtil7wtesPQ5G0lHFGeKujgiWKpI37CMUmjZxk3Drv3mdTrtgCVpsNDKOAAMchukxyX51ZMuUzh2PDhOWkcT418ix9xuS1HO++hyMveclLZmojOERuAQE8pUQ6MKwO6CxNQkkYxbBXeSmT8MvVLJuJpnrOG5Oo0s857UByEInPec5zmn7tihXsoosuuuE7PnL++edvLyUzfSUYYwSL6hgzGMtAewbUzkewYhzRhwNAZDKabEk9q423HA6ZV8jyww0pI2KiQAenpVcWh1NOOaX+2xNvQjVoF9ZMTgqxn/wKSPeUJR8JQ0SI1UsTUeEssU5zyHggOGHdt1tqUzjJQfOAXlfpq6iHB/CXvvSlC7+ti9RkGGLT16+AyT+pAYw8Z9BVH4oZNyExqj8mHYwUTnKQQ0peHIAQPdf0c88WcFYeADkiOtLPgev5z39+Wxb1IxM5ftlll11/+OGHt1/HyM0caa3nmMck0HIPUE5gAIvAGyP8wm5ZtLRykMPAOIcD75RJL8BJI/Xmk8lNX5Zk+tkSOfrp2bx58+7JRbnk7LPPbj9p4ZkUwSoHkpOZPPmQjlJGsxpxToTkad7WATCOo/qoI3TEhv76GIMcOkSwGN9Wb/dLfmq0BLifZDIAHNaspcJFCdatKDzHCmEEa0AALzrAyG8MmnBI0A4c0IgAUjpIy8rtbccff/zKv4NaRpYAr9erUSYlYwCbJIwLrVUAayIgb7PGYo0zzvKetWNPqtQOOaxIzNXbzX6BW02WAC+WtlfOzdhufXSQAxL2sGvmY06KmHTY1qfGDAv0bDk88WnzzSVLgNfEmalQA99YznoNaLF7Tr03zo673rak/153QG6v4uPo8W0nS3L81hYfs1kcahHYkk3NCvXa1752AuutCvxtb3vbVC2dM7VvbLEH2P4tBI4CNiAbG9DqXve61906wOtdsX2UXUvqjH3A+u+cA6Bl1ZKazUw70JZdWz6HyrENs7Oz3a/NbhbgQGKxQE0DZpe0mzpvABI2LbnqgLZb66dgOcdZ4DlUdUedeeaZ3R5xo4Gfe+65M7WbnlRvM9N2VrstBnOAys7q2RZvdwXchqYdUPsFh+zSfnGYNytjXY2vMnvGGWecMza7f8A/97nPba11fmMBxWgLIZGTOT3KR9eIeylhJ8YgB7CY3dexgZ704wTHFExr41w5ue2kk07qjgzLAjezq/NMDdpYs3taSB2MfMnv0OUowCDF8tHMx1Le4h0LMMgJ7ZjFmhRQn/w2IXNY01cfhDgPqXfOSdoAfuKJJ3bA24uEX+f51aqfsM3NzTnW+qZ2SxmdTjiTq8AyoB4IV2DlakAAqw8HjNNHncOb++Q6MYZOhOirj/ng3skRIWMM3WfjZL1PhsrbLUJCgUHuA44CnhPh1dZPBwD0cVUXkKIkFYCU86JCd6LgXlp4p825KPYynlPy3tyIo5Hu1Y1RYCl0JRj2rI0yirVxBCjCEeDUUx4jSsKvSA9A6HCvTZFyqSfBoY79pGSVid1zvZ996BAjMRqDijyLwdR51o+hOCE1iDaOBoR7TLKDQVfAsE2nSHJefURes2s8OzV+Enj7TzUapCT/DMpkctUGABEF9cRYjIQx/TgSsJYzS59I6GsFQhLQokWP8a7RSYc6TimJdl8a8MzeDCQ6GswI0cYp9YAz6t7Vs75AEv2wHweA1uajCCuJIqcXCxvG6G8c3frCFhyRCeAJC8GWZ0U7JZQln6WBPq4YAp4OgPVTR1dfL7BesLUZ1xfjCQKs9YQT9NFhTF8acEqVGMCke7kHHGWACxvgBAP6Ev2zMwaQMYwxrtigvHz7Cgb4xZJxdHIC0/SyExL6srB8lOhEsJW3eJ4CznC2cPecopAx/YnZzyn1aXMlDMtz67KX6YxZLMbUPtJesn0Ww0HLYnD0pQHPmissmKKAx9ZfIHNewIR7gMKAvsZSrD6T0L2rSEk1O6+vA9Vn9SF9PW9+85sHb33rW9vuSZ8owcFmPkuPNOC1Ww0tP5gwIGAYyZu8wVgAjOjDqP4phHPaEkHgARFBOhAT0S+2/L54586dbbn0YacrPDBw/lnPetZ41IKE8SFDQi2POZFDEEMAW8akEOmHmlK5C2Ac4JB6TgAtPQCgWxuwWA/btvs6h7SP5pyDHMhEiB0YkqZ9acALnA9sWoUOCgBSSG4KtcHq9AOI4awO6uWhcdGDYWCBw6ASoHEsBADpTKIgQaEHgZngWRQiDXgZ2csQZRgGzBVYhQNSxmeAHHHFpH8W5LuZ+fn5wSc+8YkGCPOuCkewzKnFol+ipP30009vkbFkcjiRQ5p+6vKNG2kU1DF2poBv55XJwEsDibykwEAO6SN1kqtyUV/t2twzJtXUJcx0RLDp2ZUt/Xyy6xfRyKMjSy+22R1jOKqOKO0tqDFe0t7ldMgEpYxxz77jJOp57wslv3mtF4sOVADQQRAANCf6oPsyBtPuTXpk0KcQTih0k6rvGG/A652vHbQACxDeGuT6jW98owGOeL0yUX3wrk/EuD5IOo1fLMs54qceFoAsCsaJCP3IcK2smATun0zo2Dci7+SxGS6/Y4xSSjxjaDlgfemvQCsJUvzcA3ER9uk39xLFaj+03ZR0NDIATCaCEFs5hBALEfeYsEpoM/NXA78cu31hjz5fHXrbZxtgYLXB4K3IXCvSJhknmGTEwCx9QNnKzzrrrC4XRYGIAjb01dZni/RTazlJWkqnzCPrORKADWmKVc1krbqlwHmZ8EQhQBS86U1vaqsHSd4HcNLGGP+Wxfh9kf4SiV1fUGGeQ6LKnhdqTCv098dMAMcSIAGkjqdCaDARGQaUSFLM1yyY05aVYKVUSWoSfd/xjnd0S2fA0pN+Y6KWMg5owGIgk8JgnnsGmteL00AfkfFW098hSZbF5UQ/0ZMKVpUsv/Rzhn0bkp1VynqOdAgACts6eLbkUW6iym1tSkIWVoRXX8ZMpL7oq59xvktCAGGLbu1+SNOPkjb9gHW09UUu+8sCD2jfklECiIEBqy6AMaKOIsb6m8ziSSpXbeUiKSLOIfRIQWP1t2N6Zs/qIgr0BzihXxpFOuClZOgcIrRCZ7COwPGWY31hNE4xSsJmxFihpssqlE9kkwp0As4R+4U0UQcDQR4MUsjqsizwUjYUUkugcOvIAKYZW020Y4QTQOSeuAeOU4q0oN/HbM4n+ps7wIqcCY5pacUJOHJy7O8nHfDyZjcF2NbB9gu06+K8XSzA6WssljDrKkVMTPf6EP0wSyfg+oRRwrmsKvS5ig4SV0qV1mB1YMQ9NmKEwdVEP0ay/mZpyzyQLkSOSwvOEa9kmDWe7dgXMan7vve9r7UnmpE+8Pl0SM7y0lfYK53w1EktBrBmKQSaHqCBjdMBrxiXjyoAdr7HfAgLSX5EfOqpp7Z7uOiIdMAL3JBBil2Fl4dY7AsGrQ5yFVhGGFQnl/MywAhQ2vRh2LNUoFcxYdUr3uzZNl+yMjl9ym3PSDQmvyHvgDsh+hWaHxxQxKC/MxO2CNCMCzOA7jEkP6WG9da/DItxkQKUPsxnciEmZx5ggPK+2Y+KOv3kObv6ea7rJHDi5YAxxV9f8vsSyjhBEfYxrVgVPFNmRbC7KTFqDGMASyF6pFXqOcdRjvtCwJWT0hRQeiwWfpPFyWAwlkwAxxoPKcG+UFKEMeEHklJGs3Jw0oQDmgOWMkaMAVZ/faxODNMvGvnMRJEObIugyUlgAF4bouBQKmpLGWcoOauz8GGMIasFpVJJmnCK0Wws7oEEjmPASg3GAOCkes7TyRawijb6TXJRxip9sPhdImdh8lzsLwWukULAMMcApoFh0D0BVtFPfeaEUHMSW9LCFYvqpBXg+nBI2xhIc9wSKSquWVKtKmz68U6cqbHtLWgCOAGYYmcWShnCJGaA9MwQRYo+rkABqHA0zhhDsJ5d0Bg/mqcLy6JjvHTzZ22Qot3vbP2xGOcXbUgtJ5YyTrnQWlcZ5IRnngISxjAVpjFKoedsHt5kXDmkniPAqgPSZ4gWAiliLKaxbF33UZw/QuPvoPk3FRzwbyX8uSrf+hWJS4FjRIgIhrHHmNkNAOAMAww8g9mqc8Yh+vrsRaTyyRQd0gNYOkWV0/RJD/Y449+4cnT37t3NKfeIo3NMzlLglQJDDGMHOIYzCeVzjKojGE4/0ZLHiYh79cAxDkRSQl/P+tDp2dGWXsQh7Etf+tLgK1/5SvsWw8fTJijgsoBMAK/da8iIokNCKaeBYSDeA2Vn0wd4YyyhAaq/CIiEZ690wPlgP5+Ti5j0QICdV/5Lr0xQUcr7ATLpESkyAbzYGAIECAGaAQOSr64UqsNQno3jFFZdgcs9YNg1d/QFLH9MiU7g6bF60Kuew+YKwTYn6zpf2NqPFieAl5G9QgkEjwnwHOE1I65YJQzITWIcYxjBjkjIf3V2TmcR4/KrUQ7RixiRkWLmgEhLFZ8YVP9hAd5WE3Rdre/rqu6okvZx4cSRzz+vrXVzu4Fy3UdtySt1jAMFEMNxRF9MigDG0sZ5rGUiIsGKYqtXb3PhhM/E6TC+9GybnZ1d8/eJE8B37NgxXYN3MZIcZITBCJYVDliD9cOoe7uq+YBJ7Dlri5408NIgCsBZccwXgCuNhkVEYZ3dr98rTgD3hwBK4R6gnPLkJCcYxzqmPRPGsZQVghiDbY7JaasCRvWhi45KrWHVzdWafKN+9bnk7eBrX/vayKSSu/6ygS3X+x9msxVjEED1zjQBqw9w0oZoI7UybLspf55KlgCvJan9uTVLk03AJOEIwXgmkqhkk8K4qBArRuW975RmK89vtp+rLgvcBANEDspx4Nxbt01Q+Yt1LHNC/1pVtt3Y8O+PLAFeR9mRieR4iWkOYFSaKO5tCtU2X8Bnszzd0rIscBNQSjhjWCFMtKobVpmrs8Qtxup+SbE5uuKKK0Y1sUblxG0T5HJy3XXXdf+89oAckP9+WbKoHJB9k3e+851Tdczy0+GpOixsrF1i2u5R21v7U77jbkvkAOGLZPzJ5IxzQZG4sa5+PN4OO46Kzgy24Bx0SLZoV69ip5xyyu2bcH8fXSbW7XQdAQ6ts3i79z6IQG9COe6Os7QdvvJS4VnxKhfSFWd6h7X+66Hxp5566oq8/lcT3ieyMmtjlWnvAXmxQYb3YGQQL+x9spy/3GvXzxHdUR1xxirJ5Lw8eY4OBdleSwXIOIEpfRtOO+20ZQ+et0nC/XqpwE/XMX+q3qc31iHVfXux4pRC4nyyC9HJNvWIUu+qXnuC4YpE/ejxKoxwxCFaPfLUuZe5+isCh2QBMzYBZcvY0jHxTzn6cosS7t9OFZj255VsNOVIy0gCqM8IgPeOxSlOElOfY54RF0LGzrW3WyS6RxLH9fP5hHXVs/7JfroUQocxCEcgbMYa48db3qh9Roxg34vA4HM4xPsZna/19GU7Qaz72crw7p+g9OVGEy4bEVXG/PsuU3JjvWVPA2pNJD718aEL4jgnUwEPAQAjWkGEcflAh/OKeuS4Rx4HPRtDD0JCtnqf5xmvHzLzGQoMyWxtAmKcK9FuLMx05QOgfAorsGwGl3v2kgB0l0z8C5S+rEg4IsuAf07jX6Qc6loA22fSBNgQwZFsIECahrLCZzHqvLf6dg4BhBOWCCKr9LF2cobDAujDe0HjaJyzaclAtvszg9Mw6EMv8ok+dEgEOD3T4ZkeJKckcPQIEPz6ZXaxo4RkWLXDwmf1Emn8QcI5Rfiy/1C3Ee4PH5SyXQa1yrETlFHsvh9dVxElrnl2NcbHhskMOhEgYxT9+oQLFBEcbQjheL555BQS6Oa8PsaqI7ITNrgSbPjZ0kZPP7v7MwE2WI2XDGz7nswnMmyTEK0P28FAp/Hs0e0KIz9K9/wrXvGKZf+mZ/tUvJS17x8oAKZ/VWRA1rY2aBzVjFlcD1wcRISxlhA6gR1PuybGqjeGE9o5qD59kZ42TgmI/gm0woYMU6c/Athkn76M8wwnn3w06+NYbQj2GfORRx7ZgkT6yeUeTskiSJY9gfcBJSxwwsBGzdBuJVgsjfDZ2dn2a3cDE1EOuyKQIQABVUcCAiB1cUw94wgPkAQmQUub/uqIfnTRQ7Sps+QgUH3sxVbw0MGugghjQoCMFqycoY1J8P1u3HePdEoO/eDqBzhiXK7RYZxPdi1byEe2q7aVpPvep5Qs/BZ7rDhEAsB4wCYArhx3VRhREGqsccYkqwBBAB3atRG6jKGDg8jS3u9jDCwJpqv2EMIGYpFmDWUvhNk//INYbfQEhz3FxqwPrNFNL1swxW4kfMSefYc+ddr4P8Y3ld/SLJaOcA7LYsKQAniM9h1MnWmLMP1cCaCeQ7h7oh04NvShi87Y0le9KQuL/nQo2jmij+xTBIbjXrmRS5fpne8bjJHVIZ5deOmxKVs2go3on1ksIDDwMX3ooN9azwZ8dMMCl0K3/sZV++qEFxntD2LGWYaVKFA8M0w5GStuAF2V1DEOjExAGkIQGqdICE02adMvDmSMe+TSF+K1hQw24WJXG536+spBnc3byUOmC7r7Ptl9gQPmxUKngNkn4ithD0a84QE+eFaSPuHtZ286A0OJewCUOOXKWYo95wpAlhX3dMiAEJSxbNDHAX0U+rSHBFM1pxbZiuzYod94NjwT49wjSpuxvrL24y4Es5vvg7SvJvrm/SFCd0jGi6slCrY+T0mC8XX1DC+H2r+2oixOBRwFFCtEJhKEhgzFeA4CrK9xIV1bhF4glZDtXh/TtU+2dv3pSELAqK9n/RT91MtAG5nf5AqAbHZE9HU+TPFpNWEj4p4dOnwz/uEPf7j9YT3YnGzYk9l095ei8ntZwhcYLDnhhBNk4us5IiMzNUMcJQKB0ChWtCkI0YdDyQTTWtFfkLTrSy+SjFfvXn/B09cSgCw6tWdZ6hMW0j27Wq8F2j097hX6YGA7s2ot0dd5vDa+9rse2eyXVX4KhmA/tTFbfMXrG34B9iad5BpjHH7sYx/b2RT2pAv3pk2bhpkmefkALkSG+GSTOmuaDOKUOuNlqDb1NkA61NMHCJJDmjZ9jXWPEA4gGElIpU+be30V413VpQgMPJYjG6KgEbZhiQ0SPXmOpN6G7Ndg3nbf8pa3DF7+8pe3DB//tqMR7yjoimS/xsSP79wFGf7CvXqGkxe+8IUzBewQjgcgwj27qksgQhpDHJX9+uUMzEnkAujZvb5EH33NFnroFUjERQQxZPfJcZ9MT3/2BdcVAdZuTvtRFzGG0KHdOPZSp50+/8LwiiuuGBx++OH+p2vdnyZGtCSEk5+usS2gbNGhaIcDhnqD/5/WqSddhpMa4Lv5RoaSzc41itUjERnq3GtHkKj74Ec/RyiEIp5T9LhyzDUBBNKzkiVBtrKjr/YExD07WYo4zTkBUOiEx//6znm8H0BifHQrwUPc+xGmf3uELD7R4WSDROu1N1OfZJo97FgNBDD26Y/uWmKWzfCJ88sHPvCB7UXSDCUGh5y+BCCJgQBHjExz70gmAMRaRycnBIEIiBcPzgDuarO0JAiSoMkq+o1jg1PGZ7Yo6tlCQh/bSgIjgT243Udq3W3n9JNPPrnNZpKgEmMEHy4+ZcZLBAHu663nDf7+SBs4lokl5ZWvfOVhNWDaQErjmGsUJmsozrqJhAASeZmhjWHEWULoEADZY5NBkM8kjLUREcSbNZaCT3/60222yHq2OEBHnBIEnyTCKVDqVhJtac/94uCknZ+y2a956ZYIsStY/WKMa3w3NjLGufOSSy6ZIHwCZe3KyN4VoikjFIkokKnjMEAirMhW4pU52cZoAufZPT10CwJnopcIUBxXl2wi+tFD9FGSSfAJ9FoCj2UnY2Orf2+plERI56v+bLjXz7NCF0wpMOijL//0recl/1uhiTAXAd3LDyWcNW2Qg1SGKEV231gAAZqTCdHmXn8vHn5vSAed6s0EtgBUApawrY86hUP69kki+icoawk8kegh/XvLGVyWFX5rYyuE9zG6J0kE9frrS4rPJb+qusHSWPxZrAALYZwV0QgHQxDllg11yLQ89B0g+ugbkuJECl2ui8ftiyRBBPWmEP+i4clPfnLDw2ezMDj7NtgN8foEuz76jv3ddtxxx01887NklymS258QQB5hNMpcFetuTgkka/lyZJsZAgKENvdOEYLAhqUgAdZnf4WOm4psJCHSPuJ7S99XZqmC3X7CdwTHf/V8NBtyavM83lC7P3MQWUJ4gR8iQMZSBgTFspwxxKqj1BlV8azvpz71qXbti34JHkLpsMnZGBHlWXv6ZepyaLGuGyuZ6pHYIq58djLyU23/hzvnbzgyTh++yuzM6Cy5xiE7xLtW25Kj4bKEU8RZJGc5yZUh5LgGsHprtzPqxRdf3DlB8kFU6gDOeV0bO5xKxtAp4J69QgtIn3j31lnZtr/CNqFfoSt17hWYtm7d2vYbPiJU3xBpU5UsEs1a74psbU5N7iXS2MbahJcjey0Npg0xxZJtyUDEKNkksob7F1z+z7A+VwjB2hkPeOPV9R1176roFzL0FxgnBicfOhXOaVtL+oHvC+z0w4Ig12DwOn/hhRcOjj/++ImTiiRDdl74bKru1cMiIPqySc942Vmb8DLcjjEGAQaIq0xTZABlyLa8yHwRRbo6wcqzKRaCFYFbTZCtsAd4sspnI5l1EXqJfsHTbyeLnyPwhWj+8NG9ei8+MCBdxtLNhiTIFa7gzLrOb0VimNHqJGv/TzKRJYRTomNKiFaPMI4p6rLMcEyUTTXAGdTXeG2Ackoh+ihAu0YyE4wRsJDi39q4X04sL5YyzsJD2KODffgWi34watfXCxe7rvEN0fAmaSyZ+ZjCeO1Z2iSE9xBLJcKTiGN+JghfkgIiUkb3hHCFIBAoBhWOAONTNGQDJ1tyz2GF6B8BnlPqEKyvOtfojbjXZy3Rh5P0eHuNDkGiF7n5N0ex0xfPsFomEIhc4v+XQbzM+ctUAkFwoh9bIZ9t9Z7NxiyzpXv2mGOO6X6FtSTDvfsXIW3jBMQ6ZXCmdIy556Q1TzC0AxQyQzZxn6I9dYhBAJ2ufbI908vWYoIiqUeQfrKMXsuQwvksgdoQlJMEvIplBFnGaYdFO5/96QFrtLXc/0tG9sKkL938Z5t+4+jCV2YFwisZVl9SSDnefjbhA6asxdkkOOIZIQrF/SgD2CduNQFciZgddAgKAi0TIaEvnFbYQagrZ2Fk3xT32bTx9Ae7jDcbPDthIFa7pQT57ChmhADBYTlzPCQCjGD1xsGAAzbpMNut+0qw4KovyxJenYY6AkmRtRnRngGlmINZEjgi2k4U6lfKSLJSGwfMEPoEGxn0hiRB9aGXQAgMEQyEc5xoo0PQjEEixxEAv3vHOP74BNNSoS9yXflnDJv8oAsuQaDPPXG/HNlJRtjVjfVM/sHo8XWx7GVQJF0ZojxGGQEMCQgEFAkyQR3wK0lAryVIVzht9tBrtslmU1wWCzKM2pFNt34ELqT4Bknf9CGZvYrvPhEUAtmAP+S5V9hBvKvE4r/vOC+55JL2VgqX8Yp+7NG52N+FBXWRHH300f7/t5uTaZwI2RxRT1k2KiCJ+2TF/gq9CSR97LkmIwUVAfQjji3PHDQ2+DzTgQBX+LU5USBLPX8sN3zI2HwnaZ3Wrp5EH91s9n2D1zNdggqPcWyod++6c+fO7pufZTO8wA0NAtYgVwMZ8Byn44AsMn3iwGrCKSQiMKRljeU45xTLgGmKbGLay2xB1i7o+sOWJQA++kK2OoQZA38Iy6zIsc4YugSYXe3GsZF1nW4S/7TxIxs2DMYIVgj3XLL6sZB88pOf1GkPI4jgFKMAAyqiAQuk3dzzYolRAcnfYgCYnoDjqGcEuTeVXdkRWNOXPSQIKNE3OhJ0Y1z1QbTAwp9NznMClYCrI/QYp047XL4oyQziu3r66NLumc+WJLYFlY7wFGz6Ven+rxwrzv3zzjtvxCgBNFMTSBun3dsfZCFIDJnEPUGA/oADoZ0ukmeSjFDnPoVDNsWQrY8Ac0IwOMd5M8RY9cbRK3AIcuJAOgIyC7I+68eXEElHst0vabX3E00/wnb6Oy5aw/WDz9hgMV6p+u7v6C67hpPjjjtuuhzxb2y6XV1mIND09lYVo8SVU5wTbYY9G48QTgpalhJEIdEsQZJ7BclIcgKhSxtnACcISUAQkESg0zNSM0tiB0Hq6BdAbezSq14/fdjUpo74Qtlpg06+Il27Qi/bxsHMdpY27cg3hhT5uy+99NIr3a9I+LHHHjtThHnrbMAABZJy0QNetiIQqQwyjghGCUCIEiBHOrrosUQArKijkw31yHalJ+30jjOlBZN4Zl9QtWtDlDpj1CPIkoRQmOFhy8aojk31ivEIi17+qIM9OgXbGHqNl9kw+mZfQpotxuOGLXg819irduzYsWaGb6jO/mVEexY1wBJNkWcgmSMbGWdA32QN8lz1oQtYgUOcemPSrghIyNDmSp/rGHxrt7QgIETqE9v6IAlWuj0jU3LA7BmO+MUOuzAlAH4JoJ+NWqb7aMAYgeS/mU6nszwdxkgWvkUvnXTXmGEdH9uvsFY6hwM/RBAnOOfHkYrstcQ4w2qTLXnlBUZmAo4gV/WMA4uABEYbQCFdfyVkZ9ngCByKe6RZopBhnP5EWzIxMwspZp96/bSxazm0fLjXD3GCB6t+bCHa1VlbkODXL7jcOwoKhp+9+VrOLOYT/NqQr1T/7qSy4qZ5wQUXTBfgXRxBtExmmLPqEj2EIRp4QIB05YjCCXXElUNK+hqLCH3d6++ZDcFVj2R1xrhnlyAJEfohFUY6CNI5S5+CQHXEYYAe4/hkOchs4J+fuSENkfo5Ycleevwiy4dacElE49TrLwj2ORi0u+dHyfyLXvSi9m9+Vszwcqa93svIfOMODLKQLUMAZJSjsokRhpNJCjD6JQgRQBDAYYXzpiqbSrKOXuO1sUMPvYimm3PIUB9HBdKVjXymQr/MVucHmnDzDV4z0DPf1HmmC9lOK7kPifTbG2QxnYpn34H6EkZAjKHLtfSuneHk7W9/+4gzwGT9GkesOchhIGVcsl29YCSbSTIZYHXA05MTgEyUKSESsfogOVPfmyA9nKQLJvajX4azTfy40hpswzM7kcGOfjDQiwxXGBR6icTK+hyd+koO67WZolhGES2gyX4+GWOsoBmTBDriiCMa16sS/t73vndPZV87qSBUphiMlGSCEpK1y351nJE9feI9cw6gOI484zMbCHLoYJfzCMvXdmxoS6Dodi9g+npTTPbrG9tssZGEodPMgiU6YFXXD7qMTiLB6kRCt0zWH+Ge6RZgGGFhBxZ2BaHKBn/4acVTCjnyyCM3l6EpZCfDKVYoiWMMc8AVGcl4BCANYM9AaDdOhngD1a5EvzECI4CyE3iEaNdPQJGEEMFnHxnsyyj9BAJGfWzwgiXQMhMO/c0AeDzTCTv76hBtBqljU3IJHj/YoxORxrHnGj/SbqxC13i27qx9cbhqhr/73e/eWuC2jB+bckqQbQq6Bx5o0WUQCYmyKwCuCiBIQCjCOag/JzmQLKRHf45qN8azelkj6/SjI9PdKzZhl151yXAO62fqO7XQBbvA8EWbZ4HUVx1hW51negVBQrBPvz9oiAc4xkuff+86V/rmq23iJ26RVQnfvn37jIt7RkUSubIjLzIIBVg9R3Ma0IYokkBZA01dfWVkMt7V2ExrQcxypI0gSVARmI1WG0w2c+0IQghBbjD7uQWRoQg01rGW0OcPh/oXD4IpkLGvDz+IK7/Kjr8FOle25lf6ixGryVqEt38SjkTOIURWyMRsFACHPA5xEnkAOm4ZI/qc0DckISiEIN297EKI8bKT02wYq7/xRLYZ44+XJtDazCBZKAHYhUGw6XDaUKcfXez4wY97trSNE8T/N2BYmbt7f/9f5fsiqxLuU8MC3L5QRnLWKwRbE01jJMs82ShzOK+O0whEjDaijY5kWoIjqwSCDVmkv/HqkaGPQCMQociRfc7LCThcyHfKkKmCZKobx2ZmB5tFrP+V0ZzlZdOmTbfo39xblXBy9dVXj5BjunKecwgzjdUjHiGyjlOCo51zMgbpprksy/JhdiAEoTY0fRGjXcZFn5lBn2fBMBYGgRUUGQ0PHbAIhD6wFfk+058r3fNF6n5P/ZtL1iS8Xnr2FBHd0RCZHHXWRbYskl1ISzbaSLTZXIxDhnqkI5Z4do+gcdZ1058u9bKc/r7oSyeSi9hh7SVzpX++XjpuM6SuJmsSXtnk9b79qwiZOa5rf2ZY9nr9RRICkSRLEYwsz+4tA8YLmL6yGGnqCIKTyca4V6qfP7LrM53dVf57/tzmKrIvhG8vwmaQTGygyPSMIPdIlHmIVG/5MRNMcXWWA0XWq7NcyG7rdV2HtbTMIb+OUv8vSF1N1iS8NsatRfiWbHQIk6nWTkuApUA2ylLEy2b31m1BGL/I+Degc0XwbWo9vTVkTcLrzD1d038XsmWozUp2eqV1UsgpxPQvcucqGPN1rr1dk7qa7Avh7Q+i11Gr/QSuNsjdtSScY20ddzkgB+S2KoPB/wIPtfOVtabfGwAAAABJRU5ErkJggg==">
            <a:extLst>
              <a:ext uri="{FF2B5EF4-FFF2-40B4-BE49-F238E27FC236}">
                <a16:creationId xmlns:a16="http://schemas.microsoft.com/office/drawing/2014/main" id="{E9A3AE85-1166-4463-BC5E-9FF2B737B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015"/>
            <a:ext cx="229036" cy="2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8F2E7-DA0E-466D-8DD6-48C9CAEC9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5" y="1888391"/>
            <a:ext cx="5395511" cy="1686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03406-C2C6-49E2-85EE-827C83D51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7" y="407155"/>
            <a:ext cx="5395510" cy="16860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2DDF35-62F8-41FF-A70B-14DE05ACA030}"/>
              </a:ext>
            </a:extLst>
          </p:cNvPr>
          <p:cNvSpPr txBox="1"/>
          <p:nvPr/>
        </p:nvSpPr>
        <p:spPr>
          <a:xfrm>
            <a:off x="2222652" y="276288"/>
            <a:ext cx="6023752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Input         Ground truth        Output     Confidence map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7703B-43B0-4FCE-8062-3CB0374ABDF2}"/>
              </a:ext>
            </a:extLst>
          </p:cNvPr>
          <p:cNvSpPr txBox="1"/>
          <p:nvPr/>
        </p:nvSpPr>
        <p:spPr>
          <a:xfrm>
            <a:off x="218209" y="628783"/>
            <a:ext cx="131864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Preliminary segmentation results on </a:t>
            </a:r>
            <a:r>
              <a:rPr lang="en-US" sz="15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100Hz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 seismic data </a:t>
            </a:r>
          </a:p>
        </p:txBody>
      </p:sp>
    </p:spTree>
    <p:extLst>
      <p:ext uri="{BB962C8B-B14F-4D97-AF65-F5344CB8AC3E}">
        <p14:creationId xmlns:p14="http://schemas.microsoft.com/office/powerpoint/2010/main" val="388908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307E-83DE-4872-9B1A-F071AD053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networks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can learn very accurate mappings from inputs to outputs from large amounts of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labeled data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However, these models are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immensely data-hungry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rely on huge amounts of labeled data to achieve their performance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ground truth labels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 reflection seismology</a:t>
            </a:r>
          </a:p>
          <a:p>
            <a:pPr fontAlgn="t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When dealing with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fuzzy boundaries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of ground truth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how do we train reliable machine learning models?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5DDBE1-FCB8-7546-A750-0FFD2BCAA96A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C263195-7012-E749-8C65-FE113012901C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CAA64-0BC3-BE49-935E-6F0549B444A2}"/>
              </a:ext>
            </a:extLst>
          </p:cNvPr>
          <p:cNvSpPr/>
          <p:nvPr/>
        </p:nvSpPr>
        <p:spPr>
          <a:xfrm>
            <a:off x="424124" y="249862"/>
            <a:ext cx="4136725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CHALLENGES WITH SEISMIC DATA</a:t>
            </a:r>
          </a:p>
        </p:txBody>
      </p:sp>
    </p:spTree>
    <p:extLst>
      <p:ext uri="{BB962C8B-B14F-4D97-AF65-F5344CB8AC3E}">
        <p14:creationId xmlns:p14="http://schemas.microsoft.com/office/powerpoint/2010/main" val="393430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3D1ABE-9063-4FCF-A2D0-5D015E754016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874BB0-0E2B-4479-BECA-CF5D04E2C10F}"/>
              </a:ext>
            </a:extLst>
          </p:cNvPr>
          <p:cNvSpPr/>
          <p:nvPr/>
        </p:nvSpPr>
        <p:spPr>
          <a:xfrm>
            <a:off x="3399660" y="4684397"/>
            <a:ext cx="3107595" cy="459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E5547-780F-4FA6-B3A8-5CC43AFD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5" y="3382190"/>
            <a:ext cx="5395511" cy="16860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0B4D63-FFDE-41A4-AE20-15C93630E4E6}"/>
              </a:ext>
            </a:extLst>
          </p:cNvPr>
          <p:cNvSpPr/>
          <p:nvPr/>
        </p:nvSpPr>
        <p:spPr>
          <a:xfrm>
            <a:off x="4478705" y="2432722"/>
            <a:ext cx="1869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7B0A6-7885-4574-9E99-681B2405B755}"/>
              </a:ext>
            </a:extLst>
          </p:cNvPr>
          <p:cNvSpPr/>
          <p:nvPr/>
        </p:nvSpPr>
        <p:spPr>
          <a:xfrm>
            <a:off x="4478705" y="2432722"/>
            <a:ext cx="1869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AutoShape 2" descr="data:image/png;base64,%20iVBORw0KGgoAAAANSUhEUgAAAFwAAAB9CAYAAAFYGDRdAAAAAXNSR0IArs4c6QAAAARnQU1BAACxjwv8YQUAAAAJcEhZcwAADsMAAA7DAcdvqGQAADG7SURBVHhe7d1nrGVl1QfwMwP2hr3LHXuP2LCAc/GDZiTqACoxgXBvECIEYvniB40z80kTP+gbSZSoGS6IKG0yajRoZO4kdiygKFjnjNgr9u551++557/Z59aZl+rLrORh7/2Utf7rv9ZT9jlnLoP9lXXj67Jy8cUXj77//e8PHv3oRw9++ctfDk4//fR13YDzzz9/dOihhw6++93vDg455JDBunHTn/70p8G97nWvdv+yl71s3Xo3O3bsGP3xj38c/PWvfx3c9a53Hfzzn/8c/PnPfx784Q9/aB1///vfNwukDRiNRoM73OEOg5///Oft/vrrr28DDI6sX9+6LgyI2b/85S+Dgw46aPCf//xncLe73W3wt7/9rXX617/+1UFsAw4++ODBT37yk9bJoLvf/e6De9/73q2Tcv/7339ygAeawXFl/ne/+13rQH77298O/v73v7f7Nuzyyy8fwc/0v//974bd/X3ve9/mbOrueMc7HtUsXHXVVQOU0sz5O9/5zoOHPvShDSqG7nSnO7W2X/3qV1vaAIH5zne+06D95je/aU67ZwUhnK/OfJxuA/ANJ0cf8YhHDB7ykIc0KAY87nGPa779+te/bhbbAAw98IEPHNznPvcZ/OMf/xj87Gc/a8/3uMc9NA/27t07OProowcbNmxYGMC5Zz7zmc30YYcdNnjMYx7TqBVxPjzqUY8aPuMZz1j37Gc/e4HcgrPrhz/84TRKH/CABzRI5cMC8ctJQZi+5pprpsePN52saLKyd6qSbw8CwBTl1nn79u1TlTt7RPKe97xnyxmdUJoAalt/6aWXjorTPfhVBOenP/1pu1fwrxi0/i53uUurROX97ne/FlEmRRKV2sFA8frvfe97LewmiEaDRK94bhPmuuuua9xL8/UaYXr4wx8++MUvftE0a5Clkgv3nvmwvqI1Lz0/+tGPNpMqExcWPvjBDzbNEu+gE044YXdhfb3EUkmkagZYISh40pOetEDdueeeO4KbIzqhz/z9whe+MHjQgx7U6qwWLak8MEnzj3/840aTe9quvfbaRh0LrbMgcEbFEUcc0QZjwVyVuia7Aa0z+kyxBz/4wc2CwgeTQY7/4Ac/GLzgBS9Y6PzIRz5y8LSnPa3lMS2S3qqGVhbf9a53ratZteBxeTuq2TOqVB1VqEflzNbWsJzUIjoa364qC6pvIjnrrLN2VSJOV9yGr3nNazasqVy6V57tsXIIgaREGDbFyuqCvJrOjadvf/vbLZ3OOOOMdQdTcOGFF7agG2iA+6c85SmDr371qy3jJbD8lOm1KjZSpZ5VB+HqkP6jH/2oI5606ECUdZkiz5kVskseeLb+mX+i+PWvf70ZlgKMuQfKs/Gdci5SwD2dTAy5IWW1yRUeUaKfequzdbMpKVCXXXZZ8xxqY1u9/6g0VyFilUIK8GlP+OIXv9jtZ2jQz+QHRNFeW23LT23W3E65gRApocg9pE984hMHtRg3bwQye54CsWI7oINB3ohPp7wWt1ncKoKmo0E8ogRaSom2CNSWA/PTRBbg4XDYFiXSpeJHPvKRUQyYxKiJUIJLAYU+gbYiMC5zeKydpzwpL7Y15MTRxXICcV8xEcxvfetbDb2VBEVSTgpa3sUGAIE/++yzG+815qQO+Yc+9KERxdyjQMQTfTxCyihapKWAW+0F3PPU1FRbly3ktooWl7Fua/LI7KIsszEeoMGmw13Bsj7nVAEx9IyaePKcMZ4e1EaXPPe5z91qCZZOsgQqXlAsoJ5lgzYGUMEIA9oF0sTCu3W1vN7WIa+GkUnkXAl9uM/ksfAKnH1Ahmgr9Bue8IQnDMcqVpYKwtZvfvObo3K9rb1XXnnlCFXj5tuZrLme76u85z3v2Vor5hZLxxvf+Mam9/+kvN4ZtlbGbLFUyBppKRU9S9k3vOEN+6Z8bm5ua2XJFqumyZTskU3y271ivzfxpOWZZ565VPl55523tXJ3S6VXm2VSj5idkElB017ue6bc3IDWnECJObB58+YF5XUqGpmNGk0SCB/2sId1A7S1jjWdtUNMLGAMWeP1ZcxY+R/k62v6DnVkkWX3XDPI2sJAJhTxTBnP1GejYZxnvIysLyXzOsUtVFDOmM7a1OPaWUqdvqjJxgKIlVBfY4vedk5fX8vkHLQKFJbR8OsKMUUooUwfV0tFxOJlJQVAW41bUF65OaSIcosTBNYWiqHirp1FHwMh4zpFlBKnWSvpi1/84hbgArCxKT/mmGOGVjLFAJ0otmxCi4JkDWPO1o4XREBR8apXvaqtiDYbW11tJlPaW+ghkqsUMUC5E5TBtYC1IyolyYwg5gGaZJcdn9djuUE5TtFiEHSUe2a0XsHaBpB3u7bD9IoYiQsvjZUIxnfKpRLF9sBYh4ZS9ZSsJhTHMB1YIE25hn4KRgyCCiICZV+0E3TqR49ZK16kKadQQYPCEwPUocdmLIMMDt+EQmiTZSYWxQHYKRcsRwerHISMCJ7BBtgvCbflNCNi5WozdgXCupQ50JRrkIrJBIopRQe0EXWyBhgBDi02ZK95QBmDXtKUSznIpCEP+sKQ6HtH5xnlxMSyWYsVhQxRLtcnOFcJIX77SImjnYnhYE8x9AyaTI5un//851uui5E2nifwTbm04yZqkhmMmIkUocGJihKe2XEYwrk3Cv0oFmD9HfdIU15HiXkDuaYImAFiYId5/OMf3wbxDEKZIfCObhSiAWLAUDjBeVndbaBBEImBgVyXZtDilmGoKaFUvf3TJzCA+KSGcved8lJ4DsVSSarJaVRwL7PNIZNHiYsA80Ii8M5J7bTTThvUK+Lgec97XhvTlL/61a8eogUiwaDUopTJlDcHiOSwKxD6S0Mxc/+Zz3xmUKe2BqgyaaopJ5AqqIgHEDHiyv1Q4tmuhPfMXJ5cfvnljdpqG9bBdtitSBdddNGI26ziWYBkAOQRz+gRMB9myXUGPVc8jjrxxBPnx12bdMo//vGPj7wB6wx5dnJIBc4OY+2gHOJ6VZyvk+9R4+HLSqe8Boy+/OUvN/elnchnu5Mp8ryQr772LpKOc6clZ3DBoZCe4m9bzcJ1NVHo3S/FEzI+m+8ZPx6Qm0ze//73z4xvm/zfY3QTSL0vTFWSzlS2b6zEnJakMp+YEaaYkoW2VpcO780C3AdXtTvM1Bzfki3ccmf1cgXONDSvTVWLjkXGNadNC4o2q5h+dg5fiIxN7B/wXbt2TZXhmWuvvXYLxdYDCz8grk5QNgMGs89pwxrQtjptAW6M/pYBAPUh1hjbm3XGkmtG20hOPvnkSeAO6qXgpLrFUjOUK2EMU5RZLR1Qnaosu9jIIocVyzRDtj1j6AFIm/A7QecMJBIWRODt3RzglDHqHAxEwv5B17HHHtsBb2tWdd5VS/gMlix+Oie8FKh3jyHOAEGwLqzSQT3AHAAMWPfq6TQ+hzTsZUOzVmoDmk26tPXtcDKvA5EGvJS1160IQPYi3ivutQMjB00UzjACFMDaEiWGcyjxzLCdwbOzmM1RlETL60Ic51BEKsHBPuGUudMeShraCv9u4EyOVlkgs1NkRmtnKAdAbASkvkKuDsv6BbQCAEfoUNwDlHlAsJ5nYxFCOKAeKTWm+46oAS/D84wrQEeJKxaUnLbkqX59oxwUCQYZYMxY9eqMB9gLG6Zto9oWizrRsIfL+cwtESHlcHv1JA34pk2b5h2msAkAhjgAqDOOe5PRPSCAAQIkYxwxUQE03jj1WBUtq4mrE4ux0ipExQGEKBs3bmwncv18dGwxCFGVVpOMEyFNDnPARHQg4zmQVoM9e/a0JVBf4DDBKSmGGY6EIXXAunKWDs5H6NA/zjsfy3fvKCbq05/+9MY+LMbqX68ekzlOYkQnXlrWPCu8l5dWAdFQ1D/1qU9trFKqXW4DIR04ZFLGSaIthYP6BLhoutoLrD6cJcaykTGRDrhQaMSWkGemA2MAYEQfBq3lVojUA2Aimwv6KxyN0cVCR4qxUs1H6yKeZZfQCXx0RjrgBbC9Z1GUiWmVoBQYESHSJw4CbUyWwuUA6reS6G8c50Qx84TAIPqunMj8iXTAKzS7KZACQCYFgOKAHCTSgDH91Osb5V7Ks5EoSFhN6AFGWmA5Wz9ypBmbdk+v1CYu5yL9VJkXEuzKb7snjwE0yFdYvF68GkSA9FKkD6eBSj85u5yIBpv6ffazn2129AfQpKQrb3gWBx82XHDBBTd8pkW8eUkPygwE3kTRGQuZkBTrFza1AZmx5kQ/PbSpCxGI4Zg0i4OkziFtd52enm66RdMBy7uXMxLwpHJ+4TPK9jQWC74J53QmTDwGnDH3ZDHTjKcOe/oDYwwmhZ9TJpkXQ20ck4I+UCJ0c+qxj31s+0TFWOOApZ9DV199dYtoYVz4/LONHAtD8ssVS1hhSL4xvpZYpyk3ViSE1xwI2wDbB2xInvW75pprurmEOPZEVoRtil7wtesPQ5G0lHFGeKujgiWKpI37CMUmjZxk3Drv3mdTrtgCVpsNDKOAAMchukxyX51ZMuUzh2PDhOWkcT418ix9xuS1HO++hyMveclLZmojOERuAQE8pUQ6MKwO6CxNQkkYxbBXeSmT8MvVLJuJpnrOG5Oo0s857UByEInPec5zmn7tihXsoosuuuE7PnL++edvLyUzfSUYYwSL6hgzGMtAewbUzkewYhzRhwNAZDKabEk9q423HA6ZV8jyww0pI2KiQAenpVcWh1NOOaX+2xNvQjVoF9ZMTgqxn/wKSPeUJR8JQ0SI1UsTUeEssU5zyHggOGHdt1tqUzjJQfOAXlfpq6iHB/CXvvSlC7+ti9RkGGLT16+AyT+pAYw8Z9BVH4oZNyExqj8mHYwUTnKQQ0peHIAQPdf0c88WcFYeADkiOtLPgev5z39+Wxb1IxM5ftlll11/+OGHt1/HyM0caa3nmMck0HIPUE5gAIvAGyP8wm5ZtLRykMPAOIcD75RJL8BJI/Xmk8lNX5Zk+tkSOfrp2bx58+7JRbnk7LPPbj9p4ZkUwSoHkpOZPPmQjlJGsxpxToTkad7WATCOo/qoI3TEhv76GIMcOkSwGN9Wb/dLfmq0BLifZDIAHNaspcJFCdatKDzHCmEEa0AALzrAyG8MmnBI0A4c0IgAUjpIy8rtbccff/zKv4NaRpYAr9erUSYlYwCbJIwLrVUAayIgb7PGYo0zzvKetWNPqtQOOaxIzNXbzX6BW02WAC+WtlfOzdhufXSQAxL2sGvmY06KmHTY1qfGDAv0bDk88WnzzSVLgNfEmalQA99YznoNaLF7Tr03zo673rak/153QG6v4uPo8W0nS3L81hYfs1kcahHYkk3NCvXa1752AuutCvxtb3vbVC2dM7VvbLEH2P4tBI4CNiAbG9DqXve61906wOtdsX2UXUvqjH3A+u+cA6Bl1ZKazUw70JZdWz6HyrENs7Oz3a/NbhbgQGKxQE0DZpe0mzpvABI2LbnqgLZb66dgOcdZ4DlUdUedeeaZ3R5xo4Gfe+65M7WbnlRvM9N2VrstBnOAys7q2RZvdwXchqYdUPsFh+zSfnGYNytjXY2vMnvGGWecMza7f8A/97nPba11fmMBxWgLIZGTOT3KR9eIeylhJ8YgB7CY3dexgZ704wTHFExr41w5ue2kk07qjgzLAjezq/NMDdpYs3taSB2MfMnv0OUowCDF8tHMx1Le4h0LMMgJ7ZjFmhRQn/w2IXNY01cfhDgPqXfOSdoAfuKJJ3bA24uEX+f51aqfsM3NzTnW+qZ2SxmdTjiTq8AyoB4IV2DlakAAqw8HjNNHncOb++Q6MYZOhOirj/ng3skRIWMM3WfjZL1PhsrbLUJCgUHuA44CnhPh1dZPBwD0cVUXkKIkFYCU86JCd6LgXlp4p825KPYynlPy3tyIo5Hu1Y1RYCl0JRj2rI0yirVxBCjCEeDUUx4jSsKvSA9A6HCvTZFyqSfBoY79pGSVid1zvZ996BAjMRqDijyLwdR51o+hOCE1iDaOBoR7TLKDQVfAsE2nSHJefURes2s8OzV+Enj7TzUapCT/DMpkctUGABEF9cRYjIQx/TgSsJYzS59I6GsFQhLQokWP8a7RSYc6TimJdl8a8MzeDCQ6GswI0cYp9YAz6t7Vs75AEv2wHweA1uajCCuJIqcXCxvG6G8c3frCFhyRCeAJC8GWZ0U7JZQln6WBPq4YAp4OgPVTR1dfL7BesLUZ1xfjCQKs9YQT9NFhTF8acEqVGMCke7kHHGWACxvgBAP6Ev2zMwaQMYwxrtigvHz7Cgb4xZJxdHIC0/SyExL6srB8lOhEsJW3eJ4CznC2cPecopAx/YnZzyn1aXMlDMtz67KX6YxZLMbUPtJesn0Ww0HLYnD0pQHPmissmKKAx9ZfIHNewIR7gMKAvsZSrD6T0L2rSEk1O6+vA9Vn9SF9PW9+85sHb33rW9vuSZ8owcFmPkuPNOC1Ww0tP5gwIGAYyZu8wVgAjOjDqP4phHPaEkHgARFBOhAT0S+2/L54586dbbn0YacrPDBw/lnPetZ41IKE8SFDQi2POZFDEEMAW8akEOmHmlK5C2Ac4JB6TgAtPQCgWxuwWA/btvs6h7SP5pyDHMhEiB0YkqZ9acALnA9sWoUOCgBSSG4KtcHq9AOI4awO6uWhcdGDYWCBw6ASoHEsBADpTKIgQaEHgZngWRQiDXgZ2csQZRgGzBVYhQNSxmeAHHHFpH8W5LuZ+fn5wSc+8YkGCPOuCkewzKnFol+ipP30009vkbFkcjiRQ5p+6vKNG2kU1DF2poBv55XJwEsDibykwEAO6SN1kqtyUV/t2twzJtXUJcx0RLDp2ZUt/Xyy6xfRyKMjSy+22R1jOKqOKO0tqDFe0t7ldMgEpYxxz77jJOp57wslv3mtF4sOVADQQRAANCf6oPsyBtPuTXpk0KcQTih0k6rvGG/A652vHbQACxDeGuT6jW98owGOeL0yUX3wrk/EuD5IOo1fLMs54qceFoAsCsaJCP3IcK2smATun0zo2Dci7+SxGS6/Y4xSSjxjaDlgfemvQCsJUvzcA3ER9uk39xLFaj+03ZR0NDIATCaCEFs5hBALEfeYsEpoM/NXA78cu31hjz5fHXrbZxtgYLXB4K3IXCvSJhknmGTEwCx9QNnKzzrrrC4XRYGIAjb01dZni/RTazlJWkqnzCPrORKADWmKVc1krbqlwHmZ8EQhQBS86U1vaqsHSd4HcNLGGP+Wxfh9kf4SiV1fUGGeQ6LKnhdqTCv098dMAMcSIAGkjqdCaDARGQaUSFLM1yyY05aVYKVUSWoSfd/xjnd0S2fA0pN+Y6KWMg5owGIgk8JgnnsGmteL00AfkfFW098hSZbF5UQ/0ZMKVpUsv/Rzhn0bkp1VynqOdAgACts6eLbkUW6iym1tSkIWVoRXX8ZMpL7oq59xvktCAGGLbu1+SNOPkjb9gHW09UUu+8sCD2jfklECiIEBqy6AMaKOIsb6m8ziSSpXbeUiKSLOIfRIQWP1t2N6Zs/qIgr0BzihXxpFOuClZOgcIrRCZ7COwPGWY31hNE4xSsJmxFihpssqlE9kkwp0As4R+4U0UQcDQR4MUsjqsizwUjYUUkugcOvIAKYZW020Y4QTQOSeuAeOU4q0oN/HbM4n+ps7wIqcCY5pacUJOHJy7O8nHfDyZjcF2NbB9gu06+K8XSzA6WssljDrKkVMTPf6EP0wSyfg+oRRwrmsKvS5ig4SV0qV1mB1YMQ9NmKEwdVEP0ay/mZpyzyQLkSOSwvOEa9kmDWe7dgXMan7vve9r7UnmpE+8Pl0SM7y0lfYK53w1EktBrBmKQSaHqCBjdMBrxiXjyoAdr7HfAgLSX5EfOqpp7Z7uOiIdMAL3JBBil2Fl4dY7AsGrQ5yFVhGGFQnl/MywAhQ2vRh2LNUoFcxYdUr3uzZNl+yMjl9ym3PSDQmvyHvgDsh+hWaHxxQxKC/MxO2CNCMCzOA7jEkP6WG9da/DItxkQKUPsxnciEmZx5ggPK+2Y+KOv3kObv6ea7rJHDi5YAxxV9f8vsSyjhBEfYxrVgVPFNmRbC7KTFqDGMASyF6pFXqOcdRjvtCwJWT0hRQeiwWfpPFyWAwlkwAxxoPKcG+UFKEMeEHklJGs3Jw0oQDmgOWMkaMAVZ/faxODNMvGvnMRJEObIugyUlgAF4bouBQKmpLGWcoOauz8GGMIasFpVJJmnCK0Wws7oEEjmPASg3GAOCkes7TyRawijb6TXJRxip9sPhdImdh8lzsLwWukULAMMcApoFh0D0BVtFPfeaEUHMSW9LCFYvqpBXg+nBI2xhIc9wSKSquWVKtKmz68U6cqbHtLWgCOAGYYmcWShnCJGaA9MwQRYo+rkABqHA0zhhDsJ5d0Bg/mqcLy6JjvHTzZ22Qot3vbP2xGOcXbUgtJ5YyTrnQWlcZ5IRnngISxjAVpjFKoedsHt5kXDmkniPAqgPSZ4gWAiliLKaxbF33UZw/QuPvoPk3FRzwbyX8uSrf+hWJS4FjRIgIhrHHmNkNAOAMAww8g9mqc8Yh+vrsRaTyyRQd0gNYOkWV0/RJD/Y449+4cnT37t3NKfeIo3NMzlLglQJDDGMHOIYzCeVzjKojGE4/0ZLHiYh79cAxDkRSQl/P+tDp2dGWXsQh7Etf+tLgK1/5SvsWw8fTJijgsoBMAK/da8iIokNCKaeBYSDeA2Vn0wd4YyyhAaq/CIiEZ690wPlgP5+Ti5j0QICdV/5Lr0xQUcr7ATLpESkyAbzYGAIECAGaAQOSr64UqsNQno3jFFZdgcs9YNg1d/QFLH9MiU7g6bF60Kuew+YKwTYn6zpf2NqPFieAl5G9QgkEjwnwHOE1I65YJQzITWIcYxjBjkjIf3V2TmcR4/KrUQ7RixiRkWLmgEhLFZ8YVP9hAd5WE3Rdre/rqu6okvZx4cSRzz+vrXVzu4Fy3UdtySt1jAMFEMNxRF9MigDG0sZ5rGUiIsGKYqtXb3PhhM/E6TC+9GybnZ1d8/eJE8B37NgxXYN3MZIcZITBCJYVDliD9cOoe7uq+YBJ7Dlri5408NIgCsBZccwXgCuNhkVEYZ3dr98rTgD3hwBK4R6gnPLkJCcYxzqmPRPGsZQVghiDbY7JaasCRvWhi45KrWHVzdWafKN+9bnk7eBrX/vayKSSu/6ygS3X+x9msxVjEED1zjQBqw9w0oZoI7UybLspf55KlgCvJan9uTVLk03AJOEIwXgmkqhkk8K4qBArRuW975RmK89vtp+rLgvcBANEDspx4Nxbt01Q+Yt1LHNC/1pVtt3Y8O+PLAFeR9mRieR4iWkOYFSaKO5tCtU2X8Bnszzd0rIscBNQSjhjWCFMtKobVpmrs8Qtxup+SbE5uuKKK0Y1sUblxG0T5HJy3XXXdf+89oAckP9+WbKoHJB9k3e+851Tdczy0+GpOixsrF1i2u5R21v7U77jbkvkAOGLZPzJ5IxzQZG4sa5+PN4OO46Kzgy24Bx0SLZoV69ip5xyyu2bcH8fXSbW7XQdAQ6ts3i79z6IQG9COe6Os7QdvvJS4VnxKhfSFWd6h7X+66Hxp5566oq8/lcT3ieyMmtjlWnvAXmxQYb3YGQQL+x9spy/3GvXzxHdUR1xxirJ5Lw8eY4OBdleSwXIOIEpfRtOO+20ZQ+et0nC/XqpwE/XMX+q3qc31iHVfXux4pRC4nyyC9HJNvWIUu+qXnuC4YpE/ejxKoxwxCFaPfLUuZe5+isCh2QBMzYBZcvY0jHxTzn6cosS7t9OFZj255VsNOVIy0gCqM8IgPeOxSlOElOfY54RF0LGzrW3WyS6RxLH9fP5hHXVs/7JfroUQocxCEcgbMYa48db3qh9Roxg34vA4HM4xPsZna/19GU7Qaz72crw7p+g9OVGEy4bEVXG/PsuU3JjvWVPA2pNJD718aEL4jgnUwEPAQAjWkGEcflAh/OKeuS4Rx4HPRtDD0JCtnqf5xmvHzLzGQoMyWxtAmKcK9FuLMx05QOgfAorsGwGl3v2kgB0l0z8C5S+rEg4IsuAf07jX6Qc6loA22fSBNgQwZFsIECahrLCZzHqvLf6dg4BhBOWCCKr9LF2cobDAujDe0HjaJyzaclAtvszg9Mw6EMv8ok+dEgEOD3T4ZkeJKckcPQIEPz6ZXaxo4RkWLXDwmf1Emn8QcI5Rfiy/1C3Ee4PH5SyXQa1yrETlFHsvh9dVxElrnl2NcbHhskMOhEgYxT9+oQLFBEcbQjheL555BQS6Oa8PsaqI7ITNrgSbPjZ0kZPP7v7MwE2WI2XDGz7nswnMmyTEK0P28FAp/Hs0e0KIz9K9/wrXvGKZf+mZ/tUvJS17x8oAKZ/VWRA1rY2aBzVjFlcD1wcRISxlhA6gR1PuybGqjeGE9o5qD59kZ42TgmI/gm0woYMU6c/Athkn76M8wwnn3w06+NYbQj2GfORRx7ZgkT6yeUeTskiSJY9gfcBJSxwwsBGzdBuJVgsjfDZ2dn2a3cDE1EOuyKQIQABVUcCAiB1cUw94wgPkAQmQUub/uqIfnTRQ7Sps+QgUH3sxVbw0MGugghjQoCMFqycoY1J8P1u3HePdEoO/eDqBzhiXK7RYZxPdi1byEe2q7aVpPvep5Qs/BZ7rDhEAsB4wCYArhx3VRhREGqsccYkqwBBAB3atRG6jKGDg8jS3u9jDCwJpqv2EMIGYpFmDWUvhNk//INYbfQEhz3FxqwPrNFNL1swxW4kfMSefYc+ddr4P8Y3ld/SLJaOcA7LYsKQAniM9h1MnWmLMP1cCaCeQ7h7oh04NvShi87Y0le9KQuL/nQo2jmij+xTBIbjXrmRS5fpne8bjJHVIZ5deOmxKVs2go3on1ksIDDwMX3ooN9azwZ8dMMCl0K3/sZV++qEFxntD2LGWYaVKFA8M0w5GStuAF2V1DEOjExAGkIQGqdICE02adMvDmSMe+TSF+K1hQw24WJXG536+spBnc3byUOmC7r7Ptl9gQPmxUKngNkn4ithD0a84QE+eFaSPuHtZ286A0OJewCUOOXKWYo95wpAlhX3dMiAEJSxbNDHAX0U+rSHBFM1pxbZiuzYod94NjwT49wjSpuxvrL24y4Es5vvg7SvJvrm/SFCd0jGi6slCrY+T0mC8XX1DC+H2r+2oixOBRwFFCtEJhKEhgzFeA4CrK9xIV1bhF4glZDtXh/TtU+2dv3pSELAqK9n/RT91MtAG5nf5AqAbHZE9HU+TPFpNWEj4p4dOnwz/uEPf7j9YT3YnGzYk9l095ei8ntZwhcYLDnhhBNk4us5IiMzNUMcJQKB0ChWtCkI0YdDyQTTWtFfkLTrSy+SjFfvXn/B09cSgCw6tWdZ6hMW0j27Wq8F2j097hX6YGA7s2ot0dd5vDa+9rse2eyXVX4KhmA/tTFbfMXrG34B9iad5BpjHH7sYx/b2RT2pAv3pk2bhpkmefkALkSG+GSTOmuaDOKUOuNlqDb1NkA61NMHCJJDmjZ9jXWPEA4gGElIpU+be30V413VpQgMPJYjG6KgEbZhiQ0SPXmOpN6G7Ndg3nbf8pa3DF7+8pe3DB//tqMR7yjoimS/xsSP79wFGf7CvXqGkxe+8IUzBewQjgcgwj27qksgQhpDHJX9+uUMzEnkAujZvb5EH33NFnroFUjERQQxZPfJcZ9MT3/2BdcVAdZuTvtRFzGG0KHdOPZSp50+/8LwiiuuGBx++OH+p2vdnyZGtCSEk5+usS2gbNGhaIcDhnqD/5/WqSddhpMa4Lv5RoaSzc41itUjERnq3GtHkKj74Ec/RyiEIp5T9LhyzDUBBNKzkiVBtrKjr/YExD07WYo4zTkBUOiEx//6znm8H0BifHQrwUPc+xGmf3uELD7R4WSDROu1N1OfZJo97FgNBDD26Y/uWmKWzfCJ88sHPvCB7UXSDCUGh5y+BCCJgQBHjExz70gmAMRaRycnBIEIiBcPzgDuarO0JAiSoMkq+o1jg1PGZ7Yo6tlCQh/bSgIjgT243Udq3W3n9JNPPrnNZpKgEmMEHy4+ZcZLBAHu663nDf7+SBs4lokl5ZWvfOVhNWDaQErjmGsUJmsozrqJhAASeZmhjWHEWULoEADZY5NBkM8kjLUREcSbNZaCT3/60222yHq2OEBHnBIEnyTCKVDqVhJtac/94uCknZ+y2a956ZYIsStY/WKMa3w3NjLGufOSSy6ZIHwCZe3KyN4VoikjFIkokKnjMEAirMhW4pU52cZoAufZPT10CwJnopcIUBxXl2wi+tFD9FGSSfAJ9FoCj2UnY2Orf2+plERI56v+bLjXz7NCF0wpMOijL//0recl/1uhiTAXAd3LDyWcNW2Qg1SGKEV231gAAZqTCdHmXn8vHn5vSAed6s0EtgBUApawrY86hUP69kki+icoawk8kegh/XvLGVyWFX5rYyuE9zG6J0kE9frrS4rPJb+qusHSWPxZrAALYZwV0QgHQxDllg11yLQ89B0g+ugbkuJECl2ui8ftiyRBBPWmEP+i4clPfnLDw2ezMDj7NtgN8foEuz76jv3ddtxxx01887NklymS258QQB5hNMpcFetuTgkka/lyZJsZAgKENvdOEYLAhqUgAdZnf4WOm4psJCHSPuJ7S99XZqmC3X7CdwTHf/V8NBtyavM83lC7P3MQWUJ4gR8iQMZSBgTFspwxxKqj1BlV8azvpz71qXbti34JHkLpsMnZGBHlWXv6ZepyaLGuGyuZ6pHYIq58djLyU23/hzvnbzgyTh++yuzM6Cy5xiE7xLtW25Kj4bKEU8RZJGc5yZUh5LgGsHprtzPqxRdf3DlB8kFU6gDOeV0bO5xKxtAp4J69QgtIn3j31lnZtr/CNqFfoSt17hWYtm7d2vYbPiJU3xBpU5UsEs1a74psbU5N7iXS2MbahJcjey0Npg0xxZJtyUDEKNkksob7F1z+z7A+VwjB2hkPeOPV9R1176roFzL0FxgnBicfOhXOaVtL+oHvC+z0w4Ig12DwOn/hhRcOjj/++ImTiiRDdl74bKru1cMiIPqySc942Vmb8DLcjjEGAQaIq0xTZABlyLa8yHwRRbo6wcqzKRaCFYFbTZCtsAd4sspnI5l1EXqJfsHTbyeLnyPwhWj+8NG9ei8+MCBdxtLNhiTIFa7gzLrOb0VimNHqJGv/TzKRJYRTomNKiFaPMI4p6rLMcEyUTTXAGdTXeG2Ackoh+ihAu0YyE4wRsJDi39q4X04sL5YyzsJD2KODffgWi34watfXCxe7rvEN0fAmaSyZ+ZjCeO1Z2iSE9xBLJcKTiGN+JghfkgIiUkb3hHCFIBAoBhWOAONTNGQDJ1tyz2GF6B8BnlPqEKyvOtfojbjXZy3Rh5P0eHuNDkGiF7n5N0ex0xfPsFomEIhc4v+XQbzM+ctUAkFwoh9bIZ9t9Z7NxiyzpXv2mGOO6X6FtSTDvfsXIW3jBMQ6ZXCmdIy556Q1TzC0AxQyQzZxn6I9dYhBAJ2ufbI908vWYoIiqUeQfrKMXsuQwvksgdoQlJMEvIplBFnGaYdFO5/96QFrtLXc/0tG9sKkL938Z5t+4+jCV2YFwisZVl9SSDnefjbhA6asxdkkOOIZIQrF/SgD2CduNQFciZgddAgKAi0TIaEvnFbYQagrZ2Fk3xT32bTx9Ae7jDcbPDthIFa7pQT57ChmhADBYTlzPCQCjGD1xsGAAzbpMNut+0qw4KovyxJenYY6AkmRtRnRngGlmINZEjgi2k4U6lfKSLJSGwfMEPoEGxn0hiRB9aGXQAgMEQyEc5xoo0PQjEEixxEAv3vHOP74BNNSoS9yXflnDJv8oAsuQaDPPXG/HNlJRtjVjfVM/sHo8XWx7GVQJF0ZojxGGQEMCQgEFAkyQR3wK0lAryVIVzht9tBrtslmU1wWCzKM2pFNt34ELqT4Bknf9CGZvYrvPhEUAtmAP+S5V9hBvKvE4r/vOC+55JL2VgqX8Yp+7NG52N+FBXWRHH300f7/t5uTaZwI2RxRT1k2KiCJ+2TF/gq9CSR97LkmIwUVAfQjji3PHDQ2+DzTgQBX+LU5USBLPX8sN3zI2HwnaZ3Wrp5EH91s9n2D1zNdggqPcWyod++6c+fO7pufZTO8wA0NAtYgVwMZ8Byn44AsMn3iwGrCKSQiMKRljeU45xTLgGmKbGLay2xB1i7o+sOWJQA++kK2OoQZA38Iy6zIsc4YugSYXe3GsZF1nW4S/7TxIxs2DMYIVgj3XLL6sZB88pOf1GkPI4jgFKMAAyqiAQuk3dzzYolRAcnfYgCYnoDjqGcEuTeVXdkRWNOXPSQIKNE3OhJ0Y1z1QbTAwp9NznMClYCrI/QYp047XL4oyQziu3r66NLumc+WJLYFlY7wFGz6Ven+rxwrzv3zzjtvxCgBNFMTSBun3dsfZCFIDJnEPUGA/oADoZ0ukmeSjFDnPoVDNsWQrY8Ac0IwOMd5M8RY9cbRK3AIcuJAOgIyC7I+68eXEElHst0vabX3E00/wnb6Oy5aw/WDz9hgMV6p+u7v6C67hpPjjjtuuhzxb2y6XV1mIND09lYVo8SVU5wTbYY9G48QTgpalhJEIdEsQZJ7BclIcgKhSxtnACcISUAQkESg0zNSM0tiB0Hq6BdAbezSq14/fdjUpo74Qtlpg06+Il27Qi/bxsHMdpY27cg3hhT5uy+99NIr3a9I+LHHHjtThHnrbMAABZJy0QNetiIQqQwyjghGCUCIEiBHOrrosUQArKijkw31yHalJ+30jjOlBZN4Zl9QtWtDlDpj1CPIkoRQmOFhy8aojk31ivEIi17+qIM9OgXbGHqNl9kw+mZfQpotxuOGLXg819irduzYsWaGb6jO/mVEexY1wBJNkWcgmSMbGWdA32QN8lz1oQtYgUOcemPSrghIyNDmSp/rGHxrt7QgIETqE9v6IAlWuj0jU3LA7BmO+MUOuzAlAH4JoJ+NWqb7aMAYgeS/mU6nszwdxkgWvkUvnXTXmGEdH9uvsFY6hwM/RBAnOOfHkYrstcQ4w2qTLXnlBUZmAo4gV/WMA4uABEYbQCFdfyVkZ9ngCByKe6RZopBhnP5EWzIxMwspZp96/bSxazm0fLjXD3GCB6t+bCHa1VlbkODXL7jcOwoKhp+9+VrOLOYT/NqQr1T/7qSy4qZ5wQUXTBfgXRxBtExmmLPqEj2EIRp4QIB05YjCCXXElUNK+hqLCH3d6++ZDcFVj2R1xrhnlyAJEfohFUY6CNI5S5+CQHXEYYAe4/hkOchs4J+fuSENkfo5Ycleevwiy4dacElE49TrLwj2ORi0u+dHyfyLXvSi9m9+Vszwcqa93svIfOMODLKQLUMAZJSjsokRhpNJCjD6JQgRQBDAYYXzpiqbSrKOXuO1sUMPvYimm3PIUB9HBdKVjXymQr/MVucHmnDzDV4z0DPf1HmmC9lOK7kPifTbG2QxnYpn34H6EkZAjKHLtfSuneHk7W9/+4gzwGT9GkesOchhIGVcsl29YCSbSTIZYHXA05MTgEyUKSESsfogOVPfmyA9nKQLJvajX4azTfy40hpswzM7kcGOfjDQiwxXGBR6icTK+hyd+koO67WZolhGES2gyX4+GWOsoBmTBDriiCMa16sS/t73vndPZV87qSBUphiMlGSCEpK1y351nJE9feI9cw6gOI484zMbCHLoYJfzCMvXdmxoS6Dodi9g+npTTPbrG9tssZGEodPMgiU6YFXXD7qMTiLB6kRCt0zWH+Ge6RZgGGFhBxZ2BaHKBn/4acVTCjnyyCM3l6EpZCfDKVYoiWMMc8AVGcl4BCANYM9AaDdOhngD1a5EvzECI4CyE3iEaNdPQJGEEMFnHxnsyyj9BAJGfWzwgiXQMhMO/c0AeDzTCTv76hBtBqljU3IJHj/YoxORxrHnGj/SbqxC13i27qx9cbhqhr/73e/eWuC2jB+bckqQbQq6Bx5o0WUQCYmyKwCuCiBIQCjCOag/JzmQLKRHf45qN8azelkj6/SjI9PdKzZhl151yXAO62fqO7XQBbvA8EWbZ4HUVx1hW51negVBQrBPvz9oiAc4xkuff+86V/rmq23iJ26RVQnfvn37jIt7RkUSubIjLzIIBVg9R3Ma0IYokkBZA01dfWVkMt7V2ExrQcxypI0gSVARmI1WG0w2c+0IQghBbjD7uQWRoQg01rGW0OcPh/oXD4IpkLGvDz+IK7/Kjr8FOle25lf6ixGryVqEt38SjkTOIURWyMRsFACHPA5xEnkAOm4ZI/qc0DckISiEIN297EKI8bKT02wYq7/xRLYZ44+XJtDazCBZKAHYhUGw6XDaUKcfXez4wY97trSNE8T/N2BYmbt7f/9f5fsiqxLuU8MC3L5QRnLWKwRbE01jJMs82ShzOK+O0whEjDaijY5kWoIjqwSCDVmkv/HqkaGPQCMQociRfc7LCThcyHfKkKmCZKobx2ZmB5tFrP+V0ZzlZdOmTbfo39xblXBy9dVXj5BjunKecwgzjdUjHiGyjlOCo51zMgbpprksy/JhdiAEoTY0fRGjXcZFn5lBn2fBMBYGgRUUGQ0PHbAIhD6wFfk+058r3fNF6n5P/ZtL1iS8Xnr2FBHd0RCZHHXWRbYskl1ISzbaSLTZXIxDhnqkI5Z4do+gcdZ1058u9bKc/r7oSyeSi9hh7SVzpX++XjpuM6SuJmsSXtnk9b79qwiZOa5rf2ZY9nr9RRICkSRLEYwsz+4tA8YLmL6yGGnqCIKTyca4V6qfP7LrM53dVf57/tzmKrIvhG8vwmaQTGygyPSMIPdIlHmIVG/5MRNMcXWWA0XWq7NcyG7rdV2HtbTMIb+OUv8vSF1N1iS8NsatRfiWbHQIk6nWTkuApUA2ylLEy2b31m1BGL/I+Degc0XwbWo9vTVkTcLrzD1d038XsmWozUp2eqV1UsgpxPQvcucqGPN1rr1dk7qa7Avh7Q+i11Gr/QSuNsjdtSScY20ddzkgB+S2KoPB/wIPtfOVtabfGwAAAABJRU5ErkJggg==">
            <a:extLst>
              <a:ext uri="{FF2B5EF4-FFF2-40B4-BE49-F238E27FC236}">
                <a16:creationId xmlns:a16="http://schemas.microsoft.com/office/drawing/2014/main" id="{E9A3AE85-1166-4463-BC5E-9FF2B737B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015"/>
            <a:ext cx="229036" cy="2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8F2E7-DA0E-466D-8DD6-48C9CAEC9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6" y="1888391"/>
            <a:ext cx="5395509" cy="1686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03406-C2C6-49E2-85EE-827C83D516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6" y="407155"/>
            <a:ext cx="5395509" cy="16860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2DDF35-62F8-41FF-A70B-14DE05ACA030}"/>
              </a:ext>
            </a:extLst>
          </p:cNvPr>
          <p:cNvSpPr txBox="1"/>
          <p:nvPr/>
        </p:nvSpPr>
        <p:spPr>
          <a:xfrm>
            <a:off x="2222652" y="276288"/>
            <a:ext cx="6023752" cy="346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Input         Ground truth        Output     Confidence map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7703B-43B0-4FCE-8062-3CB0374ABDF2}"/>
              </a:ext>
            </a:extLst>
          </p:cNvPr>
          <p:cNvSpPr txBox="1"/>
          <p:nvPr/>
        </p:nvSpPr>
        <p:spPr>
          <a:xfrm>
            <a:off x="218209" y="628783"/>
            <a:ext cx="131864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Preliminary </a:t>
            </a:r>
          </a:p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segmentation results on </a:t>
            </a:r>
            <a:r>
              <a:rPr lang="en-US" sz="1500" b="1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60Hz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rPr>
              <a:t> seismic data </a:t>
            </a:r>
          </a:p>
        </p:txBody>
      </p:sp>
    </p:spTree>
    <p:extLst>
      <p:ext uri="{BB962C8B-B14F-4D97-AF65-F5344CB8AC3E}">
        <p14:creationId xmlns:p14="http://schemas.microsoft.com/office/powerpoint/2010/main" val="1002821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0B4D63-FFDE-41A4-AE20-15C93630E4E6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7B0A6-7885-4574-9E99-681B2405B755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AutoShape 2" descr="data:image/png;base64,%20iVBORw0KGgoAAAANSUhEUgAAAFwAAAB9CAYAAAFYGDRdAAAAAXNSR0IArs4c6QAAAARnQU1BAACxjwv8YQUAAAAJcEhZcwAADsMAAA7DAcdvqGQAADG7SURBVHhe7d1nrGVl1QfwMwP2hr3LHXuP2LCAc/GDZiTqACoxgXBvECIEYvniB40z80kTP+gbSZSoGS6IKG0yajRoZO4kdiygKFjnjNgr9u551++557/Z59aZl+rLrORh7/2Utf7rv9ZT9jlnLoP9lXXj67Jy8cUXj77//e8PHv3oRw9++ctfDk4//fR13YDzzz9/dOihhw6++93vDg455JDBunHTn/70p8G97nWvdv+yl71s3Xo3O3bsGP3xj38c/PWvfx3c9a53Hfzzn/8c/PnPfx784Q9/aB1///vfNwukDRiNRoM73OEOg5///Oft/vrrr28DDI6sX9+6LgyI2b/85S+Dgw46aPCf//xncLe73W3wt7/9rXX617/+1UFsAw4++ODBT37yk9bJoLvf/e6De9/73q2Tcv/7339ygAeawXFl/ne/+13rQH77298O/v73v7f7Nuzyyy8fwc/0v//974bd/X3ve9/mbOrueMc7HtUsXHXVVQOU0sz5O9/5zoOHPvShDSqG7nSnO7W2X/3qV1vaAIH5zne+06D95je/aU67ZwUhnK/OfJxuA/ANJ0cf8YhHDB7ykIc0KAY87nGPa779+te/bhbbAAw98IEPHNznPvcZ/OMf/xj87Gc/a8/3uMc9NA/27t07OProowcbNmxYGMC5Zz7zmc30YYcdNnjMYx7TqBVxPjzqUY8aPuMZz1j37Gc/e4HcgrPrhz/84TRKH/CABzRI5cMC8ctJQZi+5pprpsePN52saLKyd6qSbw8CwBTl1nn79u1TlTt7RPKe97xnyxmdUJoAalt/6aWXjorTPfhVBOenP/1pu1fwrxi0/i53uUurROX97ne/FlEmRRKV2sFA8frvfe97LewmiEaDRK94bhPmuuuua9xL8/UaYXr4wx8++MUvftE0a5Clkgv3nvmwvqI1Lz0/+tGPNpMqExcWPvjBDzbNEu+gE044YXdhfb3EUkmkagZYISh40pOetEDdueeeO4KbIzqhz/z9whe+MHjQgx7U6qwWLak8MEnzj3/840aTe9quvfbaRh0LrbMgcEbFEUcc0QZjwVyVuia7Aa0z+kyxBz/4wc2CwgeTQY7/4Ac/GLzgBS9Y6PzIRz5y8LSnPa3lMS2S3qqGVhbf9a53ratZteBxeTuq2TOqVB1VqEflzNbWsJzUIjoa364qC6pvIjnrrLN2VSJOV9yGr3nNazasqVy6V57tsXIIgaREGDbFyuqCvJrOjadvf/vbLZ3OOOOMdQdTcOGFF7agG2iA+6c85SmDr371qy3jJbD8lOm1KjZSpZ5VB+HqkP6jH/2oI5606ECUdZkiz5kVskseeLb+mX+i+PWvf70ZlgKMuQfKs/Gdci5SwD2dTAy5IWW1yRUeUaKfequzdbMpKVCXXXZZ8xxqY1u9/6g0VyFilUIK8GlP+OIXv9jtZ2jQz+QHRNFeW23LT23W3E65gRApocg9pE984hMHtRg3bwQye54CsWI7oINB3ohPp7wWt1ncKoKmo0E8ogRaSom2CNSWA/PTRBbg4XDYFiXSpeJHPvKRUQyYxKiJUIJLAYU+gbYiMC5zeKydpzwpL7Y15MTRxXICcV8xEcxvfetbDb2VBEVSTgpa3sUGAIE/++yzG+815qQO+Yc+9KERxdyjQMQTfTxCyihapKWAW+0F3PPU1FRbly3ktooWl7Fua/LI7KIsszEeoMGmw13Bsj7nVAEx9IyaePKcMZ4e1EaXPPe5z91qCZZOsgQqXlAsoJ5lgzYGUMEIA9oF0sTCu3W1vN7WIa+GkUnkXAl9uM/ksfAKnH1Ahmgr9Bue8IQnDMcqVpYKwtZvfvObo3K9rb1XXnnlCFXj5tuZrLme76u85z3v2Vor5hZLxxvf+Mam9/+kvN4ZtlbGbLFUyBppKRU9S9k3vOEN+6Z8bm5ua2XJFqumyZTskU3y271ivzfxpOWZZ565VPl55523tXJ3S6VXm2VSj5idkElB017ue6bc3IDWnECJObB58+YF5XUqGpmNGk0SCB/2sId1A7S1jjWdtUNMLGAMWeP1ZcxY+R/k62v6DnVkkWX3XDPI2sJAJhTxTBnP1GejYZxnvIysLyXzOsUtVFDOmM7a1OPaWUqdvqjJxgKIlVBfY4vedk5fX8vkHLQKFJbR8OsKMUUooUwfV0tFxOJlJQVAW41bUF65OaSIcosTBNYWiqHirp1FHwMh4zpFlBKnWSvpi1/84hbgArCxKT/mmGOGVjLFAJ0otmxCi4JkDWPO1o4XREBR8apXvaqtiDYbW11tJlPaW+ghkqsUMUC5E5TBtYC1IyolyYwg5gGaZJcdn9djuUE5TtFiEHSUe2a0XsHaBpB3u7bD9IoYiQsvjZUIxnfKpRLF9sBYh4ZS9ZSsJhTHMB1YIE25hn4KRgyCCiICZV+0E3TqR49ZK16kKadQQYPCEwPUocdmLIMMDt+EQmiTZSYWxQHYKRcsRwerHISMCJ7BBtgvCbflNCNi5WozdgXCupQ50JRrkIrJBIopRQe0EXWyBhgBDi02ZK95QBmDXtKUSznIpCEP+sKQ6HtH5xnlxMSyWYsVhQxRLtcnOFcJIX77SImjnYnhYE8x9AyaTI5un//851uui5E2nifwTbm04yZqkhmMmIkUocGJihKe2XEYwrk3Cv0oFmD9HfdIU15HiXkDuaYImAFiYId5/OMf3wbxDEKZIfCObhSiAWLAUDjBeVndbaBBEImBgVyXZtDilmGoKaFUvf3TJzCA+KSGcved8lJ4DsVSSarJaVRwL7PNIZNHiYsA80Ii8M5J7bTTThvUK+Lgec97XhvTlL/61a8eogUiwaDUopTJlDcHiOSwKxD6S0Mxc/+Zz3xmUKe2BqgyaaopJ5AqqIgHEDHiyv1Q4tmuhPfMXJ5cfvnljdpqG9bBdtitSBdddNGI26ziWYBkAOQRz+gRMB9myXUGPVc8jjrxxBPnx12bdMo//vGPj7wB6wx5dnJIBc4OY+2gHOJ6VZyvk+9R4+HLSqe8Boy+/OUvN/elnchnu5Mp8ryQr772LpKOc6clZ3DBoZCe4m9bzcJ1NVHo3S/FEzI+m+8ZPx6Qm0ze//73z4xvm/zfY3QTSL0vTFWSzlS2b6zEnJakMp+YEaaYkoW2VpcO780C3AdXtTvM1Bzfki3ccmf1cgXONDSvTVWLjkXGNadNC4o2q5h+dg5fiIxN7B/wXbt2TZXhmWuvvXYLxdYDCz8grk5QNgMGs89pwxrQtjptAW6M/pYBAPUh1hjbm3XGkmtG20hOPvnkSeAO6qXgpLrFUjOUK2EMU5RZLR1Qnaosu9jIIocVyzRDtj1j6AFIm/A7QecMJBIWRODt3RzglDHqHAxEwv5B17HHHtsBb2tWdd5VS/gMlix+Oie8FKh3jyHOAEGwLqzSQT3AHAAMWPfq6TQ+hzTsZUOzVmoDmk26tPXtcDKvA5EGvJS1160IQPYi3ivutQMjB00UzjACFMDaEiWGcyjxzLCdwbOzmM1RlETL60Ic51BEKsHBPuGUudMeShraCv9u4EyOVlkgs1NkRmtnKAdAbASkvkKuDsv6BbQCAEfoUNwDlHlAsJ5nYxFCOKAeKTWm+46oAS/D84wrQEeJKxaUnLbkqX59oxwUCQYZYMxY9eqMB9gLG6Zto9oWizrRsIfL+cwtESHlcHv1JA34pk2b5h2msAkAhjgAqDOOe5PRPSCAAQIkYxwxUQE03jj1WBUtq4mrE4ux0ipExQGEKBs3bmwncv18dGwxCFGVVpOMEyFNDnPARHQg4zmQVoM9e/a0JVBf4DDBKSmGGY6EIXXAunKWDs5H6NA/zjsfy3fvKCbq05/+9MY+LMbqX68ekzlOYkQnXlrWPCu8l5dWAdFQ1D/1qU9trFKqXW4DIR04ZFLGSaIthYP6BLhoutoLrD6cJcaykTGRDrhQaMSWkGemA2MAYEQfBq3lVojUA2Aimwv6KxyN0cVCR4qxUs1H6yKeZZfQCXx0RjrgBbC9Z1GUiWmVoBQYESHSJw4CbUyWwuUA6reS6G8c50Qx84TAIPqunMj8iXTAKzS7KZACQCYFgOKAHCTSgDH91Osb5V7Ks5EoSFhN6AFGWmA5Wz9ypBmbdk+v1CYu5yL9VJkXEuzKb7snjwE0yFdYvF68GkSA9FKkD6eBSj85u5yIBpv6ffazn2129AfQpKQrb3gWBx82XHDBBTd8pkW8eUkPygwE3kTRGQuZkBTrFza1AZmx5kQ/PbSpCxGI4Zg0i4OkziFtd52enm66RdMBy7uXMxLwpHJ+4TPK9jQWC74J53QmTDwGnDH3ZDHTjKcOe/oDYwwmhZ9TJpkXQ20ck4I+UCJ0c+qxj31s+0TFWOOApZ9DV199dYtoYVz4/LONHAtD8ssVS1hhSL4xvpZYpyk3ViSE1xwI2wDbB2xInvW75pprurmEOPZEVoRtil7wtesPQ5G0lHFGeKujgiWKpI37CMUmjZxk3Drv3mdTrtgCVpsNDKOAAMchukxyX51ZMuUzh2PDhOWkcT418ix9xuS1HO++hyMveclLZmojOERuAQE8pUQ6MKwO6CxNQkkYxbBXeSmT8MvVLJuJpnrOG5Oo0s857UByEInPec5zmn7tihXsoosuuuE7PnL++edvLyUzfSUYYwSL6hgzGMtAewbUzkewYhzRhwNAZDKabEk9q423HA6ZV8jyww0pI2KiQAenpVcWh1NOOaX+2xNvQjVoF9ZMTgqxn/wKSPeUJR8JQ0SI1UsTUeEssU5zyHggOGHdt1tqUzjJQfOAXlfpq6iHB/CXvvSlC7+ti9RkGGLT16+AyT+pAYw8Z9BVH4oZNyExqj8mHYwUTnKQQ0peHIAQPdf0c88WcFYeADkiOtLPgev5z39+Wxb1IxM5ftlll11/+OGHt1/HyM0caa3nmMck0HIPUE5gAIvAGyP8wm5ZtLRykMPAOIcD75RJL8BJI/Xmk8lNX5Zk+tkSOfrp2bx58+7JRbnk7LPPbj9p4ZkUwSoHkpOZPPmQjlJGsxpxToTkad7WATCOo/qoI3TEhv76GIMcOkSwGN9Wb/dLfmq0BLifZDIAHNaspcJFCdatKDzHCmEEa0AALzrAyG8MmnBI0A4c0IgAUjpIy8rtbccff/zKv4NaRpYAr9erUSYlYwCbJIwLrVUAayIgb7PGYo0zzvKetWNPqtQOOaxIzNXbzX6BW02WAC+WtlfOzdhufXSQAxL2sGvmY06KmHTY1qfGDAv0bDk88WnzzSVLgNfEmalQA99YznoNaLF7Tr03zo673rak/153QG6v4uPo8W0nS3L81hYfs1kcahHYkk3NCvXa1752AuutCvxtb3vbVC2dM7VvbLEH2P4tBI4CNiAbG9DqXve61906wOtdsX2UXUvqjH3A+u+cA6Bl1ZKazUw70JZdWz6HyrENs7Oz3a/NbhbgQGKxQE0DZpe0mzpvABI2LbnqgLZb66dgOcdZ4DlUdUedeeaZ3R5xo4Gfe+65M7WbnlRvM9N2VrstBnOAys7q2RZvdwXchqYdUPsFh+zSfnGYNytjXY2vMnvGGWecMza7f8A/97nPba11fmMBxWgLIZGTOT3KR9eIeylhJ8YgB7CY3dexgZ704wTHFExr41w5ue2kk07qjgzLAjezq/NMDdpYs3taSB2MfMnv0OUowCDF8tHMx1Le4h0LMMgJ7ZjFmhRQn/w2IXNY01cfhDgPqXfOSdoAfuKJJ3bA24uEX+f51aqfsM3NzTnW+qZ2SxmdTjiTq8AyoB4IV2DlakAAqw8HjNNHncOb++Q6MYZOhOirj/ng3skRIWMM3WfjZL1PhsrbLUJCgUHuA44CnhPh1dZPBwD0cVUXkKIkFYCU86JCd6LgXlp4p825KPYynlPy3tyIo5Hu1Y1RYCl0JRj2rI0yirVxBCjCEeDUUx4jSsKvSA9A6HCvTZFyqSfBoY79pGSVid1zvZ996BAjMRqDijyLwdR51o+hOCE1iDaOBoR7TLKDQVfAsE2nSHJefURes2s8OzV+Enj7TzUapCT/DMpkctUGABEF9cRYjIQx/TgSsJYzS59I6GsFQhLQokWP8a7RSYc6TimJdl8a8MzeDCQ6GswI0cYp9YAz6t7Vs75AEv2wHweA1uajCCuJIqcXCxvG6G8c3frCFhyRCeAJC8GWZ0U7JZQln6WBPq4YAp4OgPVTR1dfL7BesLUZ1xfjCQKs9YQT9NFhTF8acEqVGMCke7kHHGWACxvgBAP6Ev2zMwaQMYwxrtigvHz7Cgb4xZJxdHIC0/SyExL6srB8lOhEsJW3eJ4CznC2cPecopAx/YnZzyn1aXMlDMtz67KX6YxZLMbUPtJesn0Ww0HLYnD0pQHPmissmKKAx9ZfIHNewIR7gMKAvsZSrD6T0L2rSEk1O6+vA9Vn9SF9PW9+85sHb33rW9vuSZ8owcFmPkuPNOC1Ww0tP5gwIGAYyZu8wVgAjOjDqP4phHPaEkHgARFBOhAT0S+2/L54586dbbn0YacrPDBw/lnPetZ41IKE8SFDQi2POZFDEEMAW8akEOmHmlK5C2Ac4JB6TgAtPQCgWxuwWA/btvs6h7SP5pyDHMhEiB0YkqZ9acALnA9sWoUOCgBSSG4KtcHq9AOI4awO6uWhcdGDYWCBw6ASoHEsBADpTKIgQaEHgZngWRQiDXgZ2csQZRgGzBVYhQNSxmeAHHHFpH8W5LuZ+fn5wSc+8YkGCPOuCkewzKnFol+ipP30009vkbFkcjiRQ5p+6vKNG2kU1DF2poBv55XJwEsDibykwEAO6SN1kqtyUV/t2twzJtXUJcx0RLDp2ZUt/Xyy6xfRyKMjSy+22R1jOKqOKO0tqDFe0t7ldMgEpYxxz77jJOp57wslv3mtF4sOVADQQRAANCf6oPsyBtPuTXpk0KcQTih0k6rvGG/A652vHbQACxDeGuT6jW98owGOeL0yUX3wrk/EuD5IOo1fLMs54qceFoAsCsaJCP3IcK2smATun0zo2Dci7+SxGS6/Y4xSSjxjaDlgfemvQCsJUvzcA3ER9uk39xLFaj+03ZR0NDIATCaCEFs5hBALEfeYsEpoM/NXA78cu31hjz5fHXrbZxtgYLXB4K3IXCvSJhknmGTEwCx9QNnKzzrrrC4XRYGIAjb01dZni/RTazlJWkqnzCPrORKADWmKVc1krbqlwHmZ8EQhQBS86U1vaqsHSd4HcNLGGP+Wxfh9kf4SiV1fUGGeQ6LKnhdqTCv098dMAMcSIAGkjqdCaDARGQaUSFLM1yyY05aVYKVUSWoSfd/xjnd0S2fA0pN+Y6KWMg5owGIgk8JgnnsGmteL00AfkfFW098hSZbF5UQ/0ZMKVpUsv/Rzhn0bkp1VynqOdAgACts6eLbkUW6iym1tSkIWVoRXX8ZMpL7oq59xvktCAGGLbu1+SNOPkjb9gHW09UUu+8sCD2jfklECiIEBqy6AMaKOIsb6m8ziSSpXbeUiKSLOIfRIQWP1t2N6Zs/qIgr0BzihXxpFOuClZOgcIrRCZ7COwPGWY31hNE4xSsJmxFihpssqlE9kkwp0As4R+4U0UQcDQR4MUsjqsizwUjYUUkugcOvIAKYZW020Y4QTQOSeuAeOU4q0oN/HbM4n+ps7wIqcCY5pacUJOHJy7O8nHfDyZjcF2NbB9gu06+K8XSzA6WssljDrKkVMTPf6EP0wSyfg+oRRwrmsKvS5ig4SV0qV1mB1YMQ9NmKEwdVEP0ay/mZpyzyQLkSOSwvOEa9kmDWe7dgXMan7vve9r7UnmpE+8Pl0SM7y0lfYK53w1EktBrBmKQSaHqCBjdMBrxiXjyoAdr7HfAgLSX5EfOqpp7Z7uOiIdMAL3JBBil2Fl4dY7AsGrQ5yFVhGGFQnl/MywAhQ2vRh2LNUoFcxYdUr3uzZNl+yMjl9ym3PSDQmvyHvgDsh+hWaHxxQxKC/MxO2CNCMCzOA7jEkP6WG9da/DItxkQKUPsxnciEmZx5ggPK+2Y+KOv3kObv6ea7rJHDi5YAxxV9f8vsSyjhBEfYxrVgVPFNmRbC7KTFqDGMASyF6pFXqOcdRjvtCwJWT0hRQeiwWfpPFyWAwlkwAxxoPKcG+UFKEMeEHklJGs3Jw0oQDmgOWMkaMAVZ/faxODNMvGvnMRJEObIugyUlgAF4bouBQKmpLGWcoOauz8GGMIasFpVJJmnCK0Wws7oEEjmPASg3GAOCkes7TyRawijb6TXJRxip9sPhdImdh8lzsLwWukULAMMcApoFh0D0BVtFPfeaEUHMSW9LCFYvqpBXg+nBI2xhIc9wSKSquWVKtKmz68U6cqbHtLWgCOAGYYmcWShnCJGaA9MwQRYo+rkABqHA0zhhDsJ5d0Bg/mqcLy6JjvHTzZ22Qot3vbP2xGOcXbUgtJ5YyTrnQWlcZ5IRnngISxjAVpjFKoedsHt5kXDmkniPAqgPSZ4gWAiliLKaxbF33UZw/QuPvoPk3FRzwbyX8uSrf+hWJS4FjRIgIhrHHmNkNAOAMAww8g9mqc8Yh+vrsRaTyyRQd0gNYOkWV0/RJD/Y449+4cnT37t3NKfeIo3NMzlLglQJDDGMHOIYzCeVzjKojGE4/0ZLHiYh79cAxDkRSQl/P+tDp2dGWXsQh7Etf+tLgK1/5SvsWw8fTJijgsoBMAK/da8iIokNCKaeBYSDeA2Vn0wd4YyyhAaq/CIiEZ690wPlgP5+Ti5j0QICdV/5Lr0xQUcr7ATLpESkyAbzYGAIECAGaAQOSr64UqsNQno3jFFZdgcs9YNg1d/QFLH9MiU7g6bF60Kuew+YKwTYn6zpf2NqPFieAl5G9QgkEjwnwHOE1I65YJQzITWIcYxjBjkjIf3V2TmcR4/KrUQ7RixiRkWLmgEhLFZ8YVP9hAd5WE3Rdre/rqu6okvZx4cSRzz+vrXVzu4Fy3UdtySt1jAMFEMNxRF9MigDG0sZ5rGUiIsGKYqtXb3PhhM/E6TC+9GybnZ1d8/eJE8B37NgxXYN3MZIcZITBCJYVDliD9cOoe7uq+YBJ7Dlri5408NIgCsBZccwXgCuNhkVEYZ3dr98rTgD3hwBK4R6gnPLkJCcYxzqmPRPGsZQVghiDbY7JaasCRvWhi45KrWHVzdWafKN+9bnk7eBrX/vayKSSu/6ygS3X+x9msxVjEED1zjQBqw9w0oZoI7UybLspf55KlgCvJan9uTVLk03AJOEIwXgmkqhkk8K4qBArRuW975RmK89vtp+rLgvcBANEDspx4Nxbt01Q+Yt1LHNC/1pVtt3Y8O+PLAFeR9mRieR4iWkOYFSaKO5tCtU2X8Bnszzd0rIscBNQSjhjWCFMtKobVpmrs8Qtxup+SbE5uuKKK0Y1sUblxG0T5HJy3XXXdf+89oAckP9+WbKoHJB9k3e+851Tdczy0+GpOixsrF1i2u5R21v7U77jbkvkAOGLZPzJ5IxzQZG4sa5+PN4OO46Kzgy24Bx0SLZoV69ip5xyyu2bcH8fXSbW7XQdAQ6ts3i79z6IQG9COe6Os7QdvvJS4VnxKhfSFWd6h7X+66Hxp5566oq8/lcT3ieyMmtjlWnvAXmxQYb3YGQQL+x9spy/3GvXzxHdUR1xxirJ5Lw8eY4OBdleSwXIOIEpfRtOO+20ZQ+et0nC/XqpwE/XMX+q3qc31iHVfXux4pRC4nyyC9HJNvWIUu+qXnuC4YpE/ejxKoxwxCFaPfLUuZe5+isCh2QBMzYBZcvY0jHxTzn6cosS7t9OFZj255VsNOVIy0gCqM8IgPeOxSlOElOfY54RF0LGzrW3WyS6RxLH9fP5hHXVs/7JfroUQocxCEcgbMYa48db3qh9Roxg34vA4HM4xPsZna/19GU7Qaz72crw7p+g9OVGEy4bEVXG/PsuU3JjvWVPA2pNJD718aEL4jgnUwEPAQAjWkGEcflAh/OKeuS4Rx4HPRtDD0JCtnqf5xmvHzLzGQoMyWxtAmKcK9FuLMx05QOgfAorsGwGl3v2kgB0l0z8C5S+rEg4IsuAf07jX6Qc6loA22fSBNgQwZFsIECahrLCZzHqvLf6dg4BhBOWCCKr9LF2cobDAujDe0HjaJyzaclAtvszg9Mw6EMv8ok+dEgEOD3T4ZkeJKckcPQIEPz6ZXaxo4RkWLXDwmf1Emn8QcI5Rfiy/1C3Ee4PH5SyXQa1yrETlFHsvh9dVxElrnl2NcbHhskMOhEgYxT9+oQLFBEcbQjheL555BQS6Oa8PsaqI7ITNrgSbPjZ0kZPP7v7MwE2WI2XDGz7nswnMmyTEK0P28FAp/Hs0e0KIz9K9/wrXvGKZf+mZ/tUvJS17x8oAKZ/VWRA1rY2aBzVjFlcD1wcRISxlhA6gR1PuybGqjeGE9o5qD59kZ42TgmI/gm0woYMU6c/Athkn76M8wwnn3w06+NYbQj2GfORRx7ZgkT6yeUeTskiSJY9gfcBJSxwwsBGzdBuJVgsjfDZ2dn2a3cDE1EOuyKQIQABVUcCAiB1cUw94wgPkAQmQUub/uqIfnTRQ7Sps+QgUH3sxVbw0MGugghjQoCMFqycoY1J8P1u3HePdEoO/eDqBzhiXK7RYZxPdi1byEe2q7aVpPvep5Qs/BZ7rDhEAsB4wCYArhx3VRhREGqsccYkqwBBAB3atRG6jKGDg8jS3u9jDCwJpqv2EMIGYpFmDWUvhNk//INYbfQEhz3FxqwPrNFNL1swxW4kfMSefYc+ddr4P8Y3ld/SLJaOcA7LYsKQAniM9h1MnWmLMP1cCaCeQ7h7oh04NvShi87Y0le9KQuL/nQo2jmij+xTBIbjXrmRS5fpne8bjJHVIZ5deOmxKVs2go3on1ksIDDwMX3ooN9azwZ8dMMCl0K3/sZV++qEFxntD2LGWYaVKFA8M0w5GStuAF2V1DEOjExAGkIQGqdICE02adMvDmSMe+TSF+K1hQw24WJXG536+spBnc3byUOmC7r7Ptl9gQPmxUKngNkn4ithD0a84QE+eFaSPuHtZ286A0OJewCUOOXKWYo95wpAlhX3dMiAEJSxbNDHAX0U+rSHBFM1pxbZiuzYod94NjwT49wjSpuxvrL24y4Es5vvg7SvJvrm/SFCd0jGi6slCrY+T0mC8XX1DC+H2r+2oixOBRwFFCtEJhKEhgzFeA4CrK9xIV1bhF4glZDtXh/TtU+2dv3pSELAqK9n/RT91MtAG5nf5AqAbHZE9HU+TPFpNWEj4p4dOnwz/uEPf7j9YT3YnGzYk9l095ei8ntZwhcYLDnhhBNk4us5IiMzNUMcJQKB0ChWtCkI0YdDyQTTWtFfkLTrSy+SjFfvXn/B09cSgCw6tWdZ6hMW0j27Wq8F2j097hX6YGA7s2ot0dd5vDa+9rse2eyXVX4KhmA/tTFbfMXrG34B9iad5BpjHH7sYx/b2RT2pAv3pk2bhpkmefkALkSG+GSTOmuaDOKUOuNlqDb1NkA61NMHCJJDmjZ9jXWPEA4gGElIpU+be30V413VpQgMPJYjG6KgEbZhiQ0SPXmOpN6G7Ndg3nbf8pa3DF7+8pe3DB//tqMR7yjoimS/xsSP79wFGf7CvXqGkxe+8IUzBewQjgcgwj27qksgQhpDHJX9+uUMzEnkAujZvb5EH33NFnroFUjERQQxZPfJcZ9MT3/2BdcVAdZuTvtRFzGG0KHdOPZSp50+/8LwiiuuGBx++OH+p2vdnyZGtCSEk5+usS2gbNGhaIcDhnqD/5/WqSddhpMa4Lv5RoaSzc41itUjERnq3GtHkKj74Ec/RyiEIp5T9LhyzDUBBNKzkiVBtrKjr/YExD07WYo4zTkBUOiEx//6znm8H0BifHQrwUPc+xGmf3uELD7R4WSDROu1N1OfZJo97FgNBDD26Y/uWmKWzfCJ88sHPvCB7UXSDCUGh5y+BCCJgQBHjExz70gmAMRaRycnBIEIiBcPzgDuarO0JAiSoMkq+o1jg1PGZ7Yo6tlCQh/bSgIjgT243Udq3W3n9JNPPrnNZpKgEmMEHy4+ZcZLBAHu663nDf7+SBs4lokl5ZWvfOVhNWDaQErjmGsUJmsozrqJhAASeZmhjWHEWULoEADZY5NBkM8kjLUREcSbNZaCT3/60222yHq2OEBHnBIEnyTCKVDqVhJtac/94uCknZ+y2a956ZYIsStY/WKMa3w3NjLGufOSSy6ZIHwCZe3KyN4VoikjFIkokKnjMEAirMhW4pU52cZoAufZPT10CwJnopcIUBxXl2wi+tFD9FGSSfAJ9FoCj2UnY2Orf2+plERI56v+bLjXz7NCF0wpMOijL//0recl/1uhiTAXAd3LDyWcNW2Qg1SGKEV231gAAZqTCdHmXn8vHn5vSAed6s0EtgBUApawrY86hUP69kki+icoawk8kegh/XvLGVyWFX5rYyuE9zG6J0kE9frrS4rPJb+qusHSWPxZrAALYZwV0QgHQxDllg11yLQ89B0g+ugbkuJECl2ui8ftiyRBBPWmEP+i4clPfnLDw2ezMDj7NtgN8foEuz76jv3ddtxxx01887NklymS258QQB5hNMpcFetuTgkka/lyZJsZAgKENvdOEYLAhqUgAdZnf4WOm4psJCHSPuJ7S99XZqmC3X7CdwTHf/V8NBtyavM83lC7P3MQWUJ4gR8iQMZSBgTFspwxxKqj1BlV8azvpz71qXbti34JHkLpsMnZGBHlWXv6ZepyaLGuGyuZ6pHYIq58djLyU23/hzvnbzgyTh++yuzM6Cy5xiE7xLtW25Kj4bKEU8RZJGc5yZUh5LgGsHprtzPqxRdf3DlB8kFU6gDOeV0bO5xKxtAp4J69QgtIn3j31lnZtr/CNqFfoSt17hWYtm7d2vYbPiJU3xBpU5UsEs1a74psbU5N7iXS2MbahJcjey0Npg0xxZJtyUDEKNkksob7F1z+z7A+VwjB2hkPeOPV9R1176roFzL0FxgnBicfOhXOaVtL+oHvC+z0w4Ig12DwOn/hhRcOjj/++ImTiiRDdl74bKru1cMiIPqySc942Vmb8DLcjjEGAQaIq0xTZABlyLa8yHwRRbo6wcqzKRaCFYFbTZCtsAd4sspnI5l1EXqJfsHTbyeLnyPwhWj+8NG9ei8+MCBdxtLNhiTIFa7gzLrOb0VimNHqJGv/TzKRJYRTomNKiFaPMI4p6rLMcEyUTTXAGdTXeG2Ackoh+ihAu0YyE4wRsJDi39q4X04sL5YyzsJD2KODffgWi34watfXCxe7rvEN0fAmaSyZ+ZjCeO1Z2iSE9xBLJcKTiGN+JghfkgIiUkb3hHCFIBAoBhWOAONTNGQDJ1tyz2GF6B8BnlPqEKyvOtfojbjXZy3Rh5P0eHuNDkGiF7n5N0ex0xfPsFomEIhc4v+XQbzM+ctUAkFwoh9bIZ9t9Z7NxiyzpXv2mGOO6X6FtSTDvfsXIW3jBMQ6ZXCmdIy556Q1TzC0AxQyQzZxn6I9dYhBAJ2ufbI908vWYoIiqUeQfrKMXsuQwvksgdoQlJMEvIplBFnGaYdFO5/96QFrtLXc/0tG9sKkL938Z5t+4+jCV2YFwisZVl9SSDnefjbhA6asxdkkOOIZIQrF/SgD2CduNQFciZgddAgKAi0TIaEvnFbYQagrZ2Fk3xT32bTx9Ae7jDcbPDthIFa7pQT57ChmhADBYTlzPCQCjGD1xsGAAzbpMNut+0qw4KovyxJenYY6AkmRtRnRngGlmINZEjgi2k4U6lfKSLJSGwfMEPoEGxn0hiRB9aGXQAgMEQyEc5xoo0PQjEEixxEAv3vHOP74BNNSoS9yXflnDJv8oAsuQaDPPXG/HNlJRtjVjfVM/sHo8XWx7GVQJF0ZojxGGQEMCQgEFAkyQR3wK0lAryVIVzht9tBrtslmU1wWCzKM2pFNt34ELqT4Bknf9CGZvYrvPhEUAtmAP+S5V9hBvKvE4r/vOC+55JL2VgqX8Yp+7NG52N+FBXWRHH300f7/t5uTaZwI2RxRT1k2KiCJ+2TF/gq9CSR97LkmIwUVAfQjji3PHDQ2+DzTgQBX+LU5USBLPX8sN3zI2HwnaZ3Wrp5EH91s9n2D1zNdggqPcWyod++6c+fO7pufZTO8wA0NAtYgVwMZ8Byn44AsMn3iwGrCKSQiMKRljeU45xTLgGmKbGLay2xB1i7o+sOWJQA++kK2OoQZA38Iy6zIsc4YugSYXe3GsZF1nW4S/7TxIxs2DMYIVgj3XLL6sZB88pOf1GkPI4jgFKMAAyqiAQuk3dzzYolRAcnfYgCYnoDjqGcEuTeVXdkRWNOXPSQIKNE3OhJ0Y1z1QbTAwp9NznMClYCrI/QYp047XL4oyQziu3r66NLumc+WJLYFlY7wFGz6Ven+rxwrzv3zzjtvxCgBNFMTSBun3dsfZCFIDJnEPUGA/oADoZ0ukmeSjFDnPoVDNsWQrY8Ac0IwOMd5M8RY9cbRK3AIcuJAOgIyC7I+68eXEElHst0vabX3E00/wnb6Oy5aw/WDz9hgMV6p+u7v6C67hpPjjjtuuhzxb2y6XV1mIND09lYVo8SVU5wTbYY9G48QTgpalhJEIdEsQZJ7BclIcgKhSxtnACcISUAQkESg0zNSM0tiB0Hq6BdAbezSq14/fdjUpo74Qtlpg06+Il27Qi/bxsHMdpY27cg3hhT5uy+99NIr3a9I+LHHHjtThHnrbMAABZJy0QNetiIQqQwyjghGCUCIEiBHOrrosUQArKijkw31yHalJ+30jjOlBZN4Zl9QtWtDlDpj1CPIkoRQmOFhy8aojk31ivEIi17+qIM9OgXbGHqNl9kw+mZfQpotxuOGLXg819irduzYsWaGb6jO/mVEexY1wBJNkWcgmSMbGWdA32QN8lz1oQtYgUOcemPSrghIyNDmSp/rGHxrt7QgIETqE9v6IAlWuj0jU3LA7BmO+MUOuzAlAH4JoJ+NWqb7aMAYgeS/mU6nszwdxkgWvkUvnXTXmGEdH9uvsFY6hwM/RBAnOOfHkYrstcQ4w2qTLXnlBUZmAo4gV/WMA4uABEYbQCFdfyVkZ9ngCByKe6RZopBhnP5EWzIxMwspZp96/bSxazm0fLjXD3GCB6t+bCHa1VlbkODXL7jcOwoKhp+9+VrOLOYT/NqQr1T/7qSy4qZ5wQUXTBfgXRxBtExmmLPqEj2EIRp4QIB05YjCCXXElUNK+hqLCH3d6++ZDcFVj2R1xrhnlyAJEfohFUY6CNI5S5+CQHXEYYAe4/hkOchs4J+fuSENkfo5Ycleevwiy4dacElE49TrLwj2ORi0u+dHyfyLXvSi9m9+Vszwcqa93svIfOMODLKQLUMAZJSjsokRhpNJCjD6JQgRQBDAYYXzpiqbSrKOXuO1sUMPvYimm3PIUB9HBdKVjXymQr/MVucHmnDzDV4z0DPf1HmmC9lOK7kPifTbG2QxnYpn34H6EkZAjKHLtfSuneHk7W9/+4gzwGT9GkesOchhIGVcsl29YCSbSTIZYHXA05MTgEyUKSESsfogOVPfmyA9nKQLJvajX4azTfy40hpswzM7kcGOfjDQiwxXGBR6icTK+hyd+koO67WZolhGES2gyX4+GWOsoBmTBDriiCMa16sS/t73vndPZV87qSBUphiMlGSCEpK1y351nJE9feI9cw6gOI484zMbCHLoYJfzCMvXdmxoS6Dodi9g+npTTPbrG9tssZGEodPMgiU6YFXXD7qMTiLB6kRCt0zWH+Ge6RZgGGFhBxZ2BaHKBn/4acVTCjnyyCM3l6EpZCfDKVYoiWMMc8AVGcl4BCANYM9AaDdOhngD1a5EvzECI4CyE3iEaNdPQJGEEMFnHxnsyyj9BAJGfWzwgiXQMhMO/c0AeDzTCTv76hBtBqljU3IJHj/YoxORxrHnGj/SbqxC13i27qx9cbhqhr/73e/eWuC2jB+bckqQbQq6Bx5o0WUQCYmyKwCuCiBIQCjCOag/JzmQLKRHf45qN8azelkj6/SjI9PdKzZhl151yXAO62fqO7XQBbvA8EWbZ4HUVx1hW51negVBQrBPvz9oiAc4xkuff+86V/rmq23iJ26RVQnfvn37jIt7RkUSubIjLzIIBVg9R3Ma0IYokkBZA01dfWVkMt7V2ExrQcxypI0gSVARmI1WG0w2c+0IQghBbjD7uQWRoQg01rGW0OcPh/oXD4IpkLGvDz+IK7/Kjr8FOle25lf6ixGryVqEt38SjkTOIURWyMRsFACHPA5xEnkAOm4ZI/qc0DckISiEIN297EKI8bKT02wYq7/xRLYZ44+XJtDazCBZKAHYhUGw6XDaUKcfXez4wY97trSNE8T/N2BYmbt7f/9f5fsiqxLuU8MC3L5QRnLWKwRbE01jJMs82ShzOK+O0whEjDaijY5kWoIjqwSCDVmkv/HqkaGPQCMQociRfc7LCThcyHfKkKmCZKobx2ZmB5tFrP+V0ZzlZdOmTbfo39xblXBy9dVXj5BjunKecwgzjdUjHiGyjlOCo51zMgbpprksy/JhdiAEoTY0fRGjXcZFn5lBn2fBMBYGgRUUGQ0PHbAIhD6wFfk+058r3fNF6n5P/ZtL1iS8Xnr2FBHd0RCZHHXWRbYskl1ISzbaSLTZXIxDhnqkI5Z4do+gcdZ1058u9bKc/r7oSyeSi9hh7SVzpX++XjpuM6SuJmsSXtnk9b79qwiZOa5rf2ZY9nr9RRICkSRLEYwsz+4tA8YLmL6yGGnqCIKTyca4V6qfP7LrM53dVf57/tzmKrIvhG8vwmaQTGygyPSMIPdIlHmIVG/5MRNMcXWWA0XWq7NcyG7rdV2HtbTMIb+OUv8vSF1N1iS8NsatRfiWbHQIk6nWTkuApUA2ylLEy2b31m1BGL/I+Degc0XwbWo9vTVkTcLrzD1d038XsmWozUp2eqV1UsgpxPQvcucqGPN1rr1dk7qa7Avh7Q+i11Gr/QSuNsjdtSScY20ddzkgB+S2KoPB/wIPtfOVtabfGwAAAABJRU5ErkJggg==">
            <a:extLst>
              <a:ext uri="{FF2B5EF4-FFF2-40B4-BE49-F238E27FC236}">
                <a16:creationId xmlns:a16="http://schemas.microsoft.com/office/drawing/2014/main" id="{E9A3AE85-1166-4463-BC5E-9FF2B737B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F19E4D-3521-E64D-906D-77967BB1CD87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B022C-6EFA-9645-944E-A4DFAC6229F9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862CF-2E00-354D-847C-BC4520770CFD}"/>
              </a:ext>
            </a:extLst>
          </p:cNvPr>
          <p:cNvSpPr/>
          <p:nvPr/>
        </p:nvSpPr>
        <p:spPr>
          <a:xfrm>
            <a:off x="424124" y="249862"/>
            <a:ext cx="6854500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PRELIMINARY RESULTS – WITHOUT TRANSFER LEARNING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E75290-ABFB-2E49-A32D-782A0CD5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10" y="886729"/>
            <a:ext cx="5514009" cy="4207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8FAD6D-89A9-624E-A179-926E0E9BDC07}"/>
              </a:ext>
            </a:extLst>
          </p:cNvPr>
          <p:cNvCxnSpPr>
            <a:cxnSpLocks/>
          </p:cNvCxnSpPr>
          <p:nvPr/>
        </p:nvCxnSpPr>
        <p:spPr>
          <a:xfrm>
            <a:off x="2249589" y="3776285"/>
            <a:ext cx="4771330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6974D1E-2D62-9E42-85EC-219470A2EC47}"/>
              </a:ext>
            </a:extLst>
          </p:cNvPr>
          <p:cNvSpPr txBox="1"/>
          <p:nvPr/>
        </p:nvSpPr>
        <p:spPr>
          <a:xfrm>
            <a:off x="7196242" y="3579534"/>
            <a:ext cx="19301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random guessing</a:t>
            </a:r>
          </a:p>
        </p:txBody>
      </p:sp>
    </p:spTree>
    <p:extLst>
      <p:ext uri="{BB962C8B-B14F-4D97-AF65-F5344CB8AC3E}">
        <p14:creationId xmlns:p14="http://schemas.microsoft.com/office/powerpoint/2010/main" val="3175518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0B4D63-FFDE-41A4-AE20-15C93630E4E6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7B0A6-7885-4574-9E99-681B2405B755}"/>
              </a:ext>
            </a:extLst>
          </p:cNvPr>
          <p:cNvSpPr/>
          <p:nvPr/>
        </p:nvSpPr>
        <p:spPr>
          <a:xfrm>
            <a:off x="4478705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 </a:t>
            </a:r>
          </a:p>
        </p:txBody>
      </p:sp>
      <p:sp>
        <p:nvSpPr>
          <p:cNvPr id="6" name="AutoShape 2" descr="data:image/png;base64,%20iVBORw0KGgoAAAANSUhEUgAAAFwAAAB9CAYAAAFYGDRdAAAAAXNSR0IArs4c6QAAAARnQU1BAACxjwv8YQUAAAAJcEhZcwAADsMAAA7DAcdvqGQAADG7SURBVHhe7d1nrGVl1QfwMwP2hr3LHXuP2LCAc/GDZiTqACoxgXBvECIEYvniB40z80kTP+gbSZSoGS6IKG0yajRoZO4kdiygKFjnjNgr9u551++557/Z59aZl+rLrORh7/2Utf7rv9ZT9jlnLoP9lXXj67Jy8cUXj77//e8PHv3oRw9++ctfDk4//fR13YDzzz9/dOihhw6++93vDg455JDBunHTn/70p8G97nWvdv+yl71s3Xo3O3bsGP3xj38c/PWvfx3c9a53Hfzzn/8c/PnPfx784Q9/aB1///vfNwukDRiNRoM73OEOg5///Oft/vrrr28DDI6sX9+6LgyI2b/85S+Dgw46aPCf//xncLe73W3wt7/9rXX617/+1UFsAw4++ODBT37yk9bJoLvf/e6De9/73q2Tcv/7339ygAeawXFl/ne/+13rQH77298O/v73v7f7Nuzyyy8fwc/0v//974bd/X3ve9/mbOrueMc7HtUsXHXVVQOU0sz5O9/5zoOHPvShDSqG7nSnO7W2X/3qV1vaAIH5zne+06D95je/aU67ZwUhnK/OfJxuA/ANJ0cf8YhHDB7ykIc0KAY87nGPa779+te/bhbbAAw98IEPHNznPvcZ/OMf/xj87Gc/a8/3uMc9NA/27t07OProowcbNmxYGMC5Zz7zmc30YYcdNnjMYx7TqBVxPjzqUY8aPuMZz1j37Gc/e4HcgrPrhz/84TRKH/CABzRI5cMC8ctJQZi+5pprpsePN52saLKyd6qSbw8CwBTl1nn79u1TlTt7RPKe97xnyxmdUJoAalt/6aWXjorTPfhVBOenP/1pu1fwrxi0/i53uUurROX97ne/FlEmRRKV2sFA8frvfe97LewmiEaDRK94bhPmuuuua9xL8/UaYXr4wx8++MUvftE0a5Clkgv3nvmwvqI1Lz0/+tGPNpMqExcWPvjBDzbNEu+gE044YXdhfb3EUkmkagZYISh40pOetEDdueeeO4KbIzqhz/z9whe+MHjQgx7U6qwWLak8MEnzj3/840aTe9quvfbaRh0LrbMgcEbFEUcc0QZjwVyVuia7Aa0z+kyxBz/4wc2CwgeTQY7/4Ac/GLzgBS9Y6PzIRz5y8LSnPa3lMS2S3qqGVhbf9a53ratZteBxeTuq2TOqVB1VqEflzNbWsJzUIjoa364qC6pvIjnrrLN2VSJOV9yGr3nNazasqVy6V57tsXIIgaREGDbFyuqCvJrOjadvf/vbLZ3OOOOMdQdTcOGFF7agG2iA+6c85SmDr371qy3jJbD8lOm1KjZSpZ5VB+HqkP6jH/2oI5606ECUdZkiz5kVskseeLb+mX+i+PWvf70ZlgKMuQfKs/Gdci5SwD2dTAy5IWW1yRUeUaKfequzdbMpKVCXXXZZ8xxqY1u9/6g0VyFilUIK8GlP+OIXv9jtZ2jQz+QHRNFeW23LT23W3E65gRApocg9pE984hMHtRg3bwQye54CsWI7oINB3ohPp7wWt1ncKoKmo0E8ogRaSom2CNSWA/PTRBbg4XDYFiXSpeJHPvKRUQyYxKiJUIJLAYU+gbYiMC5zeKydpzwpL7Y15MTRxXICcV8xEcxvfetbDb2VBEVSTgpa3sUGAIE/++yzG+815qQO+Yc+9KERxdyjQMQTfTxCyihapKWAW+0F3PPU1FRbly3ktooWl7Fua/LI7KIsszEeoMGmw13Bsj7nVAEx9IyaePKcMZ4e1EaXPPe5z91qCZZOsgQqXlAsoJ5lgzYGUMEIA9oF0sTCu3W1vN7WIa+GkUnkXAl9uM/ksfAKnH1Ahmgr9Bue8IQnDMcqVpYKwtZvfvObo3K9rb1XXnnlCFXj5tuZrLme76u85z3v2Vor5hZLxxvf+Mam9/+kvN4ZtlbGbLFUyBppKRU9S9k3vOEN+6Z8bm5ua2XJFqumyZTskU3y271ivzfxpOWZZ565VPl55523tXJ3S6VXm2VSj5idkElB017ue6bc3IDWnECJObB58+YF5XUqGpmNGk0SCB/2sId1A7S1jjWdtUNMLGAMWeP1ZcxY+R/k62v6DnVkkWX3XDPI2sJAJhTxTBnP1GejYZxnvIysLyXzOsUtVFDOmM7a1OPaWUqdvqjJxgKIlVBfY4vedk5fX8vkHLQKFJbR8OsKMUUooUwfV0tFxOJlJQVAW41bUF65OaSIcosTBNYWiqHirp1FHwMh4zpFlBKnWSvpi1/84hbgArCxKT/mmGOGVjLFAJ0otmxCi4JkDWPO1o4XREBR8apXvaqtiDYbW11tJlPaW+ghkqsUMUC5E5TBtYC1IyolyYwg5gGaZJcdn9djuUE5TtFiEHSUe2a0XsHaBpB3u7bD9IoYiQsvjZUIxnfKpRLF9sBYh4ZS9ZSsJhTHMB1YIE25hn4KRgyCCiICZV+0E3TqR49ZK16kKadQQYPCEwPUocdmLIMMDt+EQmiTZSYWxQHYKRcsRwerHISMCJ7BBtgvCbflNCNi5WozdgXCupQ50JRrkIrJBIopRQe0EXWyBhgBDi02ZK95QBmDXtKUSznIpCEP+sKQ6HtH5xnlxMSyWYsVhQxRLtcnOFcJIX77SImjnYnhYE8x9AyaTI5un//851uui5E2nifwTbm04yZqkhmMmIkUocGJihKe2XEYwrk3Cv0oFmD9HfdIU15HiXkDuaYImAFiYId5/OMf3wbxDEKZIfCObhSiAWLAUDjBeVndbaBBEImBgVyXZtDilmGoKaFUvf3TJzCA+KSGcved8lJ4DsVSSarJaVRwL7PNIZNHiYsA80Ii8M5J7bTTThvUK+Lgec97XhvTlL/61a8eogUiwaDUopTJlDcHiOSwKxD6S0Mxc/+Zz3xmUKe2BqgyaaopJ5AqqIgHEDHiyv1Q4tmuhPfMXJ5cfvnljdpqG9bBdtitSBdddNGI26ziWYBkAOQRz+gRMB9myXUGPVc8jjrxxBPnx12bdMo//vGPj7wB6wx5dnJIBc4OY+2gHOJ6VZyvk+9R4+HLSqe8Boy+/OUvN/elnchnu5Mp8ryQr772LpKOc6clZ3DBoZCe4m9bzcJ1NVHo3S/FEzI+m+8ZPx6Qm0ze//73z4xvm/zfY3QTSL0vTFWSzlS2b6zEnJakMp+YEaaYkoW2VpcO780C3AdXtTvM1Bzfki3ccmf1cgXONDSvTVWLjkXGNadNC4o2q5h+dg5fiIxN7B/wXbt2TZXhmWuvvXYLxdYDCz8grk5QNgMGs89pwxrQtjptAW6M/pYBAPUh1hjbm3XGkmtG20hOPvnkSeAO6qXgpLrFUjOUK2EMU5RZLR1Qnaosu9jIIocVyzRDtj1j6AFIm/A7QecMJBIWRODt3RzglDHqHAxEwv5B17HHHtsBb2tWdd5VS/gMlix+Oie8FKh3jyHOAEGwLqzSQT3AHAAMWPfq6TQ+hzTsZUOzVmoDmk26tPXtcDKvA5EGvJS1160IQPYi3ivutQMjB00UzjACFMDaEiWGcyjxzLCdwbOzmM1RlETL60Ic51BEKsHBPuGUudMeShraCv9u4EyOVlkgs1NkRmtnKAdAbASkvkKuDsv6BbQCAEfoUNwDlHlAsJ5nYxFCOKAeKTWm+46oAS/D84wrQEeJKxaUnLbkqX59oxwUCQYZYMxY9eqMB9gLG6Zto9oWizrRsIfL+cwtESHlcHv1JA34pk2b5h2msAkAhjgAqDOOe5PRPSCAAQIkYxwxUQE03jj1WBUtq4mrE4ux0ipExQGEKBs3bmwncv18dGwxCFGVVpOMEyFNDnPARHQg4zmQVoM9e/a0JVBf4DDBKSmGGY6EIXXAunKWDs5H6NA/zjsfy3fvKCbq05/+9MY+LMbqX68ekzlOYkQnXlrWPCu8l5dWAdFQ1D/1qU9trFKqXW4DIR04ZFLGSaIthYP6BLhoutoLrD6cJcaykTGRDrhQaMSWkGemA2MAYEQfBq3lVojUA2Aimwv6KxyN0cVCR4qxUs1H6yKeZZfQCXx0RjrgBbC9Z1GUiWmVoBQYESHSJw4CbUyWwuUA6reS6G8c50Qx84TAIPqunMj8iXTAKzS7KZACQCYFgOKAHCTSgDH91Osb5V7Ks5EoSFhN6AFGWmA5Wz9ypBmbdk+v1CYu5yL9VJkXEuzKb7snjwE0yFdYvF68GkSA9FKkD6eBSj85u5yIBpv6ffazn2129AfQpKQrb3gWBx82XHDBBTd8pkW8eUkPygwE3kTRGQuZkBTrFza1AZmx5kQ/PbSpCxGI4Zg0i4OkziFtd52enm66RdMBy7uXMxLwpHJ+4TPK9jQWC74J53QmTDwGnDH3ZDHTjKcOe/oDYwwmhZ9TJpkXQ20ck4I+UCJ0c+qxj31s+0TFWOOApZ9DV199dYtoYVz4/LONHAtD8ssVS1hhSL4xvpZYpyk3ViSE1xwI2wDbB2xInvW75pprurmEOPZEVoRtil7wtesPQ5G0lHFGeKujgiWKpI37CMUmjZxk3Drv3mdTrtgCVpsNDKOAAMchukxyX51ZMuUzh2PDhOWkcT418ix9xuS1HO++hyMveclLZmojOERuAQE8pUQ6MKwO6CxNQkkYxbBXeSmT8MvVLJuJpnrOG5Oo0s857UByEInPec5zmn7tihXsoosuuuE7PnL++edvLyUzfSUYYwSL6hgzGMtAewbUzkewYhzRhwNAZDKabEk9q423HA6ZV8jyww0pI2KiQAenpVcWh1NOOaX+2xNvQjVoF9ZMTgqxn/wKSPeUJR8JQ0SI1UsTUeEssU5zyHggOGHdt1tqUzjJQfOAXlfpq6iHB/CXvvSlC7+ti9RkGGLT16+AyT+pAYw8Z9BVH4oZNyExqj8mHYwUTnKQQ0peHIAQPdf0c88WcFYeADkiOtLPgev5z39+Wxb1IxM5ftlll11/+OGHt1/HyM0caa3nmMck0HIPUE5gAIvAGyP8wm5ZtLRykMPAOIcD75RJL8BJI/Xmk8lNX5Zk+tkSOfrp2bx58+7JRbnk7LPPbj9p4ZkUwSoHkpOZPPmQjlJGsxpxToTkad7WATCOo/qoI3TEhv76GIMcOkSwGN9Wb/dLfmq0BLifZDIAHNaspcJFCdatKDzHCmEEa0AALzrAyG8MmnBI0A4c0IgAUjpIy8rtbccff/zKv4NaRpYAr9erUSYlYwCbJIwLrVUAayIgb7PGYo0zzvKetWNPqtQOOaxIzNXbzX6BW02WAC+WtlfOzdhufXSQAxL2sGvmY06KmHTY1qfGDAv0bDk88WnzzSVLgNfEmalQA99YznoNaLF7Tr03zo673rak/153QG6v4uPo8W0nS3L81hYfs1kcahHYkk3NCvXa1752AuutCvxtb3vbVC2dM7VvbLEH2P4tBI4CNiAbG9DqXve61906wOtdsX2UXUvqjH3A+u+cA6Bl1ZKazUw70JZdWz6HyrENs7Oz3a/NbhbgQGKxQE0DZpe0mzpvABI2LbnqgLZb66dgOcdZ4DlUdUedeeaZ3R5xo4Gfe+65M7WbnlRvM9N2VrstBnOAys7q2RZvdwXchqYdUPsFh+zSfnGYNytjXY2vMnvGGWecMza7f8A/97nPba11fmMBxWgLIZGTOT3KR9eIeylhJ8YgB7CY3dexgZ704wTHFExr41w5ue2kk07qjgzLAjezq/NMDdpYs3taSB2MfMnv0OUowCDF8tHMx1Le4h0LMMgJ7ZjFmhRQn/w2IXNY01cfhDgPqXfOSdoAfuKJJ3bA24uEX+f51aqfsM3NzTnW+qZ2SxmdTjiTq8AyoB4IV2DlakAAqw8HjNNHncOb++Q6MYZOhOirj/ng3skRIWMM3WfjZL1PhsrbLUJCgUHuA44CnhPh1dZPBwD0cVUXkKIkFYCU86JCd6LgXlp4p825KPYynlPy3tyIo5Hu1Y1RYCl0JRj2rI0yirVxBCjCEeDUUx4jSsKvSA9A6HCvTZFyqSfBoY79pGSVid1zvZ996BAjMRqDijyLwdR51o+hOCE1iDaOBoR7TLKDQVfAsE2nSHJefURes2s8OzV+Enj7TzUapCT/DMpkctUGABEF9cRYjIQx/TgSsJYzS59I6GsFQhLQokWP8a7RSYc6TimJdl8a8MzeDCQ6GswI0cYp9YAz6t7Vs75AEv2wHweA1uajCCuJIqcXCxvG6G8c3frCFhyRCeAJC8GWZ0U7JZQln6WBPq4YAp4OgPVTR1dfL7BesLUZ1xfjCQKs9YQT9NFhTF8acEqVGMCke7kHHGWACxvgBAP6Ev2zMwaQMYwxrtigvHz7Cgb4xZJxdHIC0/SyExL6srB8lOhEsJW3eJ4CznC2cPecopAx/YnZzyn1aXMlDMtz67KX6YxZLMbUPtJesn0Ww0HLYnD0pQHPmissmKKAx9ZfIHNewIR7gMKAvsZSrD6T0L2rSEk1O6+vA9Vn9SF9PW9+85sHb33rW9vuSZ8owcFmPkuPNOC1Ww0tP5gwIGAYyZu8wVgAjOjDqP4phHPaEkHgARFBOhAT0S+2/L54586dbbn0YacrPDBw/lnPetZ41IKE8SFDQi2POZFDEEMAW8akEOmHmlK5C2Ac4JB6TgAtPQCgWxuwWA/btvs6h7SP5pyDHMhEiB0YkqZ9acALnA9sWoUOCgBSSG4KtcHq9AOI4awO6uWhcdGDYWCBw6ASoHEsBADpTKIgQaEHgZngWRQiDXgZ2csQZRgGzBVYhQNSxmeAHHHFpH8W5LuZ+fn5wSc+8YkGCPOuCkewzKnFol+ipP30009vkbFkcjiRQ5p+6vKNG2kU1DF2poBv55XJwEsDibykwEAO6SN1kqtyUV/t2twzJtXUJcx0RLDp2ZUt/Xyy6xfRyKMjSy+22R1jOKqOKO0tqDFe0t7ldMgEpYxxz77jJOp57wslv3mtF4sOVADQQRAANCf6oPsyBtPuTXpk0KcQTih0k6rvGG/A652vHbQACxDeGuT6jW98owGOeL0yUX3wrk/EuD5IOo1fLMs54qceFoAsCsaJCP3IcK2smATun0zo2Dci7+SxGS6/Y4xSSjxjaDlgfemvQCsJUvzcA3ER9uk39xLFaj+03ZR0NDIATCaCEFs5hBALEfeYsEpoM/NXA78cu31hjz5fHXrbZxtgYLXB4K3IXCvSJhknmGTEwCx9QNnKzzrrrC4XRYGIAjb01dZni/RTazlJWkqnzCPrORKADWmKVc1krbqlwHmZ8EQhQBS86U1vaqsHSd4HcNLGGP+Wxfh9kf4SiV1fUGGeQ6LKnhdqTCv098dMAMcSIAGkjqdCaDARGQaUSFLM1yyY05aVYKVUSWoSfd/xjnd0S2fA0pN+Y6KWMg5owGIgk8JgnnsGmteL00AfkfFW098hSZbF5UQ/0ZMKVpUsv/Rzhn0bkp1VynqOdAgACts6eLbkUW6iym1tSkIWVoRXX8ZMpL7oq59xvktCAGGLbu1+SNOPkjb9gHW09UUu+8sCD2jfklECiIEBqy6AMaKOIsb6m8ziSSpXbeUiKSLOIfRIQWP1t2N6Zs/qIgr0BzihXxpFOuClZOgcIrRCZ7COwPGWY31hNE4xSsJmxFihpssqlE9kkwp0As4R+4U0UQcDQR4MUsjqsizwUjYUUkugcOvIAKYZW020Y4QTQOSeuAeOU4q0oN/HbM4n+ps7wIqcCY5pacUJOHJy7O8nHfDyZjcF2NbB9gu06+K8XSzA6WssljDrKkVMTPf6EP0wSyfg+oRRwrmsKvS5ig4SV0qV1mB1YMQ9NmKEwdVEP0ay/mZpyzyQLkSOSwvOEa9kmDWe7dgXMan7vve9r7UnmpE+8Pl0SM7y0lfYK53w1EktBrBmKQSaHqCBjdMBrxiXjyoAdr7HfAgLSX5EfOqpp7Z7uOiIdMAL3JBBil2Fl4dY7AsGrQ5yFVhGGFQnl/MywAhQ2vRh2LNUoFcxYdUr3uzZNl+yMjl9ym3PSDQmvyHvgDsh+hWaHxxQxKC/MxO2CNCMCzOA7jEkP6WG9da/DItxkQKUPsxnciEmZx5ggPK+2Y+KOv3kObv6ea7rJHDi5YAxxV9f8vsSyjhBEfYxrVgVPFNmRbC7KTFqDGMASyF6pFXqOcdRjvtCwJWT0hRQeiwWfpPFyWAwlkwAxxoPKcG+UFKEMeEHklJGs3Jw0oQDmgOWMkaMAVZ/faxODNMvGvnMRJEObIugyUlgAF4bouBQKmpLGWcoOauz8GGMIasFpVJJmnCK0Wws7oEEjmPASg3GAOCkes7TyRawijb6TXJRxip9sPhdImdh8lzsLwWukULAMMcApoFh0D0BVtFPfeaEUHMSW9LCFYvqpBXg+nBI2xhIc9wSKSquWVKtKmz68U6cqbHtLWgCOAGYYmcWShnCJGaA9MwQRYo+rkABqHA0zhhDsJ5d0Bg/mqcLy6JjvHTzZ22Qot3vbP2xGOcXbUgtJ5YyTrnQWlcZ5IRnngISxjAVpjFKoedsHt5kXDmkniPAqgPSZ4gWAiliLKaxbF33UZw/QuPvoPk3FRzwbyX8uSrf+hWJS4FjRIgIhrHHmNkNAOAMAww8g9mqc8Yh+vrsRaTyyRQd0gNYOkWV0/RJD/Y449+4cnT37t3NKfeIo3NMzlLglQJDDGMHOIYzCeVzjKojGE4/0ZLHiYh79cAxDkRSQl/P+tDp2dGWXsQh7Etf+tLgK1/5SvsWw8fTJijgsoBMAK/da8iIokNCKaeBYSDeA2Vn0wd4YyyhAaq/CIiEZ690wPlgP5+Ti5j0QICdV/5Lr0xQUcr7ATLpESkyAbzYGAIECAGaAQOSr64UqsNQno3jFFZdgcs9YNg1d/QFLH9MiU7g6bF60Kuew+YKwTYn6zpf2NqPFieAl5G9QgkEjwnwHOE1I65YJQzITWIcYxjBjkjIf3V2TmcR4/KrUQ7RixiRkWLmgEhLFZ8YVP9hAd5WE3Rdre/rqu6okvZx4cSRzz+vrXVzu4Fy3UdtySt1jAMFEMNxRF9MigDG0sZ5rGUiIsGKYqtXb3PhhM/E6TC+9GybnZ1d8/eJE8B37NgxXYN3MZIcZITBCJYVDliD9cOoe7uq+YBJ7Dlri5408NIgCsBZccwXgCuNhkVEYZ3dr98rTgD3hwBK4R6gnPLkJCcYxzqmPRPGsZQVghiDbY7JaasCRvWhi45KrWHVzdWafKN+9bnk7eBrX/vayKSSu/6ygS3X+x9msxVjEED1zjQBqw9w0oZoI7UybLspf55KlgCvJan9uTVLk03AJOEIwXgmkqhkk8K4qBArRuW975RmK89vtp+rLgvcBANEDspx4Nxbt01Q+Yt1LHNC/1pVtt3Y8O+PLAFeR9mRieR4iWkOYFSaKO5tCtU2X8Bnszzd0rIscBNQSjhjWCFMtKobVpmrs8Qtxup+SbE5uuKKK0Y1sUblxG0T5HJy3XXXdf+89oAckP9+WbKoHJB9k3e+851Tdczy0+GpOixsrF1i2u5R21v7U77jbkvkAOGLZPzJ5IxzQZG4sa5+PN4OO46Kzgy24Bx0SLZoV69ip5xyyu2bcH8fXSbW7XQdAQ6ts3i79z6IQG9COe6Os7QdvvJS4VnxKhfSFWd6h7X+66Hxp5566oq8/lcT3ieyMmtjlWnvAXmxQYb3YGQQL+x9spy/3GvXzxHdUR1xxirJ5Lw8eY4OBdleSwXIOIEpfRtOO+20ZQ+et0nC/XqpwE/XMX+q3qc31iHVfXux4pRC4nyyC9HJNvWIUu+qXnuC4YpE/ejxKoxwxCFaPfLUuZe5+isCh2QBMzYBZcvY0jHxTzn6cosS7t9OFZj255VsNOVIy0gCqM8IgPeOxSlOElOfY54RF0LGzrW3WyS6RxLH9fP5hHXVs/7JfroUQocxCEcgbMYa48db3qh9Roxg34vA4HM4xPsZna/19GU7Qaz72crw7p+g9OVGEy4bEVXG/PsuU3JjvWVPA2pNJD718aEL4jgnUwEPAQAjWkGEcflAh/OKeuS4Rx4HPRtDD0JCtnqf5xmvHzLzGQoMyWxtAmKcK9FuLMx05QOgfAorsGwGl3v2kgB0l0z8C5S+rEg4IsuAf07jX6Qc6loA22fSBNgQwZFsIECahrLCZzHqvLf6dg4BhBOWCCKr9LF2cobDAujDe0HjaJyzaclAtvszg9Mw6EMv8ok+dEgEOD3T4ZkeJKckcPQIEPz6ZXaxo4RkWLXDwmf1Emn8QcI5Rfiy/1C3Ee4PH5SyXQa1yrETlFHsvh9dVxElrnl2NcbHhskMOhEgYxT9+oQLFBEcbQjheL555BQS6Oa8PsaqI7ITNrgSbPjZ0kZPP7v7MwE2WI2XDGz7nswnMmyTEK0P28FAp/Hs0e0KIz9K9/wrXvGKZf+mZ/tUvJS17x8oAKZ/VWRA1rY2aBzVjFlcD1wcRISxlhA6gR1PuybGqjeGE9o5qD59kZ42TgmI/gm0woYMU6c/Athkn76M8wwnn3w06+NYbQj2GfORRx7ZgkT6yeUeTskiSJY9gfcBJSxwwsBGzdBuJVgsjfDZ2dn2a3cDE1EOuyKQIQABVUcCAiB1cUw94wgPkAQmQUub/uqIfnTRQ7Sps+QgUH3sxVbw0MGugghjQoCMFqycoY1J8P1u3HePdEoO/eDqBzhiXK7RYZxPdi1byEe2q7aVpPvep5Qs/BZ7rDhEAsB4wCYArhx3VRhREGqsccYkqwBBAB3atRG6jKGDg8jS3u9jDCwJpqv2EMIGYpFmDWUvhNk//INYbfQEhz3FxqwPrNFNL1swxW4kfMSefYc+ddr4P8Y3ld/SLJaOcA7LYsKQAniM9h1MnWmLMP1cCaCeQ7h7oh04NvShi87Y0le9KQuL/nQo2jmij+xTBIbjXrmRS5fpne8bjJHVIZ5deOmxKVs2go3on1ksIDDwMX3ooN9azwZ8dMMCl0K3/sZV++qEFxntD2LGWYaVKFA8M0w5GStuAF2V1DEOjExAGkIQGqdICE02adMvDmSMe+TSF+K1hQw24WJXG536+spBnc3byUOmC7r7Ptl9gQPmxUKngNkn4ithD0a84QE+eFaSPuHtZ286A0OJewCUOOXKWYo95wpAlhX3dMiAEJSxbNDHAX0U+rSHBFM1pxbZiuzYod94NjwT49wjSpuxvrL24y4Es5vvg7SvJvrm/SFCd0jGi6slCrY+T0mC8XX1DC+H2r+2oixOBRwFFCtEJhKEhgzFeA4CrK9xIV1bhF4glZDtXh/TtU+2dv3pSELAqK9n/RT91MtAG5nf5AqAbHZE9HU+TPFpNWEj4p4dOnwz/uEPf7j9YT3YnGzYk9l095ei8ntZwhcYLDnhhBNk4us5IiMzNUMcJQKB0ChWtCkI0YdDyQTTWtFfkLTrSy+SjFfvXn/B09cSgCw6tWdZ6hMW0j27Wq8F2j097hX6YGA7s2ot0dd5vDa+9rse2eyXVX4KhmA/tTFbfMXrG34B9iad5BpjHH7sYx/b2RT2pAv3pk2bhpkmefkALkSG+GSTOmuaDOKUOuNlqDb1NkA61NMHCJJDmjZ9jXWPEA4gGElIpU+be30V413VpQgMPJYjG6KgEbZhiQ0SPXmOpN6G7Ndg3nbf8pa3DF7+8pe3DB//tqMR7yjoimS/xsSP79wFGf7CvXqGkxe+8IUzBewQjgcgwj27qksgQhpDHJX9+uUMzEnkAujZvb5EH33NFnroFUjERQQxZPfJcZ9MT3/2BdcVAdZuTvtRFzGG0KHdOPZSp50+/8LwiiuuGBx++OH+p2vdnyZGtCSEk5+usS2gbNGhaIcDhnqD/5/WqSddhpMa4Lv5RoaSzc41itUjERnq3GtHkKj74Ec/RyiEIp5T9LhyzDUBBNKzkiVBtrKjr/YExD07WYo4zTkBUOiEx//6znm8H0BifHQrwUPc+xGmf3uELD7R4WSDROu1N1OfZJo97FgNBDD26Y/uWmKWzfCJ88sHPvCB7UXSDCUGh5y+BCCJgQBHjExz70gmAMRaRycnBIEIiBcPzgDuarO0JAiSoMkq+o1jg1PGZ7Yo6tlCQh/bSgIjgT243Udq3W3n9JNPPrnNZpKgEmMEHy4+ZcZLBAHu663nDf7+SBs4lokl5ZWvfOVhNWDaQErjmGsUJmsozrqJhAASeZmhjWHEWULoEADZY5NBkM8kjLUREcSbNZaCT3/60222yHq2OEBHnBIEnyTCKVDqVhJtac/94uCknZ+y2a956ZYIsStY/WKMa3w3NjLGufOSSy6ZIHwCZe3KyN4VoikjFIkokKnjMEAirMhW4pU52cZoAufZPT10CwJnopcIUBxXl2wi+tFD9FGSSfAJ9FoCj2UnY2Orf2+plERI56v+bLjXz7NCF0wpMOijL//0recl/1uhiTAXAd3LDyWcNW2Qg1SGKEV231gAAZqTCdHmXn8vHn5vSAed6s0EtgBUApawrY86hUP69kki+icoawk8kegh/XvLGVyWFX5rYyuE9zG6J0kE9frrS4rPJb+qusHSWPxZrAALYZwV0QgHQxDllg11yLQ89B0g+ugbkuJECl2ui8ftiyRBBPWmEP+i4clPfnLDw2ezMDj7NtgN8foEuz76jv3ddtxxx01887NklymS258QQB5hNMpcFetuTgkka/lyZJsZAgKENvdOEYLAhqUgAdZnf4WOm4psJCHSPuJ7S99XZqmC3X7CdwTHf/V8NBtyavM83lC7P3MQWUJ4gR8iQMZSBgTFspwxxKqj1BlV8azvpz71qXbti34JHkLpsMnZGBHlWXv6ZepyaLGuGyuZ6pHYIq58djLyU23/hzvnbzgyTh++yuzM6Cy5xiE7xLtW25Kj4bKEU8RZJGc5yZUh5LgGsHprtzPqxRdf3DlB8kFU6gDOeV0bO5xKxtAp4J69QgtIn3j31lnZtr/CNqFfoSt17hWYtm7d2vYbPiJU3xBpU5UsEs1a74psbU5N7iXS2MbahJcjey0Npg0xxZJtyUDEKNkksob7F1z+z7A+VwjB2hkPeOPV9R1176roFzL0FxgnBicfOhXOaVtL+oHvC+z0w4Ig12DwOn/hhRcOjj/++ImTiiRDdl74bKru1cMiIPqySc942Vmb8DLcjjEGAQaIq0xTZABlyLa8yHwRRbo6wcqzKRaCFYFbTZCtsAd4sspnI5l1EXqJfsHTbyeLnyPwhWj+8NG9ei8+MCBdxtLNhiTIFa7gzLrOb0VimNHqJGv/TzKRJYRTomNKiFaPMI4p6rLMcEyUTTXAGdTXeG2Ackoh+ihAu0YyE4wRsJDi39q4X04sL5YyzsJD2KODffgWi34watfXCxe7rvEN0fAmaSyZ+ZjCeO1Z2iSE9xBLJcKTiGN+JghfkgIiUkb3hHCFIBAoBhWOAONTNGQDJ1tyz2GF6B8BnlPqEKyvOtfojbjXZy3Rh5P0eHuNDkGiF7n5N0ex0xfPsFomEIhc4v+XQbzM+ctUAkFwoh9bIZ9t9Z7NxiyzpXv2mGOO6X6FtSTDvfsXIW3jBMQ6ZXCmdIy556Q1TzC0AxQyQzZxn6I9dYhBAJ2ufbI908vWYoIiqUeQfrKMXsuQwvksgdoQlJMEvIplBFnGaYdFO5/96QFrtLXc/0tG9sKkL938Z5t+4+jCV2YFwisZVl9SSDnefjbhA6asxdkkOOIZIQrF/SgD2CduNQFciZgddAgKAi0TIaEvnFbYQagrZ2Fk3xT32bTx9Ae7jDcbPDthIFa7pQT57ChmhADBYTlzPCQCjGD1xsGAAzbpMNut+0qw4KovyxJenYY6AkmRtRnRngGlmINZEjgi2k4U6lfKSLJSGwfMEPoEGxn0hiRB9aGXQAgMEQyEc5xoo0PQjEEixxEAv3vHOP74BNNSoS9yXflnDJv8oAsuQaDPPXG/HNlJRtjVjfVM/sHo8XWx7GVQJF0ZojxGGQEMCQgEFAkyQR3wK0lAryVIVzht9tBrtslmU1wWCzKM2pFNt34ELqT4Bknf9CGZvYrvPhEUAtmAP+S5V9hBvKvE4r/vOC+55JL2VgqX8Yp+7NG52N+FBXWRHH300f7/t5uTaZwI2RxRT1k2KiCJ+2TF/gq9CSR97LkmIwUVAfQjji3PHDQ2+DzTgQBX+LU5USBLPX8sN3zI2HwnaZ3Wrp5EH91s9n2D1zNdggqPcWyod++6c+fO7pufZTO8wA0NAtYgVwMZ8Byn44AsMn3iwGrCKSQiMKRljeU45xTLgGmKbGLay2xB1i7o+sOWJQA++kK2OoQZA38Iy6zIsc4YugSYXe3GsZF1nW4S/7TxIxs2DMYIVgj3XLL6sZB88pOf1GkPI4jgFKMAAyqiAQuk3dzzYolRAcnfYgCYnoDjqGcEuTeVXdkRWNOXPSQIKNE3OhJ0Y1z1QbTAwp9NznMClYCrI/QYp047XL4oyQziu3r66NLumc+WJLYFlY7wFGz6Ven+rxwrzv3zzjtvxCgBNFMTSBun3dsfZCFIDJnEPUGA/oADoZ0ukmeSjFDnPoVDNsWQrY8Ac0IwOMd5M8RY9cbRK3AIcuJAOgIyC7I+68eXEElHst0vabX3E00/wnb6Oy5aw/WDz9hgMV6p+u7v6C67hpPjjjtuuhzxb2y6XV1mIND09lYVo8SVU5wTbYY9G48QTgpalhJEIdEsQZJ7BclIcgKhSxtnACcISUAQkESg0zNSM0tiB0Hq6BdAbezSq14/fdjUpo74Qtlpg06+Il27Qi/bxsHMdpY27cg3hhT5uy+99NIr3a9I+LHHHjtThHnrbMAABZJy0QNetiIQqQwyjghGCUCIEiBHOrrosUQArKijkw31yHalJ+30jjOlBZN4Zl9QtWtDlDpj1CPIkoRQmOFhy8aojk31ivEIi17+qIM9OgXbGHqNl9kw+mZfQpotxuOGLXg819irduzYsWaGb6jO/mVEexY1wBJNkWcgmSMbGWdA32QN8lz1oQtYgUOcemPSrghIyNDmSp/rGHxrt7QgIETqE9v6IAlWuj0jU3LA7BmO+MUOuzAlAH4JoJ+NWqb7aMAYgeS/mU6nszwdxkgWvkUvnXTXmGEdH9uvsFY6hwM/RBAnOOfHkYrstcQ4w2qTLXnlBUZmAo4gV/WMA4uABEYbQCFdfyVkZ9ngCByKe6RZopBhnP5EWzIxMwspZp96/bSxazm0fLjXD3GCB6t+bCHa1VlbkODXL7jcOwoKhp+9+VrOLOYT/NqQr1T/7qSy4qZ5wQUXTBfgXRxBtExmmLPqEj2EIRp4QIB05YjCCXXElUNK+hqLCH3d6++ZDcFVj2R1xrhnlyAJEfohFUY6CNI5S5+CQHXEYYAe4/hkOchs4J+fuSENkfo5Ycleevwiy4dacElE49TrLwj2ORi0u+dHyfyLXvSi9m9+Vszwcqa93svIfOMODLKQLUMAZJSjsokRhpNJCjD6JQgRQBDAYYXzpiqbSrKOXuO1sUMPvYimm3PIUB9HBdKVjXymQr/MVucHmnDzDV4z0DPf1HmmC9lOK7kPifTbG2QxnYpn34H6EkZAjKHLtfSuneHk7W9/+4gzwGT9GkesOchhIGVcsl29YCSbSTIZYHXA05MTgEyUKSESsfogOVPfmyA9nKQLJvajX4azTfy40hpswzM7kcGOfjDQiwxXGBR6icTK+hyd+koO67WZolhGES2gyX4+GWOsoBmTBDriiCMa16sS/t73vndPZV87qSBUphiMlGSCEpK1y351nJE9feI9cw6gOI484zMbCHLoYJfzCMvXdmxoS6Dodi9g+npTTPbrG9tssZGEodPMgiU6YFXXD7qMTiLB6kRCt0zWH+Ge6RZgGGFhBxZ2BaHKBn/4acVTCjnyyCM3l6EpZCfDKVYoiWMMc8AVGcl4BCANYM9AaDdOhngD1a5EvzECI4CyE3iEaNdPQJGEEMFnHxnsyyj9BAJGfWzwgiXQMhMO/c0AeDzTCTv76hBtBqljU3IJHj/YoxORxrHnGj/SbqxC13i27qx9cbhqhr/73e/eWuC2jB+bckqQbQq6Bx5o0WUQCYmyKwCuCiBIQCjCOag/JzmQLKRHf45qN8azelkj6/SjI9PdKzZhl151yXAO62fqO7XQBbvA8EWbZ4HUVx1hW51negVBQrBPvz9oiAc4xkuff+86V/rmq23iJ26RVQnfvn37jIt7RkUSubIjLzIIBVg9R3Ma0IYokkBZA01dfWVkMt7V2ExrQcxypI0gSVARmI1WG0w2c+0IQghBbjD7uQWRoQg01rGW0OcPh/oXD4IpkLGvDz+IK7/Kjr8FOle25lf6ixGryVqEt38SjkTOIURWyMRsFACHPA5xEnkAOm4ZI/qc0DckISiEIN297EKI8bKT02wYq7/xRLYZ44+XJtDazCBZKAHYhUGw6XDaUKcfXez4wY97trSNE8T/N2BYmbt7f/9f5fsiqxLuU8MC3L5QRnLWKwRbE01jJMs82ShzOK+O0whEjDaijY5kWoIjqwSCDVmkv/HqkaGPQCMQociRfc7LCThcyHfKkKmCZKobx2ZmB5tFrP+V0ZzlZdOmTbfo39xblXBy9dVXj5BjunKecwgzjdUjHiGyjlOCo51zMgbpprksy/JhdiAEoTY0fRGjXcZFn5lBn2fBMBYGgRUUGQ0PHbAIhD6wFfk+058r3fNF6n5P/ZtL1iS8Xnr2FBHd0RCZHHXWRbYskl1ISzbaSLTZXIxDhnqkI5Z4do+gcdZ1058u9bKc/r7oSyeSi9hh7SVzpX++XjpuM6SuJmsSXtnk9b79qwiZOa5rf2ZY9nr9RRICkSRLEYwsz+4tA8YLmL6yGGnqCIKTyca4V6qfP7LrM53dVf57/tzmKrIvhG8vwmaQTGygyPSMIPdIlHmIVG/5MRNMcXWWA0XWq7NcyG7rdV2HtbTMIb+OUv8vSF1N1iS8NsatRfiWbHQIk6nWTkuApUA2ylLEy2b31m1BGL/I+Degc0XwbWo9vTVkTcLrzD1d038XsmWozUp2eqV1UsgpxPQvcucqGPN1rr1dk7qa7Avh7Q+i11Gr/QSuNsjdtSScY20ddzkgB+S2KoPB/wIPtfOVtabfGwAAAABJRU5ErkJggg==">
            <a:extLst>
              <a:ext uri="{FF2B5EF4-FFF2-40B4-BE49-F238E27FC236}">
                <a16:creationId xmlns:a16="http://schemas.microsoft.com/office/drawing/2014/main" id="{E9A3AE85-1166-4463-BC5E-9FF2B737B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F19E4D-3521-E64D-906D-77967BB1CD87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4DB022C-6EFA-9645-944E-A4DFAC6229F9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36AB6A-B436-A446-85C2-DAE545D79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909" y="886729"/>
            <a:ext cx="5514009" cy="4207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A2C637-67E6-1449-B124-399598565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910" y="886729"/>
            <a:ext cx="5514009" cy="42075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8DF2CA-121D-2A47-9B57-A41BB2E756D9}"/>
              </a:ext>
            </a:extLst>
          </p:cNvPr>
          <p:cNvSpPr/>
          <p:nvPr/>
        </p:nvSpPr>
        <p:spPr>
          <a:xfrm>
            <a:off x="424124" y="249862"/>
            <a:ext cx="6196132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PRELIMINARY RESULTS – WITH TRANSFER LEARNING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BBB898-1267-8F4E-A7AE-7DF84952EE46}"/>
              </a:ext>
            </a:extLst>
          </p:cNvPr>
          <p:cNvCxnSpPr>
            <a:cxnSpLocks/>
          </p:cNvCxnSpPr>
          <p:nvPr/>
        </p:nvCxnSpPr>
        <p:spPr>
          <a:xfrm>
            <a:off x="2249589" y="3776285"/>
            <a:ext cx="4771330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80226B-7543-E844-870C-F262D6925FA8}"/>
              </a:ext>
            </a:extLst>
          </p:cNvPr>
          <p:cNvSpPr txBox="1"/>
          <p:nvPr/>
        </p:nvSpPr>
        <p:spPr>
          <a:xfrm>
            <a:off x="7196242" y="3579534"/>
            <a:ext cx="19301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random guessing</a:t>
            </a:r>
          </a:p>
        </p:txBody>
      </p:sp>
    </p:spTree>
    <p:extLst>
      <p:ext uri="{BB962C8B-B14F-4D97-AF65-F5344CB8AC3E}">
        <p14:creationId xmlns:p14="http://schemas.microsoft.com/office/powerpoint/2010/main" val="650894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31E1-C780-4C2E-A8C0-6E6E4CC4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distribution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allows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evaluate the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the estimations </a:t>
            </a:r>
          </a:p>
          <a:p>
            <a:endParaRPr lang="en-US" sz="2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can provide some assistance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lithology estimation from 2D data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High accuracy on channel detection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most common estimation error comes from confusing sections which are essentially just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mirror images of each other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an impedance and reflectivity perspective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further without field data would lead to overfitting </a:t>
            </a:r>
          </a:p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B2CAEB-17CB-BB4B-BE1D-C42CA3BF218B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02A9A9F-19E5-CD49-B780-A4A35FAB8E85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7B5D9-8917-9B46-9D2C-58964C0D80F7}"/>
              </a:ext>
            </a:extLst>
          </p:cNvPr>
          <p:cNvSpPr/>
          <p:nvPr/>
        </p:nvSpPr>
        <p:spPr>
          <a:xfrm>
            <a:off x="424125" y="249862"/>
            <a:ext cx="1694608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56986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31E1-C780-4C2E-A8C0-6E6E4CC4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397978"/>
            <a:ext cx="9073661" cy="280099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Developed a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scalable data preparation pipeline</a:t>
            </a:r>
          </a:p>
          <a:p>
            <a:pPr marL="306133" lvl="2" indent="0" fontAlgn="base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framework,</a:t>
            </a:r>
          </a:p>
          <a:p>
            <a:pPr marL="306133" lvl="2" indent="0" fontAlgn="base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leveraging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synthetic data generation</a:t>
            </a:r>
          </a:p>
          <a:p>
            <a:pPr marL="306133" lvl="2" indent="0" fontAlgn="base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to create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thousands of labeled examples</a:t>
            </a:r>
          </a:p>
          <a:p>
            <a:pPr marL="306133" lvl="2" indent="0" fontAlgn="base">
              <a:buNone/>
            </a:pP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data statistics</a:t>
            </a:r>
          </a:p>
          <a:p>
            <a:pPr marL="306133" lvl="2" indent="0" fontAlgn="base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on the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Cloud Platform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B2CAEB-17CB-BB4B-BE1D-C42CA3BF218B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02A9A9F-19E5-CD49-B780-A4A35FAB8E85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37B5D9-8917-9B46-9D2C-58964C0D80F7}"/>
              </a:ext>
            </a:extLst>
          </p:cNvPr>
          <p:cNvSpPr/>
          <p:nvPr/>
        </p:nvSpPr>
        <p:spPr>
          <a:xfrm>
            <a:off x="424125" y="249862"/>
            <a:ext cx="2073748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9671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35AFD-2D51-44FF-B257-7C5227FF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25" y="1336431"/>
            <a:ext cx="8197260" cy="3465456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Apply the workflow to field data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Extend the workflow for lithology estimation and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geobody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segmentation</a:t>
            </a:r>
          </a:p>
          <a:p>
            <a:pPr marL="914400" lvl="2" indent="0" fontAlgn="base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coherent noise to seismic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 seismic data migrated using different velocities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AEBCAD-44FE-9347-B67A-5A6AD19D1C66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3F4E42E-33AC-0844-88F1-C3D39933C975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AFAA8-3E57-9B48-BB30-877E0808FE95}"/>
              </a:ext>
            </a:extLst>
          </p:cNvPr>
          <p:cNvSpPr/>
          <p:nvPr/>
        </p:nvSpPr>
        <p:spPr>
          <a:xfrm>
            <a:off x="424125" y="249862"/>
            <a:ext cx="1672304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54381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2244"/>
            <a:ext cx="7772400" cy="11025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ACKNOWLEDGEMENTS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1143669"/>
            <a:ext cx="2286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807200" y="1143669"/>
            <a:ext cx="2336799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8874" y="1864695"/>
            <a:ext cx="7630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Chevron ETC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Tao Sun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TensorFlow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71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68874" y="3620943"/>
            <a:ext cx="7772400" cy="86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Questions? Feedback? Please share!</a:t>
            </a:r>
          </a:p>
          <a:p>
            <a:r>
              <a:rPr lang="en-US" sz="20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fantine@stanford.edu</a:t>
            </a:r>
            <a:endParaRPr lang="en-US" sz="2000" u="sng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97099" y="3602030"/>
            <a:ext cx="1732790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97877" y="2046923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THANK YOU!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87923" y="2638348"/>
            <a:ext cx="3140086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72240" y="2638348"/>
            <a:ext cx="3183836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80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F02461-D53D-41E9-884B-EE337191EE9F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1D33-54EE-4A36-A7B7-1C33CED0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938" y="999352"/>
            <a:ext cx="5192170" cy="3685919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 seismology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allows us to estimate the properties of the Earth’s subsurface from reflected seismic waves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CHALLENGES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Sand and shale have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seismic response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Seismic images are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in resolution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by the wavelength of the seismic wave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This makes seismic interpretation of deep stratigraphy a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time-consuming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task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052DF7-FE83-411E-A229-F0C79220CFCA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223630-8D7A-7042-9B04-5666936C6529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D944D7-FAD0-3E46-994E-16AEA5BBE9B4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AB49E-06F1-7A43-ABFE-CAA3FE8B2AA0}"/>
              </a:ext>
            </a:extLst>
          </p:cNvPr>
          <p:cNvSpPr/>
          <p:nvPr/>
        </p:nvSpPr>
        <p:spPr>
          <a:xfrm>
            <a:off x="3466566" y="249862"/>
            <a:ext cx="1819111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MOTIVATION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2E664-2EB7-476D-A6A0-31009B31C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1" r="66970"/>
          <a:stretch/>
        </p:blipFill>
        <p:spPr>
          <a:xfrm>
            <a:off x="567756" y="-473786"/>
            <a:ext cx="2611862" cy="56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50ACD3-D432-4DCE-B707-AAF2AED70A4C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42E2-D31A-4720-8C5D-52287CA9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939" y="180203"/>
            <a:ext cx="5192170" cy="643581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1D33-54EE-4A36-A7B7-1C33CED0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939" y="999352"/>
            <a:ext cx="4798766" cy="368591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Reflection seismology </a:t>
            </a:r>
            <a:r>
              <a:rPr lang="en-US" dirty="0"/>
              <a:t>allows us to estimate the properties of the Earth’s subsurface from reflected seismic waves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bg2"/>
                </a:solidFill>
              </a:rPr>
              <a:t>Challenges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/>
              <a:t>Sand and shale have </a:t>
            </a:r>
            <a:r>
              <a:rPr lang="en-US" b="1" dirty="0"/>
              <a:t>similar seismic response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/>
              <a:t>Seismic images are </a:t>
            </a:r>
            <a:r>
              <a:rPr lang="en-US" b="1" dirty="0"/>
              <a:t>limited in resolution </a:t>
            </a:r>
            <a:r>
              <a:rPr lang="en-US" dirty="0"/>
              <a:t>by the wavelength of the seismic wave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dirty="0"/>
              <a:t>This makes seismic interpretation of deep sub-salt stratigraphy a </a:t>
            </a:r>
            <a:r>
              <a:rPr lang="en-US" b="1" dirty="0"/>
              <a:t>challenging</a:t>
            </a:r>
            <a:r>
              <a:rPr lang="en-US" dirty="0"/>
              <a:t> and </a:t>
            </a:r>
            <a:r>
              <a:rPr lang="en-US" b="1" dirty="0"/>
              <a:t>time-consuming</a:t>
            </a:r>
            <a:r>
              <a:rPr lang="en-US" dirty="0"/>
              <a:t> task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2E664-2EB7-476D-A6A0-31009B31C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531" r="-3249"/>
          <a:stretch/>
        </p:blipFill>
        <p:spPr>
          <a:xfrm>
            <a:off x="567755" y="-473786"/>
            <a:ext cx="8164353" cy="56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F78639-D538-4729-B908-423357D2DF96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1D33-54EE-4A36-A7B7-1C33CED0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939" y="999352"/>
            <a:ext cx="5192170" cy="3685919"/>
          </a:xfrm>
        </p:spPr>
        <p:txBody>
          <a:bodyPr/>
          <a:lstStyle/>
          <a:p>
            <a:pPr fontAlgn="t"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Develop a data preparation workflow to use labeled earth models for machine learning</a:t>
            </a:r>
          </a:p>
          <a:p>
            <a:pPr fontAlgn="t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Can we leverage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algorithms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help us interpret stratigraphy content from seismic data?</a:t>
            </a:r>
          </a:p>
          <a:p>
            <a:pPr fontAlgn="t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 or limits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might there be on the seismic data quality and the granularity of interpretation?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C4124A-EA81-7D4C-A26B-8B36BF5DB0E4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F5D14F5-4F8D-2544-AAC5-BE9EF1BA00B3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81DB6-65D2-4544-B82D-71B4D1F8CDD6}"/>
              </a:ext>
            </a:extLst>
          </p:cNvPr>
          <p:cNvSpPr/>
          <p:nvPr/>
        </p:nvSpPr>
        <p:spPr>
          <a:xfrm>
            <a:off x="3466567" y="249862"/>
            <a:ext cx="1596088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2E664-2EB7-476D-A6A0-31009B31C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1" r="66970"/>
          <a:stretch/>
        </p:blipFill>
        <p:spPr>
          <a:xfrm>
            <a:off x="567756" y="-473786"/>
            <a:ext cx="2611862" cy="56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3EA3BA-CAB3-4C0E-9568-2D97A1780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8"/>
          <a:stretch/>
        </p:blipFill>
        <p:spPr>
          <a:xfrm>
            <a:off x="528009" y="1428094"/>
            <a:ext cx="8274571" cy="22873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9F44A3-0534-B845-9D22-EEA5A7E878DF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E338E8B-348B-2A4C-94E2-E64FAA55AD07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D36E6D-1F3A-0B4B-879D-C6549771E618}"/>
              </a:ext>
            </a:extLst>
          </p:cNvPr>
          <p:cNvSpPr/>
          <p:nvPr/>
        </p:nvSpPr>
        <p:spPr>
          <a:xfrm>
            <a:off x="424124" y="249862"/>
            <a:ext cx="5274149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IMAGE SEGMENTATION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19843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92206-9E8B-450C-8DBF-E0CB1F05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Learning from data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1D approach: a Wilcox field case study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Extension to 3D: Synthetic data generation</a:t>
            </a:r>
          </a:p>
          <a:p>
            <a:pPr>
              <a:buAutoNum type="arabicPeriod"/>
            </a:pP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AutoNum type="arabicPeriod"/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  Neural network for image segmentation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0BE39-3922-4F71-B237-F3542DA5614B}"/>
              </a:ext>
            </a:extLst>
          </p:cNvPr>
          <p:cNvSpPr/>
          <p:nvPr/>
        </p:nvSpPr>
        <p:spPr>
          <a:xfrm>
            <a:off x="205740" y="2462645"/>
            <a:ext cx="8732108" cy="18547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0688B-BC1F-470B-BB93-EBF9294D98FD}"/>
              </a:ext>
            </a:extLst>
          </p:cNvPr>
          <p:cNvSpPr/>
          <p:nvPr/>
        </p:nvSpPr>
        <p:spPr>
          <a:xfrm>
            <a:off x="205739" y="823784"/>
            <a:ext cx="8732108" cy="8751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85172E-4063-F447-8A56-E892DA5D8B8A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D70BF3F-4E31-DB44-9006-25131DF2577E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32360B-3949-9E46-9BC3-4F96AB87B52F}"/>
              </a:ext>
            </a:extLst>
          </p:cNvPr>
          <p:cNvSpPr/>
          <p:nvPr/>
        </p:nvSpPr>
        <p:spPr>
          <a:xfrm>
            <a:off x="424124" y="249862"/>
            <a:ext cx="1304315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2280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0C42362-A440-4BB8-A460-528196EBF78C}"/>
              </a:ext>
            </a:extLst>
          </p:cNvPr>
          <p:cNvSpPr/>
          <p:nvPr/>
        </p:nvSpPr>
        <p:spPr>
          <a:xfrm>
            <a:off x="218209" y="4685271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131387-F413-4C5A-A729-9EDED5AFAE0E}"/>
              </a:ext>
            </a:extLst>
          </p:cNvPr>
          <p:cNvSpPr/>
          <p:nvPr/>
        </p:nvSpPr>
        <p:spPr>
          <a:xfrm>
            <a:off x="3399660" y="4685270"/>
            <a:ext cx="3101687" cy="4582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307E-83DE-4872-9B1A-F071AD05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1" y="830648"/>
            <a:ext cx="8320628" cy="528112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Well logs provide us with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lithology &amp; stratigraphy information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60 wells from the Wilcox formation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2EF4F-BCCE-416A-9026-A16E40DFA60B}"/>
              </a:ext>
            </a:extLst>
          </p:cNvPr>
          <p:cNvSpPr/>
          <p:nvPr/>
        </p:nvSpPr>
        <p:spPr>
          <a:xfrm>
            <a:off x="3305590" y="4577785"/>
            <a:ext cx="890222" cy="9831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96448C-0795-4A1E-80BA-4DAE9E62092A}"/>
              </a:ext>
            </a:extLst>
          </p:cNvPr>
          <p:cNvSpPr/>
          <p:nvPr/>
        </p:nvSpPr>
        <p:spPr>
          <a:xfrm>
            <a:off x="3278457" y="4472867"/>
            <a:ext cx="1099252" cy="1049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cdermott-wins-chevron-subsea-contract-in-us-gom.jpg">
            <a:extLst>
              <a:ext uri="{FF2B5EF4-FFF2-40B4-BE49-F238E27FC236}">
                <a16:creationId xmlns:a16="http://schemas.microsoft.com/office/drawing/2014/main" id="{F1ABF8DB-1BD7-48CB-82BC-4B2940219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0" y="1876809"/>
            <a:ext cx="3480320" cy="261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23E4F-D67D-4106-84B5-0932F79AB9C6}"/>
              </a:ext>
            </a:extLst>
          </p:cNvPr>
          <p:cNvSpPr txBox="1"/>
          <p:nvPr/>
        </p:nvSpPr>
        <p:spPr>
          <a:xfrm>
            <a:off x="688744" y="4487539"/>
            <a:ext cx="2141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www.offshore-energy.biz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BF569-B983-4A1B-8CF1-2B63B8774757}"/>
              </a:ext>
            </a:extLst>
          </p:cNvPr>
          <p:cNvSpPr txBox="1"/>
          <p:nvPr/>
        </p:nvSpPr>
        <p:spPr>
          <a:xfrm>
            <a:off x="3455649" y="4478038"/>
            <a:ext cx="922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100 mi</a:t>
            </a:r>
          </a:p>
        </p:txBody>
      </p:sp>
      <p:sp>
        <p:nvSpPr>
          <p:cNvPr id="17" name="Right Arrow 18">
            <a:extLst>
              <a:ext uri="{FF2B5EF4-FFF2-40B4-BE49-F238E27FC236}">
                <a16:creationId xmlns:a16="http://schemas.microsoft.com/office/drawing/2014/main" id="{A0D6B273-3DBE-46DE-A69F-3E855EFC99CF}"/>
              </a:ext>
            </a:extLst>
          </p:cNvPr>
          <p:cNvSpPr/>
          <p:nvPr/>
        </p:nvSpPr>
        <p:spPr>
          <a:xfrm>
            <a:off x="6571546" y="2885867"/>
            <a:ext cx="398820" cy="34639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Shot 2017-03-15 at 10.52.39 AM.png">
            <a:extLst>
              <a:ext uri="{FF2B5EF4-FFF2-40B4-BE49-F238E27FC236}">
                <a16:creationId xmlns:a16="http://schemas.microsoft.com/office/drawing/2014/main" id="{569EEFD4-73E0-4094-9416-163B656C1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62" b="7251"/>
          <a:stretch/>
        </p:blipFill>
        <p:spPr>
          <a:xfrm>
            <a:off x="5489433" y="2043034"/>
            <a:ext cx="752644" cy="2259860"/>
          </a:xfrm>
          <a:prstGeom prst="rect">
            <a:avLst/>
          </a:prstGeom>
        </p:spPr>
      </p:pic>
      <p:pic>
        <p:nvPicPr>
          <p:cNvPr id="19" name="Picture 18" descr="Screen Shot 2017-03-15 at 10.52.39 AM.png">
            <a:extLst>
              <a:ext uri="{FF2B5EF4-FFF2-40B4-BE49-F238E27FC236}">
                <a16:creationId xmlns:a16="http://schemas.microsoft.com/office/drawing/2014/main" id="{873CE4C2-5E92-4713-8B9B-8B4752F50F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0" b="7282"/>
          <a:stretch/>
        </p:blipFill>
        <p:spPr>
          <a:xfrm>
            <a:off x="5321932" y="1876809"/>
            <a:ext cx="686480" cy="2288617"/>
          </a:xfrm>
          <a:prstGeom prst="rect">
            <a:avLst/>
          </a:prstGeom>
        </p:spPr>
      </p:pic>
      <p:pic>
        <p:nvPicPr>
          <p:cNvPr id="20" name="Picture 19" descr="Screen Shot 2017-03-15 at 10.52.39 AM.png">
            <a:extLst>
              <a:ext uri="{FF2B5EF4-FFF2-40B4-BE49-F238E27FC236}">
                <a16:creationId xmlns:a16="http://schemas.microsoft.com/office/drawing/2014/main" id="{FC293B92-9002-4C00-89F0-744B12962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0" b="7282"/>
          <a:stretch/>
        </p:blipFill>
        <p:spPr>
          <a:xfrm>
            <a:off x="5144231" y="1705876"/>
            <a:ext cx="683636" cy="22791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8FC187-F54F-4E92-AE12-EF21DBE5D5D4}"/>
              </a:ext>
            </a:extLst>
          </p:cNvPr>
          <p:cNvSpPr txBox="1"/>
          <p:nvPr/>
        </p:nvSpPr>
        <p:spPr>
          <a:xfrm>
            <a:off x="5063152" y="4388049"/>
            <a:ext cx="1597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  <a:cs typeface="Calibri"/>
              </a:rPr>
              <a:t>Stratigraphy information</a:t>
            </a:r>
          </a:p>
        </p:txBody>
      </p:sp>
      <p:pic>
        <p:nvPicPr>
          <p:cNvPr id="24" name="Picture 23" descr="Screen Shot 2017-03-15 at 12.32.46 PM.png">
            <a:extLst>
              <a:ext uri="{FF2B5EF4-FFF2-40B4-BE49-F238E27FC236}">
                <a16:creationId xmlns:a16="http://schemas.microsoft.com/office/drawing/2014/main" id="{3B89AFD2-6BAE-4C7F-99F4-E20C99FBEF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2" r="3356" b="5687"/>
          <a:stretch/>
        </p:blipFill>
        <p:spPr>
          <a:xfrm>
            <a:off x="7767166" y="2096262"/>
            <a:ext cx="488123" cy="2250508"/>
          </a:xfrm>
          <a:prstGeom prst="rect">
            <a:avLst/>
          </a:prstGeom>
        </p:spPr>
      </p:pic>
      <p:pic>
        <p:nvPicPr>
          <p:cNvPr id="25" name="Picture 24" descr="Screen Shot 2017-03-15 at 12.32.46 PM.png">
            <a:extLst>
              <a:ext uri="{FF2B5EF4-FFF2-40B4-BE49-F238E27FC236}">
                <a16:creationId xmlns:a16="http://schemas.microsoft.com/office/drawing/2014/main" id="{3D69AA52-8F49-4DD5-A908-2187785313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2" r="3356" b="5687"/>
          <a:stretch/>
        </p:blipFill>
        <p:spPr>
          <a:xfrm>
            <a:off x="7554003" y="1959830"/>
            <a:ext cx="487899" cy="2249472"/>
          </a:xfrm>
          <a:prstGeom prst="rect">
            <a:avLst/>
          </a:prstGeom>
        </p:spPr>
      </p:pic>
      <p:pic>
        <p:nvPicPr>
          <p:cNvPr id="26" name="Picture 25" descr="Screen Shot 2017-03-15 at 12.32.46 PM.png">
            <a:extLst>
              <a:ext uri="{FF2B5EF4-FFF2-40B4-BE49-F238E27FC236}">
                <a16:creationId xmlns:a16="http://schemas.microsoft.com/office/drawing/2014/main" id="{91341944-F32F-4809-8DD7-5B2C69F347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2" r="3356" b="5687"/>
          <a:stretch/>
        </p:blipFill>
        <p:spPr>
          <a:xfrm>
            <a:off x="7361161" y="1797271"/>
            <a:ext cx="497508" cy="22937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BBD7A70-6D11-4CC1-B621-85FA86AE1CFB}"/>
              </a:ext>
            </a:extLst>
          </p:cNvPr>
          <p:cNvSpPr txBox="1"/>
          <p:nvPr/>
        </p:nvSpPr>
        <p:spPr>
          <a:xfrm>
            <a:off x="7135000" y="4422309"/>
            <a:ext cx="15971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+mj-lt"/>
                <a:cs typeface="Calibri"/>
              </a:rPr>
              <a:t>Seismic traces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309F8D-60F6-FE42-9570-5A5EFC40355A}"/>
              </a:ext>
            </a:extLst>
          </p:cNvPr>
          <p:cNvCxnSpPr/>
          <p:nvPr/>
        </p:nvCxnSpPr>
        <p:spPr>
          <a:xfrm>
            <a:off x="1" y="427608"/>
            <a:ext cx="91440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C09FE5E-8C69-9642-B301-3284C0E7F638}"/>
              </a:ext>
            </a:extLst>
          </p:cNvPr>
          <p:cNvSpPr/>
          <p:nvPr/>
        </p:nvSpPr>
        <p:spPr>
          <a:xfrm>
            <a:off x="1" y="0"/>
            <a:ext cx="9144000" cy="784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60F82F-A25F-2F45-B1B7-3AE755D04DB6}"/>
              </a:ext>
            </a:extLst>
          </p:cNvPr>
          <p:cNvSpPr/>
          <p:nvPr/>
        </p:nvSpPr>
        <p:spPr>
          <a:xfrm>
            <a:off x="424124" y="249862"/>
            <a:ext cx="2631310" cy="287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  <a:cs typeface="Gill Sans"/>
              </a:rPr>
              <a:t>WILCOX WELL LOGS</a:t>
            </a:r>
          </a:p>
        </p:txBody>
      </p:sp>
    </p:spTree>
    <p:extLst>
      <p:ext uri="{BB962C8B-B14F-4D97-AF65-F5344CB8AC3E}">
        <p14:creationId xmlns:p14="http://schemas.microsoft.com/office/powerpoint/2010/main" val="103963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13897</TotalTime>
  <Words>1498</Words>
  <Application>Microsoft Macintosh PowerPoint</Application>
  <PresentationFormat>On-screen Show (16:9)</PresentationFormat>
  <Paragraphs>310</Paragraphs>
  <Slides>37</Slides>
  <Notes>34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Gill Sans</vt:lpstr>
      <vt:lpstr>Helvetica Light</vt:lpstr>
      <vt:lpstr>Wingdings</vt:lpstr>
      <vt:lpstr>Office Theme</vt:lpstr>
      <vt:lpstr>STRATIGRAPHY ESTIMATION  FROM SEISMIC DATA  USING DEEP LEARNING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survey design to optimize resolution in waveform inversion</dc:title>
  <dc:creator>Fantine Huot</dc:creator>
  <cp:lastModifiedBy>Fantine Huot</cp:lastModifiedBy>
  <cp:revision>250</cp:revision>
  <dcterms:created xsi:type="dcterms:W3CDTF">2016-05-19T18:29:44Z</dcterms:created>
  <dcterms:modified xsi:type="dcterms:W3CDTF">2019-05-13T04:29:49Z</dcterms:modified>
</cp:coreProperties>
</file>