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43"/>
  </p:notesMasterIdLst>
  <p:sldIdLst>
    <p:sldId id="256" r:id="rId2"/>
    <p:sldId id="258" r:id="rId3"/>
    <p:sldId id="259" r:id="rId4"/>
    <p:sldId id="260" r:id="rId5"/>
    <p:sldId id="309" r:id="rId6"/>
    <p:sldId id="267" r:id="rId7"/>
    <p:sldId id="269" r:id="rId8"/>
    <p:sldId id="270" r:id="rId9"/>
    <p:sldId id="310" r:id="rId10"/>
    <p:sldId id="268" r:id="rId11"/>
    <p:sldId id="266" r:id="rId12"/>
    <p:sldId id="272" r:id="rId13"/>
    <p:sldId id="308" r:id="rId14"/>
    <p:sldId id="274" r:id="rId15"/>
    <p:sldId id="275" r:id="rId16"/>
    <p:sldId id="276" r:id="rId17"/>
    <p:sldId id="321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320" r:id="rId26"/>
    <p:sldId id="311" r:id="rId27"/>
    <p:sldId id="288" r:id="rId28"/>
    <p:sldId id="312" r:id="rId29"/>
    <p:sldId id="289" r:id="rId30"/>
    <p:sldId id="290" r:id="rId31"/>
    <p:sldId id="291" r:id="rId32"/>
    <p:sldId id="296" r:id="rId33"/>
    <p:sldId id="297" r:id="rId34"/>
    <p:sldId id="286" r:id="rId35"/>
    <p:sldId id="287" r:id="rId36"/>
    <p:sldId id="298" r:id="rId37"/>
    <p:sldId id="299" r:id="rId38"/>
    <p:sldId id="300" r:id="rId39"/>
    <p:sldId id="277" r:id="rId40"/>
    <p:sldId id="322" r:id="rId41"/>
    <p:sldId id="319" r:id="rId4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ilien Dupont" initials="" lastIdx="2" clrIdx="0"/>
  <p:cmAuthor id="1" name="Jose Celaya Galvan" initials="" lastIdx="6" clrIdx="1"/>
  <p:cmAuthor id="2" name="Anthony Lichnewsky" initials="" lastIdx="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76"/>
    <p:restoredTop sz="81100"/>
  </p:normalViewPr>
  <p:slideViewPr>
    <p:cSldViewPr snapToGrid="0" snapToObjects="1">
      <p:cViewPr varScale="1">
        <p:scale>
          <a:sx n="184" d="100"/>
          <a:sy n="184" d="100"/>
        </p:scale>
        <p:origin x="204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502748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what stationary means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9875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9309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n-US" dirty="0"/>
          </a:p>
        </p:txBody>
      </p:sp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433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1D signal -&gt; 2D output</a:t>
            </a:r>
            <a:endParaRPr lang="en-US" baseline="0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aseline="0" dirty="0"/>
              <a:t>Multi-scale analysis method comparing input signal to stretched analysis wavelets to capture its complexity.</a:t>
            </a:r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211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n-US" dirty="0"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8179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n-US" dirty="0"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5360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n-US" dirty="0"/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5430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n-US" dirty="0"/>
          </a:p>
        </p:txBody>
      </p:sp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2320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n-US" dirty="0"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7529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6924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n-US" dirty="0"/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6778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Shape 32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Math</a:t>
            </a:r>
            <a:endParaRPr lang="en-US" baseline="0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aseline="0" dirty="0"/>
              <a:t>Exact analytical inverse is important because we wish to reconstruct our seismic data after filter !</a:t>
            </a:r>
            <a:endParaRPr lang="en-US" dirty="0"/>
          </a:p>
        </p:txBody>
      </p:sp>
      <p:sp>
        <p:nvSpPr>
          <p:cNvPr id="329" name="Shape 32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Wavelet coefficient in general, plotted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suggested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textbook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5D : 10 permutation of axis</a:t>
            </a:r>
            <a:r>
              <a:rPr lang="mr-IN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* (5 2)’ combinatorial number</a:t>
            </a:r>
            <a:r>
              <a:rPr lang="mr-IN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That’s a lot of things to look at. Most of them are not easily interpretable.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2 plots you see are textbook plots for CWT for the data you have seen, I challenge you to tell me what’s signal and what’s noise when looking at it this way</a:t>
            </a:r>
          </a:p>
        </p:txBody>
      </p:sp>
      <p:sp>
        <p:nvSpPr>
          <p:cNvPr id="345" name="Shape 34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Math</a:t>
            </a:r>
            <a:endParaRPr lang="en-US" baseline="0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aseline="0" dirty="0"/>
              <a:t>Exact analytical inverse is important because we wish to reconstruct our seismic data after filter !</a:t>
            </a:r>
            <a:endParaRPr lang="en-US" dirty="0"/>
          </a:p>
        </p:txBody>
      </p:sp>
      <p:sp>
        <p:nvSpPr>
          <p:cNvPr id="329" name="Shape 32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06736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200" b="1" dirty="0">
                <a:solidFill>
                  <a:schemeClr val="tx1"/>
                </a:solidFill>
              </a:rPr>
              <a:t>2D CWT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dirty="0"/>
              <a:t>Found a way to </a:t>
            </a:r>
            <a:r>
              <a:rPr lang="en-US" sz="1200" b="1" dirty="0">
                <a:solidFill>
                  <a:schemeClr val="accent1"/>
                </a:solidFill>
              </a:rPr>
              <a:t>reduce a 5D output space to a 4D one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dirty="0"/>
              <a:t>Found a representation of the CWT output that makes it </a:t>
            </a:r>
            <a:r>
              <a:rPr lang="en-US" sz="1200" b="1" dirty="0">
                <a:solidFill>
                  <a:schemeClr val="accent1"/>
                </a:solidFill>
              </a:rPr>
              <a:t>intuitive to understand </a:t>
            </a:r>
            <a:r>
              <a:rPr lang="en-US" sz="1200" dirty="0"/>
              <a:t>and possible to compare to the original data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200" b="1" dirty="0">
                <a:solidFill>
                  <a:schemeClr val="tx1"/>
                </a:solidFill>
              </a:rPr>
              <a:t>IN PARTICULAR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dirty="0"/>
              <a:t>For this dataset, 2D CWT seems to </a:t>
            </a:r>
            <a:r>
              <a:rPr lang="en-US" sz="1200" b="1" dirty="0">
                <a:solidFill>
                  <a:schemeClr val="accent1"/>
                </a:solidFill>
              </a:rPr>
              <a:t>separate signal and noise efficiently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dirty="0"/>
              <a:t>We can </a:t>
            </a:r>
            <a:r>
              <a:rPr lang="en-US" sz="1200" b="1" dirty="0">
                <a:solidFill>
                  <a:schemeClr val="accent1"/>
                </a:solidFill>
              </a:rPr>
              <a:t>visually identify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en-US" sz="1200" dirty="0"/>
              <a:t>and separate different wave modes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dirty="0"/>
              <a:t>This suggests that this is a good domain for </a:t>
            </a:r>
            <a:r>
              <a:rPr lang="en-US" sz="1200" b="1" dirty="0">
                <a:solidFill>
                  <a:schemeClr val="accent1"/>
                </a:solidFill>
              </a:rPr>
              <a:t>signal processing filters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en-US" sz="1200" dirty="0"/>
              <a:t>and </a:t>
            </a:r>
            <a:r>
              <a:rPr lang="en-US" sz="1200" b="1" dirty="0">
                <a:solidFill>
                  <a:schemeClr val="accent1"/>
                </a:solidFill>
              </a:rPr>
              <a:t>machine learning algorithms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1200" b="1" dirty="0">
              <a:solidFill>
                <a:schemeClr val="accent1"/>
              </a:solidFill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1" dirty="0">
                <a:solidFill>
                  <a:schemeClr val="accent1"/>
                </a:solidFill>
              </a:rPr>
              <a:t>-&gt;</a:t>
            </a:r>
            <a:r>
              <a:rPr lang="en-US" sz="1200" b="1" baseline="0" dirty="0">
                <a:solidFill>
                  <a:schemeClr val="accent1"/>
                </a:solidFill>
              </a:rPr>
              <a:t> This is what I did </a:t>
            </a:r>
            <a:r>
              <a:rPr lang="mr-IN" sz="1200" b="1" baseline="0" dirty="0">
                <a:solidFill>
                  <a:schemeClr val="accent1"/>
                </a:solidFill>
              </a:rPr>
              <a:t>–</a:t>
            </a:r>
            <a:r>
              <a:rPr lang="en-US" sz="1200" b="1" baseline="0" dirty="0">
                <a:solidFill>
                  <a:schemeClr val="accent1"/>
                </a:solidFill>
              </a:rPr>
              <a:t> let me show you the results now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sp>
        <p:nvSpPr>
          <p:cNvPr id="355" name="Shape 3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544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200" b="1" dirty="0">
                <a:solidFill>
                  <a:schemeClr val="tx1"/>
                </a:solidFill>
              </a:rPr>
              <a:t>2D CWT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dirty="0"/>
              <a:t>Found a way to </a:t>
            </a:r>
            <a:r>
              <a:rPr lang="en-US" sz="1200" b="1" dirty="0">
                <a:solidFill>
                  <a:schemeClr val="accent1"/>
                </a:solidFill>
              </a:rPr>
              <a:t>reduce a 5D output space to a 4D one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dirty="0"/>
              <a:t>Found a representation of the CWT output that makes it </a:t>
            </a:r>
            <a:r>
              <a:rPr lang="en-US" sz="1200" b="1" dirty="0">
                <a:solidFill>
                  <a:schemeClr val="accent1"/>
                </a:solidFill>
              </a:rPr>
              <a:t>intuitive to understand </a:t>
            </a:r>
            <a:r>
              <a:rPr lang="en-US" sz="1200" dirty="0"/>
              <a:t>and possible to compare to the original data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200" b="1" dirty="0">
                <a:solidFill>
                  <a:schemeClr val="tx1"/>
                </a:solidFill>
              </a:rPr>
              <a:t>IN PARTICULAR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dirty="0"/>
              <a:t>For this dataset, 2D CWT seems to </a:t>
            </a:r>
            <a:r>
              <a:rPr lang="en-US" sz="1200" b="1" dirty="0">
                <a:solidFill>
                  <a:schemeClr val="accent1"/>
                </a:solidFill>
              </a:rPr>
              <a:t>separate signal and noise efficiently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dirty="0"/>
              <a:t>We can </a:t>
            </a:r>
            <a:r>
              <a:rPr lang="en-US" sz="1200" b="1" dirty="0">
                <a:solidFill>
                  <a:schemeClr val="accent1"/>
                </a:solidFill>
              </a:rPr>
              <a:t>visually identify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en-US" sz="1200" dirty="0"/>
              <a:t>and separate different wave modes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dirty="0"/>
              <a:t>This suggests that this is a good domain for </a:t>
            </a:r>
            <a:r>
              <a:rPr lang="en-US" sz="1200" b="1" dirty="0">
                <a:solidFill>
                  <a:schemeClr val="accent1"/>
                </a:solidFill>
              </a:rPr>
              <a:t>signal processing filters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en-US" sz="1200" dirty="0"/>
              <a:t>and </a:t>
            </a:r>
            <a:r>
              <a:rPr lang="en-US" sz="1200" b="1" dirty="0">
                <a:solidFill>
                  <a:schemeClr val="accent1"/>
                </a:solidFill>
              </a:rPr>
              <a:t>machine learning algorithms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1200" b="1" dirty="0">
              <a:solidFill>
                <a:schemeClr val="accent1"/>
              </a:solidFill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1" dirty="0">
                <a:solidFill>
                  <a:schemeClr val="accent1"/>
                </a:solidFill>
              </a:rPr>
              <a:t>-&gt;</a:t>
            </a:r>
            <a:r>
              <a:rPr lang="en-US" sz="1200" b="1" baseline="0" dirty="0">
                <a:solidFill>
                  <a:schemeClr val="accent1"/>
                </a:solidFill>
              </a:rPr>
              <a:t> This is what I did </a:t>
            </a:r>
            <a:r>
              <a:rPr lang="mr-IN" sz="1200" b="1" baseline="0" dirty="0">
                <a:solidFill>
                  <a:schemeClr val="accent1"/>
                </a:solidFill>
              </a:rPr>
              <a:t>–</a:t>
            </a:r>
            <a:r>
              <a:rPr lang="en-US" sz="1200" b="1" baseline="0" dirty="0">
                <a:solidFill>
                  <a:schemeClr val="accent1"/>
                </a:solidFill>
              </a:rPr>
              <a:t> let me show you the results now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sp>
        <p:nvSpPr>
          <p:cNvPr id="380" name="Shape 38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Shape 3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9665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aseline="0" dirty="0"/>
              <a:t>Time axis - travel time of waves bouncing off in the earth and coming back to the receiver array</a:t>
            </a:r>
          </a:p>
          <a:p>
            <a:pPr lvl="0">
              <a:spcBef>
                <a:spcPts val="0"/>
              </a:spcBef>
              <a:buNone/>
            </a:pPr>
            <a:r>
              <a:rPr lang="en-US" baseline="0" dirty="0"/>
              <a:t>X -  distance along the receiver line</a:t>
            </a:r>
          </a:p>
          <a:p>
            <a:pPr lvl="0">
              <a:spcBef>
                <a:spcPts val="0"/>
              </a:spcBef>
              <a:buNone/>
            </a:pPr>
            <a:endParaRPr lang="en-US" baseline="0" dirty="0"/>
          </a:p>
          <a:p>
            <a:pPr lvl="0">
              <a:spcBef>
                <a:spcPts val="0"/>
              </a:spcBef>
              <a:buNone/>
            </a:pPr>
            <a:r>
              <a:rPr lang="en-US" baseline="0" dirty="0"/>
              <a:t>Speed of seismic waveforms is characteristic of the earth through which they pass</a:t>
            </a:r>
          </a:p>
          <a:p>
            <a:pPr lvl="0">
              <a:spcBef>
                <a:spcPts val="0"/>
              </a:spcBef>
              <a:buNone/>
            </a:pPr>
            <a:r>
              <a:rPr lang="en-US" baseline="0" dirty="0"/>
              <a:t>Most likely noise doesn’t and shouldn’t be fed in earth properties estimation methods.</a:t>
            </a:r>
            <a:endParaRPr dirty="0"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7" name="Shape 44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same filtering techniques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Shape 45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Shape 3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0391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Shape 37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45050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The remaining regular vertical pattern can probably</a:t>
            </a:r>
            <a:r>
              <a:rPr lang="en-US" baseline="0" dirty="0"/>
              <a:t> be addressed if we are more aggressive or subtle wit the filtering process</a:t>
            </a:r>
            <a:endParaRPr lang="en-US" dirty="0"/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This remaining noise mode is very regular and probably linked to acquisition hardware</a:t>
            </a:r>
            <a:r>
              <a:rPr lang="en-US" baseline="0" dirty="0"/>
              <a:t> (connectors?)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2" name="Shape 47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No signal in the noise model!</a:t>
            </a:r>
            <a:endParaRPr dirty="0"/>
          </a:p>
        </p:txBody>
      </p:sp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05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829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01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558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Noise removal / estimation / separation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a traditional signal processing problem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already have various techniques with various degrees of detail to do these things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However, they all have significant short comings.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Shape 19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410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84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Simple signal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processing technique for stationary noise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 simplification of what’s done in reality to give you an idea</a:t>
            </a:r>
            <a:r>
              <a:rPr lang="mr-IN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1147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Signal leaks into noise model. Signal is not protected.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299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://upload.wikimedia.org/wikipedia/en/thumb/b/b7/Stanford_University_seal_2003.svg/220px-Stanford_University_seal_2003.svg.png&amp;imgrefurl=http://blog.donga.com/lake1379/archives/7924&amp;docid=R317FAWwKRcRzM&amp;tbnid=DYyPP7sNKJMQLM:&amp;vet=1&amp;w=220&amp;h=220&amp;bih=646&amp;biw=893&amp;ved=0ahUKEwikrbrTn77VAhWSbVAKHZ2oDvQQxiAIGSgB&amp;iact=c&amp;ictx=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ctrTitle"/>
          </p:nvPr>
        </p:nvSpPr>
        <p:spPr>
          <a:xfrm>
            <a:off x="1381495" y="2391446"/>
            <a:ext cx="9144000" cy="185929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595959"/>
              </a:buClr>
              <a:buSzPct val="25000"/>
              <a:buFont typeface="Gill Sans"/>
              <a:buNone/>
            </a:pPr>
            <a:r>
              <a:rPr lang="en-US" sz="4400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AUTOMATIC DENOISING </a:t>
            </a:r>
            <a:br>
              <a:rPr lang="en-US" sz="4400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4400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BY 2-D CONTINUOUS </a:t>
            </a:r>
            <a:br>
              <a:rPr lang="en-US" sz="4400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4400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WAVELET TRANSFORM</a:t>
            </a:r>
            <a:endParaRPr lang="en-US" sz="4400" b="0" i="0" u="none" strike="noStrike" cap="none" dirty="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89" name="Shape 89"/>
          <p:cNvCxnSpPr>
            <a:cxnSpLocks/>
          </p:cNvCxnSpPr>
          <p:nvPr/>
        </p:nvCxnSpPr>
        <p:spPr>
          <a:xfrm>
            <a:off x="1" y="3331114"/>
            <a:ext cx="2268637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90" name="Shape 90"/>
          <p:cNvCxnSpPr>
            <a:cxnSpLocks/>
          </p:cNvCxnSpPr>
          <p:nvPr/>
        </p:nvCxnSpPr>
        <p:spPr>
          <a:xfrm>
            <a:off x="9630137" y="3292496"/>
            <a:ext cx="2561863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325B166A-47C5-4B4E-9C28-D25471FBBE4E}"/>
              </a:ext>
            </a:extLst>
          </p:cNvPr>
          <p:cNvSpPr txBox="1">
            <a:spLocks/>
          </p:cNvSpPr>
          <p:nvPr/>
        </p:nvSpPr>
        <p:spPr>
          <a:xfrm>
            <a:off x="1913825" y="4551747"/>
            <a:ext cx="8389195" cy="1130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Fantine Huot</a:t>
            </a:r>
            <a:r>
              <a:rPr lang="en-US" sz="2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1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, Anthony Lichnewsky</a:t>
            </a:r>
            <a:r>
              <a:rPr lang="en-US" sz="2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2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, and Carlos Boneti</a:t>
            </a:r>
            <a:r>
              <a:rPr lang="en-US" sz="2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3</a:t>
            </a:r>
          </a:p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Advised by Biondo Biondi</a:t>
            </a:r>
            <a:r>
              <a:rPr lang="en-US" sz="2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1,4</a:t>
            </a:r>
            <a:endParaRPr lang="en-US" sz="1800" baseline="30000" dirty="0">
              <a:solidFill>
                <a:schemeClr val="tx1">
                  <a:lumMod val="75000"/>
                  <a:lumOff val="25000"/>
                </a:schemeClr>
              </a:solidFill>
              <a:latin typeface="Calibri Light"/>
              <a:cs typeface="Calibri Light"/>
            </a:endParaRPr>
          </a:p>
        </p:txBody>
      </p:sp>
      <p:pic>
        <p:nvPicPr>
          <p:cNvPr id="7" name="Shape 102" descr="elated image">
            <a:hlinkClick r:id="rId3"/>
            <a:extLst>
              <a:ext uri="{FF2B5EF4-FFF2-40B4-BE49-F238E27FC236}">
                <a16:creationId xmlns:a16="http://schemas.microsoft.com/office/drawing/2014/main" id="{736298F5-BFEC-BD45-B9D6-8A2DB137011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66955" y="420294"/>
            <a:ext cx="1451748" cy="14517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1AE393-D0D2-0745-A7CE-14487890EA7D}"/>
              </a:ext>
            </a:extLst>
          </p:cNvPr>
          <p:cNvSpPr txBox="1"/>
          <p:nvPr/>
        </p:nvSpPr>
        <p:spPr>
          <a:xfrm>
            <a:off x="347240" y="5688449"/>
            <a:ext cx="61345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1. Stanford Geophysics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2. Schlumberger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3. Google,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formely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 Schlumberger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4. Stanford ICME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Shape 207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08" name="Shape 208"/>
          <p:cNvSpPr/>
          <p:nvPr/>
        </p:nvSpPr>
        <p:spPr>
          <a:xfrm>
            <a:off x="565498" y="333150"/>
            <a:ext cx="6824653" cy="38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THE PROBLEM WITH STATIONARY FILTERS</a:t>
            </a:r>
          </a:p>
        </p:txBody>
      </p:sp>
      <p:sp>
        <p:nvSpPr>
          <p:cNvPr id="209" name="Shape 209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838200" y="1648917"/>
            <a:ext cx="10515599" cy="45280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Some noise modes have </a:t>
            </a:r>
            <a:r>
              <a:rPr lang="en-US" sz="2400" b="1" i="0" u="none" strike="noStrike" cap="none" dirty="0">
                <a:solidFill>
                  <a:schemeClr val="accent5"/>
                </a:solidFill>
                <a:sym typeface="Calibri"/>
              </a:rPr>
              <a:t>temporal and spatial locality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Traditional signal processing techniques, e.g. stationary filters, do not perform well on this type of noise, and deteriorate the signal </a:t>
            </a:r>
            <a:endParaRPr lang="en-US" sz="24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These techniques also require a </a:t>
            </a:r>
            <a:r>
              <a:rPr lang="en-US" sz="2400" b="1" dirty="0">
                <a:solidFill>
                  <a:schemeClr val="accent5"/>
                </a:solidFill>
              </a:rPr>
              <a:t>manual fine-tuning </a:t>
            </a:r>
            <a:r>
              <a:rPr lang="en-US" sz="2400" dirty="0"/>
              <a:t>of the parameters, which is a </a:t>
            </a:r>
            <a:r>
              <a:rPr lang="en-US" sz="2400" b="1" dirty="0">
                <a:solidFill>
                  <a:schemeClr val="accent5"/>
                </a:solidFill>
              </a:rPr>
              <a:t>time-consuming</a:t>
            </a:r>
            <a:r>
              <a:rPr lang="en-US" sz="2400" dirty="0"/>
              <a:t> task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dirty="0"/>
          </a:p>
        </p:txBody>
      </p:sp>
      <p:sp>
        <p:nvSpPr>
          <p:cNvPr id="6" name="Shape 111"/>
          <p:cNvSpPr/>
          <p:nvPr/>
        </p:nvSpPr>
        <p:spPr>
          <a:xfrm>
            <a:off x="838199" y="4096122"/>
            <a:ext cx="10515599" cy="894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133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WE </a:t>
            </a:r>
            <a:r>
              <a:rPr lang="en-US" sz="2133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NEED A </a:t>
            </a:r>
            <a:r>
              <a:rPr lang="en-US" sz="2133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FILTER THAT TAKES INTO ACCOUNT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133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TEMPORAL AND SPATIAL LOCALITY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06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9" name="Shape 189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90" name="Shape 190"/>
          <p:cNvSpPr/>
          <p:nvPr/>
        </p:nvSpPr>
        <p:spPr>
          <a:xfrm>
            <a:off x="565502" y="333148"/>
            <a:ext cx="2853560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MY WORKFLOW</a:t>
            </a:r>
          </a:p>
        </p:txBody>
      </p:sp>
      <p:sp>
        <p:nvSpPr>
          <p:cNvPr id="191" name="Shape 191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838200" y="1858780"/>
            <a:ext cx="10515599" cy="431818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Transform the seismic data into a domain in which the signal and noise are separable</a:t>
            </a:r>
            <a:endParaRPr lang="en-US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/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Characterize and label the </a:t>
            </a:r>
            <a:r>
              <a:rPr lang="en-US" sz="2400" dirty="0"/>
              <a:t>noise and train a classifier to automate this process</a:t>
            </a:r>
            <a:endParaRPr lang="en-US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a filter to remove the noise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Transform the data back into its original domain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081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 txBox="1">
            <a:spLocks noGrp="1"/>
          </p:cNvSpPr>
          <p:nvPr>
            <p:ph type="ctrTitle"/>
          </p:nvPr>
        </p:nvSpPr>
        <p:spPr>
          <a:xfrm>
            <a:off x="914400" y="2542088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Gill Sans"/>
              <a:buNone/>
            </a:pPr>
            <a:r>
              <a:rPr lang="en-US" sz="3733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1-D</a:t>
            </a:r>
            <a:br>
              <a:rPr lang="en-US" sz="3733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3733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CONTINUOUS WAVELET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Gill Sans"/>
              <a:buNone/>
            </a:pPr>
            <a:r>
              <a:rPr lang="en-US" sz="3733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TRANSFORMS</a:t>
            </a:r>
          </a:p>
        </p:txBody>
      </p:sp>
      <p:cxnSp>
        <p:nvCxnSpPr>
          <p:cNvPr id="245" name="Shape 245"/>
          <p:cNvCxnSpPr>
            <a:cxnSpLocks/>
          </p:cNvCxnSpPr>
          <p:nvPr/>
        </p:nvCxnSpPr>
        <p:spPr>
          <a:xfrm>
            <a:off x="2" y="3331114"/>
            <a:ext cx="3136737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46" name="Shape 246"/>
          <p:cNvCxnSpPr>
            <a:cxnSpLocks/>
          </p:cNvCxnSpPr>
          <p:nvPr/>
        </p:nvCxnSpPr>
        <p:spPr>
          <a:xfrm>
            <a:off x="9016678" y="3331125"/>
            <a:ext cx="3470522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63084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7" name="Shape 257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58" name="Shape 258"/>
          <p:cNvSpPr/>
          <p:nvPr/>
        </p:nvSpPr>
        <p:spPr>
          <a:xfrm>
            <a:off x="565500" y="333150"/>
            <a:ext cx="9074700" cy="38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CONTINUOUS WAVELET TRANSFORMS (CWT) – </a:t>
            </a:r>
            <a:r>
              <a:rPr lang="en-US" sz="2667" dirty="0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rPr>
              <a:t>1D CASE</a:t>
            </a:r>
          </a:p>
        </p:txBody>
      </p:sp>
      <p:sp>
        <p:nvSpPr>
          <p:cNvPr id="259" name="Shape 259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testcw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6" t="10971" r="13434" b="11681"/>
          <a:stretch/>
        </p:blipFill>
        <p:spPr>
          <a:xfrm rot="16200000">
            <a:off x="4597461" y="950023"/>
            <a:ext cx="2609721" cy="6820795"/>
          </a:xfrm>
          <a:prstGeom prst="rect">
            <a:avLst/>
          </a:prstGeom>
        </p:spPr>
      </p:pic>
      <p:pic>
        <p:nvPicPr>
          <p:cNvPr id="11" name="Picture 10" descr="morlet8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76567" y="2486110"/>
            <a:ext cx="1415781" cy="3775417"/>
          </a:xfrm>
          <a:prstGeom prst="rect">
            <a:avLst/>
          </a:prstGeom>
        </p:spPr>
      </p:pic>
      <p:pic>
        <p:nvPicPr>
          <p:cNvPr id="12" name="Picture 11" descr="morlet4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01187" y="2510725"/>
            <a:ext cx="1402355" cy="3739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60" y="1407619"/>
            <a:ext cx="6916359" cy="123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1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8458E-6 -3.33333E-6 L 0.32476 -0.000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8" y="-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22222E-6 L 0.32633 2.22222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hape 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" y="396239"/>
            <a:ext cx="102869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Shape 265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66" name="Shape 266"/>
          <p:cNvSpPr/>
          <p:nvPr/>
        </p:nvSpPr>
        <p:spPr>
          <a:xfrm>
            <a:off x="565499" y="333150"/>
            <a:ext cx="2901600" cy="38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ORIGINAL DATA</a:t>
            </a:r>
          </a:p>
        </p:txBody>
      </p:sp>
      <p:sp>
        <p:nvSpPr>
          <p:cNvPr id="267" name="Shape 267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8420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hape 2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" y="274319"/>
            <a:ext cx="102869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3" name="Shape 273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74" name="Shape 274"/>
          <p:cNvSpPr/>
          <p:nvPr/>
        </p:nvSpPr>
        <p:spPr>
          <a:xfrm>
            <a:off x="565502" y="333148"/>
            <a:ext cx="3000658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1D CWT OUTPUT</a:t>
            </a:r>
          </a:p>
        </p:txBody>
      </p:sp>
      <p:sp>
        <p:nvSpPr>
          <p:cNvPr id="275" name="Shape 275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5713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Shape 2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" y="274319"/>
            <a:ext cx="102869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1" name="Shape 281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82" name="Shape 282"/>
          <p:cNvSpPr/>
          <p:nvPr/>
        </p:nvSpPr>
        <p:spPr>
          <a:xfrm>
            <a:off x="565502" y="333148"/>
            <a:ext cx="6780178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1D CWT OUTPUT – </a:t>
            </a:r>
            <a:r>
              <a:rPr lang="en-US" sz="2667" dirty="0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rPr>
              <a:t>MUTED COEFFICIENTS</a:t>
            </a:r>
          </a:p>
        </p:txBody>
      </p:sp>
      <p:sp>
        <p:nvSpPr>
          <p:cNvPr id="283" name="Shape 283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183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Shape 2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" y="396239"/>
            <a:ext cx="102869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" name="Shape 289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90" name="Shape 290"/>
          <p:cNvSpPr/>
          <p:nvPr/>
        </p:nvSpPr>
        <p:spPr>
          <a:xfrm>
            <a:off x="565502" y="333148"/>
            <a:ext cx="2310220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AFTER FILTER</a:t>
            </a:r>
          </a:p>
        </p:txBody>
      </p:sp>
      <p:sp>
        <p:nvSpPr>
          <p:cNvPr id="291" name="Shape 291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964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hape 2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" y="396239"/>
            <a:ext cx="102869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7" name="Shape 297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98" name="Shape 298"/>
          <p:cNvSpPr/>
          <p:nvPr/>
        </p:nvSpPr>
        <p:spPr>
          <a:xfrm>
            <a:off x="565502" y="333148"/>
            <a:ext cx="2452018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BEFORE FILTER</a:t>
            </a:r>
          </a:p>
        </p:txBody>
      </p:sp>
      <p:sp>
        <p:nvSpPr>
          <p:cNvPr id="299" name="Shape 299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809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hape 3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" y="396239"/>
            <a:ext cx="102869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6" name="Shape 306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07" name="Shape 307"/>
          <p:cNvSpPr/>
          <p:nvPr/>
        </p:nvSpPr>
        <p:spPr>
          <a:xfrm>
            <a:off x="565502" y="333148"/>
            <a:ext cx="2101498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DIFFERENCE</a:t>
            </a:r>
          </a:p>
        </p:txBody>
      </p:sp>
      <p:sp>
        <p:nvSpPr>
          <p:cNvPr id="308" name="Shape 308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4857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hape 109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10" name="Shape 110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6431280" y="2025783"/>
            <a:ext cx="4234344" cy="8941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133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OVERLAPPING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133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SIGNAL AND NOISE</a:t>
            </a:r>
          </a:p>
        </p:txBody>
      </p:sp>
      <p:sp>
        <p:nvSpPr>
          <p:cNvPr id="112" name="Shape 112"/>
          <p:cNvSpPr/>
          <p:nvPr/>
        </p:nvSpPr>
        <p:spPr>
          <a:xfrm>
            <a:off x="1536099" y="2025784"/>
            <a:ext cx="4234344" cy="8941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133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LARGE DATA VOLUMES</a:t>
            </a:r>
          </a:p>
        </p:txBody>
      </p:sp>
      <p:sp>
        <p:nvSpPr>
          <p:cNvPr id="113" name="Shape 113"/>
          <p:cNvSpPr/>
          <p:nvPr/>
        </p:nvSpPr>
        <p:spPr>
          <a:xfrm>
            <a:off x="1536099" y="3530939"/>
            <a:ext cx="9129525" cy="21753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133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CAN WE SEPARATE SIGNAL FROM NOISE?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-US" sz="2133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133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CAN WE ADDRESS TRANSIENT NOISE? </a:t>
            </a:r>
          </a:p>
          <a:p>
            <a:pPr marL="342900" marR="0" lvl="0" indent="-342900" algn="ctr" rtl="0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endParaRPr sz="2133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133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CAN WE AUTOMATE THIS PROCESS?</a:t>
            </a:r>
          </a:p>
        </p:txBody>
      </p:sp>
      <p:sp>
        <p:nvSpPr>
          <p:cNvPr id="114" name="Shape 114"/>
          <p:cNvSpPr/>
          <p:nvPr/>
        </p:nvSpPr>
        <p:spPr>
          <a:xfrm>
            <a:off x="565499" y="333150"/>
            <a:ext cx="5542200" cy="38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PROJECT OUTLINE – </a:t>
            </a:r>
            <a:r>
              <a:rPr lang="en-US" sz="2667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MOTIVATION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" name="Shape 314"/>
          <p:cNvCxnSpPr/>
          <p:nvPr/>
        </p:nvCxnSpPr>
        <p:spPr>
          <a:xfrm>
            <a:off x="1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15" name="Shape 315"/>
          <p:cNvSpPr/>
          <p:nvPr/>
        </p:nvSpPr>
        <p:spPr>
          <a:xfrm>
            <a:off x="565500" y="333150"/>
            <a:ext cx="2734291" cy="38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OBSERVATIONS</a:t>
            </a:r>
            <a:endParaRPr lang="en-US" sz="2667" dirty="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6" name="Shape 316"/>
          <p:cNvSpPr/>
          <p:nvPr/>
        </p:nvSpPr>
        <p:spPr>
          <a:xfrm>
            <a:off x="1" y="0"/>
            <a:ext cx="1219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92"/>
          <p:cNvSpPr txBox="1">
            <a:spLocks noGrp="1"/>
          </p:cNvSpPr>
          <p:nvPr>
            <p:ph type="body" idx="1"/>
          </p:nvPr>
        </p:nvSpPr>
        <p:spPr>
          <a:xfrm>
            <a:off x="838200" y="1656272"/>
            <a:ext cx="10515599" cy="48139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While the results look pretty good, there is still some signal leaking into our noise model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dirty="0"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The filter shape is hard to define analytically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dirty="0"/>
          </a:p>
          <a:p>
            <a:pPr indent="-228600">
              <a:spcBef>
                <a:spcPts val="0"/>
              </a:spcBef>
            </a:pPr>
            <a:r>
              <a:rPr lang="en-US" dirty="0"/>
              <a:t>We do not take advantage of the fact that our data has spatial continuity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4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Shape 323"/>
          <p:cNvSpPr txBox="1">
            <a:spLocks noGrp="1"/>
          </p:cNvSpPr>
          <p:nvPr>
            <p:ph type="ctrTitle"/>
          </p:nvPr>
        </p:nvSpPr>
        <p:spPr>
          <a:xfrm>
            <a:off x="914400" y="2542088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Gill Sans"/>
              <a:buNone/>
            </a:pPr>
            <a:r>
              <a:rPr lang="en-US" sz="3733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MULTI-DIMENSIONAL </a:t>
            </a:r>
            <a:br>
              <a:rPr lang="en-US" sz="3733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3733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CONTINUOUS WAVELET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Gill Sans"/>
              <a:buNone/>
            </a:pPr>
            <a:r>
              <a:rPr lang="en-US" sz="3733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TRANSFORMS</a:t>
            </a:r>
          </a:p>
        </p:txBody>
      </p:sp>
      <p:cxnSp>
        <p:nvCxnSpPr>
          <p:cNvPr id="324" name="Shape 324"/>
          <p:cNvCxnSpPr/>
          <p:nvPr/>
        </p:nvCxnSpPr>
        <p:spPr>
          <a:xfrm>
            <a:off x="2" y="3331114"/>
            <a:ext cx="3171899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25" name="Shape 325"/>
          <p:cNvCxnSpPr/>
          <p:nvPr/>
        </p:nvCxnSpPr>
        <p:spPr>
          <a:xfrm>
            <a:off x="9039225" y="3331125"/>
            <a:ext cx="34479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1" name="Shape 331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32" name="Shape 332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Shape 333"/>
          <p:cNvSpPr/>
          <p:nvPr/>
        </p:nvSpPr>
        <p:spPr>
          <a:xfrm>
            <a:off x="565499" y="333150"/>
            <a:ext cx="9046200" cy="38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CONTINUOUS WAVELET TRANSFORMS (CWT) – </a:t>
            </a:r>
            <a:r>
              <a:rPr lang="en-US" sz="2667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2D CASE</a:t>
            </a:r>
          </a:p>
        </p:txBody>
      </p:sp>
      <p:sp>
        <p:nvSpPr>
          <p:cNvPr id="5" name="Shape 192"/>
          <p:cNvSpPr txBox="1">
            <a:spLocks noGrp="1"/>
          </p:cNvSpPr>
          <p:nvPr>
            <p:ph type="body" idx="1"/>
          </p:nvPr>
        </p:nvSpPr>
        <p:spPr>
          <a:xfrm>
            <a:off x="838200" y="1656272"/>
            <a:ext cx="10515599" cy="48139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We project the data upon a basis of 2D wavelets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The analyzing wavelets are </a:t>
            </a:r>
            <a:r>
              <a:rPr lang="en-US" sz="2400" b="1" dirty="0">
                <a:solidFill>
                  <a:schemeClr val="accent1"/>
                </a:solidFill>
              </a:rPr>
              <a:t>stretched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chemeClr val="accent1"/>
                </a:solidFill>
              </a:rPr>
              <a:t>rotated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2D data become 5D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4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4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400" dirty="0"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Can be performed computationally efficiently using FFTs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Has an </a:t>
            </a:r>
            <a:r>
              <a:rPr lang="en-US" sz="2400" b="1" dirty="0">
                <a:solidFill>
                  <a:schemeClr val="accent1"/>
                </a:solidFill>
              </a:rPr>
              <a:t>exact inverse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Computationally robust, because it is a highly redundant transform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dirty="0"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dirty="0"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dirty="0"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Shape 33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96239"/>
            <a:ext cx="10286999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9" name="Shape 339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40" name="Shape 340"/>
          <p:cNvSpPr/>
          <p:nvPr/>
        </p:nvSpPr>
        <p:spPr>
          <a:xfrm>
            <a:off x="565502" y="333148"/>
            <a:ext cx="6524411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ORIGINAL DATA </a:t>
            </a:r>
            <a:r>
              <a:rPr lang="mr-IN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–</a:t>
            </a:r>
            <a:r>
              <a:rPr lang="en-US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2667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LOW NOISE EXAMPLE</a:t>
            </a:r>
          </a:p>
        </p:txBody>
      </p:sp>
      <p:sp>
        <p:nvSpPr>
          <p:cNvPr id="341" name="Shape 341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7" name="Shape 347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48" name="Shape 348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Shape 349"/>
          <p:cNvSpPr/>
          <p:nvPr/>
        </p:nvSpPr>
        <p:spPr>
          <a:xfrm>
            <a:off x="565499" y="333150"/>
            <a:ext cx="8167684" cy="38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2D CWT OUTPUT – </a:t>
            </a:r>
            <a:r>
              <a:rPr lang="en-US" sz="2667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HOW TO VISUALIZE 5D DATA?</a:t>
            </a:r>
          </a:p>
        </p:txBody>
      </p:sp>
      <p:pic>
        <p:nvPicPr>
          <p:cNvPr id="350" name="Shape 35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2" y="807139"/>
            <a:ext cx="5852159" cy="585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350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70" y="807139"/>
            <a:ext cx="5852159" cy="58521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1" name="Shape 331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32" name="Shape 332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92"/>
          <p:cNvSpPr txBox="1">
            <a:spLocks noGrp="1"/>
          </p:cNvSpPr>
          <p:nvPr>
            <p:ph type="body" idx="1"/>
          </p:nvPr>
        </p:nvSpPr>
        <p:spPr>
          <a:xfrm>
            <a:off x="838200" y="1656272"/>
            <a:ext cx="10744200" cy="48139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-228600"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2D data become 5D </a:t>
            </a:r>
            <a:r>
              <a:rPr lang="en-US" sz="2400" b="1" dirty="0">
                <a:solidFill>
                  <a:schemeClr val="accent1"/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(time, offset) becomes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(time, offset, pseudo-frequency, pseudo-wavenumber, rotation angle)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indent="-228600">
              <a:spcBef>
                <a:spcPts val="0"/>
              </a:spcBef>
            </a:pPr>
            <a:r>
              <a:rPr lang="en-US" sz="2400" dirty="0"/>
              <a:t>Found a way to </a:t>
            </a:r>
            <a:r>
              <a:rPr lang="en-US" sz="2400" b="1" dirty="0">
                <a:solidFill>
                  <a:schemeClr val="accent1"/>
                </a:solidFill>
              </a:rPr>
              <a:t>reduce a 5D output space to a 4D one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1"/>
                </a:solidFill>
              </a:rPr>
              <a:t>	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Select wavelet scales so as to collapse the pseudo-frequencies and pseudo-	wavenumbers 	onto the same axis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600" b="1" dirty="0">
              <a:solidFill>
                <a:schemeClr val="accent1"/>
              </a:solidFill>
            </a:endParaRPr>
          </a:p>
          <a:p>
            <a:pPr lvl="0" indent="-228600">
              <a:spcBef>
                <a:spcPts val="0"/>
              </a:spcBef>
            </a:pPr>
            <a:r>
              <a:rPr lang="en-US" sz="2400" dirty="0"/>
              <a:t>Found a representation of the CWT output that makes it </a:t>
            </a:r>
            <a:r>
              <a:rPr lang="en-US" sz="2400" b="1" dirty="0">
                <a:solidFill>
                  <a:schemeClr val="accent1"/>
                </a:solidFill>
              </a:rPr>
              <a:t>intuitive to understand </a:t>
            </a:r>
            <a:r>
              <a:rPr lang="en-US" sz="2400" dirty="0"/>
              <a:t>and possible to compare to the original data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dirty="0"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dirty="0"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dirty="0"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360">
            <a:extLst>
              <a:ext uri="{FF2B5EF4-FFF2-40B4-BE49-F238E27FC236}">
                <a16:creationId xmlns:a16="http://schemas.microsoft.com/office/drawing/2014/main" id="{A824E2F8-E334-9747-85B8-E49C271DF5D1}"/>
              </a:ext>
            </a:extLst>
          </p:cNvPr>
          <p:cNvSpPr/>
          <p:nvPr/>
        </p:nvSpPr>
        <p:spPr>
          <a:xfrm>
            <a:off x="565501" y="333148"/>
            <a:ext cx="6670185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2D CWT OUTPUT – </a:t>
            </a:r>
            <a:r>
              <a:rPr lang="en-US" sz="2667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MY CONTRIBUTIONS</a:t>
            </a:r>
          </a:p>
        </p:txBody>
      </p:sp>
    </p:spTree>
    <p:extLst>
      <p:ext uri="{BB962C8B-B14F-4D97-AF65-F5344CB8AC3E}">
        <p14:creationId xmlns:p14="http://schemas.microsoft.com/office/powerpoint/2010/main" val="3687334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3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4622" y="104543"/>
            <a:ext cx="8267100" cy="739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Shape 358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59" name="Shape 359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Shape 360"/>
          <p:cNvSpPr/>
          <p:nvPr/>
        </p:nvSpPr>
        <p:spPr>
          <a:xfrm>
            <a:off x="565501" y="333148"/>
            <a:ext cx="6670185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2D CWT OUTPUT – </a:t>
            </a:r>
            <a:r>
              <a:rPr lang="en-US" sz="2667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MY CONTRIBUTIONS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0" y="1603513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93027" y="1603513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27306" y="2226365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54627" y="2849217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28123" y="5373756"/>
            <a:ext cx="861391" cy="57647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27305" y="6003234"/>
            <a:ext cx="861391" cy="57647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341375" y="2226365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50973" y="1603513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Shape 338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8" y="1366345"/>
            <a:ext cx="2015454" cy="134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014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2" name="Shape 382"/>
          <p:cNvCxnSpPr/>
          <p:nvPr/>
        </p:nvCxnSpPr>
        <p:spPr>
          <a:xfrm>
            <a:off x="1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83" name="Shape 383"/>
          <p:cNvSpPr/>
          <p:nvPr/>
        </p:nvSpPr>
        <p:spPr>
          <a:xfrm>
            <a:off x="1" y="0"/>
            <a:ext cx="12192000" cy="10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360"/>
          <p:cNvSpPr/>
          <p:nvPr/>
        </p:nvSpPr>
        <p:spPr>
          <a:xfrm>
            <a:off x="565501" y="333148"/>
            <a:ext cx="6670185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2D CWT OUTPUT </a:t>
            </a: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– </a:t>
            </a:r>
            <a:r>
              <a:rPr lang="en-US" sz="2667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MY CONTRIBUTIONS</a:t>
            </a:r>
            <a:endParaRPr lang="en-US" sz="2667" dirty="0">
              <a:solidFill>
                <a:schemeClr val="accen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Shape 192"/>
          <p:cNvSpPr txBox="1">
            <a:spLocks noGrp="1"/>
          </p:cNvSpPr>
          <p:nvPr>
            <p:ph type="body" idx="1"/>
          </p:nvPr>
        </p:nvSpPr>
        <p:spPr>
          <a:xfrm>
            <a:off x="838200" y="1656272"/>
            <a:ext cx="10515599" cy="48139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 b="1" dirty="0">
                <a:solidFill>
                  <a:schemeClr val="tx1"/>
                </a:solidFill>
              </a:rPr>
              <a:t>2D CWT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Found a way to </a:t>
            </a:r>
            <a:r>
              <a:rPr lang="en-US" sz="2400" b="1" dirty="0">
                <a:solidFill>
                  <a:schemeClr val="accent1"/>
                </a:solidFill>
              </a:rPr>
              <a:t>reduce a 5D output space to a 4D one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Found a representation of the CWT output that makes it </a:t>
            </a:r>
            <a:r>
              <a:rPr lang="en-US" sz="2400" b="1" dirty="0">
                <a:solidFill>
                  <a:schemeClr val="accent1"/>
                </a:solidFill>
              </a:rPr>
              <a:t>intuitive to understand </a:t>
            </a:r>
            <a:r>
              <a:rPr lang="en-US" sz="2400" dirty="0"/>
              <a:t>and possible to compare to the original data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 b="1" dirty="0">
                <a:solidFill>
                  <a:schemeClr val="tx1"/>
                </a:solidFill>
              </a:rPr>
              <a:t>IN PARTICULAR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For this dataset, 2D CWT seems to </a:t>
            </a:r>
            <a:r>
              <a:rPr lang="en-US" sz="2400" b="1" dirty="0">
                <a:solidFill>
                  <a:schemeClr val="accent1"/>
                </a:solidFill>
              </a:rPr>
              <a:t>separate signal and noise efficiently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We can </a:t>
            </a:r>
            <a:r>
              <a:rPr lang="en-US" sz="2400" b="1" dirty="0">
                <a:solidFill>
                  <a:schemeClr val="accent1"/>
                </a:solidFill>
              </a:rPr>
              <a:t>visually identify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and separate different wave modes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This suggests that this is a good domain for </a:t>
            </a:r>
            <a:r>
              <a:rPr lang="en-US" sz="2400" b="1" dirty="0">
                <a:solidFill>
                  <a:schemeClr val="accent1"/>
                </a:solidFill>
              </a:rPr>
              <a:t>signal processing filters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chemeClr val="accent1"/>
                </a:solidFill>
              </a:rPr>
              <a:t>machine learning algorithms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dirty="0"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dirty="0"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dirty="0"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3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4622" y="104543"/>
            <a:ext cx="8267100" cy="739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Shape 358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59" name="Shape 359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Shape 360"/>
          <p:cNvSpPr/>
          <p:nvPr/>
        </p:nvSpPr>
        <p:spPr>
          <a:xfrm>
            <a:off x="565501" y="333148"/>
            <a:ext cx="2933073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2D </a:t>
            </a: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CWT OUTPUT</a:t>
            </a:r>
            <a:endParaRPr lang="en-US" sz="2667" dirty="0">
              <a:solidFill>
                <a:schemeClr val="accen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0" y="1603513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93027" y="1603513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27306" y="2226365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54627" y="2849217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28123" y="5373756"/>
            <a:ext cx="861391" cy="57647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27305" y="6003234"/>
            <a:ext cx="861391" cy="57647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341375" y="2226365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50973" y="1603513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Shape 338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8" y="1366345"/>
            <a:ext cx="2015454" cy="134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4582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Shape 39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96239"/>
            <a:ext cx="10286999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1" name="Shape 391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92" name="Shape 392"/>
          <p:cNvSpPr/>
          <p:nvPr/>
        </p:nvSpPr>
        <p:spPr>
          <a:xfrm>
            <a:off x="565502" y="333148"/>
            <a:ext cx="2336724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AFTER FILTER</a:t>
            </a:r>
          </a:p>
        </p:txBody>
      </p:sp>
      <p:sp>
        <p:nvSpPr>
          <p:cNvPr id="393" name="Shape 393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96239"/>
            <a:ext cx="10286999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Shape 120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21" name="Shape 121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565500" y="333148"/>
            <a:ext cx="5731391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PROJECT OUTLINE </a:t>
            </a: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– </a:t>
            </a:r>
            <a:r>
              <a:rPr lang="en-US" sz="2667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SEISMIC DATA</a:t>
            </a:r>
            <a:endParaRPr lang="en-US" sz="2667" dirty="0">
              <a:solidFill>
                <a:schemeClr val="accent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Shape 210"/>
          <p:cNvSpPr txBox="1">
            <a:spLocks noGrp="1"/>
          </p:cNvSpPr>
          <p:nvPr>
            <p:ph type="body" idx="1"/>
          </p:nvPr>
        </p:nvSpPr>
        <p:spPr>
          <a:xfrm>
            <a:off x="268358" y="1377115"/>
            <a:ext cx="1931504" cy="45280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dirty="0"/>
              <a:t>2D slice of data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dirty="0"/>
              <a:t>along a sensor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dirty="0"/>
              <a:t>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Shape 39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96239"/>
            <a:ext cx="10286999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9" name="Shape 399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00" name="Shape 400"/>
          <p:cNvSpPr/>
          <p:nvPr/>
        </p:nvSpPr>
        <p:spPr>
          <a:xfrm>
            <a:off x="565502" y="333148"/>
            <a:ext cx="2535507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BEFORE FILTER</a:t>
            </a:r>
          </a:p>
        </p:txBody>
      </p:sp>
      <p:sp>
        <p:nvSpPr>
          <p:cNvPr id="401" name="Shape 401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Shape 40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96239"/>
            <a:ext cx="10286999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7" name="Shape 407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08" name="Shape 408"/>
          <p:cNvSpPr/>
          <p:nvPr/>
        </p:nvSpPr>
        <p:spPr>
          <a:xfrm>
            <a:off x="565502" y="333148"/>
            <a:ext cx="2101498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DIFFERENCE</a:t>
            </a:r>
          </a:p>
        </p:txBody>
      </p:sp>
      <p:sp>
        <p:nvSpPr>
          <p:cNvPr id="409" name="Shape 409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210"/>
          <p:cNvSpPr txBox="1">
            <a:spLocks noGrp="1"/>
          </p:cNvSpPr>
          <p:nvPr>
            <p:ph type="body" idx="1"/>
          </p:nvPr>
        </p:nvSpPr>
        <p:spPr>
          <a:xfrm>
            <a:off x="268358" y="1377115"/>
            <a:ext cx="1931504" cy="45280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dirty="0"/>
              <a:t>Noise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Shape 44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96239"/>
            <a:ext cx="10286999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0" name="Shape 450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51" name="Shape 451"/>
          <p:cNvSpPr/>
          <p:nvPr/>
        </p:nvSpPr>
        <p:spPr>
          <a:xfrm>
            <a:off x="565502" y="333148"/>
            <a:ext cx="6630428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ORIGINAL DATA </a:t>
            </a:r>
            <a:r>
              <a:rPr lang="mr-IN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–</a:t>
            </a:r>
            <a:r>
              <a:rPr lang="en-US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2667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HIGH NOISE EXAMPLE</a:t>
            </a:r>
          </a:p>
        </p:txBody>
      </p:sp>
      <p:sp>
        <p:nvSpPr>
          <p:cNvPr id="452" name="Shape 452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35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66" y="104543"/>
            <a:ext cx="8267011" cy="739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9" name="Shape 459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60" name="Shape 460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Shape 461"/>
          <p:cNvSpPr/>
          <p:nvPr/>
        </p:nvSpPr>
        <p:spPr>
          <a:xfrm>
            <a:off x="565502" y="333148"/>
            <a:ext cx="2999333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2D CWT OUTPUT</a:t>
            </a:r>
            <a:endParaRPr lang="en-US" sz="2667">
              <a:solidFill>
                <a:schemeClr val="accen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1603513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hape 338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8" y="1366345"/>
            <a:ext cx="2015454" cy="13436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3660364" y="1603513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63127" y="2239617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8075" y="2239617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88811" y="1603513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488537" y="2239617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14388" y="2271578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14387" y="2849217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340238" y="2881178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40238" y="3458817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360117" y="4114799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427638" y="4724399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349613" y="4745752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353489" y="5350201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414386" y="5350201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80107" y="5350201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414385" y="5973052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95495" y="5989924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576714" y="5989924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43827" y="5989924"/>
            <a:ext cx="861391" cy="6096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3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4622" y="104543"/>
            <a:ext cx="8267100" cy="739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6" name="Shape 366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67" name="Shape 367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Shape 368"/>
          <p:cNvSpPr/>
          <p:nvPr/>
        </p:nvSpPr>
        <p:spPr>
          <a:xfrm>
            <a:off x="565502" y="333148"/>
            <a:ext cx="6307738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2D CWT OUTPUT – </a:t>
            </a:r>
            <a:r>
              <a:rPr lang="en-US" sz="2667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REAL COMPONENT</a:t>
            </a:r>
          </a:p>
        </p:txBody>
      </p:sp>
      <p:pic>
        <p:nvPicPr>
          <p:cNvPr id="6" name="Shape 338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8" y="1366345"/>
            <a:ext cx="2015454" cy="134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t="11770"/>
          <a:stretch/>
        </p:blipFill>
        <p:spPr>
          <a:xfrm>
            <a:off x="3647068" y="1599577"/>
            <a:ext cx="6199297" cy="58083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00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3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4622" y="104543"/>
            <a:ext cx="8267100" cy="739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4" name="Shape 374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75" name="Shape 375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Shape 376"/>
          <p:cNvSpPr/>
          <p:nvPr/>
        </p:nvSpPr>
        <p:spPr>
          <a:xfrm>
            <a:off x="565502" y="333148"/>
            <a:ext cx="7425559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2D CWT OUTPUT – </a:t>
            </a:r>
            <a:r>
              <a:rPr lang="en-US" sz="2667" dirty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IMAGINARY COMPONENT</a:t>
            </a:r>
          </a:p>
        </p:txBody>
      </p:sp>
      <p:pic>
        <p:nvPicPr>
          <p:cNvPr id="6" name="Shape 338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8" y="1366345"/>
            <a:ext cx="2015454" cy="134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t="11770"/>
          <a:stretch/>
        </p:blipFill>
        <p:spPr>
          <a:xfrm>
            <a:off x="3647067" y="1599575"/>
            <a:ext cx="6199298" cy="58083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1035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Shape 46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96239"/>
            <a:ext cx="10286999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7" name="Shape 467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68" name="Shape 468"/>
          <p:cNvSpPr/>
          <p:nvPr/>
        </p:nvSpPr>
        <p:spPr>
          <a:xfrm>
            <a:off x="565502" y="333148"/>
            <a:ext cx="2270463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AFTER FILTER</a:t>
            </a:r>
          </a:p>
        </p:txBody>
      </p:sp>
      <p:sp>
        <p:nvSpPr>
          <p:cNvPr id="469" name="Shape 469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Shape 4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" y="396239"/>
            <a:ext cx="102869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5" name="Shape 475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76" name="Shape 476"/>
          <p:cNvSpPr/>
          <p:nvPr/>
        </p:nvSpPr>
        <p:spPr>
          <a:xfrm>
            <a:off x="565502" y="333148"/>
            <a:ext cx="2548759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BEFORE FILTER</a:t>
            </a:r>
          </a:p>
        </p:txBody>
      </p:sp>
      <p:sp>
        <p:nvSpPr>
          <p:cNvPr id="477" name="Shape 477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Shape 48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96239"/>
            <a:ext cx="10286999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3" name="Shape 483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84" name="Shape 484"/>
          <p:cNvSpPr/>
          <p:nvPr/>
        </p:nvSpPr>
        <p:spPr>
          <a:xfrm>
            <a:off x="565502" y="333148"/>
            <a:ext cx="2101498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DIFFERENCE</a:t>
            </a:r>
          </a:p>
        </p:txBody>
      </p:sp>
      <p:sp>
        <p:nvSpPr>
          <p:cNvPr id="485" name="Shape 485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100" y="418826"/>
            <a:ext cx="10363200" cy="1470025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PARTING WORDS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" y="1524892"/>
            <a:ext cx="3760103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480233" y="1524892"/>
            <a:ext cx="3711767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91832" y="2486260"/>
            <a:ext cx="10173411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90000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Highly robust method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Can be applied to any seismic data set 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Allows for separation, identification, quantification and removal of specific wave modes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Allows us to use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machine learning algorithms</a:t>
            </a:r>
          </a:p>
        </p:txBody>
      </p:sp>
    </p:spTree>
    <p:extLst>
      <p:ext uri="{BB962C8B-B14F-4D97-AF65-F5344CB8AC3E}">
        <p14:creationId xmlns:p14="http://schemas.microsoft.com/office/powerpoint/2010/main" val="169505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96239"/>
            <a:ext cx="10286999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Shape 128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29" name="Shape 129"/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565499" y="333148"/>
            <a:ext cx="7352374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PROJECT OUTLINE – </a:t>
            </a:r>
            <a:r>
              <a:rPr lang="en-US" sz="2667" dirty="0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MY DENOISING RESULTS</a:t>
            </a:r>
          </a:p>
        </p:txBody>
      </p:sp>
      <p:sp>
        <p:nvSpPr>
          <p:cNvPr id="7" name="Shape 210"/>
          <p:cNvSpPr txBox="1">
            <a:spLocks noGrp="1"/>
          </p:cNvSpPr>
          <p:nvPr>
            <p:ph type="body" idx="1"/>
          </p:nvPr>
        </p:nvSpPr>
        <p:spPr>
          <a:xfrm>
            <a:off x="268358" y="1377115"/>
            <a:ext cx="1931504" cy="45280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dirty="0"/>
              <a:t>Data after noise removal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100" y="418826"/>
            <a:ext cx="10363200" cy="1470025"/>
          </a:xfrm>
        </p:spPr>
        <p:txBody>
          <a:bodyPr>
            <a:normAutofit/>
          </a:bodyPr>
          <a:lstStyle/>
          <a:p>
            <a:r>
              <a:rPr lang="en-US" sz="3733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ACKNOWLEDGEMENTS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-532434" y="1524892"/>
            <a:ext cx="3760103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8958805" y="1524892"/>
            <a:ext cx="3233195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91832" y="2486260"/>
            <a:ext cx="1017341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90000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Schlumberger Technology Innovation Center</a:t>
            </a:r>
          </a:p>
        </p:txBody>
      </p:sp>
    </p:spTree>
    <p:extLst>
      <p:ext uri="{BB962C8B-B14F-4D97-AF65-F5344CB8AC3E}">
        <p14:creationId xmlns:p14="http://schemas.microsoft.com/office/powerpoint/2010/main" val="316189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891832" y="4827924"/>
            <a:ext cx="10363200" cy="114771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r>
              <a:rPr lang="en-US" sz="2667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Questions? Feedback? Please share!</a:t>
            </a:r>
          </a:p>
          <a:p>
            <a:r>
              <a:rPr lang="en-US" sz="2667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fantine@stanford.edu</a:t>
            </a:r>
            <a:endParaRPr lang="en-US" sz="2667" u="sng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062799" y="4802707"/>
            <a:ext cx="2310387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797169" y="2729232"/>
            <a:ext cx="10363200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r>
              <a:rPr lang="en-US" sz="3733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THANK YOU!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-117231" y="3517797"/>
            <a:ext cx="4186781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29653" y="3517797"/>
            <a:ext cx="4245115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264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1" y="524925"/>
            <a:ext cx="10286998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Shape 128"/>
          <p:cNvCxnSpPr/>
          <p:nvPr/>
        </p:nvCxnSpPr>
        <p:spPr>
          <a:xfrm>
            <a:off x="0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30" name="Shape 130"/>
          <p:cNvSpPr/>
          <p:nvPr/>
        </p:nvSpPr>
        <p:spPr>
          <a:xfrm>
            <a:off x="565499" y="333148"/>
            <a:ext cx="7386309" cy="38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sz="2667" dirty="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PROJECT OUTLINE – </a:t>
            </a:r>
            <a:r>
              <a:rPr lang="en-US" sz="2667" dirty="0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MY DENOISING RESULTS</a:t>
            </a:r>
          </a:p>
        </p:txBody>
      </p:sp>
      <p:sp>
        <p:nvSpPr>
          <p:cNvPr id="6" name="Shape 210"/>
          <p:cNvSpPr txBox="1">
            <a:spLocks noGrp="1"/>
          </p:cNvSpPr>
          <p:nvPr>
            <p:ph type="body" idx="1"/>
          </p:nvPr>
        </p:nvSpPr>
        <p:spPr>
          <a:xfrm>
            <a:off x="268358" y="1377115"/>
            <a:ext cx="1931504" cy="45280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dirty="0"/>
              <a:t>Noise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121">
            <a:extLst>
              <a:ext uri="{FF2B5EF4-FFF2-40B4-BE49-F238E27FC236}">
                <a16:creationId xmlns:a16="http://schemas.microsoft.com/office/drawing/2014/main" id="{649CF7FC-BD39-AD4B-9AF5-4512725DB244}"/>
              </a:ext>
            </a:extLst>
          </p:cNvPr>
          <p:cNvSpPr/>
          <p:nvPr/>
        </p:nvSpPr>
        <p:spPr>
          <a:xfrm>
            <a:off x="0" y="0"/>
            <a:ext cx="12192000" cy="1045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0665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 txBox="1">
            <a:spLocks noGrp="1"/>
          </p:cNvSpPr>
          <p:nvPr>
            <p:ph type="ctrTitle"/>
          </p:nvPr>
        </p:nvSpPr>
        <p:spPr>
          <a:xfrm>
            <a:off x="914400" y="2542088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Gill Sans"/>
              <a:buNone/>
            </a:pPr>
            <a:r>
              <a:rPr lang="en-US" sz="3733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THE PROBLEM WITH </a:t>
            </a:r>
            <a:br>
              <a:rPr lang="en-US" sz="3733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3733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TRADITIONAL </a:t>
            </a:r>
            <a:br>
              <a:rPr lang="en-US" sz="3733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3733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PROCESSING TECHNIQUES</a:t>
            </a:r>
          </a:p>
        </p:txBody>
      </p:sp>
      <p:cxnSp>
        <p:nvCxnSpPr>
          <p:cNvPr id="200" name="Shape 200"/>
          <p:cNvCxnSpPr/>
          <p:nvPr/>
        </p:nvCxnSpPr>
        <p:spPr>
          <a:xfrm>
            <a:off x="2" y="3331114"/>
            <a:ext cx="3492706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01" name="Shape 201"/>
          <p:cNvCxnSpPr/>
          <p:nvPr/>
        </p:nvCxnSpPr>
        <p:spPr>
          <a:xfrm>
            <a:off x="8679305" y="3331125"/>
            <a:ext cx="380797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10937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7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96239"/>
            <a:ext cx="10287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" name="Shape 216"/>
          <p:cNvCxnSpPr/>
          <p:nvPr/>
        </p:nvCxnSpPr>
        <p:spPr>
          <a:xfrm>
            <a:off x="1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17" name="Shape 217"/>
          <p:cNvSpPr/>
          <p:nvPr/>
        </p:nvSpPr>
        <p:spPr>
          <a:xfrm>
            <a:off x="565499" y="333150"/>
            <a:ext cx="2577600" cy="38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BEFORE FILTER</a:t>
            </a:r>
          </a:p>
        </p:txBody>
      </p:sp>
      <p:sp>
        <p:nvSpPr>
          <p:cNvPr id="218" name="Shape 218"/>
          <p:cNvSpPr/>
          <p:nvPr/>
        </p:nvSpPr>
        <p:spPr>
          <a:xfrm>
            <a:off x="1" y="0"/>
            <a:ext cx="12192000" cy="10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9579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7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96239"/>
            <a:ext cx="10287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Shape 225"/>
          <p:cNvCxnSpPr/>
          <p:nvPr/>
        </p:nvCxnSpPr>
        <p:spPr>
          <a:xfrm>
            <a:off x="1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26" name="Shape 226"/>
          <p:cNvSpPr/>
          <p:nvPr/>
        </p:nvSpPr>
        <p:spPr>
          <a:xfrm>
            <a:off x="565499" y="333150"/>
            <a:ext cx="2330100" cy="38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AFTER FILTER</a:t>
            </a:r>
          </a:p>
        </p:txBody>
      </p:sp>
      <p:sp>
        <p:nvSpPr>
          <p:cNvPr id="227" name="Shape 227"/>
          <p:cNvSpPr/>
          <p:nvPr/>
        </p:nvSpPr>
        <p:spPr>
          <a:xfrm>
            <a:off x="1" y="0"/>
            <a:ext cx="12192000" cy="10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10"/>
          <p:cNvSpPr txBox="1">
            <a:spLocks noGrp="1"/>
          </p:cNvSpPr>
          <p:nvPr>
            <p:ph type="body" idx="1"/>
          </p:nvPr>
        </p:nvSpPr>
        <p:spPr>
          <a:xfrm>
            <a:off x="268358" y="1377115"/>
            <a:ext cx="1931504" cy="45280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dirty="0"/>
              <a:t>High pass filter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dirty="0"/>
              <a:t>at </a:t>
            </a:r>
            <a:r>
              <a:rPr lang="en-US" sz="2000" b="1" dirty="0">
                <a:solidFill>
                  <a:schemeClr val="accent5"/>
                </a:solidFill>
              </a:rPr>
              <a:t>10Hz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0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0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b="1" dirty="0">
                <a:solidFill>
                  <a:schemeClr val="accent5"/>
                </a:solidFill>
              </a:rPr>
              <a:t>NOT SUITABLE </a:t>
            </a:r>
            <a:r>
              <a:rPr lang="en-US" sz="2000" dirty="0"/>
              <a:t>for modern earth model building algorithms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9510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7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96239"/>
            <a:ext cx="10287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Shape 225"/>
          <p:cNvCxnSpPr/>
          <p:nvPr/>
        </p:nvCxnSpPr>
        <p:spPr>
          <a:xfrm>
            <a:off x="1" y="570143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26" name="Shape 226"/>
          <p:cNvSpPr/>
          <p:nvPr/>
        </p:nvSpPr>
        <p:spPr>
          <a:xfrm>
            <a:off x="565499" y="333150"/>
            <a:ext cx="2137944" cy="38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667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DIFFERENCE</a:t>
            </a:r>
          </a:p>
        </p:txBody>
      </p:sp>
      <p:sp>
        <p:nvSpPr>
          <p:cNvPr id="227" name="Shape 227"/>
          <p:cNvSpPr/>
          <p:nvPr/>
        </p:nvSpPr>
        <p:spPr>
          <a:xfrm>
            <a:off x="1" y="0"/>
            <a:ext cx="12192000" cy="10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210"/>
          <p:cNvSpPr txBox="1">
            <a:spLocks noGrp="1"/>
          </p:cNvSpPr>
          <p:nvPr>
            <p:ph type="body" idx="1"/>
          </p:nvPr>
        </p:nvSpPr>
        <p:spPr>
          <a:xfrm>
            <a:off x="268358" y="1377115"/>
            <a:ext cx="1931504" cy="45280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dirty="0"/>
              <a:t>The signal is </a:t>
            </a:r>
            <a:r>
              <a:rPr lang="en-US" sz="2000" b="1" dirty="0">
                <a:solidFill>
                  <a:schemeClr val="accent5"/>
                </a:solidFill>
              </a:rPr>
              <a:t>deteriorated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0218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2906</TotalTime>
  <Words>1093</Words>
  <Application>Microsoft Macintosh PowerPoint</Application>
  <PresentationFormat>Widescreen</PresentationFormat>
  <Paragraphs>225</Paragraphs>
  <Slides>41</Slides>
  <Notes>41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Gill Sans</vt:lpstr>
      <vt:lpstr>Noto Sans Symbols</vt:lpstr>
      <vt:lpstr>Office Theme</vt:lpstr>
      <vt:lpstr>AUTOMATIC DENOISING  BY 2-D CONTINUOUS  WAVELET TRANSFORM</vt:lpstr>
      <vt:lpstr>PowerPoint Presentation</vt:lpstr>
      <vt:lpstr>PowerPoint Presentation</vt:lpstr>
      <vt:lpstr>PowerPoint Presentation</vt:lpstr>
      <vt:lpstr>PowerPoint Presentation</vt:lpstr>
      <vt:lpstr>THE PROBLEM WITH  TRADITIONAL  PROCESSING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1-D CONTINUOUS WAVELET  TRANSFORMS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MULTI-DIMENSIONAL  CONTINUOUS WAVELET  TRANSFORMS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PARTING WORDS</vt:lpstr>
      <vt:lpstr>ACKNOWLEDGEMENTS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 NOISE REMOVAL  FOR SEISMIC DATA</dc:title>
  <cp:lastModifiedBy>Fantine Huot</cp:lastModifiedBy>
  <cp:revision>54</cp:revision>
  <dcterms:modified xsi:type="dcterms:W3CDTF">2019-05-13T18:09:06Z</dcterms:modified>
</cp:coreProperties>
</file>