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6" r:id="rId4"/>
    <p:sldId id="258" r:id="rId5"/>
    <p:sldId id="287" r:id="rId6"/>
    <p:sldId id="260" r:id="rId7"/>
    <p:sldId id="259" r:id="rId8"/>
    <p:sldId id="264" r:id="rId9"/>
    <p:sldId id="261" r:id="rId10"/>
    <p:sldId id="267" r:id="rId11"/>
    <p:sldId id="283" r:id="rId12"/>
    <p:sldId id="265" r:id="rId13"/>
    <p:sldId id="289" r:id="rId14"/>
    <p:sldId id="288" r:id="rId15"/>
    <p:sldId id="290" r:id="rId16"/>
    <p:sldId id="268" r:id="rId17"/>
    <p:sldId id="300" r:id="rId18"/>
    <p:sldId id="269" r:id="rId19"/>
    <p:sldId id="301" r:id="rId20"/>
    <p:sldId id="302" r:id="rId21"/>
    <p:sldId id="303" r:id="rId22"/>
    <p:sldId id="304" r:id="rId23"/>
    <p:sldId id="291" r:id="rId24"/>
    <p:sldId id="299" r:id="rId25"/>
    <p:sldId id="262" r:id="rId26"/>
    <p:sldId id="263" r:id="rId27"/>
    <p:sldId id="270" r:id="rId28"/>
    <p:sldId id="292" r:id="rId29"/>
    <p:sldId id="297" r:id="rId30"/>
    <p:sldId id="298" r:id="rId31"/>
    <p:sldId id="295" r:id="rId32"/>
    <p:sldId id="296" r:id="rId33"/>
    <p:sldId id="278" r:id="rId34"/>
    <p:sldId id="284" r:id="rId35"/>
    <p:sldId id="279" r:id="rId36"/>
    <p:sldId id="280" r:id="rId37"/>
    <p:sldId id="35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633"/>
  </p:normalViewPr>
  <p:slideViewPr>
    <p:cSldViewPr snapToGrid="0" snapToObjects="1">
      <p:cViewPr varScale="1">
        <p:scale>
          <a:sx n="85" d="100"/>
          <a:sy n="85" d="100"/>
        </p:scale>
        <p:origin x="1512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E22E7-E33B-444F-8EE7-64ABE300ECA3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A76E-6C5A-824E-9B87-F2881B66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Shorten</a:t>
            </a:r>
            <a:r>
              <a:rPr lang="en-US" baseline="0" dirty="0"/>
              <a:t> text or do a layered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4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2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A76E-6C5A-824E-9B87-F2881B66F4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2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8A0F-5D02-7E4F-856E-22C1C4103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DB03F3-6CEC-9946-A695-CDADAD2B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4A66E-BAA2-7F48-89CB-E584F56D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618-D27A-524F-9494-1AC9CDCA7B9B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FA3C5-F580-2D4E-AB1D-E0434858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3901A-2D4D-6049-AD90-93DF6EE2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6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A555-D5CE-3A49-8DAD-BC5E6B95D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CF2F9-6068-FB42-81CB-448DD3509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E2CA-29C3-9542-9EEC-DB548049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EF08-BC5B-2645-986F-4D604BF10DAE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5FEE4-2FD1-1B4B-B5A9-00F115BD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2993-1F86-9241-BB44-B5DFDA58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3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1B3DA8-864B-A24D-8BEB-3CDF805DA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32AB4-C058-C348-8654-D72737F3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B0467-B5ED-2D4B-BD2A-56CE7D2C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C50F-CE4B-D849-9464-816FAE0EB5DB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AA9F3-3FF5-2C41-A2F2-DF837021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856C-8C42-3A4B-9309-24914967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8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294A-1A56-D44E-9F41-5B6F15D3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99E07-C0A3-5241-BCED-3E12BA278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E73E-25A0-804D-9F2E-BE47E169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05A7-6822-8947-ACE8-EDAF1E8B95A9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28B93-6ADD-354A-9183-9CF7A6DB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B7A8B-05B5-CB44-B7C5-7B4AADDE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1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2C0B-FF5D-DD4D-A040-38F99176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02A45-46EC-3542-8AA4-086E712E2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3378E-8D36-5C4B-A819-EECC36D3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51A8A-25E6-C647-B82B-7C41E267B076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423F4-43D6-0B4C-826E-7D75A11C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B4B69-9BA5-DE47-A3E7-8126FC76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5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9C62-D947-3344-AEA8-C16A7AA2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3CCD3-6AE8-F341-AB74-A10168961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8A7FD-BC65-C04A-8221-F1F12278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D10E6-015A-514E-B51E-D854FCE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3F18-2954-6549-B48A-F1A23141B309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FF96-270A-D74C-B37D-21D5B8D7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B8871-F349-2C4E-8EF4-CD8949ED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2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F360-710A-E14D-89A3-EE9CB37B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A3700-BD8B-2544-9F54-11992B0F0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91020-00CD-4445-94FF-C830F9A6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F3534-A1D9-C94A-A4F5-048AC98E9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D4185-BF43-6847-A26A-256FF71D1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0AFEC9-8AFC-7547-913D-FD7FF80D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BD295-4956-8049-849E-69F397E05F7D}" type="datetime1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907EC-090E-C048-88F9-24C8CA15A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848C7-600E-854C-ADFD-AAA53800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1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9E06-B758-814B-9EC0-AB9BD60E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53AE8-9567-5445-847C-A0BA292E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1184-1BB5-0D42-BEBC-981F9555EDB4}" type="datetime1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CF101-B01B-7846-A361-FE57BD4F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55C7E-D511-9B4B-AA6B-6E8BBE32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8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EE693-574C-8E4A-A9BB-E2CD1046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CAEC-F807-E147-9C92-3B2600912B4B}" type="datetime1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F5C6E-68B3-FB41-96AF-F5119143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647C0-F5ED-9743-918E-376C5C02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7C69-40F8-DC44-A2D8-6A8A31CF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7DEAB-7528-7E47-B9FB-81F37FC2B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9376E-DC57-1D4F-B6F6-10E7B06E3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ECD18-BC17-8F4B-8B60-E6DF1FF9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F89D-C541-C246-8F2C-35EA0A2295BD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D60CA-7A49-EE46-81FF-F40862F7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9DEA1-B9C5-C441-B906-F4B3891E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8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C406-230C-834B-93A0-B5C3B09F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82FF-6CE2-864B-A3FF-4228819B3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6820E-7223-B340-9A8C-F5EC313A0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0401A-087C-E040-85C1-59C0EF89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6402-E19A-1D4C-A92E-C69FEFAF4CAA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A7E0-1794-BC49-83C4-CF20FF46D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18CC0-AE4A-B749-BA38-ACFB79AE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9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8452A-67EF-D64A-B288-A305BCE8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47007-C115-A448-AF9B-B6B3C4A6C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BA8BA-3A88-3B44-B986-1FDCB4E54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5DCEA-B219-B246-93DD-D7DB1A74DF4C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CF3C2-8113-4F47-8F74-07EC2C04D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37CE2-039D-354F-92DF-E5A0D01BB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A5240-BCBD-1C43-B0DD-060C74113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1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ariellel@stanford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7E73-CA73-924D-BE26-910A730E5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Velocity-based event detection using downhole DAS arrays - examples from SAFOD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A2F57-5ACF-8147-9BCD-4CDDAF448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723" y="3602038"/>
            <a:ext cx="10079277" cy="26484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Ariel Lellouch</a:t>
            </a:r>
          </a:p>
          <a:p>
            <a:r>
              <a:rPr lang="en-US" dirty="0"/>
              <a:t>In collaboration with:</a:t>
            </a:r>
          </a:p>
          <a:p>
            <a:r>
              <a:rPr lang="en-US" dirty="0" err="1"/>
              <a:t>Siyuan</a:t>
            </a:r>
            <a:r>
              <a:rPr lang="en-US" dirty="0"/>
              <a:t> Yuan</a:t>
            </a:r>
          </a:p>
          <a:p>
            <a:r>
              <a:rPr lang="en-US" dirty="0"/>
              <a:t>Zack Spica </a:t>
            </a:r>
          </a:p>
          <a:p>
            <a:r>
              <a:rPr lang="en-US" dirty="0"/>
              <a:t>Biondo Biondi </a:t>
            </a:r>
          </a:p>
          <a:p>
            <a:r>
              <a:rPr lang="en-US" dirty="0"/>
              <a:t>William L. Ellsworth</a:t>
            </a:r>
          </a:p>
        </p:txBody>
      </p:sp>
    </p:spTree>
    <p:extLst>
      <p:ext uri="{BB962C8B-B14F-4D97-AF65-F5344CB8AC3E}">
        <p14:creationId xmlns:p14="http://schemas.microsoft.com/office/powerpoint/2010/main" val="109840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C125-AD00-6049-BD04-88E8E459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Slant stack decomposition – P waves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AE1428-5BDE-F34B-9AB4-2D0E1B0AC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8047" y="1773057"/>
            <a:ext cx="7215753" cy="4948418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3C7AF-E1E5-7048-9638-EC92CDC4B797}"/>
              </a:ext>
            </a:extLst>
          </p:cNvPr>
          <p:cNvSpPr txBox="1">
            <a:spLocks/>
          </p:cNvSpPr>
          <p:nvPr/>
        </p:nvSpPr>
        <p:spPr>
          <a:xfrm>
            <a:off x="101601" y="1773057"/>
            <a:ext cx="3953932" cy="4583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Computed for overlapping windows</a:t>
            </a:r>
          </a:p>
          <a:p>
            <a:pPr lvl="1"/>
            <a:r>
              <a:rPr lang="en-US" dirty="0"/>
              <a:t>1-channel overlap</a:t>
            </a:r>
          </a:p>
          <a:p>
            <a:r>
              <a:rPr lang="en-US" dirty="0"/>
              <a:t>High semblance indicates local velocity</a:t>
            </a:r>
          </a:p>
          <a:p>
            <a:r>
              <a:rPr lang="en-US" dirty="0"/>
              <a:t>Each panel is picked </a:t>
            </a:r>
          </a:p>
          <a:p>
            <a:pPr lvl="1"/>
            <a:r>
              <a:rPr lang="en-US" dirty="0"/>
              <a:t>Yields continuous model</a:t>
            </a:r>
          </a:p>
          <a:p>
            <a:r>
              <a:rPr lang="en-US" dirty="0"/>
              <a:t>Where to pick semblance panels?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EDE5A-2083-614D-8219-2DD6590E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5B462-CE42-764B-AF59-6AFBB5428E04}"/>
              </a:ext>
            </a:extLst>
          </p:cNvPr>
          <p:cNvSpPr txBox="1"/>
          <p:nvPr/>
        </p:nvSpPr>
        <p:spPr>
          <a:xfrm>
            <a:off x="4921554" y="1362541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0-150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B747B-F854-C944-95F8-394AE5CD3CD9}"/>
              </a:ext>
            </a:extLst>
          </p:cNvPr>
          <p:cNvSpPr txBox="1"/>
          <p:nvPr/>
        </p:nvSpPr>
        <p:spPr>
          <a:xfrm>
            <a:off x="7256329" y="1362540"/>
            <a:ext cx="134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275-425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1ACB8-009F-FA49-BEB2-1421FA9A1A6A}"/>
              </a:ext>
            </a:extLst>
          </p:cNvPr>
          <p:cNvSpPr txBox="1"/>
          <p:nvPr/>
        </p:nvSpPr>
        <p:spPr>
          <a:xfrm>
            <a:off x="9686979" y="1362540"/>
            <a:ext cx="134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650-800 m</a:t>
            </a:r>
          </a:p>
        </p:txBody>
      </p:sp>
    </p:spTree>
    <p:extLst>
      <p:ext uri="{BB962C8B-B14F-4D97-AF65-F5344CB8AC3E}">
        <p14:creationId xmlns:p14="http://schemas.microsoft.com/office/powerpoint/2010/main" val="344665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D85A-190E-2445-A169-8A536019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waves: interference/conversions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9212C86-D63F-1447-BC79-C5C46D5C5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971" y="1432494"/>
            <a:ext cx="9463315" cy="54255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3637-165E-8E42-B128-9211867B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4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7379-7333-1347-A0E9-9114425C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S-wave picking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9EF2A-BB38-DE40-8EDD-0DC68E623B30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8796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Trickier than P</a:t>
            </a:r>
          </a:p>
          <a:p>
            <a:r>
              <a:rPr lang="en-US" dirty="0"/>
              <a:t>Workflow:</a:t>
            </a:r>
          </a:p>
          <a:p>
            <a:pPr lvl="1"/>
            <a:r>
              <a:rPr lang="en-US" dirty="0"/>
              <a:t>Moveout-correction using P velocity</a:t>
            </a:r>
          </a:p>
          <a:p>
            <a:pPr lvl="1"/>
            <a:r>
              <a:rPr lang="en-US" dirty="0"/>
              <a:t>FK filtering (remove zero and negative components)</a:t>
            </a:r>
          </a:p>
          <a:p>
            <a:pPr lvl="1"/>
            <a:r>
              <a:rPr lang="en-US" dirty="0"/>
              <a:t>Approximate S moveout correction</a:t>
            </a:r>
          </a:p>
          <a:p>
            <a:pPr lvl="1"/>
            <a:r>
              <a:rPr lang="en-US" dirty="0"/>
              <a:t>Consistent phase picking!</a:t>
            </a:r>
          </a:p>
          <a:p>
            <a:pPr lvl="1"/>
            <a:r>
              <a:rPr lang="en-US" dirty="0"/>
              <a:t>Manual adjustments…</a:t>
            </a:r>
          </a:p>
          <a:p>
            <a:r>
              <a:rPr lang="en-US" dirty="0"/>
              <a:t>Downhole arrays are especially beneficial for S processing!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5DAE2-4E44-8B4B-8D39-656FB472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5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D403B884-AF93-AE40-9B4A-2971B1550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7763" b="10520"/>
          <a:stretch/>
        </p:blipFill>
        <p:spPr>
          <a:xfrm>
            <a:off x="7079225" y="162837"/>
            <a:ext cx="3913239" cy="6193513"/>
          </a:xfrm>
        </p:spPr>
      </p:pic>
    </p:spTree>
    <p:extLst>
      <p:ext uri="{BB962C8B-B14F-4D97-AF65-F5344CB8AC3E}">
        <p14:creationId xmlns:p14="http://schemas.microsoft.com/office/powerpoint/2010/main" val="250182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30E5-14E6-7344-A752-6545C7BB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processing flow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553C2F-21BB-3D40-8C4D-910DD7427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1278"/>
            <a:ext cx="12140934" cy="47752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5FD2E-DDCF-0648-8611-57E277B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3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A1E4-A1EB-A446-A595-A6A83702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S-waves - easier in the slant-stack domain!</a:t>
            </a:r>
          </a:p>
        </p:txBody>
      </p:sp>
      <p:pic>
        <p:nvPicPr>
          <p:cNvPr id="6" name="Content Placeholder 5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DA94C3E3-C931-474D-8B06-8EF192A0F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3832" y="1479596"/>
            <a:ext cx="6836794" cy="50878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2D166-7214-9641-9EAC-77C8FD87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4952FBC-DF0B-3042-8EA6-82C1991717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4648201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 is relatively ease to estimate (red)</a:t>
                </a:r>
              </a:p>
              <a:p>
                <a:r>
                  <a:rPr lang="en-US" dirty="0"/>
                  <a:t>S events arrive later (black)</a:t>
                </a:r>
              </a:p>
              <a:p>
                <a:r>
                  <a:rPr lang="en-US" dirty="0"/>
                  <a:t>Much lower velocity!</a:t>
                </a:r>
              </a:p>
              <a:p>
                <a:r>
                  <a:rPr lang="en-US" dirty="0"/>
                  <a:t>Hard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&lt;~0.6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Pick maximal slant-stack semblance within those limits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4952FBC-DF0B-3042-8EA6-82C19917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4648201" cy="4351338"/>
              </a:xfrm>
              <a:prstGeom prst="rect">
                <a:avLst/>
              </a:prstGeom>
              <a:blipFill>
                <a:blip r:embed="rId4"/>
                <a:stretch>
                  <a:fillRect l="-218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807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B26C-D3E5-A146-922C-9C01EE1E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Interferometry using ambient field</a:t>
            </a:r>
          </a:p>
        </p:txBody>
      </p:sp>
      <p:pic>
        <p:nvPicPr>
          <p:cNvPr id="6" name="Content Placeholder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5791A08-2DE4-654E-916C-51A59FA16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846" y="1599956"/>
            <a:ext cx="3868615" cy="51215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4684C-433C-F649-878A-EADA3378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640EB7-A1F4-5643-AD29-828B950E4A29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61298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1-day data records</a:t>
            </a:r>
          </a:p>
          <a:p>
            <a:r>
              <a:rPr lang="en-US" dirty="0"/>
              <a:t>Surface virtual source vs. constant distance</a:t>
            </a:r>
          </a:p>
          <a:p>
            <a:r>
              <a:rPr lang="en-US" dirty="0"/>
              <a:t>Stacking correlations </a:t>
            </a:r>
          </a:p>
          <a:p>
            <a:r>
              <a:rPr lang="en-US" dirty="0"/>
              <a:t>Repeated for different days</a:t>
            </a:r>
          </a:p>
        </p:txBody>
      </p:sp>
    </p:spTree>
    <p:extLst>
      <p:ext uri="{BB962C8B-B14F-4D97-AF65-F5344CB8AC3E}">
        <p14:creationId xmlns:p14="http://schemas.microsoft.com/office/powerpoint/2010/main" val="224402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308E-4B12-7542-BCE4-D856C906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check-shot processing</a:t>
            </a:r>
          </a:p>
        </p:txBody>
      </p:sp>
      <p:pic>
        <p:nvPicPr>
          <p:cNvPr id="5" name="Content Placeholder 4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76BFF119-B5D6-834C-AF4C-FB2F03FE4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90688"/>
            <a:ext cx="5560862" cy="43513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9B56F5-A524-6E48-9D4B-F0CB1D776566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8333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really 1-D </a:t>
            </a:r>
          </a:p>
          <a:p>
            <a:pPr lvl="1"/>
            <a:r>
              <a:rPr lang="en-US" dirty="0"/>
              <a:t>Compensated by Euclidean distance calculation</a:t>
            </a:r>
          </a:p>
          <a:p>
            <a:pPr lvl="1"/>
            <a:r>
              <a:rPr lang="en-US" dirty="0"/>
              <a:t>Straight rays</a:t>
            </a:r>
          </a:p>
          <a:p>
            <a:pPr lvl="1"/>
            <a:r>
              <a:rPr lang="en-US" dirty="0"/>
              <a:t>Near field effects</a:t>
            </a:r>
          </a:p>
          <a:p>
            <a:r>
              <a:rPr lang="en-US" dirty="0"/>
              <a:t>No </a:t>
            </a:r>
            <a:r>
              <a:rPr lang="en-US"/>
              <a:t>S-waves energy</a:t>
            </a:r>
            <a:endParaRPr lang="en-US" dirty="0"/>
          </a:p>
          <a:p>
            <a:r>
              <a:rPr lang="en-US" dirty="0"/>
              <a:t>Different sampling (~15m)</a:t>
            </a:r>
          </a:p>
          <a:p>
            <a:pPr lvl="1"/>
            <a:r>
              <a:rPr lang="en-US" dirty="0"/>
              <a:t>Smoothing operators are equivalent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C86B4-0DBF-7347-AA59-9F7F2D03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1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5013"/>
            <a:ext cx="5566142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267F17-5AE5-1C4C-9D6F-4597A7EE0309}"/>
              </a:ext>
            </a:extLst>
          </p:cNvPr>
          <p:cNvSpPr txBox="1">
            <a:spLocks/>
          </p:cNvSpPr>
          <p:nvPr/>
        </p:nvSpPr>
        <p:spPr>
          <a:xfrm>
            <a:off x="262467" y="1825625"/>
            <a:ext cx="3691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picking and slant-stacks</a:t>
            </a:r>
          </a:p>
        </p:txBody>
      </p:sp>
    </p:spTree>
    <p:extLst>
      <p:ext uri="{BB962C8B-B14F-4D97-AF65-F5344CB8AC3E}">
        <p14:creationId xmlns:p14="http://schemas.microsoft.com/office/powerpoint/2010/main" val="1690106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5013"/>
            <a:ext cx="5566143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8E5B2F-3A22-C84D-BA3F-D0D31FF17A7A}"/>
              </a:ext>
            </a:extLst>
          </p:cNvPr>
          <p:cNvSpPr txBox="1">
            <a:spLocks/>
          </p:cNvSpPr>
          <p:nvPr/>
        </p:nvSpPr>
        <p:spPr>
          <a:xfrm>
            <a:off x="262467" y="1825625"/>
            <a:ext cx="3691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picking and slant-stacks</a:t>
            </a:r>
          </a:p>
          <a:p>
            <a:r>
              <a:rPr lang="en-US" dirty="0"/>
              <a:t>Matches check-shot processing</a:t>
            </a:r>
          </a:p>
        </p:txBody>
      </p:sp>
    </p:spTree>
    <p:extLst>
      <p:ext uri="{BB962C8B-B14F-4D97-AF65-F5344CB8AC3E}">
        <p14:creationId xmlns:p14="http://schemas.microsoft.com/office/powerpoint/2010/main" val="392232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F948CA-17D7-154B-95F2-BB88E95CEE73}"/>
              </a:ext>
            </a:extLst>
          </p:cNvPr>
          <p:cNvSpPr txBox="1">
            <a:spLocks/>
          </p:cNvSpPr>
          <p:nvPr/>
        </p:nvSpPr>
        <p:spPr>
          <a:xfrm>
            <a:off x="262467" y="1825625"/>
            <a:ext cx="3691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picking and slant-stacks</a:t>
            </a:r>
          </a:p>
          <a:p>
            <a:r>
              <a:rPr lang="en-US" dirty="0"/>
              <a:t>Matches check-shot processing</a:t>
            </a:r>
          </a:p>
          <a:p>
            <a:r>
              <a:rPr lang="en-US" dirty="0"/>
              <a:t>Geological structure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5013"/>
            <a:ext cx="5566142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5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9552-B8A0-D54E-9611-C7DD6184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69991-F672-EF43-B0F8-26DBF3313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The SAFOD DAS array</a:t>
            </a:r>
          </a:p>
          <a:p>
            <a:r>
              <a:rPr lang="en-US" dirty="0"/>
              <a:t>P/S velocity analysis using earthquakes</a:t>
            </a:r>
            <a:endParaRPr lang="he-IL" dirty="0"/>
          </a:p>
          <a:p>
            <a:pPr lvl="1"/>
            <a:r>
              <a:rPr lang="en-US" dirty="0"/>
              <a:t>Comparison with interferometry and downhole geophone survey</a:t>
            </a:r>
          </a:p>
          <a:p>
            <a:r>
              <a:rPr lang="en-US" dirty="0"/>
              <a:t>Automatic event detection method</a:t>
            </a:r>
          </a:p>
          <a:p>
            <a:pPr lvl="1"/>
            <a:r>
              <a:rPr lang="en-US" dirty="0"/>
              <a:t>Velocity-based</a:t>
            </a:r>
          </a:p>
          <a:p>
            <a:pPr lvl="1"/>
            <a:r>
              <a:rPr lang="en-US" dirty="0"/>
              <a:t>Comparison with USGS catalog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90701-0188-F549-B2D9-B1F2E7AE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5013"/>
            <a:ext cx="5566142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8CC695-3233-284A-9C85-36EC4B4179B7}"/>
              </a:ext>
            </a:extLst>
          </p:cNvPr>
          <p:cNvSpPr txBox="1">
            <a:spLocks/>
          </p:cNvSpPr>
          <p:nvPr/>
        </p:nvSpPr>
        <p:spPr>
          <a:xfrm>
            <a:off x="262467" y="1825625"/>
            <a:ext cx="3691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picking and slant-stacks</a:t>
            </a:r>
          </a:p>
          <a:p>
            <a:r>
              <a:rPr lang="en-US" dirty="0"/>
              <a:t>Matches check-shot processing</a:t>
            </a:r>
          </a:p>
          <a:p>
            <a:r>
              <a:rPr lang="en-US" dirty="0"/>
              <a:t>Geological structure</a:t>
            </a:r>
          </a:p>
        </p:txBody>
      </p:sp>
    </p:spTree>
    <p:extLst>
      <p:ext uri="{BB962C8B-B14F-4D97-AF65-F5344CB8AC3E}">
        <p14:creationId xmlns:p14="http://schemas.microsoft.com/office/powerpoint/2010/main" val="193875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5013"/>
            <a:ext cx="5566142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C91E90-4340-FE4A-8AF8-B8FEB50ABBC6}"/>
              </a:ext>
            </a:extLst>
          </p:cNvPr>
          <p:cNvSpPr txBox="1">
            <a:spLocks/>
          </p:cNvSpPr>
          <p:nvPr/>
        </p:nvSpPr>
        <p:spPr>
          <a:xfrm>
            <a:off x="262467" y="1825625"/>
            <a:ext cx="3691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picking and slant-stacks</a:t>
            </a:r>
          </a:p>
          <a:p>
            <a:r>
              <a:rPr lang="en-US" dirty="0"/>
              <a:t>Matches check-shot processing</a:t>
            </a:r>
          </a:p>
          <a:p>
            <a:r>
              <a:rPr lang="en-US" dirty="0"/>
              <a:t>Geological structure</a:t>
            </a:r>
          </a:p>
          <a:p>
            <a:r>
              <a:rPr lang="en-US" dirty="0"/>
              <a:t>S follows same structure</a:t>
            </a:r>
          </a:p>
        </p:txBody>
      </p:sp>
    </p:spTree>
    <p:extLst>
      <p:ext uri="{BB962C8B-B14F-4D97-AF65-F5344CB8AC3E}">
        <p14:creationId xmlns:p14="http://schemas.microsoft.com/office/powerpoint/2010/main" val="1185388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B9E5A32-5943-F049-A9E5-CF6A9D185EA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75" y="2002534"/>
            <a:ext cx="7232904" cy="4416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6E7A-F538-4644-A6DD-A0D65BF0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estimated velocities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8EF44-B927-C143-883C-E8F7DE6A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57463E8-46BA-F244-A2BB-F279F721B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467" y="1825625"/>
                <a:ext cx="369190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Good agreement between picking and slant-stacks</a:t>
                </a:r>
              </a:p>
              <a:p>
                <a:r>
                  <a:rPr lang="en-US" dirty="0"/>
                  <a:t>Matches check-shot processing</a:t>
                </a:r>
              </a:p>
              <a:p>
                <a:r>
                  <a:rPr lang="en-US" dirty="0"/>
                  <a:t>Geological structure</a:t>
                </a:r>
              </a:p>
              <a:p>
                <a:r>
                  <a:rPr lang="en-US" dirty="0"/>
                  <a:t>S follows same structure</a:t>
                </a:r>
              </a:p>
              <a:p>
                <a:r>
                  <a:rPr lang="en-US" dirty="0"/>
                  <a:t>“Normal”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57463E8-46BA-F244-A2BB-F279F721B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67" y="1825625"/>
                <a:ext cx="3691909" cy="4351338"/>
              </a:xfrm>
              <a:prstGeom prst="rect">
                <a:avLst/>
              </a:prstGeom>
              <a:blipFill>
                <a:blip r:embed="rId3"/>
                <a:stretch>
                  <a:fillRect l="-2749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2327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5411A2-3F43-9A47-B6CC-99BB1D37420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Visible SP conversion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anomaly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5411A2-3F43-9A47-B6CC-99BB1D3742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9464FE-F9E8-FD4E-A71D-CC72A3C4B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8526" y="1467034"/>
            <a:ext cx="2914948" cy="53909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22773-8EEE-784C-8E32-C7B231A5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AFCCA8-FAF1-E540-9C91-B6166B2EAE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1161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Different wavelet</a:t>
            </a:r>
          </a:p>
          <a:p>
            <a:r>
              <a:rPr lang="en-US" dirty="0"/>
              <a:t>High amplitude</a:t>
            </a:r>
          </a:p>
        </p:txBody>
      </p:sp>
    </p:spTree>
    <p:extLst>
      <p:ext uri="{BB962C8B-B14F-4D97-AF65-F5344CB8AC3E}">
        <p14:creationId xmlns:p14="http://schemas.microsoft.com/office/powerpoint/2010/main" val="4228013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E73D-A611-8645-9530-34D87081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267" y="2608792"/>
            <a:ext cx="10515600" cy="1325563"/>
          </a:xfrm>
        </p:spPr>
        <p:txBody>
          <a:bodyPr/>
          <a:lstStyle/>
          <a:p>
            <a:r>
              <a:rPr lang="en-US" dirty="0"/>
              <a:t>How can we use this for detection?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1AD5F-C984-854D-986E-28E08585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98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C339-8189-4940-820C-D291074C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angle effects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A61E9C-0C95-E747-B84E-1105FE81A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931" y="1447686"/>
            <a:ext cx="8561827" cy="49086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8A660-F8C6-4548-9A4B-0AE960EE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C339-8189-4940-820C-D291074C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angle effects</a:t>
            </a:r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FCA61E9C-0C95-E747-B84E-1105FE81A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461" y="1499016"/>
            <a:ext cx="8681053" cy="49938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57E004-1C49-0B4A-9BBD-DFD5941EE214}"/>
              </a:ext>
            </a:extLst>
          </p:cNvPr>
          <p:cNvSpPr txBox="1"/>
          <p:nvPr/>
        </p:nvSpPr>
        <p:spPr>
          <a:xfrm rot="16200000">
            <a:off x="516717" y="3445789"/>
            <a:ext cx="228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Manually aligned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27CB-055D-0449-9DA7-540DC64219A4}"/>
              </a:ext>
            </a:extLst>
          </p:cNvPr>
          <p:cNvSpPr txBox="1"/>
          <p:nvPr/>
        </p:nvSpPr>
        <p:spPr>
          <a:xfrm>
            <a:off x="5308980" y="6488668"/>
            <a:ext cx="228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Moveout differences!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C00383-9BEA-B648-874F-8418E7BC84B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593850" y="2594344"/>
            <a:ext cx="2879652" cy="4078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5E4FB8-8FE8-594B-BC3B-DC581217ADA2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703134" y="2321444"/>
            <a:ext cx="605846" cy="4351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1EEAB0-B608-FB42-86D5-D6DA8D775E7A}"/>
              </a:ext>
            </a:extLst>
          </p:cNvPr>
          <p:cNvCxnSpPr>
            <a:cxnSpLocks/>
          </p:cNvCxnSpPr>
          <p:nvPr/>
        </p:nvCxnSpPr>
        <p:spPr>
          <a:xfrm flipV="1">
            <a:off x="6451415" y="2381511"/>
            <a:ext cx="1142435" cy="4153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AE848-04A1-2C44-80E6-54EAA0C9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73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96C7-00F7-D64D-A202-08E2D7A7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earthquakes, similar moveouts…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F5BE40-A250-714A-8803-D97627E6CD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Unique temporal behavior</a:t>
                </a:r>
              </a:p>
              <a:p>
                <a:pPr lvl="1"/>
                <a:r>
                  <a:rPr lang="en-US" dirty="0"/>
                  <a:t>Source onset time is unknown, so behavior is relative</a:t>
                </a:r>
              </a:p>
              <a:p>
                <a:pPr lvl="1"/>
                <a:r>
                  <a:rPr lang="en-US" dirty="0"/>
                  <a:t>Depends on local velocity at the array location</a:t>
                </a:r>
              </a:p>
              <a:p>
                <a:r>
                  <a:rPr lang="en-US" dirty="0"/>
                  <a:t>Expected moveout can be scaled by </a:t>
                </a:r>
              </a:p>
              <a:p>
                <a:pPr lvl="1"/>
                <a:r>
                  <a:rPr lang="en-US" dirty="0"/>
                  <a:t>First order </a:t>
                </a:r>
                <a:r>
                  <a:rPr lang="en-US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,70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Snell’s law for changes along the array</a:t>
                </a:r>
              </a:p>
              <a:p>
                <a:r>
                  <a:rPr lang="en-US" dirty="0"/>
                  <a:t>For each angle:</a:t>
                </a:r>
              </a:p>
              <a:p>
                <a:pPr lvl="1"/>
                <a:r>
                  <a:rPr lang="en-US" dirty="0"/>
                  <a:t>Calculate apparent moveout </a:t>
                </a:r>
              </a:p>
              <a:p>
                <a:pPr lvl="1"/>
                <a:r>
                  <a:rPr lang="en-US" dirty="0"/>
                  <a:t>Shift data accordingly</a:t>
                </a:r>
              </a:p>
              <a:p>
                <a:pPr lvl="1"/>
                <a:r>
                  <a:rPr lang="en-US" dirty="0"/>
                  <a:t>Compute windowed semblance, along channels, for all record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Amplitude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𝑐h𝑎𝑛𝑛𝑒𝑙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Semblance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Apply threshold for event detection </a:t>
                </a:r>
              </a:p>
              <a:p>
                <a:pPr lvl="1"/>
                <a:r>
                  <a:rPr lang="en-US" dirty="0"/>
                  <a:t>Repeat for P and S velocities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	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F5BE40-A250-714A-8803-D97627E6CD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EAAB8-9673-5C47-8CE1-3E7D5235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icture containing electronics&#13;&#10;&#13;&#10;Description automatically generated">
            <a:extLst>
              <a:ext uri="{FF2B5EF4-FFF2-40B4-BE49-F238E27FC236}">
                <a16:creationId xmlns:a16="http://schemas.microsoft.com/office/drawing/2014/main" id="{3E78257C-2BD5-5441-8DB0-12360B601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98"/>
          <a:stretch/>
        </p:blipFill>
        <p:spPr>
          <a:xfrm>
            <a:off x="8339800" y="1957754"/>
            <a:ext cx="3787723" cy="38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26478-6F49-BE4C-BD53-720DD338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619" y="252185"/>
            <a:ext cx="3310759" cy="6400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C661F-88BE-B44C-9DA4-51233E18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15" y="252185"/>
            <a:ext cx="3310758" cy="640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37CE6-CB74-8144-AED5-446B3A15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610" y="252185"/>
            <a:ext cx="3310758" cy="640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DEA8AD-F983-334A-BA91-187533B18F48}"/>
              </a:ext>
            </a:extLst>
          </p:cNvPr>
          <p:cNvSpPr txBox="1"/>
          <p:nvPr/>
        </p:nvSpPr>
        <p:spPr>
          <a:xfrm>
            <a:off x="0" y="1354668"/>
            <a:ext cx="738664" cy="39454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/>
              <a:t>Input data</a:t>
            </a:r>
          </a:p>
        </p:txBody>
      </p:sp>
    </p:spTree>
    <p:extLst>
      <p:ext uri="{BB962C8B-B14F-4D97-AF65-F5344CB8AC3E}">
        <p14:creationId xmlns:p14="http://schemas.microsoft.com/office/powerpoint/2010/main" val="5824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39C3C-40F3-4248-9CBC-E1119A22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DA73B-0EE1-4A45-AB8C-3CA2425E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50" y="472467"/>
            <a:ext cx="3147864" cy="5943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D798B-616C-0E44-8C01-2F31E638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40" y="472467"/>
            <a:ext cx="3147863" cy="5943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1C97E-385E-E543-B851-F2BDE945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743" y="472464"/>
            <a:ext cx="3339942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21C83F-3AAC-FA48-B5F1-A15E6942ECB9}"/>
              </a:ext>
            </a:extLst>
          </p:cNvPr>
          <p:cNvSpPr txBox="1"/>
          <p:nvPr/>
        </p:nvSpPr>
        <p:spPr>
          <a:xfrm>
            <a:off x="5799310" y="106876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S=0.792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4A4EC-536C-9B42-8B5F-EE6FB49487AC}"/>
              </a:ext>
            </a:extLst>
          </p:cNvPr>
          <p:cNvSpPr txBox="1"/>
          <p:nvPr/>
        </p:nvSpPr>
        <p:spPr>
          <a:xfrm>
            <a:off x="9398797" y="106876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S=0.031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B58DD-4C20-5D4D-BDFF-F4B73E11A8FD}"/>
              </a:ext>
            </a:extLst>
          </p:cNvPr>
          <p:cNvSpPr txBox="1"/>
          <p:nvPr/>
        </p:nvSpPr>
        <p:spPr>
          <a:xfrm>
            <a:off x="2116364" y="106876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S=0.661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4615A2-2179-3742-B0F0-E84CF5D97AE2}"/>
              </a:ext>
            </a:extLst>
          </p:cNvPr>
          <p:cNvSpPr txBox="1"/>
          <p:nvPr/>
        </p:nvSpPr>
        <p:spPr>
          <a:xfrm>
            <a:off x="0" y="1354668"/>
            <a:ext cx="738664" cy="39454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/>
              <a:t>Constant angle</a:t>
            </a:r>
          </a:p>
        </p:txBody>
      </p:sp>
    </p:spTree>
    <p:extLst>
      <p:ext uri="{BB962C8B-B14F-4D97-AF65-F5344CB8AC3E}">
        <p14:creationId xmlns:p14="http://schemas.microsoft.com/office/powerpoint/2010/main" val="362715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3842-9358-234C-AF9D-0E1CAF71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CF844-2E36-EF49-AC8D-EAF4BDC95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seismic</a:t>
            </a:r>
            <a:r>
              <a:rPr lang="he-IL" dirty="0"/>
              <a:t> </a:t>
            </a:r>
            <a:r>
              <a:rPr lang="en-US" dirty="0"/>
              <a:t>monitoring is challenging</a:t>
            </a:r>
          </a:p>
          <a:p>
            <a:pPr lvl="1"/>
            <a:r>
              <a:rPr lang="en-US" dirty="0"/>
              <a:t>Surface receivers – low S/N</a:t>
            </a:r>
            <a:endParaRPr lang="he-IL" dirty="0"/>
          </a:p>
          <a:p>
            <a:pPr lvl="1"/>
            <a:r>
              <a:rPr lang="en-US"/>
              <a:t>Continuously </a:t>
            </a:r>
            <a:r>
              <a:rPr lang="en-US" dirty="0"/>
              <a:t>recording arrays </a:t>
            </a:r>
          </a:p>
          <a:p>
            <a:pPr lvl="1"/>
            <a:r>
              <a:rPr lang="en-US" dirty="0"/>
              <a:t>Sparse arrays – hard to follow seismic phases</a:t>
            </a:r>
          </a:p>
          <a:p>
            <a:r>
              <a:rPr lang="en-US" dirty="0"/>
              <a:t>DAS has emerged as a promising alternative</a:t>
            </a:r>
          </a:p>
          <a:p>
            <a:r>
              <a:rPr lang="en-US" dirty="0"/>
              <a:t>Goal - utilization of array-based seismology using downhole DAS</a:t>
            </a:r>
          </a:p>
          <a:p>
            <a:pPr lvl="1"/>
            <a:r>
              <a:rPr lang="en-US" b="1" dirty="0"/>
              <a:t>Detection</a:t>
            </a:r>
            <a:r>
              <a:rPr lang="en-US" dirty="0"/>
              <a:t>, location, characterization…</a:t>
            </a:r>
          </a:p>
          <a:p>
            <a:pPr lvl="1"/>
            <a:r>
              <a:rPr lang="en-US" dirty="0"/>
              <a:t>Seismic velocity is helpful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696F2-B4D2-7B42-9E20-CA718FE0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373392-AEED-6740-A665-4866AD6AD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8" y="470960"/>
            <a:ext cx="3147864" cy="594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D6F73F-DCE4-744B-9C9D-094D25A0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38" y="470963"/>
            <a:ext cx="3147864" cy="5943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35448-0AB7-B548-AE6C-2CCF20047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741" y="470960"/>
            <a:ext cx="3339942" cy="5943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14B68F-CCBB-4B4E-AA06-28BFB19C7346}"/>
              </a:ext>
            </a:extLst>
          </p:cNvPr>
          <p:cNvSpPr txBox="1"/>
          <p:nvPr/>
        </p:nvSpPr>
        <p:spPr>
          <a:xfrm>
            <a:off x="5799308" y="108681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S=0.814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BBCEA-1391-DB4F-B699-CF7B19277A49}"/>
              </a:ext>
            </a:extLst>
          </p:cNvPr>
          <p:cNvSpPr txBox="1"/>
          <p:nvPr/>
        </p:nvSpPr>
        <p:spPr>
          <a:xfrm>
            <a:off x="9398795" y="108681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S=0.045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EEBDC-39DC-FF45-AEA4-4275525E2F73}"/>
              </a:ext>
            </a:extLst>
          </p:cNvPr>
          <p:cNvSpPr txBox="1"/>
          <p:nvPr/>
        </p:nvSpPr>
        <p:spPr>
          <a:xfrm>
            <a:off x="2116362" y="108681"/>
            <a:ext cx="10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S=0.689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0EE98-D14C-2B4E-AA46-BF77FFC661E1}"/>
              </a:ext>
            </a:extLst>
          </p:cNvPr>
          <p:cNvSpPr txBox="1"/>
          <p:nvPr/>
        </p:nvSpPr>
        <p:spPr>
          <a:xfrm>
            <a:off x="0" y="1354668"/>
            <a:ext cx="738664" cy="39454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/>
              <a:t>Variable angle</a:t>
            </a:r>
          </a:p>
        </p:txBody>
      </p:sp>
    </p:spTree>
    <p:extLst>
      <p:ext uri="{BB962C8B-B14F-4D97-AF65-F5344CB8AC3E}">
        <p14:creationId xmlns:p14="http://schemas.microsoft.com/office/powerpoint/2010/main" val="4054519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26478-6F49-BE4C-BD53-720DD338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619" y="252186"/>
            <a:ext cx="3310758" cy="64007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C661F-88BE-B44C-9DA4-51233E18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15" y="252186"/>
            <a:ext cx="3310757" cy="6400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37CE6-CB74-8144-AED5-446B3A15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610" y="252186"/>
            <a:ext cx="3310757" cy="6400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845AA-79D8-A44D-A1A9-10F4177C8AC5}"/>
              </a:ext>
            </a:extLst>
          </p:cNvPr>
          <p:cNvSpPr txBox="1"/>
          <p:nvPr/>
        </p:nvSpPr>
        <p:spPr>
          <a:xfrm>
            <a:off x="0" y="1354668"/>
            <a:ext cx="738664" cy="39454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/>
              <a:t>Constant angle</a:t>
            </a:r>
          </a:p>
        </p:txBody>
      </p:sp>
    </p:spTree>
    <p:extLst>
      <p:ext uri="{BB962C8B-B14F-4D97-AF65-F5344CB8AC3E}">
        <p14:creationId xmlns:p14="http://schemas.microsoft.com/office/powerpoint/2010/main" val="193523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26478-6F49-BE4C-BD53-720DD338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619" y="252185"/>
            <a:ext cx="3310758" cy="6400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C661F-88BE-B44C-9DA4-51233E18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15" y="252186"/>
            <a:ext cx="3310758" cy="6400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37CE6-CB74-8144-AED5-446B3A15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610" y="252186"/>
            <a:ext cx="3310758" cy="6400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E9FA4-12DB-8B4A-B22E-BA72C66B064B}"/>
              </a:ext>
            </a:extLst>
          </p:cNvPr>
          <p:cNvSpPr txBox="1"/>
          <p:nvPr/>
        </p:nvSpPr>
        <p:spPr>
          <a:xfrm>
            <a:off x="0" y="1354668"/>
            <a:ext cx="738664" cy="39454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/>
              <a:t>Variable angle</a:t>
            </a:r>
          </a:p>
        </p:txBody>
      </p:sp>
    </p:spTree>
    <p:extLst>
      <p:ext uri="{BB962C8B-B14F-4D97-AF65-F5344CB8AC3E}">
        <p14:creationId xmlns:p14="http://schemas.microsoft.com/office/powerpoint/2010/main" val="2765298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DD84-B745-6740-AD6E-0523492B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0"/>
            <a:ext cx="10515600" cy="1325563"/>
          </a:xfrm>
        </p:spPr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Detection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15D7B-DC12-B249-B9B2-122033ECD6F3}"/>
              </a:ext>
            </a:extLst>
          </p:cNvPr>
          <p:cNvSpPr txBox="1"/>
          <p:nvPr/>
        </p:nvSpPr>
        <p:spPr>
          <a:xfrm>
            <a:off x="7298267" y="0"/>
            <a:ext cx="489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Manually-</a:t>
            </a:r>
            <a:r>
              <a:rPr lang="en-US" dirty="0" err="1"/>
              <a:t>overidden</a:t>
            </a:r>
            <a:r>
              <a:rPr lang="en-US" dirty="0"/>
              <a:t> false alarms not shown here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C58120-0D8F-8A45-800E-7B0FD2E8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12" t="10661" r="8589" b="4944"/>
          <a:stretch/>
        </p:blipFill>
        <p:spPr>
          <a:xfrm>
            <a:off x="838200" y="1059552"/>
            <a:ext cx="10023231" cy="57984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3AB15-A09B-7D43-8224-0A284893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1864-B097-EE43-8F99-56B57083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Uncatalogued event!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B59B9-1C06-114F-A669-BA70E10A1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936" y="1555581"/>
            <a:ext cx="5024076" cy="5302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A3BD-4306-CF47-BD4E-2A850917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76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1864-B097-EE43-8F99-56B57083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Uncatalogued event!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B59B9-1C06-114F-A669-BA70E10A1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936" y="1555581"/>
            <a:ext cx="5024076" cy="530241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671707-E59C-664D-AEAC-BDB0B40F7227}"/>
              </a:ext>
            </a:extLst>
          </p:cNvPr>
          <p:cNvSpPr txBox="1">
            <a:spLocks/>
          </p:cNvSpPr>
          <p:nvPr/>
        </p:nvSpPr>
        <p:spPr>
          <a:xfrm>
            <a:off x="7273515" y="2506662"/>
            <a:ext cx="4464485" cy="3444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err="1"/>
              <a:t>L</a:t>
            </a:r>
            <a:r>
              <a:rPr lang="en-US" dirty="0"/>
              <a:t>ow signal-to-noise</a:t>
            </a:r>
            <a:endParaRPr lang="he-IL" dirty="0"/>
          </a:p>
          <a:p>
            <a:r>
              <a:rPr lang="en-US" dirty="0"/>
              <a:t>Visible P and S phases</a:t>
            </a:r>
          </a:p>
          <a:p>
            <a:r>
              <a:rPr lang="en-US" dirty="0"/>
              <a:t>Short P-S difference – close event (5-7km)</a:t>
            </a:r>
          </a:p>
          <a:p>
            <a:r>
              <a:rPr lang="en-US" dirty="0"/>
              <a:t>M&lt;~0</a:t>
            </a:r>
          </a:p>
          <a:p>
            <a:r>
              <a:rPr lang="en-US" dirty="0"/>
              <a:t>Definitely an earthquake…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19446-A4C9-E840-86F6-644FE123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6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E354-E510-304A-B824-D091C280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86518-A573-0F4A-92AE-84593F89D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Downhole DAS arrays are useful</a:t>
            </a:r>
          </a:p>
          <a:p>
            <a:pPr lvl="1"/>
            <a:r>
              <a:rPr lang="en-US" dirty="0"/>
              <a:t>Velocity estimation</a:t>
            </a:r>
          </a:p>
          <a:p>
            <a:pPr lvl="1"/>
            <a:r>
              <a:rPr lang="en-US" dirty="0"/>
              <a:t>Event detection</a:t>
            </a:r>
          </a:p>
          <a:p>
            <a:r>
              <a:rPr lang="en-US" dirty="0"/>
              <a:t>Velocity-based filters are extremely powerful (if designed correctly)</a:t>
            </a:r>
          </a:p>
          <a:p>
            <a:pPr lvl="1"/>
            <a:r>
              <a:rPr lang="en-US" dirty="0"/>
              <a:t>Can significantly help with S-waves analysis (of all sorts)</a:t>
            </a:r>
          </a:p>
          <a:p>
            <a:r>
              <a:rPr lang="en-US" dirty="0"/>
              <a:t>High-fidelity event detection </a:t>
            </a:r>
          </a:p>
          <a:p>
            <a:pPr lvl="1"/>
            <a:r>
              <a:rPr lang="en-US" dirty="0"/>
              <a:t>On-the-fly data classification?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FCBD6-A26B-8945-9C45-C443A40C0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06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5124-D707-C14E-B656-AB91747C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859FD-1088-1C43-8AB1-0AFD93FBC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03" y="3057298"/>
            <a:ext cx="10515600" cy="7434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hlinkClick r:id="rId2"/>
              </a:rPr>
              <a:t>ariellel@stanford.edu</a:t>
            </a:r>
            <a:r>
              <a:rPr lang="en-US" sz="3600" dirty="0"/>
              <a:t> (for longer questions)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55AA9-1FCF-3146-A5A4-6B3AE668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C33B-D0B1-3848-AAFB-AF153D8C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SAFOD DAS array</a:t>
            </a: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6E46304F-6552-F24D-AECA-F5E64174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04" y="1886634"/>
            <a:ext cx="5026588" cy="3624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081B4-2E23-9248-A33B-58C54A7FD6E0}"/>
              </a:ext>
            </a:extLst>
          </p:cNvPr>
          <p:cNvSpPr txBox="1"/>
          <p:nvPr/>
        </p:nvSpPr>
        <p:spPr>
          <a:xfrm>
            <a:off x="2796284" y="5679724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 et al, 2013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8D632-8210-2F4C-B7B6-54FA0895B1DF}"/>
              </a:ext>
            </a:extLst>
          </p:cNvPr>
          <p:cNvSpPr txBox="1"/>
          <p:nvPr/>
        </p:nvSpPr>
        <p:spPr>
          <a:xfrm>
            <a:off x="1741168" y="6382637"/>
            <a:ext cx="502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20 days of recording, June-July 2017!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C2CEA-E45A-464D-BB33-05B56F14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17EDC8-0822-C948-AAF1-67A97DCA4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20" b="9334"/>
          <a:stretch/>
        </p:blipFill>
        <p:spPr>
          <a:xfrm>
            <a:off x="7436289" y="3516261"/>
            <a:ext cx="4308889" cy="3205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426890-385C-FC41-AF4E-D758C156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475" b="8388"/>
          <a:stretch/>
        </p:blipFill>
        <p:spPr>
          <a:xfrm>
            <a:off x="7618671" y="241126"/>
            <a:ext cx="3310625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D732-022A-7148-84C0-687BD645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993CF-E117-DF46-BADB-337C82BA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7E4C1C-B511-EE45-BA07-B23CDA94C7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D</a:t>
                </a:r>
                <a:r>
                  <a:rPr lang="en-US" dirty="0"/>
                  <a:t>istributed </a:t>
                </a:r>
                <a:r>
                  <a:rPr lang="en-US" b="1" dirty="0"/>
                  <a:t>A</a:t>
                </a:r>
                <a:r>
                  <a:rPr lang="en-US" dirty="0"/>
                  <a:t>coustic </a:t>
                </a:r>
                <a:r>
                  <a:rPr lang="en-US" b="1" dirty="0"/>
                  <a:t>S</a:t>
                </a:r>
                <a:r>
                  <a:rPr lang="en-US" dirty="0"/>
                  <a:t>ensing</a:t>
                </a:r>
              </a:p>
              <a:p>
                <a:r>
                  <a:rPr lang="en-US" dirty="0"/>
                  <a:t>Interrogator (source + receiver) attached at fiber end</a:t>
                </a:r>
              </a:p>
              <a:p>
                <a:r>
                  <a:rPr lang="en-US" dirty="0"/>
                  <a:t>Continuously sends pulses of light through the fiber</a:t>
                </a:r>
              </a:p>
              <a:p>
                <a:pPr lvl="1"/>
                <a:r>
                  <a:rPr lang="en-US" dirty="0"/>
                  <a:t>Fiber “at rest” -&gt; constant reflected light (backscattering)</a:t>
                </a:r>
              </a:p>
              <a:p>
                <a:pPr lvl="1"/>
                <a:r>
                  <a:rPr lang="en-US" dirty="0"/>
                  <a:t>Fiber distorted -&gt; change in backscattering</a:t>
                </a:r>
              </a:p>
              <a:p>
                <a:r>
                  <a:rPr lang="en-US" dirty="0"/>
                  <a:t>Changes are quasi-linear to strain (or strain-rate) </a:t>
                </a:r>
                <a:r>
                  <a:rPr lang="en-US"/>
                  <a:t>along the fiber</a:t>
                </a:r>
                <a:endParaRPr lang="en-US" dirty="0"/>
              </a:p>
              <a:p>
                <a:pPr lvl="1"/>
                <a:r>
                  <a:rPr lang="en-US" dirty="0"/>
                  <a:t>Cumulative measurement</a:t>
                </a:r>
              </a:p>
              <a:p>
                <a:pPr lvl="1"/>
                <a:r>
                  <a:rPr lang="en-US" dirty="0"/>
                  <a:t>Measurement along the fiber (directivity issues)</a:t>
                </a:r>
              </a:p>
              <a:p>
                <a:r>
                  <a:rPr lang="en-US" dirty="0"/>
                  <a:t>The speed of light in the fiber is known!</a:t>
                </a:r>
              </a:p>
              <a:p>
                <a:pPr lvl="1"/>
                <a:r>
                  <a:rPr lang="en-US" dirty="0"/>
                  <a:t>By gating, we can infer the location at which strain occurred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we send pulses fast enough, we can also get time variations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7E4C1C-B511-EE45-BA07-B23CDA94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  <a:blipFill>
                <a:blip r:embed="rId2"/>
                <a:stretch>
                  <a:fillRect l="-844" t="-2924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97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421A-8054-ED46-8910-CA81D1BB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Near-vertical earthquakes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299FD1-980D-6A4E-BFC3-F60B1984F559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5499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Velocity increases with depth -&gt; incidence angle tends to vertical</a:t>
            </a:r>
            <a:endParaRPr lang="en-US" b="0" dirty="0"/>
          </a:p>
          <a:p>
            <a:r>
              <a:rPr lang="en-US" b="0" dirty="0"/>
              <a:t>Simple pre-processing</a:t>
            </a:r>
          </a:p>
          <a:p>
            <a:pPr lvl="1"/>
            <a:r>
              <a:rPr lang="en-US" b="0" dirty="0"/>
              <a:t>Median value removal</a:t>
            </a:r>
          </a:p>
          <a:p>
            <a:pPr lvl="1"/>
            <a:r>
              <a:rPr lang="en-US" b="0" dirty="0"/>
              <a:t>Down-sampling</a:t>
            </a:r>
          </a:p>
          <a:p>
            <a:pPr lvl="1"/>
            <a:r>
              <a:rPr lang="en-US" b="0" dirty="0"/>
              <a:t>Noisy channel aut</a:t>
            </a:r>
            <a:r>
              <a:rPr lang="en-US" dirty="0"/>
              <a:t>o-muting</a:t>
            </a:r>
            <a:endParaRPr lang="en-US" b="0" dirty="0"/>
          </a:p>
          <a:p>
            <a:r>
              <a:rPr lang="en-US" b="0" dirty="0"/>
              <a:t>Visible, coherent first breaks</a:t>
            </a:r>
          </a:p>
          <a:p>
            <a:pPr lvl="1"/>
            <a:r>
              <a:rPr lang="en-US" dirty="0"/>
              <a:t>Coda waves have similar moveout</a:t>
            </a:r>
          </a:p>
          <a:p>
            <a:r>
              <a:rPr lang="en-US" dirty="0"/>
              <a:t>S arrivals are harder to separate</a:t>
            </a:r>
          </a:p>
          <a:p>
            <a:pPr lvl="1"/>
            <a:r>
              <a:rPr lang="en-US" dirty="0"/>
              <a:t>Converted modes?</a:t>
            </a:r>
          </a:p>
          <a:p>
            <a:pPr lvl="1"/>
            <a:r>
              <a:rPr lang="en-US" dirty="0"/>
              <a:t>Interference with P coda waves?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6DA4EB-857B-854D-B2F6-728B607D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83" y="1282107"/>
            <a:ext cx="6049520" cy="5575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E627A3-89C2-8B4F-A629-0DE338A89A8B}"/>
                  </a:ext>
                </a:extLst>
              </p:cNvPr>
              <p:cNvSpPr txBox="1"/>
              <p:nvPr/>
            </p:nvSpPr>
            <p:spPr>
              <a:xfrm>
                <a:off x="7111584" y="566241"/>
                <a:ext cx="19936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=1.33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=11.3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9.54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E627A3-89C2-8B4F-A629-0DE338A89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84" y="566241"/>
                <a:ext cx="1993692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B4BE90-A9F3-C940-A0CD-9B5A4527A12D}"/>
                  </a:ext>
                </a:extLst>
              </p:cNvPr>
              <p:cNvSpPr txBox="1"/>
              <p:nvPr/>
            </p:nvSpPr>
            <p:spPr>
              <a:xfrm>
                <a:off x="8711284" y="566241"/>
                <a:ext cx="2283502" cy="9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=2.46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=11.7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12.31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B4BE90-A9F3-C940-A0CD-9B5A4527A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284" y="566241"/>
                <a:ext cx="2283502" cy="916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C3E17-FA4E-264A-8F1A-2AF91291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2161F-606D-A948-A3D7-C043DDC44CF0}"/>
              </a:ext>
            </a:extLst>
          </p:cNvPr>
          <p:cNvSpPr txBox="1"/>
          <p:nvPr/>
        </p:nvSpPr>
        <p:spPr>
          <a:xfrm>
            <a:off x="4966979" y="6451729"/>
            <a:ext cx="320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”Conventional” geophone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DF29CD-4FFC-F149-8494-DB66ECFA0B30}"/>
              </a:ext>
            </a:extLst>
          </p:cNvPr>
          <p:cNvCxnSpPr>
            <a:cxnSpLocks/>
          </p:cNvCxnSpPr>
          <p:nvPr/>
        </p:nvCxnSpPr>
        <p:spPr>
          <a:xfrm flipH="1">
            <a:off x="7323908" y="6194381"/>
            <a:ext cx="119116" cy="3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356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0E28-EDFD-FF44-A3B9-4FCC5AEC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Velocity analysis using earthquakes</a:t>
            </a:r>
          </a:p>
        </p:txBody>
      </p:sp>
      <p:pic>
        <p:nvPicPr>
          <p:cNvPr id="5" name="Content Placeholder 4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AE3BC5D1-B0A3-5D43-9266-510AE3A7F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6815" y="2089944"/>
            <a:ext cx="3619500" cy="29083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B478A6D-BACE-1049-BEDC-2D057E1E57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741861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Ideal case - earthquake far below the array</a:t>
                </a:r>
              </a:p>
              <a:p>
                <a:pPr lvl="1"/>
                <a:r>
                  <a:rPr lang="en-US" dirty="0"/>
                  <a:t>Far-field + plane wave propagation</a:t>
                </a:r>
              </a:p>
              <a:p>
                <a:pPr lvl="1"/>
                <a:r>
                  <a:rPr lang="en-US" dirty="0"/>
                  <a:t>1D propagation</a:t>
                </a:r>
              </a:p>
              <a:p>
                <a:pPr lvl="1"/>
                <a:r>
                  <a:rPr lang="en-US" dirty="0"/>
                  <a:t>Reverse zero-offset VSP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Otherwise – scaled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Incidence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geometrical angle! </a:t>
                </a:r>
              </a:p>
              <a:p>
                <a:r>
                  <a:rPr lang="en-US" dirty="0"/>
                  <a:t>How 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Derivatives are dangerous…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B478A6D-BACE-1049-BEDC-2D057E1E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7418615" cy="4351338"/>
              </a:xfrm>
              <a:prstGeom prst="rect">
                <a:avLst/>
              </a:prstGeom>
              <a:blipFill>
                <a:blip r:embed="rId3"/>
                <a:stretch>
                  <a:fillRect l="-136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20324-96DD-834E-A4A8-560287E5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6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AC7A-9484-1042-88F2-44CD526C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Travel-times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1567E-D311-234C-BCA8-1C4721A11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break picking</a:t>
            </a:r>
          </a:p>
          <a:p>
            <a:pPr lvl="1"/>
            <a:r>
              <a:rPr lang="en-US" dirty="0"/>
              <a:t>Many (many) different algorithms</a:t>
            </a:r>
          </a:p>
          <a:p>
            <a:pPr lvl="2"/>
            <a:r>
              <a:rPr lang="en-US" dirty="0"/>
              <a:t>STA/LTA, Coppens, Entropy maximization…</a:t>
            </a:r>
          </a:p>
          <a:p>
            <a:pPr lvl="2"/>
            <a:r>
              <a:rPr lang="en-US" dirty="0"/>
              <a:t>We use a dynamic programming approach (maximum energy path)</a:t>
            </a:r>
          </a:p>
          <a:p>
            <a:pPr lvl="1"/>
            <a:r>
              <a:rPr lang="en-US" dirty="0"/>
              <a:t>Requires fine-tuning</a:t>
            </a:r>
          </a:p>
          <a:p>
            <a:pPr lvl="2"/>
            <a:r>
              <a:rPr lang="en-US" dirty="0"/>
              <a:t>We match the nearest previous zero-crossing</a:t>
            </a:r>
          </a:p>
          <a:p>
            <a:pPr lvl="2"/>
            <a:r>
              <a:rPr lang="en-US" dirty="0"/>
              <a:t>Manual trace editing (for S-waves)</a:t>
            </a:r>
          </a:p>
          <a:p>
            <a:r>
              <a:rPr lang="en-US" dirty="0"/>
              <a:t>Slant-stack decomposition</a:t>
            </a:r>
          </a:p>
          <a:p>
            <a:pPr lvl="1"/>
            <a:r>
              <a:rPr lang="en-US" dirty="0"/>
              <a:t>Implemented in time domain</a:t>
            </a:r>
          </a:p>
          <a:p>
            <a:pPr lvl="1"/>
            <a:r>
              <a:rPr lang="en-US" dirty="0"/>
              <a:t>Computes semblance</a:t>
            </a:r>
          </a:p>
          <a:p>
            <a:pPr lvl="1"/>
            <a:r>
              <a:rPr lang="en-US" dirty="0"/>
              <a:t>Window size choice in both time and depth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0136D-0DB0-F24D-811A-828D6C31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6A7EB-06AD-2D48-9C54-A2123C86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break picking – P phase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0FFAFE-003F-F145-9746-F2811543A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820" y="1695174"/>
            <a:ext cx="9191397" cy="48510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A866F-F17D-1344-A45D-5FD862BE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A5240-BCBD-1C43-B0DD-060C741134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79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987</Words>
  <Application>Microsoft Macintosh PowerPoint</Application>
  <PresentationFormat>Widescreen</PresentationFormat>
  <Paragraphs>241</Paragraphs>
  <Slides>37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Helvetica</vt:lpstr>
      <vt:lpstr>Office Theme</vt:lpstr>
      <vt:lpstr>Velocity-based event detection using downhole DAS arrays - examples from SAFOD</vt:lpstr>
      <vt:lpstr>Overview</vt:lpstr>
      <vt:lpstr>Motivation</vt:lpstr>
      <vt:lpstr>SAFOD DAS array</vt:lpstr>
      <vt:lpstr>What is DAS?</vt:lpstr>
      <vt:lpstr>Near-vertical earthquakes</vt:lpstr>
      <vt:lpstr>Velocity analysis using earthquakes</vt:lpstr>
      <vt:lpstr>Travel-times estimation</vt:lpstr>
      <vt:lpstr>First break picking – P phase</vt:lpstr>
      <vt:lpstr>Slant stack decomposition – P waves</vt:lpstr>
      <vt:lpstr>S waves: interference/conversions</vt:lpstr>
      <vt:lpstr>S-wave picking</vt:lpstr>
      <vt:lpstr>Full processing flow</vt:lpstr>
      <vt:lpstr>S-waves - easier in the slant-stack domain!</vt:lpstr>
      <vt:lpstr>Interferometry using ambient field</vt:lpstr>
      <vt:lpstr>Conventional check-shot processing</vt:lpstr>
      <vt:lpstr>Summary – estimated velocities</vt:lpstr>
      <vt:lpstr>Summary – estimated velocities</vt:lpstr>
      <vt:lpstr>Summary – estimated velocities</vt:lpstr>
      <vt:lpstr>Summary – estimated velocities</vt:lpstr>
      <vt:lpstr>Summary – estimated velocities</vt:lpstr>
      <vt:lpstr>Summary – estimated velocities</vt:lpstr>
      <vt:lpstr>Visible SP conversion around V_P \/V_S  anomaly</vt:lpstr>
      <vt:lpstr>How can we use this for detection?</vt:lpstr>
      <vt:lpstr>Incidence angle effects</vt:lpstr>
      <vt:lpstr>Incidence angle effects</vt:lpstr>
      <vt:lpstr>Different earthquakes, similar moveouts…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results</vt:lpstr>
      <vt:lpstr>Uncatalogued event!</vt:lpstr>
      <vt:lpstr>Uncatalogued event!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 bader</dc:creator>
  <cp:lastModifiedBy>Ariel Lellouch</cp:lastModifiedBy>
  <cp:revision>370</cp:revision>
  <dcterms:created xsi:type="dcterms:W3CDTF">2018-10-07T20:25:34Z</dcterms:created>
  <dcterms:modified xsi:type="dcterms:W3CDTF">2019-05-13T15:57:12Z</dcterms:modified>
</cp:coreProperties>
</file>