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206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4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96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202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8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8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213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0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95.xml"/>
  <Override ContentType="application/vnd.openxmlformats-officedocument.presentationml.notesSlide+xml" PartName="/ppt/notesSlides/notesSlide183.xml"/>
  <Override ContentType="application/vnd.openxmlformats-officedocument.presentationml.notesSlide+xml" PartName="/ppt/notesSlides/notesSlide217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199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9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207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88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86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182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20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1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98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18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91.xml"/>
  <Override ContentType="application/vnd.openxmlformats-officedocument.presentationml.notesSlide+xml" PartName="/ppt/notesSlides/notesSlide20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212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93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85.xml"/>
  <Override ContentType="application/vnd.openxmlformats-officedocument.presentationml.notesSlide+xml" PartName="/ppt/notesSlides/notesSlide21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205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9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200.xml"/>
  <Override ContentType="application/vnd.openxmlformats-officedocument.presentationml.notesSlide+xml" PartName="/ppt/notesSlides/notesSlide181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09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211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199.xml"/>
  <Override ContentType="application/vnd.openxmlformats-officedocument.presentationml.slide+xml" PartName="/ppt/slides/slide210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202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5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217.xml"/>
  <Override ContentType="application/vnd.openxmlformats-officedocument.presentationml.slide+xml" PartName="/ppt/slides/slide71.xml"/>
  <Override ContentType="application/vnd.openxmlformats-officedocument.presentationml.slide+xml" PartName="/ppt/slides/slide179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84.xml"/>
  <Override ContentType="application/vnd.openxmlformats-officedocument.presentationml.slide+xml" PartName="/ppt/slides/slide141.xml"/>
  <Override ContentType="application/vnd.openxmlformats-officedocument.presentationml.slide+xml" PartName="/ppt/slides/slide82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187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214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206.xml"/>
  <Override ContentType="application/vnd.openxmlformats-officedocument.presentationml.slide+xml" PartName="/ppt/slides/slide55.xml"/>
  <Override ContentType="application/vnd.openxmlformats-officedocument.presentationml.slide+xml" PartName="/ppt/slides/slide195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59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180.xml"/>
  <Override ContentType="application/vnd.openxmlformats-officedocument.presentationml.slide+xml" PartName="/ppt/slides/slide18.xml"/>
  <Override ContentType="application/vnd.openxmlformats-officedocument.presentationml.slide+xml" PartName="/ppt/slides/slide201.xml"/>
  <Override ContentType="application/vnd.openxmlformats-officedocument.presentationml.slide+xml" PartName="/ppt/slides/slide52.xml"/>
  <Override ContentType="application/vnd.openxmlformats-officedocument.presentationml.slide+xml" PartName="/ppt/slides/slide95.xml"/>
  <Override ContentType="application/vnd.openxmlformats-officedocument.presentationml.slide+xml" PartName="/ppt/slides/slide181.xml"/>
  <Override ContentType="application/vnd.openxmlformats-officedocument.presentationml.slide+xml" PartName="/ppt/slides/slide157.xml"/>
  <Override ContentType="application/vnd.openxmlformats-officedocument.presentationml.slide+xml" PartName="/ppt/slides/slide211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47.xml"/>
  <Override ContentType="application/vnd.openxmlformats-officedocument.presentationml.slide+xml" PartName="/ppt/slides/slide191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196.xml"/>
  <Override ContentType="application/vnd.openxmlformats-officedocument.presentationml.slide+xml" PartName="/ppt/slides/slide171.xml"/>
  <Override ContentType="application/vnd.openxmlformats-officedocument.presentationml.slide+xml" PartName="/ppt/slides/slide49.xml"/>
  <Override ContentType="application/vnd.openxmlformats-officedocument.presentationml.slide+xml" PartName="/ppt/slides/slide216.xml"/>
  <Override ContentType="application/vnd.openxmlformats-officedocument.presentationml.slide+xml" PartName="/ppt/slides/slide83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86.xml"/>
  <Override ContentType="application/vnd.openxmlformats-officedocument.presentationml.slide+xml" PartName="/ppt/slides/slide215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205.xml"/>
  <Override ContentType="application/vnd.openxmlformats-officedocument.presentationml.slide+xml" PartName="/ppt/slides/slide160.xml"/>
  <Override ContentType="application/vnd.openxmlformats-officedocument.presentationml.slide+xml" PartName="/ppt/slides/slide100.xml"/>
  <Override ContentType="application/vnd.openxmlformats-officedocument.presentationml.slide+xml" PartName="/ppt/slides/slide90.xml"/>
  <Override ContentType="application/vnd.openxmlformats-officedocument.presentationml.slide+xml" PartName="/ppt/slides/slide143.xml"/>
  <Override ContentType="application/vnd.openxmlformats-officedocument.presentationml.slide+xml" PartName="/ppt/slides/slide132.xml"/>
  <Override ContentType="application/vnd.openxmlformats-officedocument.presentationml.slide+xml" PartName="/ppt/slides/slide62.xml"/>
  <Override ContentType="application/vnd.openxmlformats-officedocument.presentationml.slide+xml" PartName="/ppt/slides/slide175.xml"/>
  <Override ContentType="application/vnd.openxmlformats-officedocument.presentationml.slide+xml" PartName="/ppt/slides/slide1.xml"/>
  <Override ContentType="application/vnd.openxmlformats-officedocument.presentationml.slide+xml" PartName="/ppt/slides/slide192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209.xml"/>
  <Override ContentType="application/vnd.openxmlformats-officedocument.presentationml.slide+xml" PartName="/ppt/slides/slide200.xml"/>
  <Override ContentType="application/vnd.openxmlformats-officedocument.presentationml.slide+xml" PartName="/ppt/slides/slide88.xml"/>
  <Override ContentType="application/vnd.openxmlformats-officedocument.presentationml.slide+xml" PartName="/ppt/slides/slide158.xml"/>
  <Override ContentType="application/vnd.openxmlformats-officedocument.presentationml.slide+xml" PartName="/ppt/slides/slide115.xml"/>
  <Override ContentType="application/vnd.openxmlformats-officedocument.presentationml.slide+xml" PartName="/ppt/slides/slide3.xml"/>
  <Override ContentType="application/vnd.openxmlformats-officedocument.presentationml.slide+xml" PartName="/ppt/slides/slide182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190.xml"/>
  <Override ContentType="application/vnd.openxmlformats-officedocument.presentationml.slide+xml" PartName="/ppt/slides/slide33.xml"/>
  <Override ContentType="application/vnd.openxmlformats-officedocument.presentationml.slide+xml" PartName="/ppt/slides/slide68.xml"/>
  <Override ContentType="application/vnd.openxmlformats-officedocument.presentationml.slide+xml" PartName="/ppt/slides/slide170.xml"/>
  <Override ContentType="application/vnd.openxmlformats-officedocument.presentationml.slide+xml" PartName="/ppt/slides/slide20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4.xml"/>
  <Override ContentType="application/vnd.openxmlformats-officedocument.presentationml.slide+xml" PartName="/ppt/slides/slide197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185.xml"/>
  <Override ContentType="application/vnd.openxmlformats-officedocument.presentationml.slide+xml" PartName="/ppt/slides/slide65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178.xml"/>
  <Override ContentType="application/vnd.openxmlformats-officedocument.presentationml.slide+xml" PartName="/ppt/slides/slide29.xml"/>
  <Override ContentType="application/vnd.openxmlformats-officedocument.presentationml.slide+xml" PartName="/ppt/slides/slide212.xml"/>
  <Override ContentType="application/vnd.openxmlformats-officedocument.presentationml.slide+xml" PartName="/ppt/slides/slide76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89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57.xml"/>
  <Override ContentType="application/vnd.openxmlformats-officedocument.presentationml.slide+xml" PartName="/ppt/slides/slide44.xml"/>
  <Override ContentType="application/vnd.openxmlformats-officedocument.presentationml.slide+xml" PartName="/ppt/slides/slide193.xml"/>
  <Override ContentType="application/vnd.openxmlformats-officedocument.presentationml.slide+xml" PartName="/ppt/slides/slide208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198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6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83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203.xml"/>
  <Override ContentType="application/vnd.openxmlformats-officedocument.presentationml.slide+xml" PartName="/ppt/slides/slide124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194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34.xml"/>
  <Override ContentType="application/vnd.openxmlformats-officedocument.presentationml.slide+xml" PartName="/ppt/slides/slide207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88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75.xml"/>
  <Override ContentType="application/vnd.openxmlformats-officedocument.presentationml.slide+xml" PartName="/ppt/slides/slide213.xml"/>
  <Override ContentType="application/vnd.openxmlformats-officedocument.presentationml.slide+xml" PartName="/ppt/slides/slide58.xml"/>
  <Override ContentType="application/vnd.openxmlformats-officedocument.presentationml.slide+xml" PartName="/ppt/slides/slide15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</p:sldIdLst>
  <p:sldSz cy="5143500" cx="9144000"/>
  <p:notesSz cx="6858000" cy="9144000"/>
  <p:embeddedFontLst>
    <p:embeddedFont>
      <p:font typeface="Ubuntu"/>
      <p:regular r:id="rId223"/>
      <p:bold r:id="rId224"/>
      <p:italic r:id="rId225"/>
      <p:boldItalic r:id="rId226"/>
    </p:embeddedFont>
    <p:embeddedFont>
      <p:font typeface="Roboto"/>
      <p:regular r:id="rId227"/>
      <p:bold r:id="rId228"/>
      <p:italic r:id="rId229"/>
      <p:boldItalic r:id="rId230"/>
    </p:embeddedFont>
    <p:embeddedFont>
      <p:font typeface="Caveat"/>
      <p:regular r:id="rId231"/>
      <p:bold r:id="rId2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190" Type="http://schemas.openxmlformats.org/officeDocument/2006/relationships/slide" Target="slides/slide18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194" Type="http://schemas.openxmlformats.org/officeDocument/2006/relationships/slide" Target="slides/slide189.xml"/><Relationship Id="rId43" Type="http://schemas.openxmlformats.org/officeDocument/2006/relationships/slide" Target="slides/slide38.xml"/><Relationship Id="rId193" Type="http://schemas.openxmlformats.org/officeDocument/2006/relationships/slide" Target="slides/slide188.xml"/><Relationship Id="rId46" Type="http://schemas.openxmlformats.org/officeDocument/2006/relationships/slide" Target="slides/slide41.xml"/><Relationship Id="rId192" Type="http://schemas.openxmlformats.org/officeDocument/2006/relationships/slide" Target="slides/slide187.xml"/><Relationship Id="rId45" Type="http://schemas.openxmlformats.org/officeDocument/2006/relationships/slide" Target="slides/slide40.xml"/><Relationship Id="rId191" Type="http://schemas.openxmlformats.org/officeDocument/2006/relationships/slide" Target="slides/slide186.xml"/><Relationship Id="rId48" Type="http://schemas.openxmlformats.org/officeDocument/2006/relationships/slide" Target="slides/slide43.xml"/><Relationship Id="rId187" Type="http://schemas.openxmlformats.org/officeDocument/2006/relationships/slide" Target="slides/slide182.xml"/><Relationship Id="rId47" Type="http://schemas.openxmlformats.org/officeDocument/2006/relationships/slide" Target="slides/slide42.xml"/><Relationship Id="rId186" Type="http://schemas.openxmlformats.org/officeDocument/2006/relationships/slide" Target="slides/slide181.xml"/><Relationship Id="rId185" Type="http://schemas.openxmlformats.org/officeDocument/2006/relationships/slide" Target="slides/slide180.xml"/><Relationship Id="rId49" Type="http://schemas.openxmlformats.org/officeDocument/2006/relationships/slide" Target="slides/slide44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188" Type="http://schemas.openxmlformats.org/officeDocument/2006/relationships/slide" Target="slides/slide18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183" Type="http://schemas.openxmlformats.org/officeDocument/2006/relationships/slide" Target="slides/slide178.xml"/><Relationship Id="rId32" Type="http://schemas.openxmlformats.org/officeDocument/2006/relationships/slide" Target="slides/slide27.xml"/><Relationship Id="rId182" Type="http://schemas.openxmlformats.org/officeDocument/2006/relationships/slide" Target="slides/slide177.xml"/><Relationship Id="rId35" Type="http://schemas.openxmlformats.org/officeDocument/2006/relationships/slide" Target="slides/slide30.xml"/><Relationship Id="rId181" Type="http://schemas.openxmlformats.org/officeDocument/2006/relationships/slide" Target="slides/slide176.xml"/><Relationship Id="rId34" Type="http://schemas.openxmlformats.org/officeDocument/2006/relationships/slide" Target="slides/slide29.xml"/><Relationship Id="rId180" Type="http://schemas.openxmlformats.org/officeDocument/2006/relationships/slide" Target="slides/slide175.xml"/><Relationship Id="rId37" Type="http://schemas.openxmlformats.org/officeDocument/2006/relationships/slide" Target="slides/slide32.xml"/><Relationship Id="rId176" Type="http://schemas.openxmlformats.org/officeDocument/2006/relationships/slide" Target="slides/slide171.xml"/><Relationship Id="rId36" Type="http://schemas.openxmlformats.org/officeDocument/2006/relationships/slide" Target="slides/slide31.xml"/><Relationship Id="rId175" Type="http://schemas.openxmlformats.org/officeDocument/2006/relationships/slide" Target="slides/slide170.xml"/><Relationship Id="rId39" Type="http://schemas.openxmlformats.org/officeDocument/2006/relationships/slide" Target="slides/slide34.xml"/><Relationship Id="rId174" Type="http://schemas.openxmlformats.org/officeDocument/2006/relationships/slide" Target="slides/slide169.xml"/><Relationship Id="rId38" Type="http://schemas.openxmlformats.org/officeDocument/2006/relationships/slide" Target="slides/slide33.xml"/><Relationship Id="rId173" Type="http://schemas.openxmlformats.org/officeDocument/2006/relationships/slide" Target="slides/slide168.xml"/><Relationship Id="rId179" Type="http://schemas.openxmlformats.org/officeDocument/2006/relationships/slide" Target="slides/slide174.xml"/><Relationship Id="rId178" Type="http://schemas.openxmlformats.org/officeDocument/2006/relationships/slide" Target="slides/slide173.xml"/><Relationship Id="rId177" Type="http://schemas.openxmlformats.org/officeDocument/2006/relationships/slide" Target="slides/slide172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98" Type="http://schemas.openxmlformats.org/officeDocument/2006/relationships/slide" Target="slides/slide193.xml"/><Relationship Id="rId14" Type="http://schemas.openxmlformats.org/officeDocument/2006/relationships/slide" Target="slides/slide9.xml"/><Relationship Id="rId197" Type="http://schemas.openxmlformats.org/officeDocument/2006/relationships/slide" Target="slides/slide192.xml"/><Relationship Id="rId17" Type="http://schemas.openxmlformats.org/officeDocument/2006/relationships/slide" Target="slides/slide12.xml"/><Relationship Id="rId196" Type="http://schemas.openxmlformats.org/officeDocument/2006/relationships/slide" Target="slides/slide191.xml"/><Relationship Id="rId16" Type="http://schemas.openxmlformats.org/officeDocument/2006/relationships/slide" Target="slides/slide11.xml"/><Relationship Id="rId195" Type="http://schemas.openxmlformats.org/officeDocument/2006/relationships/slide" Target="slides/slide190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99" Type="http://schemas.openxmlformats.org/officeDocument/2006/relationships/slide" Target="slides/slide194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slide" Target="slides/slide145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49" Type="http://schemas.openxmlformats.org/officeDocument/2006/relationships/slide" Target="slides/slide144.xml"/><Relationship Id="rId4" Type="http://schemas.openxmlformats.org/officeDocument/2006/relationships/slideMaster" Target="slideMasters/slideMaster2.xml"/><Relationship Id="rId148" Type="http://schemas.openxmlformats.org/officeDocument/2006/relationships/slide" Target="slides/slide143.xml"/><Relationship Id="rId9" Type="http://schemas.openxmlformats.org/officeDocument/2006/relationships/slide" Target="slides/slide4.xml"/><Relationship Id="rId143" Type="http://schemas.openxmlformats.org/officeDocument/2006/relationships/slide" Target="slides/slide138.xml"/><Relationship Id="rId142" Type="http://schemas.openxmlformats.org/officeDocument/2006/relationships/slide" Target="slides/slide137.xml"/><Relationship Id="rId141" Type="http://schemas.openxmlformats.org/officeDocument/2006/relationships/slide" Target="slides/slide136.xml"/><Relationship Id="rId140" Type="http://schemas.openxmlformats.org/officeDocument/2006/relationships/slide" Target="slides/slide135.xml"/><Relationship Id="rId5" Type="http://schemas.openxmlformats.org/officeDocument/2006/relationships/notesMaster" Target="notesMasters/notesMaster1.xml"/><Relationship Id="rId147" Type="http://schemas.openxmlformats.org/officeDocument/2006/relationships/slide" Target="slides/slide142.xml"/><Relationship Id="rId6" Type="http://schemas.openxmlformats.org/officeDocument/2006/relationships/slide" Target="slides/slide1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145" Type="http://schemas.openxmlformats.org/officeDocument/2006/relationships/slide" Target="slides/slide140.xml"/><Relationship Id="rId8" Type="http://schemas.openxmlformats.org/officeDocument/2006/relationships/slide" Target="slides/slide3.xml"/><Relationship Id="rId144" Type="http://schemas.openxmlformats.org/officeDocument/2006/relationships/slide" Target="slides/slide13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137" Type="http://schemas.openxmlformats.org/officeDocument/2006/relationships/slide" Target="slides/slide132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172" Type="http://schemas.openxmlformats.org/officeDocument/2006/relationships/slide" Target="slides/slide167.xml"/><Relationship Id="rId65" Type="http://schemas.openxmlformats.org/officeDocument/2006/relationships/slide" Target="slides/slide60.xml"/><Relationship Id="rId171" Type="http://schemas.openxmlformats.org/officeDocument/2006/relationships/slide" Target="slides/slide166.xml"/><Relationship Id="rId68" Type="http://schemas.openxmlformats.org/officeDocument/2006/relationships/slide" Target="slides/slide63.xml"/><Relationship Id="rId170" Type="http://schemas.openxmlformats.org/officeDocument/2006/relationships/slide" Target="slides/slide165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165" Type="http://schemas.openxmlformats.org/officeDocument/2006/relationships/slide" Target="slides/slide160.xml"/><Relationship Id="rId69" Type="http://schemas.openxmlformats.org/officeDocument/2006/relationships/slide" Target="slides/slide64.xml"/><Relationship Id="rId164" Type="http://schemas.openxmlformats.org/officeDocument/2006/relationships/slide" Target="slides/slide159.xml"/><Relationship Id="rId163" Type="http://schemas.openxmlformats.org/officeDocument/2006/relationships/slide" Target="slides/slide158.xml"/><Relationship Id="rId162" Type="http://schemas.openxmlformats.org/officeDocument/2006/relationships/slide" Target="slides/slide157.xml"/><Relationship Id="rId169" Type="http://schemas.openxmlformats.org/officeDocument/2006/relationships/slide" Target="slides/slide164.xml"/><Relationship Id="rId168" Type="http://schemas.openxmlformats.org/officeDocument/2006/relationships/slide" Target="slides/slide163.xml"/><Relationship Id="rId167" Type="http://schemas.openxmlformats.org/officeDocument/2006/relationships/slide" Target="slides/slide162.xml"/><Relationship Id="rId166" Type="http://schemas.openxmlformats.org/officeDocument/2006/relationships/slide" Target="slides/slide161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161" Type="http://schemas.openxmlformats.org/officeDocument/2006/relationships/slide" Target="slides/slide156.xml"/><Relationship Id="rId54" Type="http://schemas.openxmlformats.org/officeDocument/2006/relationships/slide" Target="slides/slide49.xml"/><Relationship Id="rId160" Type="http://schemas.openxmlformats.org/officeDocument/2006/relationships/slide" Target="slides/slide155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159" Type="http://schemas.openxmlformats.org/officeDocument/2006/relationships/slide" Target="slides/slide154.xml"/><Relationship Id="rId59" Type="http://schemas.openxmlformats.org/officeDocument/2006/relationships/slide" Target="slides/slide54.xml"/><Relationship Id="rId154" Type="http://schemas.openxmlformats.org/officeDocument/2006/relationships/slide" Target="slides/slide149.xml"/><Relationship Id="rId58" Type="http://schemas.openxmlformats.org/officeDocument/2006/relationships/slide" Target="slides/slide53.xml"/><Relationship Id="rId153" Type="http://schemas.openxmlformats.org/officeDocument/2006/relationships/slide" Target="slides/slide148.xml"/><Relationship Id="rId152" Type="http://schemas.openxmlformats.org/officeDocument/2006/relationships/slide" Target="slides/slide147.xml"/><Relationship Id="rId151" Type="http://schemas.openxmlformats.org/officeDocument/2006/relationships/slide" Target="slides/slide146.xml"/><Relationship Id="rId158" Type="http://schemas.openxmlformats.org/officeDocument/2006/relationships/slide" Target="slides/slide153.xml"/><Relationship Id="rId157" Type="http://schemas.openxmlformats.org/officeDocument/2006/relationships/slide" Target="slides/slide152.xml"/><Relationship Id="rId156" Type="http://schemas.openxmlformats.org/officeDocument/2006/relationships/slide" Target="slides/slide151.xml"/><Relationship Id="rId155" Type="http://schemas.openxmlformats.org/officeDocument/2006/relationships/slide" Target="slides/slide150.xml"/><Relationship Id="rId107" Type="http://schemas.openxmlformats.org/officeDocument/2006/relationships/slide" Target="slides/slide102.xml"/><Relationship Id="rId228" Type="http://schemas.openxmlformats.org/officeDocument/2006/relationships/font" Target="fonts/Roboto-bold.fntdata"/><Relationship Id="rId106" Type="http://schemas.openxmlformats.org/officeDocument/2006/relationships/slide" Target="slides/slide101.xml"/><Relationship Id="rId227" Type="http://schemas.openxmlformats.org/officeDocument/2006/relationships/font" Target="fonts/Roboto-regular.fntdata"/><Relationship Id="rId105" Type="http://schemas.openxmlformats.org/officeDocument/2006/relationships/slide" Target="slides/slide100.xml"/><Relationship Id="rId226" Type="http://schemas.openxmlformats.org/officeDocument/2006/relationships/font" Target="fonts/Ubuntu-boldItalic.fntdata"/><Relationship Id="rId104" Type="http://schemas.openxmlformats.org/officeDocument/2006/relationships/slide" Target="slides/slide99.xml"/><Relationship Id="rId225" Type="http://schemas.openxmlformats.org/officeDocument/2006/relationships/font" Target="fonts/Ubuntu-italic.fntdata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229" Type="http://schemas.openxmlformats.org/officeDocument/2006/relationships/font" Target="fonts/Roboto-italic.fntdata"/><Relationship Id="rId220" Type="http://schemas.openxmlformats.org/officeDocument/2006/relationships/slide" Target="slides/slide215.xml"/><Relationship Id="rId103" Type="http://schemas.openxmlformats.org/officeDocument/2006/relationships/slide" Target="slides/slide98.xml"/><Relationship Id="rId224" Type="http://schemas.openxmlformats.org/officeDocument/2006/relationships/font" Target="fonts/Ubuntu-bold.fntdata"/><Relationship Id="rId102" Type="http://schemas.openxmlformats.org/officeDocument/2006/relationships/slide" Target="slides/slide97.xml"/><Relationship Id="rId223" Type="http://schemas.openxmlformats.org/officeDocument/2006/relationships/font" Target="fonts/Ubuntu-regular.fntdata"/><Relationship Id="rId101" Type="http://schemas.openxmlformats.org/officeDocument/2006/relationships/slide" Target="slides/slide96.xml"/><Relationship Id="rId222" Type="http://schemas.openxmlformats.org/officeDocument/2006/relationships/slide" Target="slides/slide217.xml"/><Relationship Id="rId100" Type="http://schemas.openxmlformats.org/officeDocument/2006/relationships/slide" Target="slides/slide95.xml"/><Relationship Id="rId221" Type="http://schemas.openxmlformats.org/officeDocument/2006/relationships/slide" Target="slides/slide216.xml"/><Relationship Id="rId217" Type="http://schemas.openxmlformats.org/officeDocument/2006/relationships/slide" Target="slides/slide212.xml"/><Relationship Id="rId216" Type="http://schemas.openxmlformats.org/officeDocument/2006/relationships/slide" Target="slides/slide211.xml"/><Relationship Id="rId215" Type="http://schemas.openxmlformats.org/officeDocument/2006/relationships/slide" Target="slides/slide210.xml"/><Relationship Id="rId214" Type="http://schemas.openxmlformats.org/officeDocument/2006/relationships/slide" Target="slides/slide209.xml"/><Relationship Id="rId219" Type="http://schemas.openxmlformats.org/officeDocument/2006/relationships/slide" Target="slides/slide214.xml"/><Relationship Id="rId218" Type="http://schemas.openxmlformats.org/officeDocument/2006/relationships/slide" Target="slides/slide213.xml"/><Relationship Id="rId213" Type="http://schemas.openxmlformats.org/officeDocument/2006/relationships/slide" Target="slides/slide208.xml"/><Relationship Id="rId212" Type="http://schemas.openxmlformats.org/officeDocument/2006/relationships/slide" Target="slides/slide207.xml"/><Relationship Id="rId211" Type="http://schemas.openxmlformats.org/officeDocument/2006/relationships/slide" Target="slides/slide206.xml"/><Relationship Id="rId210" Type="http://schemas.openxmlformats.org/officeDocument/2006/relationships/slide" Target="slides/slide205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121" Type="http://schemas.openxmlformats.org/officeDocument/2006/relationships/slide" Target="slides/slide116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99" Type="http://schemas.openxmlformats.org/officeDocument/2006/relationships/slide" Target="slides/slide94.xml"/><Relationship Id="rId98" Type="http://schemas.openxmlformats.org/officeDocument/2006/relationships/slide" Target="slides/slide93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10" Type="http://schemas.openxmlformats.org/officeDocument/2006/relationships/slide" Target="slides/slide105.xml"/><Relationship Id="rId231" Type="http://schemas.openxmlformats.org/officeDocument/2006/relationships/font" Target="fonts/Caveat-regular.fntdata"/><Relationship Id="rId230" Type="http://schemas.openxmlformats.org/officeDocument/2006/relationships/font" Target="fonts/Roboto-boldItalic.fntdata"/><Relationship Id="rId114" Type="http://schemas.openxmlformats.org/officeDocument/2006/relationships/slide" Target="slides/slide109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232" Type="http://schemas.openxmlformats.org/officeDocument/2006/relationships/font" Target="fonts/Caveat-bold.fntdata"/><Relationship Id="rId206" Type="http://schemas.openxmlformats.org/officeDocument/2006/relationships/slide" Target="slides/slide201.xml"/><Relationship Id="rId205" Type="http://schemas.openxmlformats.org/officeDocument/2006/relationships/slide" Target="slides/slide200.xml"/><Relationship Id="rId204" Type="http://schemas.openxmlformats.org/officeDocument/2006/relationships/slide" Target="slides/slide199.xml"/><Relationship Id="rId203" Type="http://schemas.openxmlformats.org/officeDocument/2006/relationships/slide" Target="slides/slide198.xml"/><Relationship Id="rId209" Type="http://schemas.openxmlformats.org/officeDocument/2006/relationships/slide" Target="slides/slide204.xml"/><Relationship Id="rId208" Type="http://schemas.openxmlformats.org/officeDocument/2006/relationships/slide" Target="slides/slide203.xml"/><Relationship Id="rId207" Type="http://schemas.openxmlformats.org/officeDocument/2006/relationships/slide" Target="slides/slide202.xml"/><Relationship Id="rId202" Type="http://schemas.openxmlformats.org/officeDocument/2006/relationships/slide" Target="slides/slide197.xml"/><Relationship Id="rId201" Type="http://schemas.openxmlformats.org/officeDocument/2006/relationships/slide" Target="slides/slide196.xml"/><Relationship Id="rId200" Type="http://schemas.openxmlformats.org/officeDocument/2006/relationships/slide" Target="slides/slide19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tleonline.org/theleadingedge/march_2019/MobilePagedArticle.action?articleId=1468367#articleId1468367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I talk about shape opt, level sets, etc, I want to talk about vel model building and give an overview of current practice.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4fd222af8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4fd222af8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55b7cb97f9_2_18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55b7cb97f9_2_18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55b7cb97f9_2_1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55b7cb97f9_2_1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55b7cb97f9_2_1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55b7cb97f9_2_1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55b7cb97f9_2_1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55b7cb97f9_2_1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55b7cb97f9_2_19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55b7cb97f9_2_19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55b7cb97f9_2_19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55b7cb97f9_2_19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54e8388850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54e838885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54fd222af8_0_1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54fd222af8_0_1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g54fd222af8_0_1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9" name="Google Shape;1609;g54fd222af8_0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54fd222af8_0_9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54fd222af8_0_9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4f127a674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4f127a674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5457a505a0_2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5457a505a0_2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5457a505a0_2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5457a505a0_2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5457a505a0_2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5457a505a0_2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5457a505a0_2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5457a505a0_2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5457a505a0_6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5457a505a0_6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5457a505a0_2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5457a505a0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5457a505a0_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5457a505a0_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5457a505a0_7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" name="Google Shape;1725;g5457a505a0_7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54e838885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54e838885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529b80c8e0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529b80c8e0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Shell Exploration &amp; Production Company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4f127a674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4f127a674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see there is a pronounced increase in the high frequency content</a:t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529b80c8e0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Google Shape;1752;g529b80c8e0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Shell Exploration &amp; Production Company</a:t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g529b80c8e0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1" name="Google Shape;1761;g529b80c8e0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Shell Exploration &amp; Production Company</a:t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529b80c8e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529b80c8e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55b7cb97f9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55b7cb97f9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55b7cb97f9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55b7cb97f9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55b7cb97f9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55b7cb97f9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4d1f5cc72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Google Shape;1820;g4d1f5cc72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54fd222af8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54fd222af8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54fd222af8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54fd222af8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54fd222af8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1" name="Google Shape;1851;g54fd222af8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4f127a674_1_1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4f127a674_1_1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Particularly for the deeper areas of the model where high frequencies have been attenuated.</a:t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54fd222af8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54fd222af8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54f127a674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54f127a674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54f003d2ea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54f003d2ea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4e85a6447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5" name="Google Shape;1895;g4e85a6447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Salt diapir</a:t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4e85a6447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4e85a6447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Smoothed in slowness</a:t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547d95a2e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547d95a2e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547d95a2e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547d95a2e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4f492fbf7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9" name="Google Shape;1949;g4f492fbf7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214800 [m]. Mention that it’s not a 1-1 comparison. Mention that the top of salt is slightly off.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g4f492fbf7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6" name="Google Shape;1966;g4f492fbf7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214800 [m]</a:t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g4f492fbf72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3" name="Google Shape;1983;g4f492fbf72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1770 [m]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5b7cb97f9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5b7cb97f9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Particularly for the deeper areas of the model where high frequencies have been attenuated.</a:t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4f492fbf72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4f492fbf72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1770 [m]</a:t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55086f497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55086f497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g55086f497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3" name="Google Shape;2023;g55086f497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54f127a6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54f127a6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4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g4f492fbf72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6" name="Google Shape;2046;g4f492fbf72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529b80c8e0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529b80c8e0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529b80c8e0_1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529b80c8e0_1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g529b80c8e0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Google Shape;2153;g529b80c8e0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Window3d f4=3 n4=1 min3=214800 n3=1 min1=1000.0 max1 min2=49000 max2=50000 &lt; tmp/tmp_inv/RTMgrad.Hcomp  | Grey color=F wantscalebar=y title=" " label1="Depth[m]" label2="Crossline[m]" label3="Magnitude" gainpanel=e &gt; /dev/null out=tomo800.v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0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54fd222af8_0_10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54fd222af8_0_1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Window3d f4=3 n4=1 min3=214800 n3=1 min1=1000.0 max1 min2=49000 max2=50000 &lt; tmp/tmp_inv/RTMgrad.Hcomp  | Grey color=F wantscalebar=y title=" " label1="Depth[m]" label2="Crossline[m]" label3="Magnitude" gainpanel=e &gt; /dev/null out=tomo800.v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529b80c8e0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529b80c8e0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Window3d f4=3 n4=1 min3=214800 n3=1 min1=1000.0 max1 min2=49000 max2=50000 &lt; tmp/tmp_inv/RTMgrad.Hcomp  | Grey color=F wantscalebar=y title=" " label1="Depth[m]" label2="Crossline[m]" label3="Magnitude" gainpanel=e &gt; /dev/null out=tomo800.v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51ff4f4f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51ff4f4f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Particularly for the deeper areas of the model where high frequencies have been attenuated.</a:t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544765f85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544765f85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Window3d f4=3 n4=1 min3=214800 n3=1 min1=1000.0 max1 min2=49000 max2=50000 &lt; tmp/tmp_inv/RTMgrad.Hcomp  | Grey color=F wantscalebar=y title=" " label1="Depth[m]" label2="Crossline[m]" label3="Magnitude" gainpanel=e &gt; /dev/null out=tomo800.v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9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g544765f85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1" name="Google Shape;2191;g544765f85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Window3d f4=3 n4=1 min3=214800 n3=1 min1=1000.0 max1 min2=49000 max2=50000 &lt; tmp/tmp_inv/RTMgrad.Hcomp  | Grey color=F wantscalebar=y title=" " label1="Depth[m]" label2="Crossline[m]" label3="Magnitude" gainpanel=e &gt; /dev/null out=tomo800.v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8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529b80c8e0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529b80c8e0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Window3d f4=3 n4=1 min3=214800 n3=1 min1=1000.0 max1 min2=49000 max2=50000 &lt; tmp/tmp_inv/RTMgrad.Hcomp  | Grey color=F wantscalebar=y title=" " label1="Depth[m]" label2="Crossline[m]" label3="Magnitude" gainpanel=e &gt; /dev/null out=tomo800.v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7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g529b80c8e0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9" name="Google Shape;2209;g529b80c8e0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Window3d f4=3 n4=1 min3=214800 n3=1 min1=1000.0 max1 min2=49000 max2=50000 &lt; tmp/tmp_inv/RTMgrad.Hcomp  | Grey color=F wantscalebar=y title=" " label1="Depth[m]" label2="Crossline[m]" label3="Magnitude" gainpanel=e &gt; /dev/null out=tomo800.v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6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529b80c8e0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529b80c8e0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Window3d f4=3 n4=1 min3=214800 n3=1 min1=1000.0 max1 min2=49000 max2=50000 &lt; tmp/tmp_inv/RTMgrad.Hcomp  | Grey color=F wantscalebar=y title=" " label1="Depth[m]" label2="Crossline[m]" label3="Magnitude" gainpanel=e &gt; /dev/null out=tomo800.v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5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55b7cb97f9_2_20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55b7cb97f9_2_20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55b7cb97f9_2_20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55b7cb97f9_2_20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8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55b7cb97f9_2_20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55b7cb97f9_2_20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5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g55b7cb97f9_2_2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7" name="Google Shape;2277;g55b7cb97f9_2_2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2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55b7cb97f9_2_2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" name="Google Shape;2294;g55b7cb97f9_2_2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457a505a0_7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457a505a0_7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constant CFL and dispersion values for each frequency</a:t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9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g55b7cb97f9_2_20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1" name="Google Shape;2311;g55b7cb97f9_2_20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6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55b7cb97f9_2_2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55b7cb97f9_2_2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3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g4d1f5cc721_4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5" name="Google Shape;2345;g4d1f5cc721_4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0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g4d1f5cc721_4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2" name="Google Shape;2362;g4d1f5cc721_4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8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g4d1f5cc721_4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0" name="Google Shape;2380;g4d1f5cc721_4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6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4d1f5cc721_4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4d1f5cc721_4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g4d1f5cc721_4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" name="Google Shape;2416;g4d1f5cc721_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2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g4d1f5cc721_4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4" name="Google Shape;2434;g4d1f5cc721_4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0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4d1f5cc721_4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4d1f5cc721_4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8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g4d1f5cc721_4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0" name="Google Shape;2470;g4d1f5cc721_4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f127a674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f127a674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constant CFL and dispersion values for each frequency</a:t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5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4d1f5cc721_4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4d1f5cc721_4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2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g4d1f5cc721_4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4" name="Google Shape;2504;g4d1f5cc721_4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9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g4d1f5cc721_4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1" name="Google Shape;2521;g4d1f5cc721_4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6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g4d1f5cc721_4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8" name="Google Shape;2538;g4d1f5cc721_4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3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Google Shape;2554;g4d1f5cc721_4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5" name="Google Shape;2555;g4d1f5cc721_4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0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4d1f5cc721_4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4d1f5cc721_4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7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Google Shape;2588;g4f492fbf7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9" name="Google Shape;2589;g4f492fbf7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4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529b80c8e0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529b80c8e0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salt boundary updates made only small changes in the objective function</a:t>
            </a: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0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4d1f5cc721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4d1f5cc72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7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529b80c8e0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9" name="Google Shape;2629;g529b80c8e0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function doesn’t tell the whole story. I show before/after RTM to demonstrate the difference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4fd222af8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54fd222af8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7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55b7cb97f9_2_1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55b7cb97f9_2_1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0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Google Shape;2681;g55b7cb97f9_2_1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2" name="Google Shape;2682;g55b7cb97f9_2_1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5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g54f127a674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7" name="Google Shape;2727;g54f127a674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2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g4d1f5cc721_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4" name="Google Shape;2734;g4d1f5cc721_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9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4d1f5cc721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4d1f5cc721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4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" name="Google Shape;2765;g4d1f5cc721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6" name="Google Shape;2766;g4d1f5cc721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9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0" name="Google Shape;2780;g529b80c8e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1" name="Google Shape;2781;g529b80c8e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3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g4d1f5cc721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5" name="Google Shape;2795;g4d1f5cc721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7" name="Shape 2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8" name="Google Shape;2808;g55b7cb97f9_2_2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9" name="Google Shape;2809;g55b7cb97f9_2_2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2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Google Shape;2823;g4d1f5cc721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4" name="Google Shape;2824;g4d1f5cc721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4fd222af8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4fd222af8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8" name="Shape 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Google Shape;2839;g4d1f5cc721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0" name="Google Shape;2840;g4d1f5cc721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4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4d1f5cc721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4d1f5cc721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0" name="Shape 2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" name="Google Shape;2871;g529b80c8e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2" name="Google Shape;2872;g529b80c8e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4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Google Shape;2885;g4d1f5cc721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6" name="Google Shape;2886;g4d1f5cc721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8" name="Shape 2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Google Shape;2899;g55b7cb97f9_2_1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0" name="Google Shape;2900;g55b7cb97f9_2_1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Clipping from 1500-4500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3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Google Shape;2914;g55b7cb97f9_2_1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5" name="Google Shape;2915;g55b7cb97f9_2_1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Clipping from 1500-4500</a:t>
            </a: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8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Google Shape;2929;g544765f85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0" name="Google Shape;2930;g544765f85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2" name="Shape 2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3" name="Google Shape;2943;g544765f85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4" name="Google Shape;2944;g544765f85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6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g55b7cb97f9_2_2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8" name="Google Shape;2958;g55b7cb97f9_2_2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0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g54f127a674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2" name="Google Shape;2972;g54f127a674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4fd222af8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4fd222af8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f492fbf72_0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f492fbf72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7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55b7cb97f9_2_2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55b7cb97f9_2_2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1" name="Shape 2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2" name="Google Shape;2992;g5776dc1a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3" name="Google Shape;2993;g5776dc1a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8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g54e838885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0" name="Google Shape;3000;g54e838885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6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Google Shape;3007;g551ff4f4f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8" name="Google Shape;3008;g551ff4f4f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Typically begins with some starting velocity model</a:t>
            </a:r>
            <a:endParaRPr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6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7" name="Google Shape;3027;g551ff4f4f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8" name="Google Shape;3028;g551ff4f4f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earth scientists would likely be focusing on the salt. The salt acts as a lens for seismic energy, because it is in high contrast to the surrounding sediments in terms of density and acoustic velocity, much like a pair of glasses is a higher density than the air through which light travels.</a:t>
            </a:r>
            <a:endParaRPr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0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Google Shape;3061;g55b7cb97f9_2_1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2" name="Google Shape;3062;g55b7cb97f9_2_1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earth scientists would likely be focusing on the salt. The salt acts as a lens for seismic energy, because it is in high contrast to the surrounding sediments in terms of density and acoustic velocity, much like a pair of glasses is a higher density than the air through which light travels.</a:t>
            </a:r>
            <a:endParaRPr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3" name="Shape 3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4" name="Google Shape;3094;g55b7cb97f9_2_1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5" name="Google Shape;3095;g55b7cb97f9_2_1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earth scientists would likely be focusing on the salt. The salt acts as a lens for seismic energy, because it is in high contrast to the surrounding sediments in terms of density and acoustic velocity, much like a pair of glasses is a higher density than the air through which light travels.</a:t>
            </a:r>
            <a:endParaRPr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7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g55b7cb97f9_2_17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9" name="Google Shape;3119;g55b7cb97f9_2_1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earth scientists would likely be focusing on the salt. The salt acts as a lens for seismic energy, because it is in high contrast to the surrounding sediments in terms of density and acoustic velocity, much like a pair of glasses is a higher density than the air through which light travels.</a:t>
            </a:r>
            <a:endParaRPr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3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551ff4f4f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551ff4f4f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Much as you would tweak the curvature of a lens in a pair of glasses, you want to get the boundary of the salt just right.</a:t>
            </a:r>
            <a:endParaRPr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8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g54e8388850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0" name="Google Shape;3180;g54e8388850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Much as you would tweak the curvature of a lens in a pair of glasses, you want to get the boundary of the salt just right.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54fd222af8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54fd222af8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3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55b7cb97f9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55b7cb97f9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earth scientists would likely be focusing on the salt. The salt acts as a lens for seismic energy, because it is in high contrast to the surrounding sediments in terms of density and acoustic velocity, much like a pair of glasses is a higher density than the air through which light travels.</a:t>
            </a:r>
            <a:endParaRPr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" name="Google Shape;3252;g54e8388850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3" name="Google Shape;3253;g54e8388850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the ray paths that travel through salt can be very complex, it can be a difficult problem to solve. </a:t>
            </a:r>
            <a:r>
              <a:rPr lang="en">
                <a:solidFill>
                  <a:schemeClr val="dk1"/>
                </a:solidFill>
              </a:rPr>
              <a:t>Often, there are different opinions about what the salt should look like.</a:t>
            </a:r>
            <a:endParaRPr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9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Google Shape;3290;g54e8388850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1" name="Google Shape;3291;g54e8388850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Because the ray paths that travel through salt can be very complex, it can be a difficult problem to solve. Often, there are different opinions about what the salt should look like.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7" name="Shape 3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" name="Google Shape;3328;g54efe0cc1a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9" name="Google Shape;3329;g54efe0cc1a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5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55b7cb97f9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55b7cb97f9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9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Google Shape;3410;g54efe0cc1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1" name="Google Shape;3411;g54efe0cc1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5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3456;g55b7cb97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7" name="Google Shape;3457;g55b7cb97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7" name="Shape 3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Google Shape;3468;g55b7cb97f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9" name="Google Shape;3469;g55b7cb97f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Figures from: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http://www.tleonline.org/theleadingedge/march_2019/MobilePagedArticle.action?articleId=1468367#articleId1468367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4f127a674_1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54f127a674_1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54f127a674_1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54f127a674_1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54f127a674_1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54f127a674_1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54f127a674_1_9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54f127a674_1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54f127a674_1_10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54f127a674_1_10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Osher and Sethian, Berkeley 1990’s. Used in fluid dynamics, aerospace engineering, medical imaging, etc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5457a505a0_8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5457a505a0_8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5457a505a0_8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5457a505a0_8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5457a505a0_8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5457a505a0_8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5b7cb97f9_2_10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5b7cb97f9_2_10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5457a505a0_8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5457a505a0_8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5457a505a0_8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5457a505a0_8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4f003d2ea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4f003d2ea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457a505a0_8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5457a505a0_8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4f492fbf72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4f492fbf72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4f492fbf72_0_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4f492fbf72_0_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5457a505a0_8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5457a505a0_8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4f492fbf72_0_10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4f492fbf72_0_10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FURTHER ADVANTAGE is that we can ELEGANTLY handle TOPOLOGY CHANGES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4f492fbf72_0_10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4f492fbf72_0_10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4f492fbf72_0_1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4f492fbf72_0_1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4fd222af8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4fd222af8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4f492fbf72_0_10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4f492fbf72_0_10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5457a505a0_8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5457a505a0_8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54fd222af8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54fd222af8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 do that, we need to define our objective function. The typical FWI objective function...</a:t>
            </a:r>
            <a:endParaRPr b="1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4f492fbf72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4f492fbf72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Explain Psi more, as well as each term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Dobs = pressure data</a:t>
            </a:r>
            <a:endParaRPr b="1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54fd222af8_0_6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54fd222af8_0_6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Explain Psi more, as well as each term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Dobs = pressure data</a:t>
            </a:r>
            <a:endParaRPr b="1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54fd222af8_0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54fd222af8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54fd222af8_0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54fd222af8_0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54fd222af8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54fd222af8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55b7cb97f9_2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55b7cb97f9_2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Explain this stuff more….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Define M (velocity, acoustic)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the minimum amount of equations to explain how the Hessian relates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Clarify: NOT GN, buut FULL HESSIAN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a non-linear problem, we have second order effects.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Massive cross talk between phi and B, and thats the non-linearity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55b7cb97f9_2_1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55b7cb97f9_2_1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Explain this stuff more….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Define M (velocity, acoustic)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the minimum amount of equations to explain how the Hessian relates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Clarify: NOT GN, buut FULL HESSIAN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a non-linear problem, we have second order effects.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Massive cross talk between phi and B, and thats the non-linearity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4fd222af8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4fd222af8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55b7cb97f9_2_1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55b7cb97f9_2_1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Explain this stuff more….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Define M (velocity, acoustic)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the minimum amount of equations to explain how the Hessian relates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Clarify: NOT GN, buut FULL HESSIAN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a non-linear problem, we have second order effects.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Massive cross talk between phi and B, and thats the non-linearity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4f492fbf72_0_1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4f492fbf72_0_1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4f492fbf72_0_1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4f492fbf72_0_1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4f492fbf72_0_1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4f492fbf72_0_1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4f492fbf72_0_1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4f492fbf72_0_1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4f492fbf72_0_1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4f492fbf72_0_1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4f492fbf72_0_1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4f492fbf72_0_1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55b7cb97f9_2_1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55b7cb97f9_2_1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this resulting phi gradient image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55b7cb97f9_2_1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55b7cb97f9_2_1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this resulting phi gradient image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55b7cb97f9_2_18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55b7cb97f9_2_18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this resulting phi gradient image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4fd222af8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4fd222af8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55b7cb97f9_2_1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55b7cb97f9_2_1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this resulting phi gradient image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4f492fbf72_0_1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4f492fbf72_0_1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4f492fbf72_0_1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4f492fbf72_0_1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4f492fbf72_0_1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4f492fbf72_0_1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54f127a674_1_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54f127a674_1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 think how you describe the shifting of the Gaussian functions.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54f127a674_1_9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54f127a674_1_9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529b80c8e0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529b80c8e0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demonstrate, I want to show a simple 2D salt model IN WHITE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544765f859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544765f859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I’ve created some PROBABILITY DISTRIBUTION of where I want to randomly place the RBFS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544765f859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544765f85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544765f859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544765f85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4fd222af8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4fd222af8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time intensive workflow can come up against the greater business interests of exploration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529b80c8e0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529b80c8e0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544765f859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544765f859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54e838885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54e838885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HOW MUCH DO THEY ACTUALLY HELP??</a:t>
            </a:r>
            <a:endParaRPr b="1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54f127a674_1_9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54f127a674_1_9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important part of our workflow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551ff4f4f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551ff4f4f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important part of our workflow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54f127a674_1_10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54f127a674_1_10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54f127a674_1_1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54f127a674_1_1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Mention that We dont store H-1 since its huge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54f127a674_1_10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54f127a674_1_10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54f127a674_1_1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54f127a674_1_1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54f127a674_1_1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54f127a674_1_1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4f003d2e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4f003d2e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FWI has been touted as an approach to lessen the manual aspects of velocity model building, but it has a few problems of its own.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54f127a674_1_1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54f127a674_1_1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5457a505a0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5457a505a0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5457a505a0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5457a505a0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544765f859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544765f859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4765f859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4765f859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5457a505a0_7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5457a505a0_7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5457a505a0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5457a505a0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RBFs we get a much better outcome than we do without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54f127a674_1_1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54f127a674_1_1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54f127a674_1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54f127a674_1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54f127a674_1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54f127a674_1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4f003d2ea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4f003d2ea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FWI has been touted as an approach to lessen the manual aspects of velocity model building, but it has a few problems of its own.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54f127a674_1_1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54f127a674_1_1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54f127a674_1_1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54f127a674_1_1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54f127a674_1_1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54f127a674_1_1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54f127a674_1_1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54f127a674_1_1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55b7cb97f9_2_1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55b7cb97f9_2_1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5457a505a0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5457a505a0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5457a505a0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5457a505a0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5457a505a0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5457a505a0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5457a505a0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5457a505a0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54f127a674_1_1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54f127a674_1_1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7" name="Google Shape;67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36.png"/><Relationship Id="rId6" Type="http://schemas.openxmlformats.org/officeDocument/2006/relationships/image" Target="../media/image59.png"/><Relationship Id="rId7" Type="http://schemas.openxmlformats.org/officeDocument/2006/relationships/image" Target="../media/image63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36.png"/><Relationship Id="rId6" Type="http://schemas.openxmlformats.org/officeDocument/2006/relationships/image" Target="../media/image63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92.png"/><Relationship Id="rId4" Type="http://schemas.openxmlformats.org/officeDocument/2006/relationships/image" Target="../media/image68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2.png"/><Relationship Id="rId4" Type="http://schemas.openxmlformats.org/officeDocument/2006/relationships/image" Target="../media/image6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2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86.png"/><Relationship Id="rId4" Type="http://schemas.openxmlformats.org/officeDocument/2006/relationships/image" Target="../media/image92.png"/><Relationship Id="rId5" Type="http://schemas.openxmlformats.org/officeDocument/2006/relationships/image" Target="../media/image68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88.png"/><Relationship Id="rId4" Type="http://schemas.openxmlformats.org/officeDocument/2006/relationships/image" Target="../media/image92.png"/><Relationship Id="rId5" Type="http://schemas.openxmlformats.org/officeDocument/2006/relationships/image" Target="../media/image68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88.png"/><Relationship Id="rId4" Type="http://schemas.openxmlformats.org/officeDocument/2006/relationships/image" Target="../media/image92.png"/><Relationship Id="rId5" Type="http://schemas.openxmlformats.org/officeDocument/2006/relationships/image" Target="../media/image6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9.png"/><Relationship Id="rId4" Type="http://schemas.openxmlformats.org/officeDocument/2006/relationships/image" Target="../media/image60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82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87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83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85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80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1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96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73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7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97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71.png"/><Relationship Id="rId4" Type="http://schemas.openxmlformats.org/officeDocument/2006/relationships/image" Target="../media/image110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71.png"/><Relationship Id="rId4" Type="http://schemas.openxmlformats.org/officeDocument/2006/relationships/image" Target="../media/image110.png"/><Relationship Id="rId5" Type="http://schemas.openxmlformats.org/officeDocument/2006/relationships/image" Target="../media/image84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77.png"/><Relationship Id="rId4" Type="http://schemas.openxmlformats.org/officeDocument/2006/relationships/image" Target="../media/image78.gif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76.jp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76.jp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76.jp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26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26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26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26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26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2.xml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05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04.png"/><Relationship Id="rId4" Type="http://schemas.openxmlformats.org/officeDocument/2006/relationships/image" Target="../media/image105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95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94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90.png"/><Relationship Id="rId4" Type="http://schemas.openxmlformats.org/officeDocument/2006/relationships/image" Target="../media/image112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89.png"/><Relationship Id="rId4" Type="http://schemas.openxmlformats.org/officeDocument/2006/relationships/image" Target="../media/image112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Relationship Id="rId4" Type="http://schemas.openxmlformats.org/officeDocument/2006/relationships/image" Target="../media/image9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13.png"/><Relationship Id="rId4" Type="http://schemas.openxmlformats.org/officeDocument/2006/relationships/image" Target="../media/image117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14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02.png"/><Relationship Id="rId4" Type="http://schemas.openxmlformats.org/officeDocument/2006/relationships/image" Target="../media/image114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35.pn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35.pn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93.png"/><Relationship Id="rId4" Type="http://schemas.openxmlformats.org/officeDocument/2006/relationships/image" Target="../media/image103.pn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03.png"/><Relationship Id="rId4" Type="http://schemas.openxmlformats.org/officeDocument/2006/relationships/image" Target="../media/image93.pn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93.png"/><Relationship Id="rId4" Type="http://schemas.openxmlformats.org/officeDocument/2006/relationships/image" Target="../media/image9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Relationship Id="rId4" Type="http://schemas.openxmlformats.org/officeDocument/2006/relationships/image" Target="../media/image9.png"/><Relationship Id="rId5" Type="http://schemas.openxmlformats.org/officeDocument/2006/relationships/image" Target="../media/image24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93.png"/><Relationship Id="rId4" Type="http://schemas.openxmlformats.org/officeDocument/2006/relationships/image" Target="../media/image1.png"/><Relationship Id="rId5" Type="http://schemas.openxmlformats.org/officeDocument/2006/relationships/image" Target="../media/image101.pn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93.png"/><Relationship Id="rId4" Type="http://schemas.openxmlformats.org/officeDocument/2006/relationships/image" Target="../media/image1.pn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93.png"/><Relationship Id="rId4" Type="http://schemas.openxmlformats.org/officeDocument/2006/relationships/image" Target="../media/image100.pn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93.png"/><Relationship Id="rId4" Type="http://schemas.openxmlformats.org/officeDocument/2006/relationships/image" Target="../media/image106.pn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93.png"/><Relationship Id="rId4" Type="http://schemas.openxmlformats.org/officeDocument/2006/relationships/image" Target="../media/image99.pn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03.png"/><Relationship Id="rId4" Type="http://schemas.openxmlformats.org/officeDocument/2006/relationships/image" Target="../media/image118.png"/><Relationship Id="rId5" Type="http://schemas.openxmlformats.org/officeDocument/2006/relationships/image" Target="../media/image115.pn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07.png"/><Relationship Id="rId4" Type="http://schemas.openxmlformats.org/officeDocument/2006/relationships/image" Target="../media/image118.png"/><Relationship Id="rId5" Type="http://schemas.openxmlformats.org/officeDocument/2006/relationships/image" Target="../media/image115.png"/><Relationship Id="rId6" Type="http://schemas.openxmlformats.org/officeDocument/2006/relationships/image" Target="../media/image103.png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121.png"/><Relationship Id="rId4" Type="http://schemas.openxmlformats.org/officeDocument/2006/relationships/image" Target="../media/image118.png"/><Relationship Id="rId5" Type="http://schemas.openxmlformats.org/officeDocument/2006/relationships/image" Target="../media/image115.png"/><Relationship Id="rId6" Type="http://schemas.openxmlformats.org/officeDocument/2006/relationships/image" Target="../media/image103.png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120.png"/><Relationship Id="rId4" Type="http://schemas.openxmlformats.org/officeDocument/2006/relationships/image" Target="../media/image118.png"/><Relationship Id="rId5" Type="http://schemas.openxmlformats.org/officeDocument/2006/relationships/image" Target="../media/image115.png"/><Relationship Id="rId6" Type="http://schemas.openxmlformats.org/officeDocument/2006/relationships/image" Target="../media/image103.pn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125.png"/><Relationship Id="rId4" Type="http://schemas.openxmlformats.org/officeDocument/2006/relationships/image" Target="../media/image118.png"/><Relationship Id="rId5" Type="http://schemas.openxmlformats.org/officeDocument/2006/relationships/image" Target="../media/image115.png"/><Relationship Id="rId6" Type="http://schemas.openxmlformats.org/officeDocument/2006/relationships/image" Target="../media/image10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19.png"/><Relationship Id="rId4" Type="http://schemas.openxmlformats.org/officeDocument/2006/relationships/image" Target="../media/image118.png"/><Relationship Id="rId5" Type="http://schemas.openxmlformats.org/officeDocument/2006/relationships/image" Target="../media/image115.png"/><Relationship Id="rId6" Type="http://schemas.openxmlformats.org/officeDocument/2006/relationships/image" Target="../media/image103.pn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122.png"/><Relationship Id="rId4" Type="http://schemas.openxmlformats.org/officeDocument/2006/relationships/image" Target="../media/image118.png"/><Relationship Id="rId5" Type="http://schemas.openxmlformats.org/officeDocument/2006/relationships/image" Target="../media/image115.png"/><Relationship Id="rId6" Type="http://schemas.openxmlformats.org/officeDocument/2006/relationships/image" Target="../media/image103.pn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116.png"/><Relationship Id="rId4" Type="http://schemas.openxmlformats.org/officeDocument/2006/relationships/image" Target="../media/image118.png"/><Relationship Id="rId5" Type="http://schemas.openxmlformats.org/officeDocument/2006/relationships/image" Target="../media/image169.png"/><Relationship Id="rId6" Type="http://schemas.openxmlformats.org/officeDocument/2006/relationships/image" Target="../media/image123.png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24.png"/><Relationship Id="rId4" Type="http://schemas.openxmlformats.org/officeDocument/2006/relationships/image" Target="../media/image123.png"/><Relationship Id="rId5" Type="http://schemas.openxmlformats.org/officeDocument/2006/relationships/image" Target="../media/image118.png"/><Relationship Id="rId6" Type="http://schemas.openxmlformats.org/officeDocument/2006/relationships/image" Target="../media/image169.pn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127.png"/><Relationship Id="rId4" Type="http://schemas.openxmlformats.org/officeDocument/2006/relationships/image" Target="../media/image123.png"/><Relationship Id="rId5" Type="http://schemas.openxmlformats.org/officeDocument/2006/relationships/image" Target="../media/image118.png"/><Relationship Id="rId6" Type="http://schemas.openxmlformats.org/officeDocument/2006/relationships/image" Target="../media/image169.png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128.png"/><Relationship Id="rId4" Type="http://schemas.openxmlformats.org/officeDocument/2006/relationships/image" Target="../media/image123.png"/><Relationship Id="rId5" Type="http://schemas.openxmlformats.org/officeDocument/2006/relationships/image" Target="../media/image118.png"/><Relationship Id="rId6" Type="http://schemas.openxmlformats.org/officeDocument/2006/relationships/image" Target="../media/image169.png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130.png"/><Relationship Id="rId4" Type="http://schemas.openxmlformats.org/officeDocument/2006/relationships/image" Target="../media/image123.png"/><Relationship Id="rId5" Type="http://schemas.openxmlformats.org/officeDocument/2006/relationships/image" Target="../media/image118.png"/><Relationship Id="rId6" Type="http://schemas.openxmlformats.org/officeDocument/2006/relationships/image" Target="../media/image169.png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131.png"/><Relationship Id="rId4" Type="http://schemas.openxmlformats.org/officeDocument/2006/relationships/image" Target="../media/image123.png"/><Relationship Id="rId5" Type="http://schemas.openxmlformats.org/officeDocument/2006/relationships/image" Target="../media/image118.png"/><Relationship Id="rId6" Type="http://schemas.openxmlformats.org/officeDocument/2006/relationships/image" Target="../media/image169.png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32.png"/><Relationship Id="rId4" Type="http://schemas.openxmlformats.org/officeDocument/2006/relationships/image" Target="../media/image123.png"/><Relationship Id="rId5" Type="http://schemas.openxmlformats.org/officeDocument/2006/relationships/image" Target="../media/image118.png"/><Relationship Id="rId6" Type="http://schemas.openxmlformats.org/officeDocument/2006/relationships/image" Target="../media/image169.png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36.png"/><Relationship Id="rId4" Type="http://schemas.openxmlformats.org/officeDocument/2006/relationships/image" Target="../media/image169.png"/><Relationship Id="rId5" Type="http://schemas.openxmlformats.org/officeDocument/2006/relationships/image" Target="../media/image123.png"/><Relationship Id="rId6" Type="http://schemas.openxmlformats.org/officeDocument/2006/relationships/image" Target="../media/image1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33.png"/><Relationship Id="rId4" Type="http://schemas.openxmlformats.org/officeDocument/2006/relationships/image" Target="../media/image169.png"/><Relationship Id="rId5" Type="http://schemas.openxmlformats.org/officeDocument/2006/relationships/image" Target="../media/image123.png"/><Relationship Id="rId6" Type="http://schemas.openxmlformats.org/officeDocument/2006/relationships/image" Target="../media/image137.png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29.png"/><Relationship Id="rId4" Type="http://schemas.openxmlformats.org/officeDocument/2006/relationships/image" Target="../media/image169.png"/><Relationship Id="rId5" Type="http://schemas.openxmlformats.org/officeDocument/2006/relationships/image" Target="../media/image123.png"/><Relationship Id="rId6" Type="http://schemas.openxmlformats.org/officeDocument/2006/relationships/image" Target="../media/image137.pn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123.png"/><Relationship Id="rId4" Type="http://schemas.openxmlformats.org/officeDocument/2006/relationships/image" Target="../media/image169.png"/><Relationship Id="rId5" Type="http://schemas.openxmlformats.org/officeDocument/2006/relationships/image" Target="../media/image137.pn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34.png"/><Relationship Id="rId4" Type="http://schemas.openxmlformats.org/officeDocument/2006/relationships/image" Target="../media/image169.png"/><Relationship Id="rId5" Type="http://schemas.openxmlformats.org/officeDocument/2006/relationships/image" Target="../media/image123.png"/><Relationship Id="rId6" Type="http://schemas.openxmlformats.org/officeDocument/2006/relationships/image" Target="../media/image137.pn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41.png"/><Relationship Id="rId4" Type="http://schemas.openxmlformats.org/officeDocument/2006/relationships/image" Target="../media/image169.png"/><Relationship Id="rId5" Type="http://schemas.openxmlformats.org/officeDocument/2006/relationships/image" Target="../media/image123.png"/><Relationship Id="rId6" Type="http://schemas.openxmlformats.org/officeDocument/2006/relationships/image" Target="../media/image137.pn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40.png"/><Relationship Id="rId4" Type="http://schemas.openxmlformats.org/officeDocument/2006/relationships/image" Target="../media/image169.png"/><Relationship Id="rId5" Type="http://schemas.openxmlformats.org/officeDocument/2006/relationships/image" Target="../media/image123.png"/><Relationship Id="rId6" Type="http://schemas.openxmlformats.org/officeDocument/2006/relationships/image" Target="../media/image137.pn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138.png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38.png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139.png"/></Relationships>
</file>

<file path=ppt/slides/_rels/slide1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51.png"/></Relationships>
</file>

<file path=ppt/slides/_rels/slide1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51.png"/></Relationships>
</file>

<file path=ppt/slides/_rels/slide1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2.xml"/></Relationships>
</file>

<file path=ppt/slides/_rels/slide1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3.xml"/><Relationship Id="rId3" Type="http://schemas.openxmlformats.org/officeDocument/2006/relationships/image" Target="../media/image144.png"/><Relationship Id="rId4" Type="http://schemas.openxmlformats.org/officeDocument/2006/relationships/image" Target="../media/image146.png"/></Relationships>
</file>

<file path=ppt/slides/_rels/slide1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4.xml"/><Relationship Id="rId3" Type="http://schemas.openxmlformats.org/officeDocument/2006/relationships/image" Target="../media/image146.png"/><Relationship Id="rId4" Type="http://schemas.openxmlformats.org/officeDocument/2006/relationships/image" Target="../media/image142.png"/></Relationships>
</file>

<file path=ppt/slides/_rels/slide1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147.png"/><Relationship Id="rId4" Type="http://schemas.openxmlformats.org/officeDocument/2006/relationships/image" Target="../media/image150.png"/></Relationships>
</file>

<file path=ppt/slides/_rels/slide1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6.xml"/><Relationship Id="rId3" Type="http://schemas.openxmlformats.org/officeDocument/2006/relationships/image" Target="../media/image146.png"/><Relationship Id="rId4" Type="http://schemas.openxmlformats.org/officeDocument/2006/relationships/image" Target="../media/image142.png"/></Relationships>
</file>

<file path=ppt/slides/_rels/slide1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145.png"/><Relationship Id="rId4" Type="http://schemas.openxmlformats.org/officeDocument/2006/relationships/image" Target="../media/image143.png"/></Relationships>
</file>

<file path=ppt/slides/_rels/slide1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147.png"/><Relationship Id="rId4" Type="http://schemas.openxmlformats.org/officeDocument/2006/relationships/image" Target="../media/image150.png"/></Relationships>
</file>

<file path=ppt/slides/_rels/slide1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161.png"/><Relationship Id="rId4" Type="http://schemas.openxmlformats.org/officeDocument/2006/relationships/image" Target="../media/image146.png"/><Relationship Id="rId5" Type="http://schemas.openxmlformats.org/officeDocument/2006/relationships/image" Target="../media/image1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1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0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/Relationships>
</file>

<file path=ppt/slides/_rels/slide1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1.xml"/><Relationship Id="rId3" Type="http://schemas.openxmlformats.org/officeDocument/2006/relationships/image" Target="../media/image155.png"/><Relationship Id="rId4" Type="http://schemas.openxmlformats.org/officeDocument/2006/relationships/image" Target="../media/image157.png"/></Relationships>
</file>

<file path=ppt/slides/_rels/slide1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/Relationships>
</file>

<file path=ppt/slides/_rels/slide1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164.png"/><Relationship Id="rId4" Type="http://schemas.openxmlformats.org/officeDocument/2006/relationships/image" Target="../media/image156.png"/></Relationships>
</file>

<file path=ppt/slides/_rels/slide1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4.xml"/><Relationship Id="rId3" Type="http://schemas.openxmlformats.org/officeDocument/2006/relationships/image" Target="../media/image152.png"/><Relationship Id="rId4" Type="http://schemas.openxmlformats.org/officeDocument/2006/relationships/image" Target="../media/image164.png"/><Relationship Id="rId5" Type="http://schemas.openxmlformats.org/officeDocument/2006/relationships/image" Target="../media/image153.png"/></Relationships>
</file>

<file path=ppt/slides/_rels/slide1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5.xml"/><Relationship Id="rId3" Type="http://schemas.openxmlformats.org/officeDocument/2006/relationships/image" Target="../media/image154.png"/><Relationship Id="rId4" Type="http://schemas.openxmlformats.org/officeDocument/2006/relationships/image" Target="../media/image164.png"/><Relationship Id="rId5" Type="http://schemas.openxmlformats.org/officeDocument/2006/relationships/image" Target="../media/image151.png"/></Relationships>
</file>

<file path=ppt/slides/_rels/slide1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6.xml"/><Relationship Id="rId3" Type="http://schemas.openxmlformats.org/officeDocument/2006/relationships/image" Target="../media/image167.png"/><Relationship Id="rId4" Type="http://schemas.openxmlformats.org/officeDocument/2006/relationships/image" Target="../media/image165.png"/></Relationships>
</file>

<file path=ppt/slides/_rels/slide1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7.xml"/><Relationship Id="rId3" Type="http://schemas.openxmlformats.org/officeDocument/2006/relationships/image" Target="../media/image166.png"/><Relationship Id="rId4" Type="http://schemas.openxmlformats.org/officeDocument/2006/relationships/image" Target="../media/image168.png"/></Relationships>
</file>

<file path=ppt/slides/_rels/slide1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168.png"/><Relationship Id="rId4" Type="http://schemas.openxmlformats.org/officeDocument/2006/relationships/image" Target="../media/image158.png"/><Relationship Id="rId5" Type="http://schemas.openxmlformats.org/officeDocument/2006/relationships/image" Target="../media/image162.png"/></Relationships>
</file>

<file path=ppt/slides/_rels/slide1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0.xml"/><Relationship Id="rId3" Type="http://schemas.openxmlformats.org/officeDocument/2006/relationships/image" Target="../media/image154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/Relationships>
</file>

<file path=ppt/slides/_rels/slide2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1.xml"/></Relationships>
</file>

<file path=ppt/slides/_rels/slide2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2.xml"/><Relationship Id="rId3" Type="http://schemas.openxmlformats.org/officeDocument/2006/relationships/image" Target="../media/image53.png"/></Relationships>
</file>

<file path=ppt/slides/_rels/slide2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3.xml"/><Relationship Id="rId3" Type="http://schemas.openxmlformats.org/officeDocument/2006/relationships/image" Target="../media/image53.png"/></Relationships>
</file>

<file path=ppt/slides/_rels/slide2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4.xml"/><Relationship Id="rId3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5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2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6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7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59.png"/></Relationships>
</file>

<file path=ppt/slides/_rels/slide2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8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163.jpg"/></Relationships>
</file>

<file path=ppt/slides/_rels/slide2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9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1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0.xml"/><Relationship Id="rId3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1.xml"/><Relationship Id="rId3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2.xml"/><Relationship Id="rId3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3.xml"/><Relationship Id="rId3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4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51.png"/></Relationships>
</file>

<file path=ppt/slides/_rels/slide2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5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51.png"/></Relationships>
</file>

<file path=ppt/slides/_rels/slide2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6.xml"/><Relationship Id="rId3" Type="http://schemas.openxmlformats.org/officeDocument/2006/relationships/image" Target="../media/image4.png"/></Relationships>
</file>

<file path=ppt/slides/_rels/slide2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7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.png"/><Relationship Id="rId4" Type="http://schemas.openxmlformats.org/officeDocument/2006/relationships/image" Target="../media/image49.png"/><Relationship Id="rId5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.png"/><Relationship Id="rId4" Type="http://schemas.openxmlformats.org/officeDocument/2006/relationships/image" Target="../media/image49.png"/><Relationship Id="rId5" Type="http://schemas.openxmlformats.org/officeDocument/2006/relationships/image" Target="../media/image47.png"/><Relationship Id="rId6" Type="http://schemas.openxmlformats.org/officeDocument/2006/relationships/image" Target="../media/image5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1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3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111.png"/><Relationship Id="rId6" Type="http://schemas.openxmlformats.org/officeDocument/2006/relationships/image" Target="../media/image3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Relationship Id="rId8" Type="http://schemas.openxmlformats.org/officeDocument/2006/relationships/image" Target="../media/image3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4.png"/><Relationship Id="rId4" Type="http://schemas.openxmlformats.org/officeDocument/2006/relationships/image" Target="../media/image46.png"/><Relationship Id="rId5" Type="http://schemas.openxmlformats.org/officeDocument/2006/relationships/image" Target="../media/image35.png"/><Relationship Id="rId6" Type="http://schemas.openxmlformats.org/officeDocument/2006/relationships/image" Target="../media/image4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4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2.png"/><Relationship Id="rId4" Type="http://schemas.openxmlformats.org/officeDocument/2006/relationships/image" Target="../media/image4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5.png"/><Relationship Id="rId4" Type="http://schemas.openxmlformats.org/officeDocument/2006/relationships/image" Target="../media/image4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1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6.gif"/><Relationship Id="rId8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6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50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5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5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5" Type="http://schemas.openxmlformats.org/officeDocument/2006/relationships/image" Target="../media/image5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2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2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52.png"/><Relationship Id="rId4" Type="http://schemas.openxmlformats.org/officeDocument/2006/relationships/image" Target="../media/image2.png"/><Relationship Id="rId5" Type="http://schemas.openxmlformats.org/officeDocument/2006/relationships/image" Target="../media/image51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55.png"/><Relationship Id="rId4" Type="http://schemas.openxmlformats.org/officeDocument/2006/relationships/image" Target="../media/image2.png"/><Relationship Id="rId5" Type="http://schemas.openxmlformats.org/officeDocument/2006/relationships/image" Target="../media/image51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56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57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52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Velocity model building using shape optimization applied to level sets</a:t>
            </a:r>
            <a:endParaRPr sz="3600"/>
          </a:p>
        </p:txBody>
      </p:sp>
      <p:sp>
        <p:nvSpPr>
          <p:cNvPr id="99" name="Google Shape;99;p25"/>
          <p:cNvSpPr txBox="1"/>
          <p:nvPr>
            <p:ph idx="1" type="subTitle"/>
          </p:nvPr>
        </p:nvSpPr>
        <p:spPr>
          <a:xfrm>
            <a:off x="311700" y="33675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Taylor Dahlke, 5/14/2019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34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After Full-Waveform Inversion (FWI)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47" name="Google Shape;247;p34"/>
          <p:cNvSpPr txBox="1"/>
          <p:nvPr/>
        </p:nvSpPr>
        <p:spPr>
          <a:xfrm>
            <a:off x="3171400" y="4855025"/>
            <a:ext cx="55455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Figure: Xukai Shen, “Salt model building at Atlantis with Full Waveform Inversion“, SEG 2017</a:t>
            </a:r>
            <a:endParaRPr sz="1000"/>
          </a:p>
        </p:txBody>
      </p:sp>
      <p:pic>
        <p:nvPicPr>
          <p:cNvPr id="248" name="Google Shape;248;p34"/>
          <p:cNvPicPr preferRelativeResize="0"/>
          <p:nvPr/>
        </p:nvPicPr>
        <p:blipFill rotWithShape="1">
          <a:blip r:embed="rId3">
            <a:alphaModFix/>
          </a:blip>
          <a:srcRect b="38109" l="9749" r="47188" t="9534"/>
          <a:stretch/>
        </p:blipFill>
        <p:spPr>
          <a:xfrm>
            <a:off x="1205603" y="1013650"/>
            <a:ext cx="6662049" cy="382877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4"/>
          <p:cNvSpPr txBox="1"/>
          <p:nvPr/>
        </p:nvSpPr>
        <p:spPr>
          <a:xfrm>
            <a:off x="2022844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250" name="Google Shape;250;p34"/>
          <p:cNvSpPr txBox="1"/>
          <p:nvPr/>
        </p:nvSpPr>
        <p:spPr>
          <a:xfrm>
            <a:off x="3654181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</a:t>
            </a:r>
            <a:endParaRPr sz="1800"/>
          </a:p>
        </p:txBody>
      </p:sp>
      <p:sp>
        <p:nvSpPr>
          <p:cNvPr id="251" name="Google Shape;251;p34"/>
          <p:cNvSpPr txBox="1"/>
          <p:nvPr/>
        </p:nvSpPr>
        <p:spPr>
          <a:xfrm>
            <a:off x="5200450" y="834400"/>
            <a:ext cx="5865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</a:t>
            </a:r>
            <a:endParaRPr sz="1800"/>
          </a:p>
        </p:txBody>
      </p:sp>
      <p:sp>
        <p:nvSpPr>
          <p:cNvPr id="252" name="Google Shape;252;p34"/>
          <p:cNvSpPr txBox="1"/>
          <p:nvPr/>
        </p:nvSpPr>
        <p:spPr>
          <a:xfrm>
            <a:off x="6804657" y="834410"/>
            <a:ext cx="10032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</a:t>
            </a:r>
            <a:endParaRPr sz="1800"/>
          </a:p>
        </p:txBody>
      </p:sp>
      <p:sp>
        <p:nvSpPr>
          <p:cNvPr id="253" name="Google Shape;253;p34"/>
          <p:cNvSpPr txBox="1"/>
          <p:nvPr/>
        </p:nvSpPr>
        <p:spPr>
          <a:xfrm>
            <a:off x="548462" y="1720265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</a:t>
            </a:r>
            <a:endParaRPr sz="1800"/>
          </a:p>
        </p:txBody>
      </p:sp>
      <p:sp>
        <p:nvSpPr>
          <p:cNvPr id="254" name="Google Shape;254;p34"/>
          <p:cNvSpPr txBox="1"/>
          <p:nvPr/>
        </p:nvSpPr>
        <p:spPr>
          <a:xfrm>
            <a:off x="548462" y="2800198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</a:t>
            </a:r>
            <a:endParaRPr sz="1800"/>
          </a:p>
        </p:txBody>
      </p:sp>
      <p:sp>
        <p:nvSpPr>
          <p:cNvPr id="255" name="Google Shape;255;p34"/>
          <p:cNvSpPr txBox="1"/>
          <p:nvPr/>
        </p:nvSpPr>
        <p:spPr>
          <a:xfrm>
            <a:off x="548462" y="3901426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256" name="Google Shape;256;p34"/>
          <p:cNvSpPr txBox="1"/>
          <p:nvPr/>
        </p:nvSpPr>
        <p:spPr>
          <a:xfrm>
            <a:off x="7890725" y="910100"/>
            <a:ext cx="11127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X [km]</a:t>
            </a:r>
            <a:endParaRPr sz="1800"/>
          </a:p>
        </p:txBody>
      </p:sp>
      <p:sp>
        <p:nvSpPr>
          <p:cNvPr id="257" name="Google Shape;257;p34"/>
          <p:cNvSpPr txBox="1"/>
          <p:nvPr/>
        </p:nvSpPr>
        <p:spPr>
          <a:xfrm>
            <a:off x="455675" y="4390350"/>
            <a:ext cx="15303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Z [km]</a:t>
            </a:r>
            <a:endParaRPr sz="1800"/>
          </a:p>
        </p:txBody>
      </p:sp>
      <p:sp>
        <p:nvSpPr>
          <p:cNvPr id="258" name="Google Shape;258;p34"/>
          <p:cNvSpPr/>
          <p:nvPr/>
        </p:nvSpPr>
        <p:spPr>
          <a:xfrm rot="-576157">
            <a:off x="3232786" y="3722927"/>
            <a:ext cx="2819911" cy="572603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4244400" y="2652875"/>
            <a:ext cx="4399800" cy="90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FWI workflow doesn’t invert sharp boundaries well</a:t>
            </a:r>
            <a:endParaRPr b="1" sz="24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24"/>
          <p:cNvSpPr txBox="1"/>
          <p:nvPr>
            <p:ph type="title"/>
          </p:nvPr>
        </p:nvSpPr>
        <p:spPr>
          <a:xfrm>
            <a:off x="1090400" y="1635600"/>
            <a:ext cx="6858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Wait …. </a:t>
            </a:r>
            <a:r>
              <a:rPr lang="en" sz="3600"/>
              <a:t>can we make changes inside the salt, or only along the boundaries?</a:t>
            </a:r>
            <a:endParaRPr sz="3600"/>
          </a:p>
        </p:txBody>
      </p:sp>
      <p:sp>
        <p:nvSpPr>
          <p:cNvPr id="1500" name="Google Shape;1500;p1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25"/>
          <p:cNvSpPr txBox="1"/>
          <p:nvPr/>
        </p:nvSpPr>
        <p:spPr>
          <a:xfrm>
            <a:off x="2658348" y="1557124"/>
            <a:ext cx="5811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=</a:t>
            </a:r>
            <a:endParaRPr sz="6000"/>
          </a:p>
        </p:txBody>
      </p:sp>
      <p:sp>
        <p:nvSpPr>
          <p:cNvPr id="1506" name="Google Shape;1506;p125"/>
          <p:cNvSpPr txBox="1"/>
          <p:nvPr/>
        </p:nvSpPr>
        <p:spPr>
          <a:xfrm>
            <a:off x="5952212" y="1785657"/>
            <a:ext cx="5811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*</a:t>
            </a:r>
            <a:endParaRPr sz="6000"/>
          </a:p>
        </p:txBody>
      </p:sp>
      <p:pic>
        <p:nvPicPr>
          <p:cNvPr id="1507" name="Google Shape;1507;p125"/>
          <p:cNvPicPr preferRelativeResize="0"/>
          <p:nvPr/>
        </p:nvPicPr>
        <p:blipFill rotWithShape="1">
          <a:blip r:embed="rId3">
            <a:alphaModFix/>
          </a:blip>
          <a:srcRect b="11149" l="15362" r="24319" t="20947"/>
          <a:stretch/>
        </p:blipFill>
        <p:spPr>
          <a:xfrm>
            <a:off x="6616966" y="1033181"/>
            <a:ext cx="2165882" cy="2193451"/>
          </a:xfrm>
          <a:prstGeom prst="rect">
            <a:avLst/>
          </a:prstGeom>
          <a:noFill/>
          <a:ln cap="flat" cmpd="sng" w="762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8" name="Google Shape;1508;p125"/>
          <p:cNvPicPr preferRelativeResize="0"/>
          <p:nvPr/>
        </p:nvPicPr>
        <p:blipFill rotWithShape="1">
          <a:blip r:embed="rId4">
            <a:alphaModFix/>
          </a:blip>
          <a:srcRect b="10912" l="15362" r="24319" t="24017"/>
          <a:stretch/>
        </p:blipFill>
        <p:spPr>
          <a:xfrm>
            <a:off x="311700" y="1078899"/>
            <a:ext cx="2165882" cy="2102013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9" name="Google Shape;1509;p125"/>
          <p:cNvPicPr preferRelativeResize="0"/>
          <p:nvPr/>
        </p:nvPicPr>
        <p:blipFill rotWithShape="1">
          <a:blip r:embed="rId5">
            <a:alphaModFix/>
          </a:blip>
          <a:srcRect b="11810" l="15362" r="24319" t="23718"/>
          <a:stretch/>
        </p:blipFill>
        <p:spPr>
          <a:xfrm>
            <a:off x="3568179" y="1078899"/>
            <a:ext cx="2165882" cy="2082741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0" name="Google Shape;1510;p125"/>
          <p:cNvPicPr preferRelativeResize="0"/>
          <p:nvPr/>
        </p:nvPicPr>
        <p:blipFill rotWithShape="1">
          <a:blip r:embed="rId6">
            <a:alphaModFix/>
          </a:blip>
          <a:srcRect b="2435" l="0" r="57042" t="2426"/>
          <a:stretch/>
        </p:blipFill>
        <p:spPr>
          <a:xfrm>
            <a:off x="3732125" y="3539350"/>
            <a:ext cx="1136325" cy="7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125"/>
          <p:cNvSpPr/>
          <p:nvPr/>
        </p:nvSpPr>
        <p:spPr>
          <a:xfrm>
            <a:off x="4556286" y="1965516"/>
            <a:ext cx="424200" cy="309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125"/>
          <p:cNvSpPr/>
          <p:nvPr/>
        </p:nvSpPr>
        <p:spPr>
          <a:xfrm rot="2076247">
            <a:off x="4557663" y="2036693"/>
            <a:ext cx="453775" cy="295685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125"/>
          <p:cNvSpPr/>
          <p:nvPr/>
        </p:nvSpPr>
        <p:spPr>
          <a:xfrm rot="-5535885">
            <a:off x="4478996" y="2122630"/>
            <a:ext cx="159425" cy="136497"/>
          </a:xfrm>
          <a:prstGeom prst="pie">
            <a:avLst>
              <a:gd fmla="val 0" name="adj1"/>
              <a:gd fmla="val 1620000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4" name="Google Shape;1514;p125"/>
          <p:cNvGrpSpPr/>
          <p:nvPr/>
        </p:nvGrpSpPr>
        <p:grpSpPr>
          <a:xfrm>
            <a:off x="1210905" y="1919406"/>
            <a:ext cx="541125" cy="530409"/>
            <a:chOff x="4038354" y="1897629"/>
            <a:chExt cx="463173" cy="353700"/>
          </a:xfrm>
        </p:grpSpPr>
        <p:sp>
          <p:nvSpPr>
            <p:cNvPr id="1515" name="Google Shape;1515;p125"/>
            <p:cNvSpPr/>
            <p:nvPr/>
          </p:nvSpPr>
          <p:spPr>
            <a:xfrm>
              <a:off x="4097275" y="1928425"/>
              <a:ext cx="363000" cy="2064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125"/>
            <p:cNvSpPr/>
            <p:nvPr/>
          </p:nvSpPr>
          <p:spPr>
            <a:xfrm rot="1695544">
              <a:off x="4111191" y="1971261"/>
              <a:ext cx="363073" cy="206437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125"/>
            <p:cNvSpPr/>
            <p:nvPr/>
          </p:nvSpPr>
          <p:spPr>
            <a:xfrm rot="-5574650">
              <a:off x="4046236" y="2020300"/>
              <a:ext cx="106337" cy="116854"/>
            </a:xfrm>
            <a:prstGeom prst="pie">
              <a:avLst>
                <a:gd fmla="val 0" name="adj1"/>
                <a:gd fmla="val 1620000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18" name="Google Shape;1518;p125"/>
          <p:cNvPicPr preferRelativeResize="0"/>
          <p:nvPr/>
        </p:nvPicPr>
        <p:blipFill rotWithShape="1">
          <a:blip r:embed="rId7">
            <a:alphaModFix/>
          </a:blip>
          <a:srcRect b="0" l="55434" r="0" t="0"/>
          <a:stretch/>
        </p:blipFill>
        <p:spPr>
          <a:xfrm>
            <a:off x="4866875" y="3396000"/>
            <a:ext cx="1523950" cy="8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125"/>
          <p:cNvSpPr/>
          <p:nvPr/>
        </p:nvSpPr>
        <p:spPr>
          <a:xfrm>
            <a:off x="121025" y="812575"/>
            <a:ext cx="3086100" cy="2947800"/>
          </a:xfrm>
          <a:prstGeom prst="rect">
            <a:avLst/>
          </a:prstGeom>
          <a:solidFill>
            <a:srgbClr val="FFFFFF">
              <a:alpha val="4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Google Shape;1520;p125"/>
          <p:cNvSpPr/>
          <p:nvPr/>
        </p:nvSpPr>
        <p:spPr>
          <a:xfrm>
            <a:off x="5988425" y="583975"/>
            <a:ext cx="3086100" cy="2947800"/>
          </a:xfrm>
          <a:prstGeom prst="rect">
            <a:avLst/>
          </a:prstGeom>
          <a:solidFill>
            <a:srgbClr val="FFFFFF">
              <a:alpha val="4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26"/>
          <p:cNvSpPr txBox="1"/>
          <p:nvPr/>
        </p:nvSpPr>
        <p:spPr>
          <a:xfrm>
            <a:off x="2658348" y="1557124"/>
            <a:ext cx="5811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=</a:t>
            </a:r>
            <a:endParaRPr sz="6000"/>
          </a:p>
        </p:txBody>
      </p:sp>
      <p:sp>
        <p:nvSpPr>
          <p:cNvPr id="1527" name="Google Shape;1527;p126"/>
          <p:cNvSpPr txBox="1"/>
          <p:nvPr/>
        </p:nvSpPr>
        <p:spPr>
          <a:xfrm>
            <a:off x="5952212" y="1785657"/>
            <a:ext cx="5811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*</a:t>
            </a:r>
            <a:endParaRPr sz="6000"/>
          </a:p>
        </p:txBody>
      </p:sp>
      <p:pic>
        <p:nvPicPr>
          <p:cNvPr id="1528" name="Google Shape;1528;p126"/>
          <p:cNvPicPr preferRelativeResize="0"/>
          <p:nvPr/>
        </p:nvPicPr>
        <p:blipFill rotWithShape="1">
          <a:blip r:embed="rId3">
            <a:alphaModFix/>
          </a:blip>
          <a:srcRect b="11149" l="15362" r="24319" t="20947"/>
          <a:stretch/>
        </p:blipFill>
        <p:spPr>
          <a:xfrm>
            <a:off x="6616966" y="1033181"/>
            <a:ext cx="2165882" cy="2193451"/>
          </a:xfrm>
          <a:prstGeom prst="rect">
            <a:avLst/>
          </a:prstGeom>
          <a:noFill/>
          <a:ln cap="flat" cmpd="sng" w="762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9" name="Google Shape;1529;p126"/>
          <p:cNvPicPr preferRelativeResize="0"/>
          <p:nvPr/>
        </p:nvPicPr>
        <p:blipFill rotWithShape="1">
          <a:blip r:embed="rId4">
            <a:alphaModFix/>
          </a:blip>
          <a:srcRect b="10912" l="15362" r="24319" t="24017"/>
          <a:stretch/>
        </p:blipFill>
        <p:spPr>
          <a:xfrm>
            <a:off x="311700" y="1078899"/>
            <a:ext cx="2165882" cy="2102013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0" name="Google Shape;1530;p126"/>
          <p:cNvPicPr preferRelativeResize="0"/>
          <p:nvPr/>
        </p:nvPicPr>
        <p:blipFill rotWithShape="1">
          <a:blip r:embed="rId5">
            <a:alphaModFix/>
          </a:blip>
          <a:srcRect b="11810" l="15362" r="24319" t="23718"/>
          <a:stretch/>
        </p:blipFill>
        <p:spPr>
          <a:xfrm>
            <a:off x="3568179" y="1078899"/>
            <a:ext cx="2165882" cy="2082741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1" name="Google Shape;1531;p126"/>
          <p:cNvPicPr preferRelativeResize="0"/>
          <p:nvPr/>
        </p:nvPicPr>
        <p:blipFill rotWithShape="1">
          <a:blip r:embed="rId6">
            <a:alphaModFix/>
          </a:blip>
          <a:srcRect b="0" l="0" r="85454" t="0"/>
          <a:stretch/>
        </p:blipFill>
        <p:spPr>
          <a:xfrm>
            <a:off x="3047350" y="3439225"/>
            <a:ext cx="497400" cy="8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126"/>
          <p:cNvPicPr preferRelativeResize="0"/>
          <p:nvPr/>
        </p:nvPicPr>
        <p:blipFill rotWithShape="1">
          <a:blip r:embed="rId6">
            <a:alphaModFix/>
          </a:blip>
          <a:srcRect b="0" l="16777" r="44564" t="0"/>
          <a:stretch/>
        </p:blipFill>
        <p:spPr>
          <a:xfrm>
            <a:off x="3544750" y="3396000"/>
            <a:ext cx="1321975" cy="8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126"/>
          <p:cNvPicPr preferRelativeResize="0"/>
          <p:nvPr/>
        </p:nvPicPr>
        <p:blipFill rotWithShape="1">
          <a:blip r:embed="rId6">
            <a:alphaModFix/>
          </a:blip>
          <a:srcRect b="0" l="55434" r="0" t="0"/>
          <a:stretch/>
        </p:blipFill>
        <p:spPr>
          <a:xfrm>
            <a:off x="4866875" y="3396000"/>
            <a:ext cx="1523950" cy="8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126"/>
          <p:cNvSpPr/>
          <p:nvPr/>
        </p:nvSpPr>
        <p:spPr>
          <a:xfrm>
            <a:off x="121025" y="812575"/>
            <a:ext cx="3086100" cy="2947800"/>
          </a:xfrm>
          <a:prstGeom prst="rect">
            <a:avLst/>
          </a:prstGeom>
          <a:solidFill>
            <a:srgbClr val="FFFFFF">
              <a:alpha val="4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p126"/>
          <p:cNvSpPr/>
          <p:nvPr/>
        </p:nvSpPr>
        <p:spPr>
          <a:xfrm>
            <a:off x="5988425" y="583975"/>
            <a:ext cx="3086100" cy="2947800"/>
          </a:xfrm>
          <a:prstGeom prst="rect">
            <a:avLst/>
          </a:prstGeom>
          <a:solidFill>
            <a:srgbClr val="FFFFFF">
              <a:alpha val="4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" name="Google Shape;154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49075"/>
            <a:ext cx="6349750" cy="43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Google Shape;1542;p1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3" name="Google Shape;1543;p127"/>
          <p:cNvSpPr txBox="1"/>
          <p:nvPr/>
        </p:nvSpPr>
        <p:spPr>
          <a:xfrm>
            <a:off x="161825" y="39375"/>
            <a:ext cx="56637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Expand the gradient footprint</a:t>
            </a:r>
            <a:endParaRPr b="1" sz="2400"/>
          </a:p>
        </p:txBody>
      </p:sp>
      <p:sp>
        <p:nvSpPr>
          <p:cNvPr id="1544" name="Google Shape;1544;p127"/>
          <p:cNvSpPr/>
          <p:nvPr/>
        </p:nvSpPr>
        <p:spPr>
          <a:xfrm rot="-1032292">
            <a:off x="2392583" y="3228879"/>
            <a:ext cx="1051763" cy="171067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p127"/>
          <p:cNvSpPr/>
          <p:nvPr/>
        </p:nvSpPr>
        <p:spPr>
          <a:xfrm rot="-6144177">
            <a:off x="2302544" y="4178328"/>
            <a:ext cx="1051746" cy="6008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6" name="Google Shape;1546;p127"/>
          <p:cNvPicPr preferRelativeResize="0"/>
          <p:nvPr/>
        </p:nvPicPr>
        <p:blipFill rotWithShape="1">
          <a:blip r:embed="rId4">
            <a:alphaModFix amt="19000"/>
          </a:blip>
          <a:srcRect b="0" l="9235" r="21789" t="12265"/>
          <a:stretch/>
        </p:blipFill>
        <p:spPr>
          <a:xfrm>
            <a:off x="1055550" y="1129200"/>
            <a:ext cx="4467674" cy="38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127"/>
          <p:cNvPicPr preferRelativeResize="0"/>
          <p:nvPr/>
        </p:nvPicPr>
        <p:blipFill rotWithShape="1">
          <a:blip r:embed="rId4">
            <a:alphaModFix amt="19000"/>
          </a:blip>
          <a:srcRect b="0" l="8825" r="86058" t="12265"/>
          <a:stretch/>
        </p:blipFill>
        <p:spPr>
          <a:xfrm>
            <a:off x="700375" y="1129200"/>
            <a:ext cx="355175" cy="38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127"/>
          <p:cNvSpPr txBox="1"/>
          <p:nvPr/>
        </p:nvSpPr>
        <p:spPr>
          <a:xfrm>
            <a:off x="2334025" y="605125"/>
            <a:ext cx="1616400" cy="2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549" name="Google Shape;1549;p127"/>
          <p:cNvSpPr/>
          <p:nvPr/>
        </p:nvSpPr>
        <p:spPr>
          <a:xfrm>
            <a:off x="86450" y="2437750"/>
            <a:ext cx="311100" cy="12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p127"/>
          <p:cNvSpPr txBox="1"/>
          <p:nvPr/>
        </p:nvSpPr>
        <p:spPr>
          <a:xfrm>
            <a:off x="17300" y="2551750"/>
            <a:ext cx="6831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5" name="Google Shape;155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49075"/>
            <a:ext cx="6349750" cy="43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7" name="Google Shape;1557;p128"/>
          <p:cNvSpPr txBox="1"/>
          <p:nvPr/>
        </p:nvSpPr>
        <p:spPr>
          <a:xfrm>
            <a:off x="161825" y="39375"/>
            <a:ext cx="56637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Expand the gradient footprint</a:t>
            </a:r>
            <a:endParaRPr b="1" sz="2400"/>
          </a:p>
        </p:txBody>
      </p:sp>
      <p:sp>
        <p:nvSpPr>
          <p:cNvPr id="1558" name="Google Shape;1558;p128"/>
          <p:cNvSpPr/>
          <p:nvPr/>
        </p:nvSpPr>
        <p:spPr>
          <a:xfrm rot="-1032292">
            <a:off x="2392583" y="3228879"/>
            <a:ext cx="1051763" cy="171067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9" name="Google Shape;1559;p128"/>
          <p:cNvSpPr/>
          <p:nvPr/>
        </p:nvSpPr>
        <p:spPr>
          <a:xfrm rot="-6144177">
            <a:off x="2302544" y="4178328"/>
            <a:ext cx="1051746" cy="6008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0" name="Google Shape;1560;p128"/>
          <p:cNvPicPr preferRelativeResize="0"/>
          <p:nvPr/>
        </p:nvPicPr>
        <p:blipFill rotWithShape="1">
          <a:blip r:embed="rId4">
            <a:alphaModFix amt="19000"/>
          </a:blip>
          <a:srcRect b="0" l="9235" r="21789" t="12265"/>
          <a:stretch/>
        </p:blipFill>
        <p:spPr>
          <a:xfrm>
            <a:off x="1055550" y="1129200"/>
            <a:ext cx="4467674" cy="38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128"/>
          <p:cNvPicPr preferRelativeResize="0"/>
          <p:nvPr/>
        </p:nvPicPr>
        <p:blipFill rotWithShape="1">
          <a:blip r:embed="rId4">
            <a:alphaModFix amt="19000"/>
          </a:blip>
          <a:srcRect b="0" l="8825" r="86058" t="12265"/>
          <a:stretch/>
        </p:blipFill>
        <p:spPr>
          <a:xfrm>
            <a:off x="700375" y="1129200"/>
            <a:ext cx="355175" cy="38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2" name="Google Shape;1562;p128"/>
          <p:cNvSpPr/>
          <p:nvPr/>
        </p:nvSpPr>
        <p:spPr>
          <a:xfrm rot="-879925">
            <a:off x="2170135" y="3359684"/>
            <a:ext cx="324678" cy="152415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63" name="Google Shape;1563;p128"/>
          <p:cNvCxnSpPr/>
          <p:nvPr/>
        </p:nvCxnSpPr>
        <p:spPr>
          <a:xfrm flipH="1" rot="10800000">
            <a:off x="2313650" y="2912900"/>
            <a:ext cx="838800" cy="728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564" name="Google Shape;1564;p128"/>
          <p:cNvSpPr txBox="1"/>
          <p:nvPr/>
        </p:nvSpPr>
        <p:spPr>
          <a:xfrm>
            <a:off x="2857500" y="2313650"/>
            <a:ext cx="19911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Standard masking from gradient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565" name="Google Shape;1565;p128"/>
          <p:cNvSpPr txBox="1"/>
          <p:nvPr/>
        </p:nvSpPr>
        <p:spPr>
          <a:xfrm>
            <a:off x="2334025" y="605125"/>
            <a:ext cx="1616400" cy="2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566" name="Google Shape;1566;p128"/>
          <p:cNvSpPr/>
          <p:nvPr/>
        </p:nvSpPr>
        <p:spPr>
          <a:xfrm>
            <a:off x="86450" y="2437750"/>
            <a:ext cx="311100" cy="12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p128"/>
          <p:cNvSpPr txBox="1"/>
          <p:nvPr/>
        </p:nvSpPr>
        <p:spPr>
          <a:xfrm>
            <a:off x="17300" y="2551750"/>
            <a:ext cx="6831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2" name="Google Shape;1572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49075"/>
            <a:ext cx="6349750" cy="43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3" name="Google Shape;1573;p129"/>
          <p:cNvSpPr/>
          <p:nvPr/>
        </p:nvSpPr>
        <p:spPr>
          <a:xfrm>
            <a:off x="2405825" y="3742400"/>
            <a:ext cx="460800" cy="728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p1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5" name="Google Shape;1575;p129"/>
          <p:cNvPicPr preferRelativeResize="0"/>
          <p:nvPr/>
        </p:nvPicPr>
        <p:blipFill rotWithShape="1">
          <a:blip r:embed="rId4">
            <a:alphaModFix amt="19000"/>
          </a:blip>
          <a:srcRect b="0" l="8825" r="86058" t="12265"/>
          <a:stretch/>
        </p:blipFill>
        <p:spPr>
          <a:xfrm>
            <a:off x="700375" y="1129200"/>
            <a:ext cx="355175" cy="38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Google Shape;1576;p129"/>
          <p:cNvSpPr txBox="1"/>
          <p:nvPr/>
        </p:nvSpPr>
        <p:spPr>
          <a:xfrm>
            <a:off x="161825" y="39375"/>
            <a:ext cx="56637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Expand the gradient footprint</a:t>
            </a:r>
            <a:endParaRPr b="1" sz="2400"/>
          </a:p>
        </p:txBody>
      </p:sp>
      <p:pic>
        <p:nvPicPr>
          <p:cNvPr id="1577" name="Google Shape;1577;p129"/>
          <p:cNvPicPr preferRelativeResize="0"/>
          <p:nvPr/>
        </p:nvPicPr>
        <p:blipFill rotWithShape="1">
          <a:blip r:embed="rId4">
            <a:alphaModFix amt="19000"/>
          </a:blip>
          <a:srcRect b="0" l="9235" r="21789" t="12265"/>
          <a:stretch/>
        </p:blipFill>
        <p:spPr>
          <a:xfrm>
            <a:off x="1055550" y="1129200"/>
            <a:ext cx="4467674" cy="38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043084">
            <a:off x="2852327" y="2766506"/>
            <a:ext cx="1755646" cy="2137891"/>
          </a:xfrm>
          <a:prstGeom prst="rect">
            <a:avLst/>
          </a:prstGeom>
          <a:noFill/>
          <a:ln>
            <a:noFill/>
          </a:ln>
        </p:spPr>
      </p:pic>
      <p:sp>
        <p:nvSpPr>
          <p:cNvPr id="1579" name="Google Shape;1579;p129"/>
          <p:cNvSpPr txBox="1"/>
          <p:nvPr/>
        </p:nvSpPr>
        <p:spPr>
          <a:xfrm>
            <a:off x="2521325" y="2768400"/>
            <a:ext cx="19911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Interpreter input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580" name="Google Shape;1580;p129"/>
          <p:cNvSpPr txBox="1"/>
          <p:nvPr/>
        </p:nvSpPr>
        <p:spPr>
          <a:xfrm>
            <a:off x="2334025" y="605125"/>
            <a:ext cx="1616400" cy="2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581" name="Google Shape;1581;p129"/>
          <p:cNvSpPr/>
          <p:nvPr/>
        </p:nvSpPr>
        <p:spPr>
          <a:xfrm>
            <a:off x="86450" y="2437750"/>
            <a:ext cx="311100" cy="12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2" name="Google Shape;1582;p129"/>
          <p:cNvSpPr txBox="1"/>
          <p:nvPr/>
        </p:nvSpPr>
        <p:spPr>
          <a:xfrm>
            <a:off x="17300" y="2551750"/>
            <a:ext cx="6831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30"/>
          <p:cNvSpPr txBox="1"/>
          <p:nvPr>
            <p:ph type="title"/>
          </p:nvPr>
        </p:nvSpPr>
        <p:spPr>
          <a:xfrm>
            <a:off x="1090400" y="1635600"/>
            <a:ext cx="6858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How much do expanded gradients and expert guidance </a:t>
            </a:r>
            <a:r>
              <a:rPr b="1" lang="en" sz="3600"/>
              <a:t>actually help</a:t>
            </a:r>
            <a:r>
              <a:rPr lang="en" sz="3600"/>
              <a:t>?</a:t>
            </a:r>
            <a:endParaRPr sz="3600"/>
          </a:p>
        </p:txBody>
      </p:sp>
      <p:sp>
        <p:nvSpPr>
          <p:cNvPr id="1588" name="Google Shape;1588;p1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3" name="Google Shape;1593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00" y="1262100"/>
            <a:ext cx="4305447" cy="37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5" y="1341888"/>
            <a:ext cx="4234648" cy="364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131"/>
          <p:cNvPicPr preferRelativeResize="0"/>
          <p:nvPr/>
        </p:nvPicPr>
        <p:blipFill rotWithShape="1">
          <a:blip r:embed="rId5">
            <a:alphaModFix amt="19000"/>
          </a:blip>
          <a:srcRect b="0" l="9235" r="21789" t="12265"/>
          <a:stretch/>
        </p:blipFill>
        <p:spPr>
          <a:xfrm>
            <a:off x="754705" y="1745289"/>
            <a:ext cx="2979493" cy="324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131"/>
          <p:cNvPicPr preferRelativeResize="0"/>
          <p:nvPr/>
        </p:nvPicPr>
        <p:blipFill rotWithShape="1">
          <a:blip r:embed="rId5">
            <a:alphaModFix amt="19000"/>
          </a:blip>
          <a:srcRect b="0" l="8825" r="86058" t="12265"/>
          <a:stretch/>
        </p:blipFill>
        <p:spPr>
          <a:xfrm>
            <a:off x="517839" y="1745289"/>
            <a:ext cx="236867" cy="324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597" name="Google Shape;1597;p131"/>
          <p:cNvSpPr txBox="1"/>
          <p:nvPr/>
        </p:nvSpPr>
        <p:spPr>
          <a:xfrm>
            <a:off x="2432700" y="324975"/>
            <a:ext cx="42348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Fully guided inversion</a:t>
            </a:r>
            <a:endParaRPr b="1" sz="3000"/>
          </a:p>
        </p:txBody>
      </p:sp>
      <p:sp>
        <p:nvSpPr>
          <p:cNvPr id="1598" name="Google Shape;1598;p131"/>
          <p:cNvSpPr txBox="1"/>
          <p:nvPr/>
        </p:nvSpPr>
        <p:spPr>
          <a:xfrm>
            <a:off x="3172550" y="1492525"/>
            <a:ext cx="708900" cy="22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599" name="Google Shape;1599;p131"/>
          <p:cNvSpPr txBox="1"/>
          <p:nvPr/>
        </p:nvSpPr>
        <p:spPr>
          <a:xfrm>
            <a:off x="7933275" y="1449350"/>
            <a:ext cx="633600" cy="22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600" name="Google Shape;1600;p131"/>
          <p:cNvSpPr/>
          <p:nvPr/>
        </p:nvSpPr>
        <p:spPr>
          <a:xfrm>
            <a:off x="1556025" y="1255675"/>
            <a:ext cx="1141200" cy="25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1" name="Google Shape;1601;p131"/>
          <p:cNvSpPr/>
          <p:nvPr/>
        </p:nvSpPr>
        <p:spPr>
          <a:xfrm>
            <a:off x="6204225" y="1241125"/>
            <a:ext cx="1141200" cy="25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2" name="Google Shape;1602;p131"/>
          <p:cNvSpPr/>
          <p:nvPr/>
        </p:nvSpPr>
        <p:spPr>
          <a:xfrm>
            <a:off x="95100" y="2835400"/>
            <a:ext cx="190200" cy="108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131"/>
          <p:cNvSpPr/>
          <p:nvPr/>
        </p:nvSpPr>
        <p:spPr>
          <a:xfrm>
            <a:off x="4667100" y="2835400"/>
            <a:ext cx="236700" cy="108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4" name="Google Shape;1604;p131"/>
          <p:cNvSpPr txBox="1"/>
          <p:nvPr/>
        </p:nvSpPr>
        <p:spPr>
          <a:xfrm>
            <a:off x="-32975" y="4709225"/>
            <a:ext cx="6336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05" name="Google Shape;1605;p131"/>
          <p:cNvSpPr txBox="1"/>
          <p:nvPr/>
        </p:nvSpPr>
        <p:spPr>
          <a:xfrm>
            <a:off x="4582250" y="4709225"/>
            <a:ext cx="6336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06" name="Google Shape;1606;p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1" name="Google Shape;1611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10" y="1262100"/>
            <a:ext cx="4305435" cy="37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Google Shape;1612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5" y="1341888"/>
            <a:ext cx="4234648" cy="364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132"/>
          <p:cNvPicPr preferRelativeResize="0"/>
          <p:nvPr/>
        </p:nvPicPr>
        <p:blipFill rotWithShape="1">
          <a:blip r:embed="rId5">
            <a:alphaModFix amt="19000"/>
          </a:blip>
          <a:srcRect b="0" l="8825" r="86058" t="12265"/>
          <a:stretch/>
        </p:blipFill>
        <p:spPr>
          <a:xfrm>
            <a:off x="517839" y="1745289"/>
            <a:ext cx="236866" cy="324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132"/>
          <p:cNvPicPr preferRelativeResize="0"/>
          <p:nvPr/>
        </p:nvPicPr>
        <p:blipFill rotWithShape="1">
          <a:blip r:embed="rId5">
            <a:alphaModFix amt="19000"/>
          </a:blip>
          <a:srcRect b="0" l="9235" r="21789" t="12265"/>
          <a:stretch/>
        </p:blipFill>
        <p:spPr>
          <a:xfrm>
            <a:off x="754705" y="1745289"/>
            <a:ext cx="2979493" cy="324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132"/>
          <p:cNvSpPr txBox="1"/>
          <p:nvPr/>
        </p:nvSpPr>
        <p:spPr>
          <a:xfrm>
            <a:off x="2039475" y="324975"/>
            <a:ext cx="48633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Partially</a:t>
            </a:r>
            <a:r>
              <a:rPr b="1" lang="en" sz="3000"/>
              <a:t> guided inversion</a:t>
            </a:r>
            <a:endParaRPr b="1" sz="3000"/>
          </a:p>
        </p:txBody>
      </p:sp>
      <p:sp>
        <p:nvSpPr>
          <p:cNvPr id="1616" name="Google Shape;1616;p132"/>
          <p:cNvSpPr txBox="1"/>
          <p:nvPr/>
        </p:nvSpPr>
        <p:spPr>
          <a:xfrm>
            <a:off x="3172550" y="1492525"/>
            <a:ext cx="708900" cy="22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617" name="Google Shape;1617;p132"/>
          <p:cNvSpPr txBox="1"/>
          <p:nvPr/>
        </p:nvSpPr>
        <p:spPr>
          <a:xfrm>
            <a:off x="7933275" y="1449350"/>
            <a:ext cx="633600" cy="22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618" name="Google Shape;1618;p132"/>
          <p:cNvSpPr/>
          <p:nvPr/>
        </p:nvSpPr>
        <p:spPr>
          <a:xfrm>
            <a:off x="95100" y="2835400"/>
            <a:ext cx="190200" cy="108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9" name="Google Shape;1619;p132"/>
          <p:cNvSpPr/>
          <p:nvPr/>
        </p:nvSpPr>
        <p:spPr>
          <a:xfrm>
            <a:off x="4667100" y="2835400"/>
            <a:ext cx="236700" cy="108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p132"/>
          <p:cNvSpPr txBox="1"/>
          <p:nvPr/>
        </p:nvSpPr>
        <p:spPr>
          <a:xfrm>
            <a:off x="-32975" y="4709225"/>
            <a:ext cx="6336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21" name="Google Shape;1621;p132"/>
          <p:cNvSpPr txBox="1"/>
          <p:nvPr/>
        </p:nvSpPr>
        <p:spPr>
          <a:xfrm>
            <a:off x="4582250" y="4709225"/>
            <a:ext cx="6336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22" name="Google Shape;1622;p132"/>
          <p:cNvSpPr/>
          <p:nvPr/>
        </p:nvSpPr>
        <p:spPr>
          <a:xfrm>
            <a:off x="1556025" y="1255675"/>
            <a:ext cx="1141200" cy="25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132"/>
          <p:cNvSpPr/>
          <p:nvPr/>
        </p:nvSpPr>
        <p:spPr>
          <a:xfrm>
            <a:off x="6204225" y="1241125"/>
            <a:ext cx="1141200" cy="25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9" name="Google Shape;1629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10" y="1262100"/>
            <a:ext cx="4305435" cy="37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5" y="1341888"/>
            <a:ext cx="4234648" cy="364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133"/>
          <p:cNvPicPr preferRelativeResize="0"/>
          <p:nvPr/>
        </p:nvPicPr>
        <p:blipFill rotWithShape="1">
          <a:blip r:embed="rId5">
            <a:alphaModFix amt="19000"/>
          </a:blip>
          <a:srcRect b="0" l="8825" r="86058" t="12265"/>
          <a:stretch/>
        </p:blipFill>
        <p:spPr>
          <a:xfrm>
            <a:off x="517839" y="1745289"/>
            <a:ext cx="236866" cy="3244768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Google Shape;1632;p133"/>
          <p:cNvSpPr/>
          <p:nvPr/>
        </p:nvSpPr>
        <p:spPr>
          <a:xfrm rot="-778763">
            <a:off x="1643043" y="3753158"/>
            <a:ext cx="591718" cy="104204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p133"/>
          <p:cNvSpPr/>
          <p:nvPr/>
        </p:nvSpPr>
        <p:spPr>
          <a:xfrm rot="-778763">
            <a:off x="1623543" y="3537908"/>
            <a:ext cx="591718" cy="104204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133"/>
          <p:cNvSpPr/>
          <p:nvPr/>
        </p:nvSpPr>
        <p:spPr>
          <a:xfrm rot="-778763">
            <a:off x="1735368" y="4122383"/>
            <a:ext cx="591718" cy="104204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5" name="Google Shape;1635;p133"/>
          <p:cNvPicPr preferRelativeResize="0"/>
          <p:nvPr/>
        </p:nvPicPr>
        <p:blipFill rotWithShape="1">
          <a:blip r:embed="rId5">
            <a:alphaModFix amt="19000"/>
          </a:blip>
          <a:srcRect b="0" l="9235" r="21789" t="12265"/>
          <a:stretch/>
        </p:blipFill>
        <p:spPr>
          <a:xfrm>
            <a:off x="754705" y="1745289"/>
            <a:ext cx="2979493" cy="324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133"/>
          <p:cNvSpPr txBox="1"/>
          <p:nvPr/>
        </p:nvSpPr>
        <p:spPr>
          <a:xfrm>
            <a:off x="2039475" y="324975"/>
            <a:ext cx="48633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Un</a:t>
            </a:r>
            <a:r>
              <a:rPr b="1" lang="en" sz="3000"/>
              <a:t>guided inversion</a:t>
            </a:r>
            <a:endParaRPr b="1" sz="3000"/>
          </a:p>
        </p:txBody>
      </p:sp>
      <p:sp>
        <p:nvSpPr>
          <p:cNvPr id="1637" name="Google Shape;1637;p133"/>
          <p:cNvSpPr txBox="1"/>
          <p:nvPr/>
        </p:nvSpPr>
        <p:spPr>
          <a:xfrm>
            <a:off x="3172550" y="1492525"/>
            <a:ext cx="708900" cy="22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638" name="Google Shape;1638;p133"/>
          <p:cNvSpPr txBox="1"/>
          <p:nvPr/>
        </p:nvSpPr>
        <p:spPr>
          <a:xfrm>
            <a:off x="7933275" y="1449350"/>
            <a:ext cx="633600" cy="22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639" name="Google Shape;1639;p133"/>
          <p:cNvSpPr/>
          <p:nvPr/>
        </p:nvSpPr>
        <p:spPr>
          <a:xfrm>
            <a:off x="95100" y="2835400"/>
            <a:ext cx="190200" cy="108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0" name="Google Shape;1640;p133"/>
          <p:cNvSpPr/>
          <p:nvPr/>
        </p:nvSpPr>
        <p:spPr>
          <a:xfrm>
            <a:off x="4667100" y="2835400"/>
            <a:ext cx="236700" cy="108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Google Shape;1641;p133"/>
          <p:cNvSpPr txBox="1"/>
          <p:nvPr/>
        </p:nvSpPr>
        <p:spPr>
          <a:xfrm>
            <a:off x="-32975" y="4709225"/>
            <a:ext cx="6336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42" name="Google Shape;1642;p133"/>
          <p:cNvSpPr txBox="1"/>
          <p:nvPr/>
        </p:nvSpPr>
        <p:spPr>
          <a:xfrm>
            <a:off x="4582250" y="4709225"/>
            <a:ext cx="6336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43" name="Google Shape;1643;p133"/>
          <p:cNvSpPr/>
          <p:nvPr/>
        </p:nvSpPr>
        <p:spPr>
          <a:xfrm>
            <a:off x="1556025" y="1255675"/>
            <a:ext cx="1141200" cy="25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133"/>
          <p:cNvSpPr/>
          <p:nvPr/>
        </p:nvSpPr>
        <p:spPr>
          <a:xfrm>
            <a:off x="6204225" y="1241125"/>
            <a:ext cx="1141200" cy="25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p1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Sharp interfaces require more high frequencies</a:t>
            </a:r>
            <a:endParaRPr/>
          </a:p>
        </p:txBody>
      </p:sp>
      <p:sp>
        <p:nvSpPr>
          <p:cNvPr id="265" name="Google Shape;2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08525"/>
            <a:ext cx="4192451" cy="322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9149" y="1608525"/>
            <a:ext cx="4192445" cy="324456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5"/>
          <p:cNvSpPr txBox="1"/>
          <p:nvPr/>
        </p:nvSpPr>
        <p:spPr>
          <a:xfrm>
            <a:off x="1644475" y="1199150"/>
            <a:ext cx="1625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Reflector</a:t>
            </a:r>
            <a:endParaRPr/>
          </a:p>
        </p:txBody>
      </p:sp>
      <p:sp>
        <p:nvSpPr>
          <p:cNvPr id="269" name="Google Shape;269;p35"/>
          <p:cNvSpPr txBox="1"/>
          <p:nvPr/>
        </p:nvSpPr>
        <p:spPr>
          <a:xfrm>
            <a:off x="6292675" y="1199150"/>
            <a:ext cx="1625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Spectra</a:t>
            </a:r>
            <a:endParaRPr/>
          </a:p>
        </p:txBody>
      </p:sp>
      <p:sp>
        <p:nvSpPr>
          <p:cNvPr id="270" name="Google Shape;270;p35"/>
          <p:cNvSpPr txBox="1"/>
          <p:nvPr/>
        </p:nvSpPr>
        <p:spPr>
          <a:xfrm>
            <a:off x="5972725" y="4672850"/>
            <a:ext cx="2185200" cy="3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Spatial frequency [1/m]</a:t>
            </a:r>
            <a:endParaRPr b="1"/>
          </a:p>
        </p:txBody>
      </p:sp>
      <p:sp>
        <p:nvSpPr>
          <p:cNvPr id="271" name="Google Shape;271;p35"/>
          <p:cNvSpPr txBox="1"/>
          <p:nvPr/>
        </p:nvSpPr>
        <p:spPr>
          <a:xfrm>
            <a:off x="1324525" y="4672850"/>
            <a:ext cx="2185200" cy="3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Impedance</a:t>
            </a:r>
            <a:endParaRPr b="1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0" name="Google Shape;1650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6657300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134"/>
          <p:cNvSpPr txBox="1"/>
          <p:nvPr/>
        </p:nvSpPr>
        <p:spPr>
          <a:xfrm>
            <a:off x="22775" y="0"/>
            <a:ext cx="73335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INITIAL MODEL</a:t>
            </a:r>
            <a:endParaRPr sz="3000"/>
          </a:p>
        </p:txBody>
      </p:sp>
      <p:sp>
        <p:nvSpPr>
          <p:cNvPr id="1652" name="Google Shape;1652;p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3" name="Google Shape;1653;p134"/>
          <p:cNvSpPr/>
          <p:nvPr/>
        </p:nvSpPr>
        <p:spPr>
          <a:xfrm>
            <a:off x="138325" y="2290800"/>
            <a:ext cx="311100" cy="146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p134"/>
          <p:cNvSpPr txBox="1"/>
          <p:nvPr/>
        </p:nvSpPr>
        <p:spPr>
          <a:xfrm>
            <a:off x="-34575" y="2515550"/>
            <a:ext cx="648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55" name="Google Shape;1655;p134"/>
          <p:cNvSpPr txBox="1"/>
          <p:nvPr/>
        </p:nvSpPr>
        <p:spPr>
          <a:xfrm>
            <a:off x="5204000" y="482050"/>
            <a:ext cx="648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0" name="Google Shape;1660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6657300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661" name="Google Shape;1661;p135"/>
          <p:cNvSpPr txBox="1"/>
          <p:nvPr/>
        </p:nvSpPr>
        <p:spPr>
          <a:xfrm>
            <a:off x="22775" y="0"/>
            <a:ext cx="73335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TRUE MODEL</a:t>
            </a:r>
            <a:endParaRPr sz="3000"/>
          </a:p>
        </p:txBody>
      </p:sp>
      <p:sp>
        <p:nvSpPr>
          <p:cNvPr id="1662" name="Google Shape;1662;p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3" name="Google Shape;1663;p135"/>
          <p:cNvSpPr/>
          <p:nvPr/>
        </p:nvSpPr>
        <p:spPr>
          <a:xfrm>
            <a:off x="138325" y="2290800"/>
            <a:ext cx="311100" cy="146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4" name="Google Shape;1664;p135"/>
          <p:cNvSpPr txBox="1"/>
          <p:nvPr/>
        </p:nvSpPr>
        <p:spPr>
          <a:xfrm>
            <a:off x="-34575" y="2515550"/>
            <a:ext cx="648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65" name="Google Shape;1665;p135"/>
          <p:cNvSpPr txBox="1"/>
          <p:nvPr/>
        </p:nvSpPr>
        <p:spPr>
          <a:xfrm>
            <a:off x="5204000" y="482050"/>
            <a:ext cx="648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0" name="Google Shape;1670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6657300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671" name="Google Shape;1671;p136"/>
          <p:cNvSpPr txBox="1"/>
          <p:nvPr/>
        </p:nvSpPr>
        <p:spPr>
          <a:xfrm>
            <a:off x="22775" y="0"/>
            <a:ext cx="73335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</a:t>
            </a:r>
            <a:r>
              <a:rPr lang="en" sz="3000">
                <a:solidFill>
                  <a:schemeClr val="dk1"/>
                </a:solidFill>
              </a:rPr>
              <a:t>UNGUIDED </a:t>
            </a:r>
            <a:r>
              <a:rPr lang="en" sz="3000"/>
              <a:t>Inversion result</a:t>
            </a:r>
            <a:endParaRPr sz="3000"/>
          </a:p>
        </p:txBody>
      </p:sp>
      <p:sp>
        <p:nvSpPr>
          <p:cNvPr id="1672" name="Google Shape;1672;p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3" name="Google Shape;1673;p136"/>
          <p:cNvSpPr txBox="1"/>
          <p:nvPr/>
        </p:nvSpPr>
        <p:spPr>
          <a:xfrm>
            <a:off x="6970050" y="1143000"/>
            <a:ext cx="16584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Iteration =15</a:t>
            </a:r>
            <a:endParaRPr b="1" sz="1800"/>
          </a:p>
        </p:txBody>
      </p:sp>
      <p:sp>
        <p:nvSpPr>
          <p:cNvPr id="1674" name="Google Shape;1674;p136"/>
          <p:cNvSpPr/>
          <p:nvPr/>
        </p:nvSpPr>
        <p:spPr>
          <a:xfrm>
            <a:off x="138325" y="2290800"/>
            <a:ext cx="311100" cy="146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5" name="Google Shape;1675;p136"/>
          <p:cNvSpPr txBox="1"/>
          <p:nvPr/>
        </p:nvSpPr>
        <p:spPr>
          <a:xfrm>
            <a:off x="-34575" y="2515550"/>
            <a:ext cx="648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76" name="Google Shape;1676;p136"/>
          <p:cNvSpPr txBox="1"/>
          <p:nvPr/>
        </p:nvSpPr>
        <p:spPr>
          <a:xfrm>
            <a:off x="5204000" y="482050"/>
            <a:ext cx="648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1" name="Google Shape;1681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6657300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682" name="Google Shape;1682;p1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3" name="Google Shape;1683;p137"/>
          <p:cNvSpPr txBox="1"/>
          <p:nvPr/>
        </p:nvSpPr>
        <p:spPr>
          <a:xfrm>
            <a:off x="6970050" y="1143000"/>
            <a:ext cx="16584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Iteration =15</a:t>
            </a:r>
            <a:endParaRPr b="1" sz="1800"/>
          </a:p>
        </p:txBody>
      </p:sp>
      <p:sp>
        <p:nvSpPr>
          <p:cNvPr id="1684" name="Google Shape;1684;p137"/>
          <p:cNvSpPr txBox="1"/>
          <p:nvPr/>
        </p:nvSpPr>
        <p:spPr>
          <a:xfrm>
            <a:off x="22775" y="0"/>
            <a:ext cx="80790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</a:t>
            </a:r>
            <a:r>
              <a:rPr lang="en" sz="3000">
                <a:solidFill>
                  <a:schemeClr val="dk1"/>
                </a:solidFill>
              </a:rPr>
              <a:t>PARTIALLY </a:t>
            </a:r>
            <a:r>
              <a:rPr lang="en" sz="3000">
                <a:solidFill>
                  <a:schemeClr val="dk1"/>
                </a:solidFill>
              </a:rPr>
              <a:t>GUIDED </a:t>
            </a:r>
            <a:r>
              <a:rPr lang="en" sz="3000"/>
              <a:t>Inversion result</a:t>
            </a:r>
            <a:endParaRPr sz="3000"/>
          </a:p>
        </p:txBody>
      </p:sp>
      <p:sp>
        <p:nvSpPr>
          <p:cNvPr id="1685" name="Google Shape;1685;p137"/>
          <p:cNvSpPr/>
          <p:nvPr/>
        </p:nvSpPr>
        <p:spPr>
          <a:xfrm>
            <a:off x="138325" y="2290800"/>
            <a:ext cx="311100" cy="146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6" name="Google Shape;1686;p137"/>
          <p:cNvSpPr txBox="1"/>
          <p:nvPr/>
        </p:nvSpPr>
        <p:spPr>
          <a:xfrm>
            <a:off x="-34575" y="2515550"/>
            <a:ext cx="648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87" name="Google Shape;1687;p137"/>
          <p:cNvSpPr txBox="1"/>
          <p:nvPr/>
        </p:nvSpPr>
        <p:spPr>
          <a:xfrm>
            <a:off x="5204000" y="482050"/>
            <a:ext cx="648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2" name="Google Shape;1692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6657300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p1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4" name="Google Shape;1694;p138"/>
          <p:cNvSpPr txBox="1"/>
          <p:nvPr/>
        </p:nvSpPr>
        <p:spPr>
          <a:xfrm>
            <a:off x="6970050" y="1143000"/>
            <a:ext cx="16584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Iteration =15</a:t>
            </a:r>
            <a:endParaRPr b="1" sz="1800"/>
          </a:p>
        </p:txBody>
      </p:sp>
      <p:sp>
        <p:nvSpPr>
          <p:cNvPr id="1695" name="Google Shape;1695;p138"/>
          <p:cNvSpPr txBox="1"/>
          <p:nvPr/>
        </p:nvSpPr>
        <p:spPr>
          <a:xfrm>
            <a:off x="22775" y="0"/>
            <a:ext cx="80790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</a:t>
            </a:r>
            <a:r>
              <a:rPr lang="en" sz="3000">
                <a:solidFill>
                  <a:schemeClr val="dk1"/>
                </a:solidFill>
              </a:rPr>
              <a:t>FULLY</a:t>
            </a:r>
            <a:r>
              <a:rPr lang="en" sz="3000">
                <a:solidFill>
                  <a:schemeClr val="dk1"/>
                </a:solidFill>
              </a:rPr>
              <a:t> GUIDED </a:t>
            </a:r>
            <a:r>
              <a:rPr lang="en" sz="3000"/>
              <a:t>Inversion result</a:t>
            </a:r>
            <a:endParaRPr sz="3000"/>
          </a:p>
        </p:txBody>
      </p:sp>
      <p:sp>
        <p:nvSpPr>
          <p:cNvPr id="1696" name="Google Shape;1696;p138"/>
          <p:cNvSpPr/>
          <p:nvPr/>
        </p:nvSpPr>
        <p:spPr>
          <a:xfrm>
            <a:off x="138325" y="2290800"/>
            <a:ext cx="311100" cy="146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7" name="Google Shape;1697;p138"/>
          <p:cNvSpPr txBox="1"/>
          <p:nvPr/>
        </p:nvSpPr>
        <p:spPr>
          <a:xfrm>
            <a:off x="-34575" y="2515550"/>
            <a:ext cx="648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698" name="Google Shape;1698;p138"/>
          <p:cNvSpPr txBox="1"/>
          <p:nvPr/>
        </p:nvSpPr>
        <p:spPr>
          <a:xfrm>
            <a:off x="5204000" y="482050"/>
            <a:ext cx="648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2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3" name="Google Shape;1703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6657300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5" name="Google Shape;1705;p139"/>
          <p:cNvSpPr txBox="1"/>
          <p:nvPr/>
        </p:nvSpPr>
        <p:spPr>
          <a:xfrm>
            <a:off x="6970050" y="1143000"/>
            <a:ext cx="16584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Iteration =65</a:t>
            </a:r>
            <a:endParaRPr b="1" sz="1800"/>
          </a:p>
        </p:txBody>
      </p:sp>
      <p:sp>
        <p:nvSpPr>
          <p:cNvPr id="1706" name="Google Shape;1706;p139"/>
          <p:cNvSpPr txBox="1"/>
          <p:nvPr/>
        </p:nvSpPr>
        <p:spPr>
          <a:xfrm>
            <a:off x="22775" y="0"/>
            <a:ext cx="73335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</a:t>
            </a:r>
            <a:r>
              <a:rPr lang="en" sz="3000">
                <a:solidFill>
                  <a:schemeClr val="dk1"/>
                </a:solidFill>
              </a:rPr>
              <a:t>UNGUIDED </a:t>
            </a:r>
            <a:r>
              <a:rPr lang="en" sz="3000"/>
              <a:t>Inversion result</a:t>
            </a:r>
            <a:endParaRPr sz="3000"/>
          </a:p>
        </p:txBody>
      </p:sp>
      <p:sp>
        <p:nvSpPr>
          <p:cNvPr id="1707" name="Google Shape;1707;p139"/>
          <p:cNvSpPr/>
          <p:nvPr/>
        </p:nvSpPr>
        <p:spPr>
          <a:xfrm>
            <a:off x="138325" y="2290800"/>
            <a:ext cx="311100" cy="146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8" name="Google Shape;1708;p139"/>
          <p:cNvSpPr txBox="1"/>
          <p:nvPr/>
        </p:nvSpPr>
        <p:spPr>
          <a:xfrm>
            <a:off x="-34575" y="2515550"/>
            <a:ext cx="648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1709" name="Google Shape;1709;p139"/>
          <p:cNvSpPr txBox="1"/>
          <p:nvPr/>
        </p:nvSpPr>
        <p:spPr>
          <a:xfrm>
            <a:off x="5204000" y="482050"/>
            <a:ext cx="648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140"/>
          <p:cNvSpPr txBox="1"/>
          <p:nvPr/>
        </p:nvSpPr>
        <p:spPr>
          <a:xfrm>
            <a:off x="6559050" y="30785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D9EEB"/>
                </a:solidFill>
              </a:rPr>
              <a:t>Partially guided</a:t>
            </a:r>
            <a:endParaRPr b="1" sz="2400">
              <a:solidFill>
                <a:srgbClr val="6D9EEB"/>
              </a:solidFill>
            </a:endParaRPr>
          </a:p>
        </p:txBody>
      </p:sp>
      <p:sp>
        <p:nvSpPr>
          <p:cNvPr id="1715" name="Google Shape;1715;p140"/>
          <p:cNvSpPr txBox="1"/>
          <p:nvPr/>
        </p:nvSpPr>
        <p:spPr>
          <a:xfrm>
            <a:off x="6559050" y="37643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D966"/>
                </a:solidFill>
              </a:rPr>
              <a:t>Fully guided</a:t>
            </a:r>
            <a:endParaRPr b="1" sz="2400">
              <a:solidFill>
                <a:srgbClr val="FFD966"/>
              </a:solidFill>
            </a:endParaRPr>
          </a:p>
        </p:txBody>
      </p:sp>
      <p:pic>
        <p:nvPicPr>
          <p:cNvPr id="1716" name="Google Shape;1716;p140"/>
          <p:cNvPicPr preferRelativeResize="0"/>
          <p:nvPr/>
        </p:nvPicPr>
        <p:blipFill rotWithShape="1">
          <a:blip r:embed="rId3">
            <a:alphaModFix/>
          </a:blip>
          <a:srcRect b="0" l="59" r="69" t="0"/>
          <a:stretch/>
        </p:blipFill>
        <p:spPr>
          <a:xfrm>
            <a:off x="381000" y="609600"/>
            <a:ext cx="6254250" cy="3827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17" name="Google Shape;1717;p140"/>
          <p:cNvSpPr txBox="1"/>
          <p:nvPr/>
        </p:nvSpPr>
        <p:spPr>
          <a:xfrm>
            <a:off x="6559050" y="9449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C4587"/>
                </a:solidFill>
              </a:rPr>
              <a:t>Unguided</a:t>
            </a:r>
            <a:endParaRPr b="1" sz="2400">
              <a:solidFill>
                <a:srgbClr val="1C4587"/>
              </a:solidFill>
            </a:endParaRPr>
          </a:p>
        </p:txBody>
      </p:sp>
      <p:sp>
        <p:nvSpPr>
          <p:cNvPr id="1718" name="Google Shape;1718;p140"/>
          <p:cNvSpPr/>
          <p:nvPr/>
        </p:nvSpPr>
        <p:spPr>
          <a:xfrm>
            <a:off x="3349550" y="4318250"/>
            <a:ext cx="1542900" cy="22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9" name="Google Shape;1719;p140"/>
          <p:cNvSpPr txBox="1"/>
          <p:nvPr/>
        </p:nvSpPr>
        <p:spPr>
          <a:xfrm>
            <a:off x="2747375" y="4385500"/>
            <a:ext cx="26595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Iteration</a:t>
            </a:r>
            <a:endParaRPr b="1" sz="1800"/>
          </a:p>
        </p:txBody>
      </p:sp>
      <p:sp>
        <p:nvSpPr>
          <p:cNvPr id="1720" name="Google Shape;1720;p140"/>
          <p:cNvSpPr txBox="1"/>
          <p:nvPr/>
        </p:nvSpPr>
        <p:spPr>
          <a:xfrm rot="-5400000">
            <a:off x="-1127650" y="2383400"/>
            <a:ext cx="3662100" cy="42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Normalized data residual norm</a:t>
            </a:r>
            <a:endParaRPr b="1" sz="1800"/>
          </a:p>
        </p:txBody>
      </p:sp>
      <p:sp>
        <p:nvSpPr>
          <p:cNvPr id="1721" name="Google Shape;1721;p140"/>
          <p:cNvSpPr txBox="1"/>
          <p:nvPr/>
        </p:nvSpPr>
        <p:spPr>
          <a:xfrm>
            <a:off x="940100" y="-34100"/>
            <a:ext cx="31011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DATA</a:t>
            </a:r>
            <a:r>
              <a:rPr b="1" lang="en" sz="3000"/>
              <a:t> NORM</a:t>
            </a:r>
            <a:endParaRPr b="1" sz="3000"/>
          </a:p>
        </p:txBody>
      </p:sp>
      <p:sp>
        <p:nvSpPr>
          <p:cNvPr id="1722" name="Google Shape;1722;p1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141"/>
          <p:cNvSpPr txBox="1"/>
          <p:nvPr/>
        </p:nvSpPr>
        <p:spPr>
          <a:xfrm>
            <a:off x="6559050" y="30785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D9EEB"/>
                </a:solidFill>
              </a:rPr>
              <a:t>Partially guided</a:t>
            </a:r>
            <a:endParaRPr b="1" sz="2400">
              <a:solidFill>
                <a:srgbClr val="6D9EEB"/>
              </a:solidFill>
            </a:endParaRPr>
          </a:p>
        </p:txBody>
      </p:sp>
      <p:sp>
        <p:nvSpPr>
          <p:cNvPr id="1728" name="Google Shape;1728;p141"/>
          <p:cNvSpPr txBox="1"/>
          <p:nvPr/>
        </p:nvSpPr>
        <p:spPr>
          <a:xfrm>
            <a:off x="6559050" y="37643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D966"/>
                </a:solidFill>
              </a:rPr>
              <a:t>Fully guided</a:t>
            </a:r>
            <a:endParaRPr b="1" sz="2400">
              <a:solidFill>
                <a:srgbClr val="FFD966"/>
              </a:solidFill>
            </a:endParaRPr>
          </a:p>
        </p:txBody>
      </p:sp>
      <p:pic>
        <p:nvPicPr>
          <p:cNvPr id="1729" name="Google Shape;1729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609600"/>
            <a:ext cx="6254250" cy="3827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30" name="Google Shape;1730;p141"/>
          <p:cNvSpPr txBox="1"/>
          <p:nvPr/>
        </p:nvSpPr>
        <p:spPr>
          <a:xfrm>
            <a:off x="6559050" y="9449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C4587"/>
                </a:solidFill>
              </a:rPr>
              <a:t>Unguided</a:t>
            </a:r>
            <a:endParaRPr b="1" sz="2400">
              <a:solidFill>
                <a:srgbClr val="1C4587"/>
              </a:solidFill>
            </a:endParaRPr>
          </a:p>
        </p:txBody>
      </p:sp>
      <p:sp>
        <p:nvSpPr>
          <p:cNvPr id="1731" name="Google Shape;1731;p141"/>
          <p:cNvSpPr/>
          <p:nvPr/>
        </p:nvSpPr>
        <p:spPr>
          <a:xfrm>
            <a:off x="3349550" y="4277000"/>
            <a:ext cx="1542900" cy="22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2" name="Google Shape;1732;p141"/>
          <p:cNvSpPr txBox="1"/>
          <p:nvPr/>
        </p:nvSpPr>
        <p:spPr>
          <a:xfrm>
            <a:off x="2747375" y="4385500"/>
            <a:ext cx="26595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Iteration</a:t>
            </a:r>
            <a:endParaRPr b="1" sz="1800"/>
          </a:p>
        </p:txBody>
      </p:sp>
      <p:sp>
        <p:nvSpPr>
          <p:cNvPr id="1733" name="Google Shape;1733;p141"/>
          <p:cNvSpPr txBox="1"/>
          <p:nvPr/>
        </p:nvSpPr>
        <p:spPr>
          <a:xfrm rot="-5400000">
            <a:off x="-1277950" y="2459925"/>
            <a:ext cx="3962700" cy="42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Normalized </a:t>
            </a:r>
            <a:r>
              <a:rPr b="1" lang="en" sz="1800"/>
              <a:t>model residual norm</a:t>
            </a:r>
            <a:endParaRPr b="1" sz="1800"/>
          </a:p>
        </p:txBody>
      </p:sp>
      <p:sp>
        <p:nvSpPr>
          <p:cNvPr id="1734" name="Google Shape;1734;p141"/>
          <p:cNvSpPr txBox="1"/>
          <p:nvPr/>
        </p:nvSpPr>
        <p:spPr>
          <a:xfrm>
            <a:off x="940100" y="-34100"/>
            <a:ext cx="31011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MODEL</a:t>
            </a:r>
            <a:r>
              <a:rPr b="1" lang="en" sz="3000"/>
              <a:t> NORM</a:t>
            </a:r>
            <a:endParaRPr b="1" sz="3000"/>
          </a:p>
        </p:txBody>
      </p:sp>
      <p:sp>
        <p:nvSpPr>
          <p:cNvPr id="1735" name="Google Shape;1735;p1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142"/>
          <p:cNvSpPr txBox="1"/>
          <p:nvPr>
            <p:ph type="title"/>
          </p:nvPr>
        </p:nvSpPr>
        <p:spPr>
          <a:xfrm>
            <a:off x="1090400" y="1635600"/>
            <a:ext cx="6858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How well does any of this work on </a:t>
            </a:r>
            <a:r>
              <a:rPr b="1" lang="en" sz="3600"/>
              <a:t>real data</a:t>
            </a:r>
            <a:r>
              <a:rPr lang="en" sz="3600"/>
              <a:t>?</a:t>
            </a:r>
            <a:endParaRPr sz="3600"/>
          </a:p>
        </p:txBody>
      </p:sp>
      <p:sp>
        <p:nvSpPr>
          <p:cNvPr id="1741" name="Google Shape;1741;p1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143"/>
          <p:cNvSpPr txBox="1"/>
          <p:nvPr>
            <p:ph type="title"/>
          </p:nvPr>
        </p:nvSpPr>
        <p:spPr>
          <a:xfrm>
            <a:off x="5403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to 3D field data</a:t>
            </a:r>
            <a:endParaRPr/>
          </a:p>
        </p:txBody>
      </p:sp>
      <p:sp>
        <p:nvSpPr>
          <p:cNvPr id="1747" name="Google Shape;1747;p143"/>
          <p:cNvSpPr txBox="1"/>
          <p:nvPr>
            <p:ph idx="1" type="body"/>
          </p:nvPr>
        </p:nvSpPr>
        <p:spPr>
          <a:xfrm>
            <a:off x="540300" y="84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Provided by</a:t>
            </a:r>
            <a:r>
              <a:rPr lang="en"/>
              <a:t> Shell Exploration &amp; Production Company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48" name="Google Shape;1748;p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49" name="Google Shape;1749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963" y="143625"/>
            <a:ext cx="221932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Sharp interfaces require </a:t>
            </a:r>
            <a:r>
              <a:rPr b="1" lang="en"/>
              <a:t>more</a:t>
            </a:r>
            <a:r>
              <a:rPr lang="en"/>
              <a:t> high frequencies</a:t>
            </a:r>
            <a:endParaRPr/>
          </a:p>
        </p:txBody>
      </p:sp>
      <p:sp>
        <p:nvSpPr>
          <p:cNvPr id="277" name="Google Shape;27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8" name="Google Shape;27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08525"/>
            <a:ext cx="4192451" cy="322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9149" y="1608525"/>
            <a:ext cx="4192445" cy="324456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/>
        </p:nvSpPr>
        <p:spPr>
          <a:xfrm>
            <a:off x="1644475" y="1199150"/>
            <a:ext cx="1625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Reflector</a:t>
            </a:r>
            <a:endParaRPr/>
          </a:p>
        </p:txBody>
      </p:sp>
      <p:sp>
        <p:nvSpPr>
          <p:cNvPr id="281" name="Google Shape;281;p36"/>
          <p:cNvSpPr txBox="1"/>
          <p:nvPr/>
        </p:nvSpPr>
        <p:spPr>
          <a:xfrm>
            <a:off x="6292675" y="1199150"/>
            <a:ext cx="1625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Spectra</a:t>
            </a:r>
            <a:endParaRPr/>
          </a:p>
        </p:txBody>
      </p:sp>
      <p:sp>
        <p:nvSpPr>
          <p:cNvPr id="282" name="Google Shape;282;p36"/>
          <p:cNvSpPr txBox="1"/>
          <p:nvPr/>
        </p:nvSpPr>
        <p:spPr>
          <a:xfrm>
            <a:off x="5972725" y="4672850"/>
            <a:ext cx="2345400" cy="3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Spatial frequency [1/km]</a:t>
            </a:r>
            <a:endParaRPr b="1"/>
          </a:p>
        </p:txBody>
      </p:sp>
      <p:sp>
        <p:nvSpPr>
          <p:cNvPr id="283" name="Google Shape;283;p36"/>
          <p:cNvSpPr txBox="1"/>
          <p:nvPr/>
        </p:nvSpPr>
        <p:spPr>
          <a:xfrm>
            <a:off x="1324525" y="4672850"/>
            <a:ext cx="2185200" cy="3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Impedance</a:t>
            </a:r>
            <a:endParaRPr b="1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144"/>
          <p:cNvSpPr txBox="1"/>
          <p:nvPr>
            <p:ph type="title"/>
          </p:nvPr>
        </p:nvSpPr>
        <p:spPr>
          <a:xfrm>
            <a:off x="5403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to 3D field data</a:t>
            </a:r>
            <a:endParaRPr/>
          </a:p>
        </p:txBody>
      </p:sp>
      <p:sp>
        <p:nvSpPr>
          <p:cNvPr id="1755" name="Google Shape;1755;p144"/>
          <p:cNvSpPr txBox="1"/>
          <p:nvPr>
            <p:ph idx="1" type="body"/>
          </p:nvPr>
        </p:nvSpPr>
        <p:spPr>
          <a:xfrm>
            <a:off x="540300" y="84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Provided by Shell Exploration &amp; Production Company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OBN (ocean bottom-node) survey (2010)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56" name="Google Shape;1756;p1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57" name="Google Shape;1757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963" y="143625"/>
            <a:ext cx="22193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4938" y="3004550"/>
            <a:ext cx="2369402" cy="1564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145"/>
          <p:cNvSpPr txBox="1"/>
          <p:nvPr>
            <p:ph type="title"/>
          </p:nvPr>
        </p:nvSpPr>
        <p:spPr>
          <a:xfrm>
            <a:off x="5403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to 3D field data</a:t>
            </a:r>
            <a:endParaRPr/>
          </a:p>
        </p:txBody>
      </p:sp>
      <p:sp>
        <p:nvSpPr>
          <p:cNvPr id="1764" name="Google Shape;1764;p145"/>
          <p:cNvSpPr txBox="1"/>
          <p:nvPr>
            <p:ph idx="1" type="body"/>
          </p:nvPr>
        </p:nvSpPr>
        <p:spPr>
          <a:xfrm>
            <a:off x="540300" y="84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Provided by Shell Exploration &amp; Production Company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OBN (ocean bottom-node) survey (2010)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Gulf of Mexico, offshore Louisiana</a:t>
            </a:r>
            <a:endParaRPr/>
          </a:p>
        </p:txBody>
      </p:sp>
      <p:sp>
        <p:nvSpPr>
          <p:cNvPr id="1765" name="Google Shape;1765;p1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66" name="Google Shape;1766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963" y="143625"/>
            <a:ext cx="22193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Google Shape;1767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4938" y="3004550"/>
            <a:ext cx="2369402" cy="156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8" name="Google Shape;1768;p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875" y="2631250"/>
            <a:ext cx="4732078" cy="2273178"/>
          </a:xfrm>
          <a:prstGeom prst="rect">
            <a:avLst/>
          </a:prstGeom>
          <a:noFill/>
          <a:ln>
            <a:noFill/>
          </a:ln>
        </p:spPr>
      </p:pic>
      <p:sp>
        <p:nvSpPr>
          <p:cNvPr id="1769" name="Google Shape;1769;p145"/>
          <p:cNvSpPr/>
          <p:nvPr/>
        </p:nvSpPr>
        <p:spPr>
          <a:xfrm>
            <a:off x="3013525" y="3827475"/>
            <a:ext cx="300300" cy="21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0" name="Google Shape;1770;p145"/>
          <p:cNvSpPr/>
          <p:nvPr/>
        </p:nvSpPr>
        <p:spPr>
          <a:xfrm>
            <a:off x="3355850" y="3815150"/>
            <a:ext cx="423300" cy="21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1" name="Google Shape;1771;p145"/>
          <p:cNvSpPr/>
          <p:nvPr/>
        </p:nvSpPr>
        <p:spPr>
          <a:xfrm>
            <a:off x="3213700" y="3870100"/>
            <a:ext cx="423300" cy="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72" name="Google Shape;1772;p145"/>
          <p:cNvCxnSpPr/>
          <p:nvPr/>
        </p:nvCxnSpPr>
        <p:spPr>
          <a:xfrm flipH="1">
            <a:off x="3337925" y="3845725"/>
            <a:ext cx="600" cy="128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3" name="Google Shape;1773;p145"/>
          <p:cNvSpPr/>
          <p:nvPr/>
        </p:nvSpPr>
        <p:spPr>
          <a:xfrm rot="-2700000">
            <a:off x="3102387" y="3583128"/>
            <a:ext cx="575726" cy="219345"/>
          </a:xfrm>
          <a:prstGeom prst="leftArrow">
            <a:avLst>
              <a:gd fmla="val 27949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8" name="Google Shape;1778;p146"/>
          <p:cNvPicPr preferRelativeResize="0"/>
          <p:nvPr/>
        </p:nvPicPr>
        <p:blipFill rotWithShape="1">
          <a:blip r:embed="rId3">
            <a:alphaModFix/>
          </a:blip>
          <a:srcRect b="0" l="6874" r="6874" t="0"/>
          <a:stretch/>
        </p:blipFill>
        <p:spPr>
          <a:xfrm>
            <a:off x="2666925" y="152400"/>
            <a:ext cx="625810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625" y="1942025"/>
            <a:ext cx="3712900" cy="295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0" name="Google Shape;1780;p146"/>
          <p:cNvSpPr txBox="1"/>
          <p:nvPr/>
        </p:nvSpPr>
        <p:spPr>
          <a:xfrm>
            <a:off x="242425" y="1391275"/>
            <a:ext cx="23082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AIRGUN SOURCE</a:t>
            </a:r>
            <a:endParaRPr/>
          </a:p>
        </p:txBody>
      </p:sp>
      <p:sp>
        <p:nvSpPr>
          <p:cNvPr id="1781" name="Google Shape;1781;p1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5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6" name="Google Shape;1786;p147"/>
          <p:cNvPicPr preferRelativeResize="0"/>
          <p:nvPr/>
        </p:nvPicPr>
        <p:blipFill rotWithShape="1">
          <a:blip r:embed="rId3">
            <a:alphaModFix/>
          </a:blip>
          <a:srcRect b="0" l="8481" r="31150" t="0"/>
          <a:stretch/>
        </p:blipFill>
        <p:spPr>
          <a:xfrm>
            <a:off x="282025" y="819200"/>
            <a:ext cx="7856251" cy="40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7" name="Google Shape;1787;p147"/>
          <p:cNvCxnSpPr/>
          <p:nvPr/>
        </p:nvCxnSpPr>
        <p:spPr>
          <a:xfrm flipH="1">
            <a:off x="3748474" y="1828361"/>
            <a:ext cx="3325200" cy="92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8" name="Google Shape;1788;p147"/>
          <p:cNvCxnSpPr/>
          <p:nvPr/>
        </p:nvCxnSpPr>
        <p:spPr>
          <a:xfrm rot="10800000">
            <a:off x="1231974" y="1802911"/>
            <a:ext cx="2523600" cy="954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9" name="Google Shape;1789;p147"/>
          <p:cNvCxnSpPr/>
          <p:nvPr/>
        </p:nvCxnSpPr>
        <p:spPr>
          <a:xfrm flipH="1" rot="10800000">
            <a:off x="1234312" y="1387142"/>
            <a:ext cx="3035400" cy="410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0" name="Google Shape;1790;p147"/>
          <p:cNvCxnSpPr/>
          <p:nvPr/>
        </p:nvCxnSpPr>
        <p:spPr>
          <a:xfrm>
            <a:off x="4278603" y="1386966"/>
            <a:ext cx="2811000" cy="441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91" name="Google Shape;1791;p147"/>
          <p:cNvSpPr txBox="1"/>
          <p:nvPr/>
        </p:nvSpPr>
        <p:spPr>
          <a:xfrm>
            <a:off x="308875" y="147725"/>
            <a:ext cx="5371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Oblique view of survey area</a:t>
            </a:r>
            <a:endParaRPr sz="2400"/>
          </a:p>
        </p:txBody>
      </p:sp>
      <p:sp>
        <p:nvSpPr>
          <p:cNvPr id="1792" name="Google Shape;1792;p1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7" name="Google Shape;1797;p148"/>
          <p:cNvPicPr preferRelativeResize="0"/>
          <p:nvPr/>
        </p:nvPicPr>
        <p:blipFill rotWithShape="1">
          <a:blip r:embed="rId3">
            <a:alphaModFix/>
          </a:blip>
          <a:srcRect b="0" l="8481" r="31150" t="0"/>
          <a:stretch/>
        </p:blipFill>
        <p:spPr>
          <a:xfrm>
            <a:off x="282025" y="819200"/>
            <a:ext cx="7856251" cy="40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8" name="Google Shape;1798;p148"/>
          <p:cNvCxnSpPr/>
          <p:nvPr/>
        </p:nvCxnSpPr>
        <p:spPr>
          <a:xfrm flipH="1">
            <a:off x="3748474" y="1828361"/>
            <a:ext cx="3325200" cy="92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9" name="Google Shape;1799;p148"/>
          <p:cNvCxnSpPr/>
          <p:nvPr/>
        </p:nvCxnSpPr>
        <p:spPr>
          <a:xfrm rot="10800000">
            <a:off x="1231974" y="1802911"/>
            <a:ext cx="2523600" cy="954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00" name="Google Shape;1800;p148"/>
          <p:cNvCxnSpPr/>
          <p:nvPr/>
        </p:nvCxnSpPr>
        <p:spPr>
          <a:xfrm flipH="1" rot="10800000">
            <a:off x="1234312" y="1387142"/>
            <a:ext cx="3035400" cy="410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01" name="Google Shape;1801;p148"/>
          <p:cNvCxnSpPr/>
          <p:nvPr/>
        </p:nvCxnSpPr>
        <p:spPr>
          <a:xfrm>
            <a:off x="4278603" y="1386966"/>
            <a:ext cx="2811000" cy="441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02" name="Google Shape;1802;p148"/>
          <p:cNvSpPr txBox="1"/>
          <p:nvPr/>
        </p:nvSpPr>
        <p:spPr>
          <a:xfrm>
            <a:off x="308875" y="147725"/>
            <a:ext cx="5371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Oblique view</a:t>
            </a:r>
            <a:r>
              <a:rPr lang="en" sz="2400"/>
              <a:t> of survey area</a:t>
            </a:r>
            <a:endParaRPr sz="2400"/>
          </a:p>
        </p:txBody>
      </p:sp>
      <p:sp>
        <p:nvSpPr>
          <p:cNvPr id="1803" name="Google Shape;1803;p148"/>
          <p:cNvSpPr txBox="1"/>
          <p:nvPr/>
        </p:nvSpPr>
        <p:spPr>
          <a:xfrm>
            <a:off x="940075" y="2444275"/>
            <a:ext cx="20145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Survey extent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804" name="Google Shape;1804;p1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149"/>
          <p:cNvPicPr preferRelativeResize="0"/>
          <p:nvPr/>
        </p:nvPicPr>
        <p:blipFill rotWithShape="1">
          <a:blip r:embed="rId3">
            <a:alphaModFix/>
          </a:blip>
          <a:srcRect b="0" l="8481" r="31150" t="0"/>
          <a:stretch/>
        </p:blipFill>
        <p:spPr>
          <a:xfrm>
            <a:off x="282025" y="819200"/>
            <a:ext cx="7856251" cy="40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0" name="Google Shape;1810;p149"/>
          <p:cNvCxnSpPr/>
          <p:nvPr/>
        </p:nvCxnSpPr>
        <p:spPr>
          <a:xfrm flipH="1">
            <a:off x="3748474" y="1828361"/>
            <a:ext cx="3325200" cy="92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1" name="Google Shape;1811;p149"/>
          <p:cNvCxnSpPr/>
          <p:nvPr/>
        </p:nvCxnSpPr>
        <p:spPr>
          <a:xfrm rot="10800000">
            <a:off x="1231974" y="1802911"/>
            <a:ext cx="2523600" cy="954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2" name="Google Shape;1812;p149"/>
          <p:cNvCxnSpPr/>
          <p:nvPr/>
        </p:nvCxnSpPr>
        <p:spPr>
          <a:xfrm flipH="1" rot="10800000">
            <a:off x="1234312" y="1387142"/>
            <a:ext cx="3035400" cy="410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3" name="Google Shape;1813;p149"/>
          <p:cNvCxnSpPr/>
          <p:nvPr/>
        </p:nvCxnSpPr>
        <p:spPr>
          <a:xfrm>
            <a:off x="4278603" y="1386966"/>
            <a:ext cx="2811000" cy="441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4" name="Google Shape;1814;p149"/>
          <p:cNvSpPr txBox="1"/>
          <p:nvPr/>
        </p:nvSpPr>
        <p:spPr>
          <a:xfrm>
            <a:off x="308875" y="147725"/>
            <a:ext cx="5371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Oblique view</a:t>
            </a:r>
            <a:r>
              <a:rPr lang="en" sz="2400"/>
              <a:t> of survey area</a:t>
            </a:r>
            <a:endParaRPr sz="2400"/>
          </a:p>
        </p:txBody>
      </p:sp>
      <p:cxnSp>
        <p:nvCxnSpPr>
          <p:cNvPr id="1815" name="Google Shape;1815;p149"/>
          <p:cNvCxnSpPr/>
          <p:nvPr/>
        </p:nvCxnSpPr>
        <p:spPr>
          <a:xfrm rot="10800000">
            <a:off x="4700475" y="3182825"/>
            <a:ext cx="1799400" cy="9669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16" name="Google Shape;1816;p149"/>
          <p:cNvSpPr txBox="1"/>
          <p:nvPr/>
        </p:nvSpPr>
        <p:spPr>
          <a:xfrm>
            <a:off x="6499875" y="3854375"/>
            <a:ext cx="1571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</a:rPr>
              <a:t>Salt column</a:t>
            </a:r>
            <a:endParaRPr b="1" sz="1800">
              <a:solidFill>
                <a:srgbClr val="FF00FF"/>
              </a:solidFill>
            </a:endParaRPr>
          </a:p>
        </p:txBody>
      </p:sp>
      <p:sp>
        <p:nvSpPr>
          <p:cNvPr id="1817" name="Google Shape;1817;p1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" name="Google Shape;1822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875" y="76200"/>
            <a:ext cx="7315146" cy="5039077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4" name="Google Shape;1824;p150"/>
          <p:cNvSpPr txBox="1"/>
          <p:nvPr/>
        </p:nvSpPr>
        <p:spPr>
          <a:xfrm>
            <a:off x="3619500" y="4820075"/>
            <a:ext cx="16287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1825" name="Google Shape;1825;p150"/>
          <p:cNvSpPr/>
          <p:nvPr/>
        </p:nvSpPr>
        <p:spPr>
          <a:xfrm>
            <a:off x="8001000" y="1710475"/>
            <a:ext cx="485700" cy="12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6" name="Google Shape;1826;p150"/>
          <p:cNvSpPr txBox="1"/>
          <p:nvPr/>
        </p:nvSpPr>
        <p:spPr>
          <a:xfrm>
            <a:off x="7896225" y="2172125"/>
            <a:ext cx="6741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 [m]</a:t>
            </a:r>
            <a:endParaRPr b="1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1" name="Google Shape;183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875" y="76200"/>
            <a:ext cx="7315146" cy="5039077"/>
          </a:xfrm>
          <a:prstGeom prst="rect">
            <a:avLst/>
          </a:prstGeom>
          <a:noFill/>
          <a:ln>
            <a:noFill/>
          </a:ln>
        </p:spPr>
      </p:pic>
      <p:sp>
        <p:nvSpPr>
          <p:cNvPr id="1832" name="Google Shape;1832;p1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3" name="Google Shape;1833;p151"/>
          <p:cNvSpPr/>
          <p:nvPr/>
        </p:nvSpPr>
        <p:spPr>
          <a:xfrm>
            <a:off x="3709150" y="1871375"/>
            <a:ext cx="1972200" cy="15576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p151"/>
          <p:cNvSpPr txBox="1"/>
          <p:nvPr/>
        </p:nvSpPr>
        <p:spPr>
          <a:xfrm>
            <a:off x="2498900" y="1434350"/>
            <a:ext cx="1658700" cy="43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Salt diapir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1835" name="Google Shape;1835;p151"/>
          <p:cNvSpPr txBox="1"/>
          <p:nvPr/>
        </p:nvSpPr>
        <p:spPr>
          <a:xfrm>
            <a:off x="3619500" y="4820075"/>
            <a:ext cx="16287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1836" name="Google Shape;1836;p151"/>
          <p:cNvSpPr/>
          <p:nvPr/>
        </p:nvSpPr>
        <p:spPr>
          <a:xfrm>
            <a:off x="8001000" y="1710475"/>
            <a:ext cx="485700" cy="12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7" name="Google Shape;1837;p151"/>
          <p:cNvSpPr txBox="1"/>
          <p:nvPr/>
        </p:nvSpPr>
        <p:spPr>
          <a:xfrm>
            <a:off x="7896225" y="2172125"/>
            <a:ext cx="6741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 [m]</a:t>
            </a:r>
            <a:endParaRPr b="1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2" name="Google Shape;1842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875" y="76200"/>
            <a:ext cx="7315146" cy="5039077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Google Shape;1843;p1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4" name="Google Shape;1844;p152"/>
          <p:cNvSpPr txBox="1"/>
          <p:nvPr/>
        </p:nvSpPr>
        <p:spPr>
          <a:xfrm>
            <a:off x="1662950" y="1001800"/>
            <a:ext cx="2315100" cy="73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Ocean bottom nodes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1845" name="Google Shape;1845;p152"/>
          <p:cNvSpPr/>
          <p:nvPr/>
        </p:nvSpPr>
        <p:spPr>
          <a:xfrm>
            <a:off x="1053350" y="1848975"/>
            <a:ext cx="6533100" cy="27006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6" name="Google Shape;1846;p152"/>
          <p:cNvSpPr txBox="1"/>
          <p:nvPr/>
        </p:nvSpPr>
        <p:spPr>
          <a:xfrm>
            <a:off x="3619500" y="4820075"/>
            <a:ext cx="16287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1847" name="Google Shape;1847;p152"/>
          <p:cNvSpPr/>
          <p:nvPr/>
        </p:nvSpPr>
        <p:spPr>
          <a:xfrm>
            <a:off x="8001000" y="1710475"/>
            <a:ext cx="485700" cy="12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8" name="Google Shape;1848;p152"/>
          <p:cNvSpPr txBox="1"/>
          <p:nvPr/>
        </p:nvSpPr>
        <p:spPr>
          <a:xfrm>
            <a:off x="7896225" y="2172125"/>
            <a:ext cx="6741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 [m]</a:t>
            </a:r>
            <a:endParaRPr b="1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" name="Google Shape;1853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875" y="76200"/>
            <a:ext cx="7315146" cy="5039077"/>
          </a:xfrm>
          <a:prstGeom prst="rect">
            <a:avLst/>
          </a:prstGeom>
          <a:noFill/>
          <a:ln>
            <a:noFill/>
          </a:ln>
        </p:spPr>
      </p:pic>
      <p:sp>
        <p:nvSpPr>
          <p:cNvPr id="1854" name="Google Shape;1854;p1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855" name="Google Shape;1855;p153"/>
          <p:cNvCxnSpPr/>
          <p:nvPr/>
        </p:nvCxnSpPr>
        <p:spPr>
          <a:xfrm flipH="1">
            <a:off x="1456775" y="493050"/>
            <a:ext cx="33600" cy="357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6" name="Google Shape;1856;p153"/>
          <p:cNvCxnSpPr/>
          <p:nvPr/>
        </p:nvCxnSpPr>
        <p:spPr>
          <a:xfrm flipH="1">
            <a:off x="2371175" y="493050"/>
            <a:ext cx="33600" cy="357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7" name="Google Shape;1857;p153"/>
          <p:cNvCxnSpPr/>
          <p:nvPr/>
        </p:nvCxnSpPr>
        <p:spPr>
          <a:xfrm flipH="1">
            <a:off x="6714575" y="493050"/>
            <a:ext cx="33600" cy="357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8" name="Google Shape;1858;p153"/>
          <p:cNvCxnSpPr/>
          <p:nvPr/>
        </p:nvCxnSpPr>
        <p:spPr>
          <a:xfrm flipH="1">
            <a:off x="3285575" y="493050"/>
            <a:ext cx="33600" cy="357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9" name="Google Shape;1859;p153"/>
          <p:cNvCxnSpPr/>
          <p:nvPr/>
        </p:nvCxnSpPr>
        <p:spPr>
          <a:xfrm flipH="1">
            <a:off x="5800175" y="493050"/>
            <a:ext cx="33600" cy="357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60" name="Google Shape;1860;p153"/>
          <p:cNvCxnSpPr/>
          <p:nvPr/>
        </p:nvCxnSpPr>
        <p:spPr>
          <a:xfrm flipH="1">
            <a:off x="4733375" y="493050"/>
            <a:ext cx="33600" cy="357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61" name="Google Shape;1861;p153"/>
          <p:cNvCxnSpPr/>
          <p:nvPr/>
        </p:nvCxnSpPr>
        <p:spPr>
          <a:xfrm flipH="1">
            <a:off x="4047575" y="493050"/>
            <a:ext cx="33600" cy="357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62" name="Google Shape;1862;p153"/>
          <p:cNvSpPr txBox="1"/>
          <p:nvPr/>
        </p:nvSpPr>
        <p:spPr>
          <a:xfrm>
            <a:off x="1456775" y="318225"/>
            <a:ext cx="1580100" cy="73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Shooting lines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1863" name="Google Shape;1863;p153"/>
          <p:cNvSpPr txBox="1"/>
          <p:nvPr/>
        </p:nvSpPr>
        <p:spPr>
          <a:xfrm>
            <a:off x="3619500" y="4820075"/>
            <a:ext cx="16287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1864" name="Google Shape;1864;p153"/>
          <p:cNvSpPr/>
          <p:nvPr/>
        </p:nvSpPr>
        <p:spPr>
          <a:xfrm>
            <a:off x="8001000" y="1710475"/>
            <a:ext cx="485700" cy="12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5" name="Google Shape;1865;p153"/>
          <p:cNvSpPr txBox="1"/>
          <p:nvPr/>
        </p:nvSpPr>
        <p:spPr>
          <a:xfrm>
            <a:off x="7896225" y="2172125"/>
            <a:ext cx="6741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 [m]</a:t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data has limited bandwidth</a:t>
            </a:r>
            <a:endParaRPr/>
          </a:p>
        </p:txBody>
      </p:sp>
      <p:sp>
        <p:nvSpPr>
          <p:cNvPr id="289" name="Google Shape;28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0" name="Google Shape;29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846525"/>
            <a:ext cx="5546847" cy="4144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Google Shape;1870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875" y="76200"/>
            <a:ext cx="7315146" cy="5039077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1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2" name="Google Shape;1872;p154"/>
          <p:cNvSpPr/>
          <p:nvPr/>
        </p:nvSpPr>
        <p:spPr>
          <a:xfrm>
            <a:off x="4639250" y="560275"/>
            <a:ext cx="1109400" cy="15576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3" name="Google Shape;1873;p154"/>
          <p:cNvSpPr txBox="1"/>
          <p:nvPr/>
        </p:nvSpPr>
        <p:spPr>
          <a:xfrm>
            <a:off x="5898775" y="452700"/>
            <a:ext cx="1804500" cy="73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Production platform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1874" name="Google Shape;1874;p154"/>
          <p:cNvSpPr txBox="1"/>
          <p:nvPr/>
        </p:nvSpPr>
        <p:spPr>
          <a:xfrm>
            <a:off x="3619500" y="4820075"/>
            <a:ext cx="16287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1875" name="Google Shape;1875;p154"/>
          <p:cNvSpPr/>
          <p:nvPr/>
        </p:nvSpPr>
        <p:spPr>
          <a:xfrm>
            <a:off x="8001000" y="1710475"/>
            <a:ext cx="485700" cy="12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6" name="Google Shape;1876;p154"/>
          <p:cNvSpPr txBox="1"/>
          <p:nvPr/>
        </p:nvSpPr>
        <p:spPr>
          <a:xfrm>
            <a:off x="7896225" y="2172125"/>
            <a:ext cx="6741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 [m]</a:t>
            </a:r>
            <a:endParaRPr b="1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" name="Google Shape;1881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875" y="76200"/>
            <a:ext cx="7315146" cy="5039077"/>
          </a:xfrm>
          <a:prstGeom prst="rect">
            <a:avLst/>
          </a:prstGeom>
          <a:noFill/>
          <a:ln>
            <a:noFill/>
          </a:ln>
        </p:spPr>
      </p:pic>
      <p:sp>
        <p:nvSpPr>
          <p:cNvPr id="1882" name="Google Shape;1882;p1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3" name="Google Shape;1883;p155"/>
          <p:cNvSpPr txBox="1"/>
          <p:nvPr/>
        </p:nvSpPr>
        <p:spPr>
          <a:xfrm>
            <a:off x="1271425" y="2864175"/>
            <a:ext cx="3121200" cy="11700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</a:rPr>
              <a:t>6,545,039 traces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0000FF"/>
                </a:solidFill>
              </a:rPr>
              <a:t>~ 22,000 shots/node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884" name="Google Shape;1884;p155"/>
          <p:cNvSpPr txBox="1"/>
          <p:nvPr/>
        </p:nvSpPr>
        <p:spPr>
          <a:xfrm>
            <a:off x="3619500" y="4820075"/>
            <a:ext cx="16287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1885" name="Google Shape;1885;p155"/>
          <p:cNvSpPr/>
          <p:nvPr/>
        </p:nvSpPr>
        <p:spPr>
          <a:xfrm>
            <a:off x="8001000" y="1710475"/>
            <a:ext cx="485700" cy="12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6" name="Google Shape;1886;p155"/>
          <p:cNvSpPr txBox="1"/>
          <p:nvPr/>
        </p:nvSpPr>
        <p:spPr>
          <a:xfrm>
            <a:off x="7896225" y="2172125"/>
            <a:ext cx="6741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</a:t>
            </a:r>
            <a:r>
              <a:rPr b="1" lang="en"/>
              <a:t> [m]</a:t>
            </a:r>
            <a:endParaRPr b="1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156"/>
          <p:cNvSpPr txBox="1"/>
          <p:nvPr>
            <p:ph type="title"/>
          </p:nvPr>
        </p:nvSpPr>
        <p:spPr>
          <a:xfrm>
            <a:off x="1090400" y="1635600"/>
            <a:ext cx="6858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STEP 1: 	</a:t>
            </a:r>
            <a:r>
              <a:rPr b="1" lang="en" sz="3600"/>
              <a:t>Image the data</a:t>
            </a:r>
            <a:endParaRPr b="1" sz="3600"/>
          </a:p>
        </p:txBody>
      </p:sp>
      <p:sp>
        <p:nvSpPr>
          <p:cNvPr id="1892" name="Google Shape;1892;p1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1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98" name="Google Shape;1898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575" y="572700"/>
            <a:ext cx="7962356" cy="4462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9" name="Google Shape;1899;p157"/>
          <p:cNvCxnSpPr/>
          <p:nvPr/>
        </p:nvCxnSpPr>
        <p:spPr>
          <a:xfrm flipH="1" rot="10800000">
            <a:off x="911750" y="3647050"/>
            <a:ext cx="6055200" cy="29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900" name="Google Shape;1900;p15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velocity model</a:t>
            </a:r>
            <a:endParaRPr/>
          </a:p>
        </p:txBody>
      </p:sp>
      <p:sp>
        <p:nvSpPr>
          <p:cNvPr id="1901" name="Google Shape;1901;p157"/>
          <p:cNvSpPr/>
          <p:nvPr/>
        </p:nvSpPr>
        <p:spPr>
          <a:xfrm>
            <a:off x="209550" y="2158150"/>
            <a:ext cx="304800" cy="154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2" name="Google Shape;1902;p157"/>
          <p:cNvSpPr txBox="1"/>
          <p:nvPr/>
        </p:nvSpPr>
        <p:spPr>
          <a:xfrm>
            <a:off x="0" y="2785425"/>
            <a:ext cx="790500" cy="3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</a:t>
            </a:r>
            <a:r>
              <a:rPr lang="en"/>
              <a:t> [m]</a:t>
            </a:r>
            <a:endParaRPr/>
          </a:p>
        </p:txBody>
      </p:sp>
      <p:sp>
        <p:nvSpPr>
          <p:cNvPr id="1903" name="Google Shape;1903;p157"/>
          <p:cNvSpPr txBox="1"/>
          <p:nvPr/>
        </p:nvSpPr>
        <p:spPr>
          <a:xfrm>
            <a:off x="2933700" y="489900"/>
            <a:ext cx="1981200" cy="3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r>
              <a:rPr lang="en"/>
              <a:t> [m]</a:t>
            </a:r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" name="Google Shape;190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75" y="604525"/>
            <a:ext cx="6695699" cy="446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158"/>
          <p:cNvSpPr txBox="1"/>
          <p:nvPr>
            <p:ph idx="12" type="sldNum"/>
          </p:nvPr>
        </p:nvSpPr>
        <p:spPr>
          <a:xfrm>
            <a:off x="7987515" y="4663218"/>
            <a:ext cx="514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10" name="Google Shape;1910;p158"/>
          <p:cNvCxnSpPr/>
          <p:nvPr/>
        </p:nvCxnSpPr>
        <p:spPr>
          <a:xfrm>
            <a:off x="3349725" y="1100050"/>
            <a:ext cx="19800" cy="393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1911" name="Google Shape;1911;p158"/>
          <p:cNvPicPr preferRelativeResize="0"/>
          <p:nvPr/>
        </p:nvPicPr>
        <p:blipFill rotWithShape="1">
          <a:blip r:embed="rId4">
            <a:alphaModFix/>
          </a:blip>
          <a:srcRect b="0" l="86273" r="0" t="0"/>
          <a:stretch/>
        </p:blipFill>
        <p:spPr>
          <a:xfrm>
            <a:off x="7085955" y="572700"/>
            <a:ext cx="1092975" cy="446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2" name="Google Shape;1912;p15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velocity model</a:t>
            </a:r>
            <a:endParaRPr/>
          </a:p>
        </p:txBody>
      </p:sp>
      <p:sp>
        <p:nvSpPr>
          <p:cNvPr id="1913" name="Google Shape;1913;p158"/>
          <p:cNvSpPr txBox="1"/>
          <p:nvPr/>
        </p:nvSpPr>
        <p:spPr>
          <a:xfrm>
            <a:off x="3284925" y="553250"/>
            <a:ext cx="1365900" cy="25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[m]</a:t>
            </a:r>
            <a:endParaRPr/>
          </a:p>
        </p:txBody>
      </p:sp>
      <p:sp>
        <p:nvSpPr>
          <p:cNvPr id="1914" name="Google Shape;1914;p158"/>
          <p:cNvSpPr/>
          <p:nvPr/>
        </p:nvSpPr>
        <p:spPr>
          <a:xfrm>
            <a:off x="285750" y="2310550"/>
            <a:ext cx="247500" cy="154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5" name="Google Shape;1915;p158"/>
          <p:cNvSpPr txBox="1"/>
          <p:nvPr/>
        </p:nvSpPr>
        <p:spPr>
          <a:xfrm>
            <a:off x="0" y="3014025"/>
            <a:ext cx="866700" cy="3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0" name="Google Shape;1920;p159"/>
          <p:cNvPicPr preferRelativeResize="0"/>
          <p:nvPr/>
        </p:nvPicPr>
        <p:blipFill rotWithShape="1">
          <a:blip r:embed="rId3">
            <a:alphaModFix/>
          </a:blip>
          <a:srcRect b="5031" l="0" r="0" t="20652"/>
          <a:stretch/>
        </p:blipFill>
        <p:spPr>
          <a:xfrm>
            <a:off x="228600" y="633050"/>
            <a:ext cx="8780573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1" name="Google Shape;1921;p159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Reverse-Time Migration (RTM)</a:t>
            </a:r>
            <a:r>
              <a:rPr lang="en" sz="2400"/>
              <a:t> (</a:t>
            </a:r>
            <a:r>
              <a:rPr b="1" lang="en" sz="2400"/>
              <a:t>Stanford</a:t>
            </a:r>
            <a:r>
              <a:rPr lang="en" sz="2400"/>
              <a:t>)</a:t>
            </a:r>
            <a:endParaRPr sz="2400"/>
          </a:p>
        </p:txBody>
      </p:sp>
      <p:sp>
        <p:nvSpPr>
          <p:cNvPr id="1922" name="Google Shape;1922;p159"/>
          <p:cNvSpPr/>
          <p:nvPr/>
        </p:nvSpPr>
        <p:spPr>
          <a:xfrm>
            <a:off x="6550275" y="1125425"/>
            <a:ext cx="1415400" cy="82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23" name="Google Shape;1923;p159"/>
          <p:cNvCxnSpPr/>
          <p:nvPr/>
        </p:nvCxnSpPr>
        <p:spPr>
          <a:xfrm flipH="1" rot="10800000">
            <a:off x="3713450" y="2892050"/>
            <a:ext cx="277500" cy="76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924" name="Google Shape;1924;p159"/>
          <p:cNvSpPr/>
          <p:nvPr/>
        </p:nvSpPr>
        <p:spPr>
          <a:xfrm>
            <a:off x="76200" y="688725"/>
            <a:ext cx="318000" cy="402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159"/>
          <p:cNvSpPr txBox="1"/>
          <p:nvPr/>
        </p:nvSpPr>
        <p:spPr>
          <a:xfrm>
            <a:off x="2606525" y="4831600"/>
            <a:ext cx="6657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X [m]</a:t>
            </a:r>
            <a:endParaRPr b="1" sz="1200"/>
          </a:p>
        </p:txBody>
      </p:sp>
      <p:sp>
        <p:nvSpPr>
          <p:cNvPr id="1926" name="Google Shape;1926;p159"/>
          <p:cNvSpPr txBox="1"/>
          <p:nvPr/>
        </p:nvSpPr>
        <p:spPr>
          <a:xfrm>
            <a:off x="6749450" y="4841575"/>
            <a:ext cx="6657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Y [m]</a:t>
            </a:r>
            <a:endParaRPr b="1" sz="1200"/>
          </a:p>
        </p:txBody>
      </p:sp>
      <p:sp>
        <p:nvSpPr>
          <p:cNvPr id="1927" name="Google Shape;1927;p159"/>
          <p:cNvSpPr txBox="1"/>
          <p:nvPr/>
        </p:nvSpPr>
        <p:spPr>
          <a:xfrm>
            <a:off x="1900" y="3301250"/>
            <a:ext cx="6657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Z [m]</a:t>
            </a:r>
            <a:endParaRPr b="1" sz="1200"/>
          </a:p>
        </p:txBody>
      </p:sp>
      <p:sp>
        <p:nvSpPr>
          <p:cNvPr id="1928" name="Google Shape;1928;p1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29" name="Google Shape;1929;p159"/>
          <p:cNvCxnSpPr/>
          <p:nvPr/>
        </p:nvCxnSpPr>
        <p:spPr>
          <a:xfrm flipH="1" rot="10800000">
            <a:off x="7142450" y="2892050"/>
            <a:ext cx="277500" cy="76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930" name="Google Shape;1930;p159"/>
          <p:cNvCxnSpPr/>
          <p:nvPr/>
        </p:nvCxnSpPr>
        <p:spPr>
          <a:xfrm flipH="1" rot="10800000">
            <a:off x="3770600" y="688725"/>
            <a:ext cx="277500" cy="76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4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" name="Google Shape;1935;p160"/>
          <p:cNvPicPr preferRelativeResize="0"/>
          <p:nvPr/>
        </p:nvPicPr>
        <p:blipFill rotWithShape="1">
          <a:blip r:embed="rId3">
            <a:alphaModFix/>
          </a:blip>
          <a:srcRect b="5031" l="0" r="0" t="20652"/>
          <a:stretch/>
        </p:blipFill>
        <p:spPr>
          <a:xfrm>
            <a:off x="228600" y="633050"/>
            <a:ext cx="8780573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6" name="Google Shape;1936;p160"/>
          <p:cNvSpPr/>
          <p:nvPr/>
        </p:nvSpPr>
        <p:spPr>
          <a:xfrm>
            <a:off x="6550275" y="1125425"/>
            <a:ext cx="1415400" cy="82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7" name="Google Shape;1937;p160"/>
          <p:cNvSpPr/>
          <p:nvPr/>
        </p:nvSpPr>
        <p:spPr>
          <a:xfrm>
            <a:off x="76200" y="688725"/>
            <a:ext cx="318000" cy="402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8" name="Google Shape;1938;p160"/>
          <p:cNvSpPr/>
          <p:nvPr/>
        </p:nvSpPr>
        <p:spPr>
          <a:xfrm>
            <a:off x="2482375" y="4917025"/>
            <a:ext cx="5140500" cy="23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39" name="Google Shape;1939;p160"/>
          <p:cNvCxnSpPr/>
          <p:nvPr/>
        </p:nvCxnSpPr>
        <p:spPr>
          <a:xfrm flipH="1" rot="10800000">
            <a:off x="3713450" y="2892050"/>
            <a:ext cx="277500" cy="76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940" name="Google Shape;1940;p160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Reverse-Time Migration (RTM) (</a:t>
            </a:r>
            <a:r>
              <a:rPr b="1" lang="en" sz="2400"/>
              <a:t>Shell</a:t>
            </a:r>
            <a:r>
              <a:rPr lang="en" sz="2400"/>
              <a:t>)</a:t>
            </a:r>
            <a:endParaRPr sz="2400"/>
          </a:p>
        </p:txBody>
      </p:sp>
      <p:sp>
        <p:nvSpPr>
          <p:cNvPr id="1941" name="Google Shape;1941;p160"/>
          <p:cNvSpPr txBox="1"/>
          <p:nvPr/>
        </p:nvSpPr>
        <p:spPr>
          <a:xfrm>
            <a:off x="2606525" y="4831600"/>
            <a:ext cx="6657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X [m]</a:t>
            </a:r>
            <a:endParaRPr b="1" sz="1200"/>
          </a:p>
        </p:txBody>
      </p:sp>
      <p:sp>
        <p:nvSpPr>
          <p:cNvPr id="1942" name="Google Shape;1942;p160"/>
          <p:cNvSpPr txBox="1"/>
          <p:nvPr/>
        </p:nvSpPr>
        <p:spPr>
          <a:xfrm>
            <a:off x="6749450" y="4841575"/>
            <a:ext cx="6657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Y</a:t>
            </a:r>
            <a:r>
              <a:rPr b="1" lang="en" sz="1200"/>
              <a:t> [m]</a:t>
            </a:r>
            <a:endParaRPr b="1" sz="1200"/>
          </a:p>
        </p:txBody>
      </p:sp>
      <p:sp>
        <p:nvSpPr>
          <p:cNvPr id="1943" name="Google Shape;1943;p160"/>
          <p:cNvSpPr txBox="1"/>
          <p:nvPr/>
        </p:nvSpPr>
        <p:spPr>
          <a:xfrm>
            <a:off x="1900" y="3301250"/>
            <a:ext cx="6657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Z</a:t>
            </a:r>
            <a:r>
              <a:rPr b="1" lang="en" sz="1200"/>
              <a:t> [m]</a:t>
            </a:r>
            <a:endParaRPr b="1" sz="1200"/>
          </a:p>
        </p:txBody>
      </p:sp>
      <p:sp>
        <p:nvSpPr>
          <p:cNvPr id="1944" name="Google Shape;1944;p1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45" name="Google Shape;1945;p160"/>
          <p:cNvCxnSpPr/>
          <p:nvPr/>
        </p:nvCxnSpPr>
        <p:spPr>
          <a:xfrm flipH="1" rot="10800000">
            <a:off x="7142450" y="2892050"/>
            <a:ext cx="277500" cy="76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946" name="Google Shape;1946;p160"/>
          <p:cNvCxnSpPr/>
          <p:nvPr/>
        </p:nvCxnSpPr>
        <p:spPr>
          <a:xfrm flipH="1" rot="10800000">
            <a:off x="3770600" y="688725"/>
            <a:ext cx="277500" cy="76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1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52" name="Google Shape;1952;p161"/>
          <p:cNvGrpSpPr/>
          <p:nvPr/>
        </p:nvGrpSpPr>
        <p:grpSpPr>
          <a:xfrm>
            <a:off x="-618000" y="132456"/>
            <a:ext cx="10865381" cy="5696026"/>
            <a:chOff x="152400" y="267575"/>
            <a:chExt cx="8915550" cy="4875900"/>
          </a:xfrm>
        </p:grpSpPr>
        <p:pic>
          <p:nvPicPr>
            <p:cNvPr id="1953" name="Google Shape;1953;p161"/>
            <p:cNvPicPr preferRelativeResize="0"/>
            <p:nvPr/>
          </p:nvPicPr>
          <p:blipFill rotWithShape="1">
            <a:blip r:embed="rId3">
              <a:alphaModFix/>
            </a:blip>
            <a:srcRect b="8078" l="6085" r="0" t="13643"/>
            <a:stretch/>
          </p:blipFill>
          <p:spPr>
            <a:xfrm>
              <a:off x="683825" y="812650"/>
              <a:ext cx="8200073" cy="3787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4" name="Google Shape;1954;p161"/>
            <p:cNvSpPr/>
            <p:nvPr/>
          </p:nvSpPr>
          <p:spPr>
            <a:xfrm>
              <a:off x="8146350" y="267575"/>
              <a:ext cx="921600" cy="4875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55" name="Google Shape;1955;p161"/>
            <p:cNvPicPr preferRelativeResize="0"/>
            <p:nvPr/>
          </p:nvPicPr>
          <p:blipFill rotWithShape="1">
            <a:blip r:embed="rId4">
              <a:alphaModFix/>
            </a:blip>
            <a:srcRect b="0" l="0" r="83244" t="11816"/>
            <a:stretch/>
          </p:blipFill>
          <p:spPr>
            <a:xfrm>
              <a:off x="152400" y="724150"/>
              <a:ext cx="1462997" cy="4266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6" name="Google Shape;1956;p161"/>
            <p:cNvPicPr preferRelativeResize="0"/>
            <p:nvPr/>
          </p:nvPicPr>
          <p:blipFill rotWithShape="1">
            <a:blip r:embed="rId4">
              <a:alphaModFix/>
            </a:blip>
            <a:srcRect b="82053" l="0" r="0" t="7336"/>
            <a:stretch/>
          </p:blipFill>
          <p:spPr>
            <a:xfrm>
              <a:off x="152400" y="507400"/>
              <a:ext cx="8731498" cy="513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7" name="Google Shape;1957;p161"/>
            <p:cNvSpPr/>
            <p:nvPr/>
          </p:nvSpPr>
          <p:spPr>
            <a:xfrm>
              <a:off x="901850" y="4420050"/>
              <a:ext cx="7432800" cy="570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58" name="Google Shape;1958;p161"/>
            <p:cNvCxnSpPr/>
            <p:nvPr/>
          </p:nvCxnSpPr>
          <p:spPr>
            <a:xfrm flipH="1" rot="10800000">
              <a:off x="6104800" y="2118975"/>
              <a:ext cx="277500" cy="7632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</p:grpSp>
      <p:sp>
        <p:nvSpPr>
          <p:cNvPr id="1959" name="Google Shape;1959;p161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Reverse-Time Migration (RTM) (</a:t>
            </a:r>
            <a:r>
              <a:rPr b="1" lang="en" sz="2400"/>
              <a:t>Stanford</a:t>
            </a:r>
            <a:r>
              <a:rPr lang="en" sz="2400"/>
              <a:t>)</a:t>
            </a:r>
            <a:endParaRPr sz="2400"/>
          </a:p>
        </p:txBody>
      </p:sp>
      <p:sp>
        <p:nvSpPr>
          <p:cNvPr id="1960" name="Google Shape;1960;p161"/>
          <p:cNvSpPr/>
          <p:nvPr/>
        </p:nvSpPr>
        <p:spPr>
          <a:xfrm>
            <a:off x="4357350" y="506100"/>
            <a:ext cx="1560600" cy="21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1" name="Google Shape;1961;p161"/>
          <p:cNvSpPr txBox="1"/>
          <p:nvPr/>
        </p:nvSpPr>
        <p:spPr>
          <a:xfrm>
            <a:off x="8421700" y="632625"/>
            <a:ext cx="64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1962" name="Google Shape;1962;p161"/>
          <p:cNvSpPr/>
          <p:nvPr/>
        </p:nvSpPr>
        <p:spPr>
          <a:xfrm>
            <a:off x="284200" y="2347100"/>
            <a:ext cx="342600" cy="127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3" name="Google Shape;1963;p161"/>
          <p:cNvSpPr txBox="1"/>
          <p:nvPr/>
        </p:nvSpPr>
        <p:spPr>
          <a:xfrm>
            <a:off x="0" y="2726450"/>
            <a:ext cx="64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Z</a:t>
            </a:r>
            <a:r>
              <a:rPr b="1" lang="en"/>
              <a:t> [m]</a:t>
            </a:r>
            <a:endParaRPr b="1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1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69" name="Google Shape;1969;p162"/>
          <p:cNvGrpSpPr/>
          <p:nvPr/>
        </p:nvGrpSpPr>
        <p:grpSpPr>
          <a:xfrm>
            <a:off x="-618000" y="132456"/>
            <a:ext cx="10865381" cy="5696026"/>
            <a:chOff x="152400" y="267575"/>
            <a:chExt cx="8915550" cy="4875900"/>
          </a:xfrm>
        </p:grpSpPr>
        <p:pic>
          <p:nvPicPr>
            <p:cNvPr id="1970" name="Google Shape;1970;p162"/>
            <p:cNvPicPr preferRelativeResize="0"/>
            <p:nvPr/>
          </p:nvPicPr>
          <p:blipFill rotWithShape="1">
            <a:blip r:embed="rId3">
              <a:alphaModFix/>
            </a:blip>
            <a:srcRect b="8551" l="6314" r="0" t="11601"/>
            <a:stretch/>
          </p:blipFill>
          <p:spPr>
            <a:xfrm>
              <a:off x="703650" y="713550"/>
              <a:ext cx="8180251" cy="3863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1" name="Google Shape;1971;p162"/>
            <p:cNvPicPr preferRelativeResize="0"/>
            <p:nvPr/>
          </p:nvPicPr>
          <p:blipFill rotWithShape="1">
            <a:blip r:embed="rId4">
              <a:alphaModFix/>
            </a:blip>
            <a:srcRect b="0" l="0" r="83244" t="15618"/>
            <a:stretch/>
          </p:blipFill>
          <p:spPr>
            <a:xfrm>
              <a:off x="152400" y="908275"/>
              <a:ext cx="1462997" cy="4082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2" name="Google Shape;1972;p162"/>
            <p:cNvSpPr/>
            <p:nvPr/>
          </p:nvSpPr>
          <p:spPr>
            <a:xfrm>
              <a:off x="8146350" y="267575"/>
              <a:ext cx="921600" cy="4875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73" name="Google Shape;1973;p162"/>
            <p:cNvPicPr preferRelativeResize="0"/>
            <p:nvPr/>
          </p:nvPicPr>
          <p:blipFill rotWithShape="1">
            <a:blip r:embed="rId4">
              <a:alphaModFix/>
            </a:blip>
            <a:srcRect b="82053" l="0" r="0" t="7336"/>
            <a:stretch/>
          </p:blipFill>
          <p:spPr>
            <a:xfrm>
              <a:off x="152400" y="507400"/>
              <a:ext cx="8731498" cy="513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4" name="Google Shape;1974;p162"/>
            <p:cNvSpPr/>
            <p:nvPr/>
          </p:nvSpPr>
          <p:spPr>
            <a:xfrm>
              <a:off x="901850" y="4420050"/>
              <a:ext cx="7432800" cy="570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75" name="Google Shape;1975;p162"/>
            <p:cNvCxnSpPr/>
            <p:nvPr/>
          </p:nvCxnSpPr>
          <p:spPr>
            <a:xfrm flipH="1" rot="10800000">
              <a:off x="6104800" y="2118975"/>
              <a:ext cx="277500" cy="7632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</p:grpSp>
      <p:sp>
        <p:nvSpPr>
          <p:cNvPr id="1976" name="Google Shape;1976;p162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Reverse-Time Migration (RTM) (</a:t>
            </a:r>
            <a:r>
              <a:rPr b="1" lang="en" sz="2400"/>
              <a:t>Shell</a:t>
            </a:r>
            <a:r>
              <a:rPr lang="en" sz="2400"/>
              <a:t>)</a:t>
            </a:r>
            <a:endParaRPr sz="2400"/>
          </a:p>
        </p:txBody>
      </p:sp>
      <p:sp>
        <p:nvSpPr>
          <p:cNvPr id="1977" name="Google Shape;1977;p162"/>
          <p:cNvSpPr/>
          <p:nvPr/>
        </p:nvSpPr>
        <p:spPr>
          <a:xfrm>
            <a:off x="4357350" y="506100"/>
            <a:ext cx="1560600" cy="21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8" name="Google Shape;1978;p162"/>
          <p:cNvSpPr txBox="1"/>
          <p:nvPr/>
        </p:nvSpPr>
        <p:spPr>
          <a:xfrm>
            <a:off x="8421700" y="632625"/>
            <a:ext cx="64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1979" name="Google Shape;1979;p162"/>
          <p:cNvSpPr/>
          <p:nvPr/>
        </p:nvSpPr>
        <p:spPr>
          <a:xfrm>
            <a:off x="284200" y="2347100"/>
            <a:ext cx="342600" cy="127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0" name="Google Shape;1980;p162"/>
          <p:cNvSpPr txBox="1"/>
          <p:nvPr/>
        </p:nvSpPr>
        <p:spPr>
          <a:xfrm>
            <a:off x="0" y="2726450"/>
            <a:ext cx="64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Z [m]</a:t>
            </a:r>
            <a:endParaRPr b="1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4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5" name="Google Shape;1985;p163"/>
          <p:cNvPicPr preferRelativeResize="0"/>
          <p:nvPr/>
        </p:nvPicPr>
        <p:blipFill rotWithShape="1">
          <a:blip r:embed="rId3">
            <a:alphaModFix/>
          </a:blip>
          <a:srcRect b="6778" l="0" r="3484" t="9010"/>
          <a:stretch/>
        </p:blipFill>
        <p:spPr>
          <a:xfrm>
            <a:off x="-618000" y="507401"/>
            <a:ext cx="10270001" cy="476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6" name="Google Shape;1986;p163"/>
          <p:cNvCxnSpPr/>
          <p:nvPr/>
        </p:nvCxnSpPr>
        <p:spPr>
          <a:xfrm flipH="1" rot="10800000">
            <a:off x="6636190" y="1672144"/>
            <a:ext cx="338189" cy="89157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987" name="Google Shape;1987;p1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8" name="Google Shape;1988;p163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Reverse-Time Migration (RTM) (</a:t>
            </a:r>
            <a:r>
              <a:rPr b="1" lang="en" sz="2400"/>
              <a:t>Stanford</a:t>
            </a:r>
            <a:r>
              <a:rPr lang="en" sz="2400"/>
              <a:t>)</a:t>
            </a:r>
            <a:endParaRPr sz="2400"/>
          </a:p>
        </p:txBody>
      </p:sp>
      <p:sp>
        <p:nvSpPr>
          <p:cNvPr id="1989" name="Google Shape;1989;p163"/>
          <p:cNvSpPr/>
          <p:nvPr/>
        </p:nvSpPr>
        <p:spPr>
          <a:xfrm>
            <a:off x="4357350" y="506100"/>
            <a:ext cx="1560600" cy="21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0" name="Google Shape;1990;p163"/>
          <p:cNvSpPr txBox="1"/>
          <p:nvPr/>
        </p:nvSpPr>
        <p:spPr>
          <a:xfrm>
            <a:off x="8421700" y="632625"/>
            <a:ext cx="64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1991" name="Google Shape;1991;p163"/>
          <p:cNvSpPr/>
          <p:nvPr/>
        </p:nvSpPr>
        <p:spPr>
          <a:xfrm>
            <a:off x="284200" y="2347100"/>
            <a:ext cx="342600" cy="127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2" name="Google Shape;1992;p163"/>
          <p:cNvSpPr txBox="1"/>
          <p:nvPr/>
        </p:nvSpPr>
        <p:spPr>
          <a:xfrm>
            <a:off x="0" y="2726450"/>
            <a:ext cx="64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</a:t>
            </a:r>
            <a:r>
              <a:rPr b="1" lang="en"/>
              <a:t> [m]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data has limited bandwidth</a:t>
            </a:r>
            <a:endParaRPr/>
          </a:p>
        </p:txBody>
      </p:sp>
      <p:sp>
        <p:nvSpPr>
          <p:cNvPr id="296" name="Google Shape;29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846525"/>
            <a:ext cx="5546847" cy="41445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38"/>
          <p:cNvGrpSpPr/>
          <p:nvPr/>
        </p:nvGrpSpPr>
        <p:grpSpPr>
          <a:xfrm>
            <a:off x="5272236" y="1060429"/>
            <a:ext cx="3389332" cy="2844366"/>
            <a:chOff x="4826375" y="1506375"/>
            <a:chExt cx="2309124" cy="1869326"/>
          </a:xfrm>
        </p:grpSpPr>
        <p:pic>
          <p:nvPicPr>
            <p:cNvPr id="299" name="Google Shape;299;p38"/>
            <p:cNvPicPr preferRelativeResize="0"/>
            <p:nvPr/>
          </p:nvPicPr>
          <p:blipFill rotWithShape="1">
            <a:blip r:embed="rId4">
              <a:alphaModFix/>
            </a:blip>
            <a:srcRect b="38112" l="10690" r="65885" t="21773"/>
            <a:stretch/>
          </p:blipFill>
          <p:spPr>
            <a:xfrm>
              <a:off x="4826375" y="1506375"/>
              <a:ext cx="2309124" cy="1869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38"/>
            <p:cNvSpPr/>
            <p:nvPr/>
          </p:nvSpPr>
          <p:spPr>
            <a:xfrm>
              <a:off x="5906600" y="1783875"/>
              <a:ext cx="548700" cy="393600"/>
            </a:xfrm>
            <a:prstGeom prst="rect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6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98" name="Google Shape;1998;p164"/>
          <p:cNvGrpSpPr/>
          <p:nvPr/>
        </p:nvGrpSpPr>
        <p:grpSpPr>
          <a:xfrm>
            <a:off x="-618000" y="439196"/>
            <a:ext cx="10269988" cy="4929602"/>
            <a:chOff x="152400" y="530150"/>
            <a:chExt cx="8427002" cy="4219827"/>
          </a:xfrm>
        </p:grpSpPr>
        <p:pic>
          <p:nvPicPr>
            <p:cNvPr id="1999" name="Google Shape;1999;p164"/>
            <p:cNvPicPr preferRelativeResize="0"/>
            <p:nvPr/>
          </p:nvPicPr>
          <p:blipFill rotWithShape="1">
            <a:blip r:embed="rId3">
              <a:alphaModFix/>
            </a:blip>
            <a:srcRect b="4981" l="0" r="4049" t="7925"/>
            <a:stretch/>
          </p:blipFill>
          <p:spPr>
            <a:xfrm>
              <a:off x="152400" y="536050"/>
              <a:ext cx="8377898" cy="42139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00" name="Google Shape;2000;p164"/>
            <p:cNvCxnSpPr/>
            <p:nvPr/>
          </p:nvCxnSpPr>
          <p:spPr>
            <a:xfrm flipH="1" rot="10800000">
              <a:off x="6104800" y="1585575"/>
              <a:ext cx="277500" cy="7632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pic>
          <p:nvPicPr>
            <p:cNvPr id="2001" name="Google Shape;2001;p164"/>
            <p:cNvPicPr preferRelativeResize="0"/>
            <p:nvPr/>
          </p:nvPicPr>
          <p:blipFill rotWithShape="1">
            <a:blip r:embed="rId4">
              <a:alphaModFix/>
            </a:blip>
            <a:srcRect b="82065" l="0" r="3484" t="7809"/>
            <a:stretch/>
          </p:blipFill>
          <p:spPr>
            <a:xfrm>
              <a:off x="152400" y="530150"/>
              <a:ext cx="8427002" cy="48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2" name="Google Shape;2002;p164"/>
            <p:cNvPicPr preferRelativeResize="0"/>
            <p:nvPr/>
          </p:nvPicPr>
          <p:blipFill rotWithShape="1">
            <a:blip r:embed="rId4">
              <a:alphaModFix/>
            </a:blip>
            <a:srcRect b="6777" l="0" r="83525" t="9652"/>
            <a:stretch/>
          </p:blipFill>
          <p:spPr>
            <a:xfrm>
              <a:off x="152400" y="619325"/>
              <a:ext cx="1438402" cy="40439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3" name="Google Shape;2003;p164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Reverse-Time Migration (RTM) (</a:t>
            </a:r>
            <a:r>
              <a:rPr b="1" lang="en" sz="2400"/>
              <a:t>Shell</a:t>
            </a:r>
            <a:r>
              <a:rPr lang="en" sz="2400"/>
              <a:t>)</a:t>
            </a:r>
            <a:endParaRPr sz="2400"/>
          </a:p>
        </p:txBody>
      </p:sp>
      <p:sp>
        <p:nvSpPr>
          <p:cNvPr id="2004" name="Google Shape;2004;p164"/>
          <p:cNvSpPr/>
          <p:nvPr/>
        </p:nvSpPr>
        <p:spPr>
          <a:xfrm>
            <a:off x="4357350" y="506100"/>
            <a:ext cx="1560600" cy="21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5" name="Google Shape;2005;p164"/>
          <p:cNvSpPr txBox="1"/>
          <p:nvPr/>
        </p:nvSpPr>
        <p:spPr>
          <a:xfrm>
            <a:off x="8421700" y="632625"/>
            <a:ext cx="64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 [m]</a:t>
            </a:r>
            <a:endParaRPr b="1"/>
          </a:p>
        </p:txBody>
      </p:sp>
      <p:sp>
        <p:nvSpPr>
          <p:cNvPr id="2006" name="Google Shape;2006;p164"/>
          <p:cNvSpPr/>
          <p:nvPr/>
        </p:nvSpPr>
        <p:spPr>
          <a:xfrm>
            <a:off x="284200" y="2347100"/>
            <a:ext cx="342600" cy="127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7" name="Google Shape;2007;p164"/>
          <p:cNvSpPr txBox="1"/>
          <p:nvPr/>
        </p:nvSpPr>
        <p:spPr>
          <a:xfrm>
            <a:off x="0" y="2726450"/>
            <a:ext cx="64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</a:t>
            </a:r>
            <a:r>
              <a:rPr b="1" lang="en"/>
              <a:t> [m]</a:t>
            </a:r>
            <a:endParaRPr b="1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2" name="Google Shape;2012;p165"/>
          <p:cNvGrpSpPr/>
          <p:nvPr/>
        </p:nvGrpSpPr>
        <p:grpSpPr>
          <a:xfrm>
            <a:off x="-617987" y="286745"/>
            <a:ext cx="9811326" cy="5397036"/>
            <a:chOff x="152400" y="493050"/>
            <a:chExt cx="7607448" cy="4353150"/>
          </a:xfrm>
        </p:grpSpPr>
        <p:pic>
          <p:nvPicPr>
            <p:cNvPr id="2013" name="Google Shape;2013;p165"/>
            <p:cNvPicPr preferRelativeResize="0"/>
            <p:nvPr/>
          </p:nvPicPr>
          <p:blipFill rotWithShape="1">
            <a:blip r:embed="rId3">
              <a:alphaModFix/>
            </a:blip>
            <a:srcRect b="2995" l="0" r="4141" t="7035"/>
            <a:stretch/>
          </p:blipFill>
          <p:spPr>
            <a:xfrm>
              <a:off x="152400" y="493050"/>
              <a:ext cx="7607448" cy="4353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14" name="Google Shape;2014;p165"/>
            <p:cNvCxnSpPr/>
            <p:nvPr/>
          </p:nvCxnSpPr>
          <p:spPr>
            <a:xfrm rot="10800000">
              <a:off x="4042825" y="2348625"/>
              <a:ext cx="182100" cy="6873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</p:grpSp>
      <p:sp>
        <p:nvSpPr>
          <p:cNvPr id="2015" name="Google Shape;2015;p165"/>
          <p:cNvSpPr/>
          <p:nvPr/>
        </p:nvSpPr>
        <p:spPr>
          <a:xfrm>
            <a:off x="4338800" y="452800"/>
            <a:ext cx="1272300" cy="14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6" name="Google Shape;2016;p165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Reverse-Time Migration (RTM) (</a:t>
            </a:r>
            <a:r>
              <a:rPr b="1" lang="en" sz="2400"/>
              <a:t>Stanford</a:t>
            </a:r>
            <a:r>
              <a:rPr lang="en" sz="2400"/>
              <a:t>)</a:t>
            </a:r>
            <a:endParaRPr sz="2400"/>
          </a:p>
        </p:txBody>
      </p:sp>
      <p:sp>
        <p:nvSpPr>
          <p:cNvPr id="2017" name="Google Shape;2017;p165"/>
          <p:cNvSpPr txBox="1"/>
          <p:nvPr/>
        </p:nvSpPr>
        <p:spPr>
          <a:xfrm>
            <a:off x="8341975" y="507400"/>
            <a:ext cx="6396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 [m]</a:t>
            </a:r>
            <a:endParaRPr b="1"/>
          </a:p>
        </p:txBody>
      </p:sp>
      <p:sp>
        <p:nvSpPr>
          <p:cNvPr id="2018" name="Google Shape;2018;p165"/>
          <p:cNvSpPr/>
          <p:nvPr/>
        </p:nvSpPr>
        <p:spPr>
          <a:xfrm>
            <a:off x="198825" y="2282150"/>
            <a:ext cx="432300" cy="150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9" name="Google Shape;2019;p165"/>
          <p:cNvSpPr txBox="1"/>
          <p:nvPr/>
        </p:nvSpPr>
        <p:spPr>
          <a:xfrm>
            <a:off x="143750" y="2943550"/>
            <a:ext cx="6396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Z [m]</a:t>
            </a:r>
            <a:endParaRPr b="1"/>
          </a:p>
        </p:txBody>
      </p:sp>
      <p:sp>
        <p:nvSpPr>
          <p:cNvPr id="2020" name="Google Shape;2020;p1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4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5" name="Google Shape;2025;p166"/>
          <p:cNvGrpSpPr/>
          <p:nvPr/>
        </p:nvGrpSpPr>
        <p:grpSpPr>
          <a:xfrm>
            <a:off x="-617987" y="-46669"/>
            <a:ext cx="10714892" cy="6015758"/>
            <a:chOff x="152400" y="224125"/>
            <a:chExt cx="8308050" cy="4852200"/>
          </a:xfrm>
        </p:grpSpPr>
        <p:pic>
          <p:nvPicPr>
            <p:cNvPr id="2026" name="Google Shape;2026;p166"/>
            <p:cNvPicPr preferRelativeResize="0"/>
            <p:nvPr/>
          </p:nvPicPr>
          <p:blipFill rotWithShape="1">
            <a:blip r:embed="rId3">
              <a:alphaModFix/>
            </a:blip>
            <a:srcRect b="2178" l="1826" r="0" t="7035"/>
            <a:stretch/>
          </p:blipFill>
          <p:spPr>
            <a:xfrm>
              <a:off x="297300" y="493050"/>
              <a:ext cx="7790998" cy="4392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7" name="Google Shape;2027;p166"/>
            <p:cNvPicPr preferRelativeResize="0"/>
            <p:nvPr/>
          </p:nvPicPr>
          <p:blipFill rotWithShape="1">
            <a:blip r:embed="rId4">
              <a:alphaModFix/>
            </a:blip>
            <a:srcRect b="0" l="0" r="82998" t="7037"/>
            <a:stretch/>
          </p:blipFill>
          <p:spPr>
            <a:xfrm>
              <a:off x="152400" y="493050"/>
              <a:ext cx="1349201" cy="4498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8" name="Google Shape;2028;p166"/>
            <p:cNvPicPr preferRelativeResize="0"/>
            <p:nvPr/>
          </p:nvPicPr>
          <p:blipFill rotWithShape="1">
            <a:blip r:embed="rId4">
              <a:alphaModFix/>
            </a:blip>
            <a:srcRect b="82541" l="0" r="0" t="7036"/>
            <a:stretch/>
          </p:blipFill>
          <p:spPr>
            <a:xfrm>
              <a:off x="152400" y="493050"/>
              <a:ext cx="7935898" cy="504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9" name="Google Shape;2029;p166"/>
            <p:cNvSpPr/>
            <p:nvPr/>
          </p:nvSpPr>
          <p:spPr>
            <a:xfrm>
              <a:off x="1098175" y="4403900"/>
              <a:ext cx="7115700" cy="587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166"/>
            <p:cNvSpPr/>
            <p:nvPr/>
          </p:nvSpPr>
          <p:spPr>
            <a:xfrm>
              <a:off x="7507950" y="224125"/>
              <a:ext cx="952500" cy="485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031" name="Google Shape;2031;p166"/>
            <p:cNvCxnSpPr/>
            <p:nvPr/>
          </p:nvCxnSpPr>
          <p:spPr>
            <a:xfrm rot="10800000">
              <a:off x="4042825" y="2348625"/>
              <a:ext cx="182100" cy="6873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</p:grpSp>
      <p:sp>
        <p:nvSpPr>
          <p:cNvPr id="2032" name="Google Shape;2032;p166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Reverse-Time Migration (RTM) (</a:t>
            </a:r>
            <a:r>
              <a:rPr b="1" lang="en" sz="2400"/>
              <a:t>Shell</a:t>
            </a:r>
            <a:r>
              <a:rPr lang="en" sz="2400"/>
              <a:t>)</a:t>
            </a:r>
            <a:endParaRPr sz="2400"/>
          </a:p>
        </p:txBody>
      </p:sp>
      <p:sp>
        <p:nvSpPr>
          <p:cNvPr id="2033" name="Google Shape;2033;p166"/>
          <p:cNvSpPr/>
          <p:nvPr/>
        </p:nvSpPr>
        <p:spPr>
          <a:xfrm>
            <a:off x="4338800" y="452800"/>
            <a:ext cx="1272300" cy="14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4" name="Google Shape;2034;p166"/>
          <p:cNvSpPr txBox="1"/>
          <p:nvPr/>
        </p:nvSpPr>
        <p:spPr>
          <a:xfrm>
            <a:off x="8341975" y="507400"/>
            <a:ext cx="6396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 [m]</a:t>
            </a:r>
            <a:endParaRPr b="1"/>
          </a:p>
        </p:txBody>
      </p:sp>
      <p:sp>
        <p:nvSpPr>
          <p:cNvPr id="2035" name="Google Shape;2035;p166"/>
          <p:cNvSpPr/>
          <p:nvPr/>
        </p:nvSpPr>
        <p:spPr>
          <a:xfrm>
            <a:off x="198825" y="2282150"/>
            <a:ext cx="432300" cy="150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6" name="Google Shape;2036;p166"/>
          <p:cNvSpPr txBox="1"/>
          <p:nvPr/>
        </p:nvSpPr>
        <p:spPr>
          <a:xfrm>
            <a:off x="143750" y="2943550"/>
            <a:ext cx="6396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Z</a:t>
            </a:r>
            <a:r>
              <a:rPr b="1" lang="en"/>
              <a:t> [m]</a:t>
            </a:r>
            <a:endParaRPr b="1"/>
          </a:p>
        </p:txBody>
      </p:sp>
      <p:sp>
        <p:nvSpPr>
          <p:cNvPr id="2037" name="Google Shape;2037;p1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167"/>
          <p:cNvSpPr txBox="1"/>
          <p:nvPr>
            <p:ph type="title"/>
          </p:nvPr>
        </p:nvSpPr>
        <p:spPr>
          <a:xfrm>
            <a:off x="1090400" y="1635600"/>
            <a:ext cx="6858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STEP 2: 	</a:t>
            </a:r>
            <a:r>
              <a:rPr b="1" lang="en" sz="3600"/>
              <a:t>Run inversion</a:t>
            </a:r>
            <a:endParaRPr b="1" sz="3600"/>
          </a:p>
        </p:txBody>
      </p:sp>
      <p:sp>
        <p:nvSpPr>
          <p:cNvPr id="2043" name="Google Shape;2043;p1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7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p1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inversion results</a:t>
            </a:r>
            <a:endParaRPr/>
          </a:p>
        </p:txBody>
      </p:sp>
      <p:sp>
        <p:nvSpPr>
          <p:cNvPr id="2049" name="Google Shape;2049;p168"/>
          <p:cNvSpPr txBox="1"/>
          <p:nvPr>
            <p:ph idx="1" type="body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Parameterized salt boundary using radial basis functions.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Inner-loop </a:t>
            </a:r>
            <a:r>
              <a:rPr lang="en"/>
              <a:t>inversion used </a:t>
            </a:r>
            <a:r>
              <a:rPr lang="en"/>
              <a:t>Gauss-Newton Hessian.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Alternated updating between background velocity and level set (salt boundary).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77 nodes used.</a:t>
            </a:r>
            <a:endParaRPr/>
          </a:p>
        </p:txBody>
      </p:sp>
      <p:sp>
        <p:nvSpPr>
          <p:cNvPr id="2050" name="Google Shape;2050;p1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169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Nodes used for RTM</a:t>
            </a:r>
            <a:endParaRPr sz="2400"/>
          </a:p>
        </p:txBody>
      </p:sp>
      <p:pic>
        <p:nvPicPr>
          <p:cNvPr id="2056" name="Google Shape;2056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07401"/>
            <a:ext cx="6297022" cy="4483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57" name="Google Shape;2057;p1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8" name="Google Shape;2058;p169"/>
          <p:cNvSpPr/>
          <p:nvPr/>
        </p:nvSpPr>
        <p:spPr>
          <a:xfrm>
            <a:off x="85725" y="2448775"/>
            <a:ext cx="285000" cy="11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9" name="Google Shape;2059;p169"/>
          <p:cNvSpPr txBox="1"/>
          <p:nvPr/>
        </p:nvSpPr>
        <p:spPr>
          <a:xfrm>
            <a:off x="85725" y="4721875"/>
            <a:ext cx="657300" cy="2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</a:t>
            </a:r>
            <a:r>
              <a:rPr lang="en"/>
              <a:t> [m]</a:t>
            </a:r>
            <a:endParaRPr/>
          </a:p>
        </p:txBody>
      </p:sp>
      <p:sp>
        <p:nvSpPr>
          <p:cNvPr id="2060" name="Google Shape;2060;p169"/>
          <p:cNvSpPr/>
          <p:nvPr/>
        </p:nvSpPr>
        <p:spPr>
          <a:xfrm>
            <a:off x="2800350" y="462700"/>
            <a:ext cx="1600200" cy="2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1" name="Google Shape;2061;p169"/>
          <p:cNvSpPr txBox="1"/>
          <p:nvPr/>
        </p:nvSpPr>
        <p:spPr>
          <a:xfrm>
            <a:off x="6276975" y="695325"/>
            <a:ext cx="657300" cy="2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170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Nodes used for inversion </a:t>
            </a:r>
            <a:endParaRPr sz="2400"/>
          </a:p>
        </p:txBody>
      </p:sp>
      <p:pic>
        <p:nvPicPr>
          <p:cNvPr id="2067" name="Google Shape;2067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07401"/>
            <a:ext cx="6297022" cy="448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8" name="Google Shape;2068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07401"/>
            <a:ext cx="6297022" cy="4483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2069;p170"/>
          <p:cNvSpPr/>
          <p:nvPr/>
        </p:nvSpPr>
        <p:spPr>
          <a:xfrm>
            <a:off x="1584875" y="1676488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0" name="Google Shape;2070;p170"/>
          <p:cNvSpPr/>
          <p:nvPr/>
        </p:nvSpPr>
        <p:spPr>
          <a:xfrm>
            <a:off x="1570525" y="2184913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1" name="Google Shape;2071;p170"/>
          <p:cNvSpPr/>
          <p:nvPr/>
        </p:nvSpPr>
        <p:spPr>
          <a:xfrm>
            <a:off x="1584875" y="24391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2" name="Google Shape;2072;p170"/>
          <p:cNvSpPr/>
          <p:nvPr/>
        </p:nvSpPr>
        <p:spPr>
          <a:xfrm>
            <a:off x="1584875" y="26933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3" name="Google Shape;2073;p170"/>
          <p:cNvSpPr/>
          <p:nvPr/>
        </p:nvSpPr>
        <p:spPr>
          <a:xfrm>
            <a:off x="1584875" y="29575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4" name="Google Shape;2074;p170"/>
          <p:cNvSpPr/>
          <p:nvPr/>
        </p:nvSpPr>
        <p:spPr>
          <a:xfrm>
            <a:off x="1253200" y="30840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5" name="Google Shape;2075;p170"/>
          <p:cNvSpPr/>
          <p:nvPr/>
        </p:nvSpPr>
        <p:spPr>
          <a:xfrm>
            <a:off x="1253200" y="33384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6" name="Google Shape;2076;p170"/>
          <p:cNvSpPr/>
          <p:nvPr/>
        </p:nvSpPr>
        <p:spPr>
          <a:xfrm>
            <a:off x="916425" y="44888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7" name="Google Shape;2077;p170"/>
          <p:cNvSpPr/>
          <p:nvPr/>
        </p:nvSpPr>
        <p:spPr>
          <a:xfrm>
            <a:off x="916425" y="47149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8" name="Google Shape;2078;p170"/>
          <p:cNvSpPr/>
          <p:nvPr/>
        </p:nvSpPr>
        <p:spPr>
          <a:xfrm>
            <a:off x="916425" y="29574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9" name="Google Shape;2079;p170"/>
          <p:cNvSpPr/>
          <p:nvPr/>
        </p:nvSpPr>
        <p:spPr>
          <a:xfrm>
            <a:off x="916425" y="2693313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0" name="Google Shape;2080;p170"/>
          <p:cNvSpPr/>
          <p:nvPr/>
        </p:nvSpPr>
        <p:spPr>
          <a:xfrm>
            <a:off x="1253200" y="25764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1" name="Google Shape;2081;p170"/>
          <p:cNvSpPr/>
          <p:nvPr/>
        </p:nvSpPr>
        <p:spPr>
          <a:xfrm>
            <a:off x="1253200" y="23121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2" name="Google Shape;2082;p170"/>
          <p:cNvSpPr/>
          <p:nvPr/>
        </p:nvSpPr>
        <p:spPr>
          <a:xfrm>
            <a:off x="1914338" y="23121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3" name="Google Shape;2083;p170"/>
          <p:cNvSpPr/>
          <p:nvPr/>
        </p:nvSpPr>
        <p:spPr>
          <a:xfrm>
            <a:off x="1914338" y="25764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4" name="Google Shape;2084;p170"/>
          <p:cNvSpPr/>
          <p:nvPr/>
        </p:nvSpPr>
        <p:spPr>
          <a:xfrm>
            <a:off x="1914350" y="28407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5" name="Google Shape;2085;p170"/>
          <p:cNvSpPr/>
          <p:nvPr/>
        </p:nvSpPr>
        <p:spPr>
          <a:xfrm>
            <a:off x="1914338" y="30840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6" name="Google Shape;2086;p170"/>
          <p:cNvSpPr/>
          <p:nvPr/>
        </p:nvSpPr>
        <p:spPr>
          <a:xfrm>
            <a:off x="2243700" y="27187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7" name="Google Shape;2087;p170"/>
          <p:cNvSpPr/>
          <p:nvPr/>
        </p:nvSpPr>
        <p:spPr>
          <a:xfrm>
            <a:off x="2243700" y="24597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8" name="Google Shape;2088;p170"/>
          <p:cNvSpPr/>
          <p:nvPr/>
        </p:nvSpPr>
        <p:spPr>
          <a:xfrm>
            <a:off x="2243700" y="21849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9" name="Google Shape;2089;p170"/>
          <p:cNvSpPr/>
          <p:nvPr/>
        </p:nvSpPr>
        <p:spPr>
          <a:xfrm>
            <a:off x="2575475" y="20627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0" name="Google Shape;2090;p170"/>
          <p:cNvSpPr/>
          <p:nvPr/>
        </p:nvSpPr>
        <p:spPr>
          <a:xfrm>
            <a:off x="2575500" y="2319588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1" name="Google Shape;2091;p170"/>
          <p:cNvSpPr/>
          <p:nvPr/>
        </p:nvSpPr>
        <p:spPr>
          <a:xfrm>
            <a:off x="2575500" y="25765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2" name="Google Shape;2092;p170"/>
          <p:cNvSpPr/>
          <p:nvPr/>
        </p:nvSpPr>
        <p:spPr>
          <a:xfrm>
            <a:off x="2575463" y="2829038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3" name="Google Shape;2093;p170"/>
          <p:cNvSpPr/>
          <p:nvPr/>
        </p:nvSpPr>
        <p:spPr>
          <a:xfrm>
            <a:off x="2575500" y="3083763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4" name="Google Shape;2094;p170"/>
          <p:cNvSpPr/>
          <p:nvPr/>
        </p:nvSpPr>
        <p:spPr>
          <a:xfrm>
            <a:off x="2575475" y="33385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5" name="Google Shape;2095;p170"/>
          <p:cNvSpPr/>
          <p:nvPr/>
        </p:nvSpPr>
        <p:spPr>
          <a:xfrm>
            <a:off x="2575500" y="36063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6" name="Google Shape;2096;p170"/>
          <p:cNvSpPr/>
          <p:nvPr/>
        </p:nvSpPr>
        <p:spPr>
          <a:xfrm>
            <a:off x="2912325" y="34771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7" name="Google Shape;2097;p170"/>
          <p:cNvSpPr/>
          <p:nvPr/>
        </p:nvSpPr>
        <p:spPr>
          <a:xfrm>
            <a:off x="3239563" y="35954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8" name="Google Shape;2098;p170"/>
          <p:cNvSpPr/>
          <p:nvPr/>
        </p:nvSpPr>
        <p:spPr>
          <a:xfrm>
            <a:off x="3239563" y="334115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9" name="Google Shape;2099;p170"/>
          <p:cNvSpPr/>
          <p:nvPr/>
        </p:nvSpPr>
        <p:spPr>
          <a:xfrm>
            <a:off x="3568725" y="34661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0" name="Google Shape;2100;p170"/>
          <p:cNvSpPr/>
          <p:nvPr/>
        </p:nvSpPr>
        <p:spPr>
          <a:xfrm>
            <a:off x="3239563" y="18022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1" name="Google Shape;2101;p170"/>
          <p:cNvSpPr/>
          <p:nvPr/>
        </p:nvSpPr>
        <p:spPr>
          <a:xfrm>
            <a:off x="3249475" y="2062688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2" name="Google Shape;2102;p170"/>
          <p:cNvSpPr/>
          <p:nvPr/>
        </p:nvSpPr>
        <p:spPr>
          <a:xfrm>
            <a:off x="3235513" y="23036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3" name="Google Shape;2103;p170"/>
          <p:cNvSpPr/>
          <p:nvPr/>
        </p:nvSpPr>
        <p:spPr>
          <a:xfrm>
            <a:off x="2911200" y="21849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4" name="Google Shape;2104;p170"/>
          <p:cNvSpPr/>
          <p:nvPr/>
        </p:nvSpPr>
        <p:spPr>
          <a:xfrm>
            <a:off x="2902513" y="24391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5" name="Google Shape;2105;p170"/>
          <p:cNvSpPr/>
          <p:nvPr/>
        </p:nvSpPr>
        <p:spPr>
          <a:xfrm>
            <a:off x="2902525" y="270315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6" name="Google Shape;2106;p170"/>
          <p:cNvSpPr/>
          <p:nvPr/>
        </p:nvSpPr>
        <p:spPr>
          <a:xfrm>
            <a:off x="2912325" y="29506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7" name="Google Shape;2107;p170"/>
          <p:cNvSpPr/>
          <p:nvPr/>
        </p:nvSpPr>
        <p:spPr>
          <a:xfrm>
            <a:off x="3235513" y="25716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8" name="Google Shape;2108;p170"/>
          <p:cNvSpPr/>
          <p:nvPr/>
        </p:nvSpPr>
        <p:spPr>
          <a:xfrm>
            <a:off x="3236600" y="282905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9" name="Google Shape;2109;p170"/>
          <p:cNvSpPr/>
          <p:nvPr/>
        </p:nvSpPr>
        <p:spPr>
          <a:xfrm>
            <a:off x="3566075" y="29574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0" name="Google Shape;2110;p170"/>
          <p:cNvSpPr/>
          <p:nvPr/>
        </p:nvSpPr>
        <p:spPr>
          <a:xfrm>
            <a:off x="3568725" y="32118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1" name="Google Shape;2111;p170"/>
          <p:cNvSpPr/>
          <p:nvPr/>
        </p:nvSpPr>
        <p:spPr>
          <a:xfrm>
            <a:off x="3903675" y="33384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2" name="Google Shape;2112;p170"/>
          <p:cNvSpPr/>
          <p:nvPr/>
        </p:nvSpPr>
        <p:spPr>
          <a:xfrm>
            <a:off x="3897800" y="30717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3" name="Google Shape;2113;p170"/>
          <p:cNvSpPr/>
          <p:nvPr/>
        </p:nvSpPr>
        <p:spPr>
          <a:xfrm>
            <a:off x="3903663" y="28241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4" name="Google Shape;2114;p170"/>
          <p:cNvSpPr/>
          <p:nvPr/>
        </p:nvSpPr>
        <p:spPr>
          <a:xfrm>
            <a:off x="3903675" y="25764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5" name="Google Shape;2115;p170"/>
          <p:cNvSpPr/>
          <p:nvPr/>
        </p:nvSpPr>
        <p:spPr>
          <a:xfrm>
            <a:off x="3903675" y="23288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6" name="Google Shape;2116;p170"/>
          <p:cNvSpPr/>
          <p:nvPr/>
        </p:nvSpPr>
        <p:spPr>
          <a:xfrm>
            <a:off x="3903075" y="20627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7" name="Google Shape;2117;p170"/>
          <p:cNvSpPr/>
          <p:nvPr/>
        </p:nvSpPr>
        <p:spPr>
          <a:xfrm>
            <a:off x="3915275" y="17965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8" name="Google Shape;2118;p170"/>
          <p:cNvSpPr/>
          <p:nvPr/>
        </p:nvSpPr>
        <p:spPr>
          <a:xfrm>
            <a:off x="3903675" y="1548913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9" name="Google Shape;2119;p170"/>
          <p:cNvSpPr/>
          <p:nvPr/>
        </p:nvSpPr>
        <p:spPr>
          <a:xfrm>
            <a:off x="3568725" y="1676488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0" name="Google Shape;2120;p170"/>
          <p:cNvSpPr/>
          <p:nvPr/>
        </p:nvSpPr>
        <p:spPr>
          <a:xfrm>
            <a:off x="3578700" y="19400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1" name="Google Shape;2121;p170"/>
          <p:cNvSpPr/>
          <p:nvPr/>
        </p:nvSpPr>
        <p:spPr>
          <a:xfrm>
            <a:off x="3578700" y="21849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2" name="Google Shape;2122;p170"/>
          <p:cNvSpPr/>
          <p:nvPr/>
        </p:nvSpPr>
        <p:spPr>
          <a:xfrm>
            <a:off x="3566075" y="27031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3" name="Google Shape;2123;p170"/>
          <p:cNvSpPr/>
          <p:nvPr/>
        </p:nvSpPr>
        <p:spPr>
          <a:xfrm>
            <a:off x="3566075" y="24487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4" name="Google Shape;2124;p170"/>
          <p:cNvSpPr/>
          <p:nvPr/>
        </p:nvSpPr>
        <p:spPr>
          <a:xfrm>
            <a:off x="4224900" y="26997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5" name="Google Shape;2125;p170"/>
          <p:cNvSpPr/>
          <p:nvPr/>
        </p:nvSpPr>
        <p:spPr>
          <a:xfrm>
            <a:off x="4229800" y="2942888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6" name="Google Shape;2126;p170"/>
          <p:cNvSpPr/>
          <p:nvPr/>
        </p:nvSpPr>
        <p:spPr>
          <a:xfrm>
            <a:off x="4224900" y="32118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7" name="Google Shape;2127;p170"/>
          <p:cNvSpPr/>
          <p:nvPr/>
        </p:nvSpPr>
        <p:spPr>
          <a:xfrm>
            <a:off x="4224900" y="24419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8" name="Google Shape;2128;p170"/>
          <p:cNvSpPr/>
          <p:nvPr/>
        </p:nvSpPr>
        <p:spPr>
          <a:xfrm>
            <a:off x="4220088" y="21849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9" name="Google Shape;2129;p170"/>
          <p:cNvSpPr/>
          <p:nvPr/>
        </p:nvSpPr>
        <p:spPr>
          <a:xfrm>
            <a:off x="4224900" y="19263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0" name="Google Shape;2130;p170"/>
          <p:cNvSpPr/>
          <p:nvPr/>
        </p:nvSpPr>
        <p:spPr>
          <a:xfrm>
            <a:off x="4556700" y="17965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1" name="Google Shape;2131;p170"/>
          <p:cNvSpPr/>
          <p:nvPr/>
        </p:nvSpPr>
        <p:spPr>
          <a:xfrm>
            <a:off x="4556675" y="20633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2" name="Google Shape;2132;p170"/>
          <p:cNvSpPr/>
          <p:nvPr/>
        </p:nvSpPr>
        <p:spPr>
          <a:xfrm>
            <a:off x="4556700" y="23121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3" name="Google Shape;2133;p170"/>
          <p:cNvSpPr/>
          <p:nvPr/>
        </p:nvSpPr>
        <p:spPr>
          <a:xfrm>
            <a:off x="4556700" y="25716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4" name="Google Shape;2134;p170"/>
          <p:cNvSpPr/>
          <p:nvPr/>
        </p:nvSpPr>
        <p:spPr>
          <a:xfrm>
            <a:off x="4568925" y="30717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5" name="Google Shape;2135;p170"/>
          <p:cNvSpPr/>
          <p:nvPr/>
        </p:nvSpPr>
        <p:spPr>
          <a:xfrm>
            <a:off x="4908050" y="32118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6" name="Google Shape;2136;p170"/>
          <p:cNvSpPr/>
          <p:nvPr/>
        </p:nvSpPr>
        <p:spPr>
          <a:xfrm>
            <a:off x="4908225" y="2951313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7" name="Google Shape;2137;p170"/>
          <p:cNvSpPr/>
          <p:nvPr/>
        </p:nvSpPr>
        <p:spPr>
          <a:xfrm>
            <a:off x="4896000" y="219550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8" name="Google Shape;2138;p170"/>
          <p:cNvSpPr/>
          <p:nvPr/>
        </p:nvSpPr>
        <p:spPr>
          <a:xfrm>
            <a:off x="4895988" y="2459763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9" name="Google Shape;2139;p170"/>
          <p:cNvSpPr/>
          <p:nvPr/>
        </p:nvSpPr>
        <p:spPr>
          <a:xfrm>
            <a:off x="4908050" y="2690788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0" name="Google Shape;2140;p170"/>
          <p:cNvSpPr/>
          <p:nvPr/>
        </p:nvSpPr>
        <p:spPr>
          <a:xfrm>
            <a:off x="5231850" y="23121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1" name="Google Shape;2141;p170"/>
          <p:cNvSpPr/>
          <p:nvPr/>
        </p:nvSpPr>
        <p:spPr>
          <a:xfrm>
            <a:off x="5221638" y="25716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2" name="Google Shape;2142;p170"/>
          <p:cNvSpPr/>
          <p:nvPr/>
        </p:nvSpPr>
        <p:spPr>
          <a:xfrm>
            <a:off x="5569325" y="2703150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3" name="Google Shape;2143;p170"/>
          <p:cNvSpPr/>
          <p:nvPr/>
        </p:nvSpPr>
        <p:spPr>
          <a:xfrm>
            <a:off x="5569325" y="295747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4" name="Google Shape;2144;p170"/>
          <p:cNvSpPr/>
          <p:nvPr/>
        </p:nvSpPr>
        <p:spPr>
          <a:xfrm>
            <a:off x="5567100" y="24391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5" name="Google Shape;2145;p170"/>
          <p:cNvSpPr/>
          <p:nvPr/>
        </p:nvSpPr>
        <p:spPr>
          <a:xfrm>
            <a:off x="5554650" y="2184925"/>
            <a:ext cx="122700" cy="111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6" name="Google Shape;2146;p1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7" name="Google Shape;2147;p170"/>
          <p:cNvSpPr txBox="1"/>
          <p:nvPr/>
        </p:nvSpPr>
        <p:spPr>
          <a:xfrm>
            <a:off x="6276975" y="695325"/>
            <a:ext cx="657300" cy="2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148" name="Google Shape;2148;p170"/>
          <p:cNvSpPr/>
          <p:nvPr/>
        </p:nvSpPr>
        <p:spPr>
          <a:xfrm>
            <a:off x="85725" y="2448775"/>
            <a:ext cx="285000" cy="11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9" name="Google Shape;2149;p170"/>
          <p:cNvSpPr/>
          <p:nvPr/>
        </p:nvSpPr>
        <p:spPr>
          <a:xfrm>
            <a:off x="2800350" y="462700"/>
            <a:ext cx="1600200" cy="2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0" name="Google Shape;2150;p170"/>
          <p:cNvSpPr txBox="1"/>
          <p:nvPr/>
        </p:nvSpPr>
        <p:spPr>
          <a:xfrm>
            <a:off x="85725" y="4721875"/>
            <a:ext cx="657300" cy="2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[m]</a:t>
            </a:r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5" name="Google Shape;2155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50" y="159850"/>
            <a:ext cx="3463854" cy="48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6" name="Google Shape;2156;p1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7" name="Google Shape;2157;p171"/>
          <p:cNvSpPr/>
          <p:nvPr/>
        </p:nvSpPr>
        <p:spPr>
          <a:xfrm>
            <a:off x="1557200" y="415800"/>
            <a:ext cx="342000" cy="27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8" name="Google Shape;2158;p171"/>
          <p:cNvSpPr txBox="1"/>
          <p:nvPr/>
        </p:nvSpPr>
        <p:spPr>
          <a:xfrm>
            <a:off x="4150450" y="110975"/>
            <a:ext cx="421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Implicit surface</a:t>
            </a:r>
            <a:endParaRPr b="1" sz="2000"/>
          </a:p>
        </p:txBody>
      </p:sp>
      <p:pic>
        <p:nvPicPr>
          <p:cNvPr id="2159" name="Google Shape;2159;p171"/>
          <p:cNvPicPr preferRelativeResize="0"/>
          <p:nvPr/>
        </p:nvPicPr>
        <p:blipFill rotWithShape="1">
          <a:blip r:embed="rId4">
            <a:alphaModFix/>
          </a:blip>
          <a:srcRect b="12246" l="32165" r="34856" t="36555"/>
          <a:stretch/>
        </p:blipFill>
        <p:spPr>
          <a:xfrm>
            <a:off x="4150450" y="679300"/>
            <a:ext cx="4526827" cy="320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Google Shape;2164;p172"/>
          <p:cNvPicPr preferRelativeResize="0"/>
          <p:nvPr/>
        </p:nvPicPr>
        <p:blipFill rotWithShape="1">
          <a:blip r:embed="rId3">
            <a:alphaModFix/>
          </a:blip>
          <a:srcRect b="12246" l="32165" r="34856" t="36555"/>
          <a:stretch/>
        </p:blipFill>
        <p:spPr>
          <a:xfrm>
            <a:off x="4150450" y="679300"/>
            <a:ext cx="4526827" cy="320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" name="Google Shape;2165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750" y="159850"/>
            <a:ext cx="3463854" cy="48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6" name="Google Shape;2166;p1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7" name="Google Shape;2167;p172"/>
          <p:cNvSpPr/>
          <p:nvPr/>
        </p:nvSpPr>
        <p:spPr>
          <a:xfrm>
            <a:off x="1557200" y="415800"/>
            <a:ext cx="342000" cy="27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8" name="Google Shape;2168;p172"/>
          <p:cNvSpPr/>
          <p:nvPr/>
        </p:nvSpPr>
        <p:spPr>
          <a:xfrm>
            <a:off x="4493550" y="1725700"/>
            <a:ext cx="4183800" cy="1770600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9" name="Google Shape;2169;p172"/>
          <p:cNvSpPr txBox="1"/>
          <p:nvPr/>
        </p:nvSpPr>
        <p:spPr>
          <a:xfrm>
            <a:off x="4150450" y="110975"/>
            <a:ext cx="421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Implicit surface</a:t>
            </a:r>
            <a:endParaRPr b="1" sz="200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3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4" name="Google Shape;2174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50" y="159850"/>
            <a:ext cx="3463854" cy="48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5" name="Google Shape;2175;p1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6" name="Google Shape;2176;p173"/>
          <p:cNvSpPr/>
          <p:nvPr/>
        </p:nvSpPr>
        <p:spPr>
          <a:xfrm>
            <a:off x="1862000" y="415800"/>
            <a:ext cx="342000" cy="27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7" name="Google Shape;2177;p173"/>
          <p:cNvPicPr preferRelativeResize="0"/>
          <p:nvPr/>
        </p:nvPicPr>
        <p:blipFill rotWithShape="1">
          <a:blip r:embed="rId4">
            <a:alphaModFix/>
          </a:blip>
          <a:srcRect b="11516" l="12716" r="33964" t="21526"/>
          <a:stretch/>
        </p:blipFill>
        <p:spPr>
          <a:xfrm>
            <a:off x="4150447" y="697920"/>
            <a:ext cx="4526834" cy="3201583"/>
          </a:xfrm>
          <a:prstGeom prst="rect">
            <a:avLst/>
          </a:prstGeom>
          <a:noFill/>
          <a:ln>
            <a:noFill/>
          </a:ln>
        </p:spPr>
      </p:pic>
      <p:sp>
        <p:nvSpPr>
          <p:cNvPr id="2178" name="Google Shape;2178;p173"/>
          <p:cNvSpPr txBox="1"/>
          <p:nvPr/>
        </p:nvSpPr>
        <p:spPr>
          <a:xfrm>
            <a:off x="4150450" y="110975"/>
            <a:ext cx="421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Background velocity model</a:t>
            </a:r>
            <a:endParaRPr b="1"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846525"/>
            <a:ext cx="5546847" cy="414458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9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data has limited bandwidth</a:t>
            </a:r>
            <a:endParaRPr/>
          </a:p>
        </p:txBody>
      </p:sp>
      <p:sp>
        <p:nvSpPr>
          <p:cNvPr id="307" name="Google Shape;307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8" name="Google Shape;308;p39"/>
          <p:cNvGrpSpPr/>
          <p:nvPr/>
        </p:nvGrpSpPr>
        <p:grpSpPr>
          <a:xfrm>
            <a:off x="5272236" y="1060429"/>
            <a:ext cx="3389332" cy="2844366"/>
            <a:chOff x="4826375" y="1506375"/>
            <a:chExt cx="2309124" cy="1869326"/>
          </a:xfrm>
        </p:grpSpPr>
        <p:pic>
          <p:nvPicPr>
            <p:cNvPr id="309" name="Google Shape;309;p39"/>
            <p:cNvPicPr preferRelativeResize="0"/>
            <p:nvPr/>
          </p:nvPicPr>
          <p:blipFill rotWithShape="1">
            <a:blip r:embed="rId4">
              <a:alphaModFix/>
            </a:blip>
            <a:srcRect b="38112" l="10690" r="65885" t="21773"/>
            <a:stretch/>
          </p:blipFill>
          <p:spPr>
            <a:xfrm>
              <a:off x="4826375" y="1506375"/>
              <a:ext cx="2309124" cy="1869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39"/>
            <p:cNvSpPr/>
            <p:nvPr/>
          </p:nvSpPr>
          <p:spPr>
            <a:xfrm>
              <a:off x="5906600" y="1783875"/>
              <a:ext cx="548700" cy="393600"/>
            </a:xfrm>
            <a:prstGeom prst="rect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5373200" y="2774475"/>
              <a:ext cx="548700" cy="393600"/>
            </a:xfrm>
            <a:prstGeom prst="rect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2" name="Google Shape;312;p39"/>
          <p:cNvPicPr preferRelativeResize="0"/>
          <p:nvPr/>
        </p:nvPicPr>
        <p:blipFill rotWithShape="1">
          <a:blip r:embed="rId5">
            <a:alphaModFix/>
          </a:blip>
          <a:srcRect b="13759" l="10353" r="22545" t="1307"/>
          <a:stretch/>
        </p:blipFill>
        <p:spPr>
          <a:xfrm>
            <a:off x="773650" y="2547750"/>
            <a:ext cx="2216170" cy="18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3" name="Google Shape;2183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50" y="159850"/>
            <a:ext cx="3463854" cy="48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4" name="Google Shape;2184;p1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5" name="Google Shape;2185;p174"/>
          <p:cNvSpPr/>
          <p:nvPr/>
        </p:nvSpPr>
        <p:spPr>
          <a:xfrm>
            <a:off x="510900" y="415800"/>
            <a:ext cx="1851300" cy="27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6" name="Google Shape;2186;p174"/>
          <p:cNvPicPr preferRelativeResize="0"/>
          <p:nvPr/>
        </p:nvPicPr>
        <p:blipFill rotWithShape="1">
          <a:blip r:embed="rId4">
            <a:alphaModFix/>
          </a:blip>
          <a:srcRect b="11595" l="13359" r="25527" t="21689"/>
          <a:stretch/>
        </p:blipFill>
        <p:spPr>
          <a:xfrm>
            <a:off x="4118775" y="667025"/>
            <a:ext cx="4564224" cy="326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7" name="Google Shape;2187;p174"/>
          <p:cNvPicPr preferRelativeResize="0"/>
          <p:nvPr/>
        </p:nvPicPr>
        <p:blipFill rotWithShape="1">
          <a:blip r:embed="rId5">
            <a:alphaModFix/>
          </a:blip>
          <a:srcRect b="11368" l="13300" r="25772" t="21405"/>
          <a:stretch/>
        </p:blipFill>
        <p:spPr>
          <a:xfrm>
            <a:off x="4118775" y="687000"/>
            <a:ext cx="4564224" cy="32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8" name="Google Shape;2188;p174"/>
          <p:cNvSpPr txBox="1"/>
          <p:nvPr/>
        </p:nvSpPr>
        <p:spPr>
          <a:xfrm>
            <a:off x="4150450" y="110975"/>
            <a:ext cx="421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Synthetic modeled data</a:t>
            </a:r>
            <a:endParaRPr b="1" sz="200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2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3" name="Google Shape;2193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50" y="159850"/>
            <a:ext cx="3463854" cy="48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4" name="Google Shape;2194;p1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5" name="Google Shape;2195;p175"/>
          <p:cNvSpPr/>
          <p:nvPr/>
        </p:nvSpPr>
        <p:spPr>
          <a:xfrm>
            <a:off x="510900" y="644400"/>
            <a:ext cx="1851300" cy="27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6" name="Google Shape;2196;p175"/>
          <p:cNvPicPr preferRelativeResize="0"/>
          <p:nvPr/>
        </p:nvPicPr>
        <p:blipFill rotWithShape="1">
          <a:blip r:embed="rId4">
            <a:alphaModFix/>
          </a:blip>
          <a:srcRect b="11595" l="13359" r="25527" t="21689"/>
          <a:stretch/>
        </p:blipFill>
        <p:spPr>
          <a:xfrm>
            <a:off x="4118775" y="667025"/>
            <a:ext cx="4564224" cy="32614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7" name="Google Shape;2197;p175"/>
          <p:cNvSpPr txBox="1"/>
          <p:nvPr/>
        </p:nvSpPr>
        <p:spPr>
          <a:xfrm>
            <a:off x="4150450" y="110975"/>
            <a:ext cx="421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Data residual</a:t>
            </a:r>
            <a:endParaRPr b="1" sz="200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20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2" name="Google Shape;2202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50" y="159850"/>
            <a:ext cx="3463854" cy="48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3" name="Google Shape;2203;p1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4" name="Google Shape;2204;p176"/>
          <p:cNvSpPr/>
          <p:nvPr/>
        </p:nvSpPr>
        <p:spPr>
          <a:xfrm>
            <a:off x="510900" y="873000"/>
            <a:ext cx="1851300" cy="27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5" name="Google Shape;2205;p176"/>
          <p:cNvPicPr preferRelativeResize="0"/>
          <p:nvPr/>
        </p:nvPicPr>
        <p:blipFill rotWithShape="1">
          <a:blip r:embed="rId4">
            <a:alphaModFix/>
          </a:blip>
          <a:srcRect b="11105" l="12342" r="33116" t="22151"/>
          <a:stretch/>
        </p:blipFill>
        <p:spPr>
          <a:xfrm>
            <a:off x="4118766" y="667026"/>
            <a:ext cx="4564224" cy="3261478"/>
          </a:xfrm>
          <a:prstGeom prst="rect">
            <a:avLst/>
          </a:prstGeom>
          <a:noFill/>
          <a:ln>
            <a:noFill/>
          </a:ln>
        </p:spPr>
      </p:pic>
      <p:sp>
        <p:nvSpPr>
          <p:cNvPr id="2206" name="Google Shape;2206;p176"/>
          <p:cNvSpPr txBox="1"/>
          <p:nvPr/>
        </p:nvSpPr>
        <p:spPr>
          <a:xfrm>
            <a:off x="4150450" y="110975"/>
            <a:ext cx="421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Gradient</a:t>
            </a:r>
            <a:endParaRPr b="1" sz="200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0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" name="Google Shape;2211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50" y="159850"/>
            <a:ext cx="3463854" cy="48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2" name="Google Shape;2212;p1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3" name="Google Shape;2213;p177"/>
          <p:cNvSpPr/>
          <p:nvPr/>
        </p:nvSpPr>
        <p:spPr>
          <a:xfrm>
            <a:off x="814000" y="1558800"/>
            <a:ext cx="1548300" cy="27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4" name="Google Shape;2214;p177"/>
          <p:cNvPicPr preferRelativeResize="0"/>
          <p:nvPr/>
        </p:nvPicPr>
        <p:blipFill rotWithShape="1">
          <a:blip r:embed="rId4">
            <a:alphaModFix/>
          </a:blip>
          <a:srcRect b="11755" l="15239" r="17893" t="17296"/>
          <a:stretch/>
        </p:blipFill>
        <p:spPr>
          <a:xfrm>
            <a:off x="4118766" y="667026"/>
            <a:ext cx="4564231" cy="3261480"/>
          </a:xfrm>
          <a:prstGeom prst="rect">
            <a:avLst/>
          </a:prstGeom>
          <a:noFill/>
          <a:ln>
            <a:noFill/>
          </a:ln>
        </p:spPr>
      </p:pic>
      <p:sp>
        <p:nvSpPr>
          <p:cNvPr id="2215" name="Google Shape;2215;p177"/>
          <p:cNvSpPr txBox="1"/>
          <p:nvPr/>
        </p:nvSpPr>
        <p:spPr>
          <a:xfrm>
            <a:off x="4150450" y="110975"/>
            <a:ext cx="421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Search direction: Implicit surface</a:t>
            </a:r>
            <a:endParaRPr b="1" sz="200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9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0" name="Google Shape;2220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50" y="159850"/>
            <a:ext cx="3463854" cy="48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1" name="Google Shape;2221;p1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2" name="Google Shape;2222;p178"/>
          <p:cNvSpPr/>
          <p:nvPr/>
        </p:nvSpPr>
        <p:spPr>
          <a:xfrm>
            <a:off x="814000" y="3006600"/>
            <a:ext cx="2477400" cy="27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3" name="Google Shape;2223;p178"/>
          <p:cNvPicPr preferRelativeResize="0"/>
          <p:nvPr/>
        </p:nvPicPr>
        <p:blipFill rotWithShape="1">
          <a:blip r:embed="rId4">
            <a:alphaModFix/>
          </a:blip>
          <a:srcRect b="11489" l="12520" r="33392" t="21593"/>
          <a:stretch/>
        </p:blipFill>
        <p:spPr>
          <a:xfrm>
            <a:off x="4150450" y="697925"/>
            <a:ext cx="4526824" cy="320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4" name="Google Shape;2224;p178"/>
          <p:cNvSpPr txBox="1"/>
          <p:nvPr/>
        </p:nvSpPr>
        <p:spPr>
          <a:xfrm>
            <a:off x="4150450" y="110975"/>
            <a:ext cx="4908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Search direction: Background velocity</a:t>
            </a:r>
            <a:endParaRPr b="1" sz="200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8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179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Implicit surface iteration=0</a:t>
            </a:r>
            <a:endParaRPr sz="2400"/>
          </a:p>
        </p:txBody>
      </p:sp>
      <p:sp>
        <p:nvSpPr>
          <p:cNvPr id="2230" name="Google Shape;2230;p1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31" name="Google Shape;2231;p179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232" name="Google Shape;2232;p179"/>
            <p:cNvPicPr preferRelativeResize="0"/>
            <p:nvPr/>
          </p:nvPicPr>
          <p:blipFill rotWithShape="1">
            <a:blip r:embed="rId3">
              <a:alphaModFix/>
            </a:blip>
            <a:srcRect b="0" l="3947" r="0" t="8113"/>
            <a:stretch/>
          </p:blipFill>
          <p:spPr>
            <a:xfrm>
              <a:off x="466000" y="545125"/>
              <a:ext cx="7622302" cy="44459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3" name="Google Shape;2233;p179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34" name="Google Shape;2234;p179"/>
            <p:cNvPicPr preferRelativeResize="0"/>
            <p:nvPr/>
          </p:nvPicPr>
          <p:blipFill rotWithShape="1">
            <a:blip r:embed="rId4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5" name="Google Shape;2235;p179"/>
            <p:cNvPicPr preferRelativeResize="0"/>
            <p:nvPr/>
          </p:nvPicPr>
          <p:blipFill rotWithShape="1">
            <a:blip r:embed="rId4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6" name="Google Shape;2236;p179"/>
            <p:cNvPicPr preferRelativeResize="0"/>
            <p:nvPr/>
          </p:nvPicPr>
          <p:blipFill rotWithShape="1">
            <a:blip r:embed="rId5">
              <a:alphaModFix/>
            </a:blip>
            <a:srcRect b="4660" l="81972" r="0" t="10298"/>
            <a:stretch/>
          </p:blipFill>
          <p:spPr>
            <a:xfrm>
              <a:off x="6657650" y="650625"/>
              <a:ext cx="1430647" cy="411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7" name="Google Shape;2237;p179"/>
            <p:cNvPicPr preferRelativeResize="0"/>
            <p:nvPr/>
          </p:nvPicPr>
          <p:blipFill rotWithShape="1">
            <a:blip r:embed="rId3">
              <a:alphaModFix/>
            </a:blip>
            <a:srcRect b="11562" l="85273" r="11972" t="17460"/>
            <a:stretch/>
          </p:blipFill>
          <p:spPr>
            <a:xfrm>
              <a:off x="6919625" y="997300"/>
              <a:ext cx="218527" cy="3434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8" name="Google Shape;2238;p179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39" name="Google Shape;2239;p179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240" name="Google Shape;2240;p179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4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p180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Implicit surface iteration=1</a:t>
            </a:r>
            <a:endParaRPr sz="2400"/>
          </a:p>
        </p:txBody>
      </p:sp>
      <p:sp>
        <p:nvSpPr>
          <p:cNvPr id="2246" name="Google Shape;2246;p1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47" name="Google Shape;2247;p180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248" name="Google Shape;2248;p180"/>
            <p:cNvPicPr preferRelativeResize="0"/>
            <p:nvPr/>
          </p:nvPicPr>
          <p:blipFill rotWithShape="1">
            <a:blip r:embed="rId3">
              <a:alphaModFix/>
            </a:blip>
            <a:srcRect b="0" l="3400" r="0" t="8842"/>
            <a:stretch/>
          </p:blipFill>
          <p:spPr>
            <a:xfrm>
              <a:off x="422025" y="580300"/>
              <a:ext cx="7666272" cy="441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9" name="Google Shape;2249;p180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50" name="Google Shape;2250;p180"/>
            <p:cNvPicPr preferRelativeResize="0"/>
            <p:nvPr/>
          </p:nvPicPr>
          <p:blipFill rotWithShape="1">
            <a:blip r:embed="rId4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1" name="Google Shape;2251;p180"/>
            <p:cNvPicPr preferRelativeResize="0"/>
            <p:nvPr/>
          </p:nvPicPr>
          <p:blipFill rotWithShape="1">
            <a:blip r:embed="rId4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2" name="Google Shape;2252;p180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53" name="Google Shape;2253;p180"/>
            <p:cNvPicPr preferRelativeResize="0"/>
            <p:nvPr/>
          </p:nvPicPr>
          <p:blipFill rotWithShape="1">
            <a:blip r:embed="rId5">
              <a:alphaModFix/>
            </a:blip>
            <a:srcRect b="4660" l="81972" r="0" t="10298"/>
            <a:stretch/>
          </p:blipFill>
          <p:spPr>
            <a:xfrm>
              <a:off x="6657650" y="650625"/>
              <a:ext cx="1430647" cy="411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4" name="Google Shape;2254;p180"/>
            <p:cNvPicPr preferRelativeResize="0"/>
            <p:nvPr/>
          </p:nvPicPr>
          <p:blipFill rotWithShape="1">
            <a:blip r:embed="rId6">
              <a:alphaModFix/>
            </a:blip>
            <a:srcRect b="11562" l="85273" r="11972" t="17460"/>
            <a:stretch/>
          </p:blipFill>
          <p:spPr>
            <a:xfrm>
              <a:off x="6919625" y="997300"/>
              <a:ext cx="218527" cy="3434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5" name="Google Shape;2255;p180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6" name="Google Shape;2256;p180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257" name="Google Shape;2257;p180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181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Implicit surface iteration=5</a:t>
            </a:r>
            <a:endParaRPr sz="2400"/>
          </a:p>
        </p:txBody>
      </p:sp>
      <p:sp>
        <p:nvSpPr>
          <p:cNvPr id="2263" name="Google Shape;2263;p1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64" name="Google Shape;2264;p181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265" name="Google Shape;2265;p181"/>
            <p:cNvPicPr preferRelativeResize="0"/>
            <p:nvPr/>
          </p:nvPicPr>
          <p:blipFill rotWithShape="1">
            <a:blip r:embed="rId3">
              <a:alphaModFix/>
            </a:blip>
            <a:srcRect b="0" l="2181" r="0" t="9567"/>
            <a:stretch/>
          </p:blipFill>
          <p:spPr>
            <a:xfrm>
              <a:off x="325325" y="615450"/>
              <a:ext cx="7762975" cy="4375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6" name="Google Shape;2266;p181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67" name="Google Shape;2267;p181"/>
            <p:cNvPicPr preferRelativeResize="0"/>
            <p:nvPr/>
          </p:nvPicPr>
          <p:blipFill rotWithShape="1">
            <a:blip r:embed="rId4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8" name="Google Shape;2268;p181"/>
            <p:cNvPicPr preferRelativeResize="0"/>
            <p:nvPr/>
          </p:nvPicPr>
          <p:blipFill rotWithShape="1">
            <a:blip r:embed="rId4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9" name="Google Shape;2269;p181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70" name="Google Shape;2270;p181"/>
            <p:cNvPicPr preferRelativeResize="0"/>
            <p:nvPr/>
          </p:nvPicPr>
          <p:blipFill rotWithShape="1">
            <a:blip r:embed="rId5">
              <a:alphaModFix/>
            </a:blip>
            <a:srcRect b="4660" l="81972" r="0" t="10298"/>
            <a:stretch/>
          </p:blipFill>
          <p:spPr>
            <a:xfrm>
              <a:off x="6657650" y="650625"/>
              <a:ext cx="1430647" cy="411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1" name="Google Shape;2271;p181"/>
            <p:cNvPicPr preferRelativeResize="0"/>
            <p:nvPr/>
          </p:nvPicPr>
          <p:blipFill rotWithShape="1">
            <a:blip r:embed="rId6">
              <a:alphaModFix/>
            </a:blip>
            <a:srcRect b="11562" l="85273" r="11972" t="17460"/>
            <a:stretch/>
          </p:blipFill>
          <p:spPr>
            <a:xfrm>
              <a:off x="6919625" y="997300"/>
              <a:ext cx="218527" cy="3434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2" name="Google Shape;2272;p181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73" name="Google Shape;2273;p181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274" name="Google Shape;2274;p181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8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182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Implicit surface iteration=10</a:t>
            </a:r>
            <a:endParaRPr sz="2400"/>
          </a:p>
        </p:txBody>
      </p:sp>
      <p:sp>
        <p:nvSpPr>
          <p:cNvPr id="2280" name="Google Shape;2280;p1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81" name="Google Shape;2281;p182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282" name="Google Shape;2282;p182"/>
            <p:cNvPicPr preferRelativeResize="0"/>
            <p:nvPr/>
          </p:nvPicPr>
          <p:blipFill rotWithShape="1">
            <a:blip r:embed="rId3">
              <a:alphaModFix/>
            </a:blip>
            <a:srcRect b="0" l="3623" r="0" t="9206"/>
            <a:stretch/>
          </p:blipFill>
          <p:spPr>
            <a:xfrm>
              <a:off x="439625" y="597875"/>
              <a:ext cx="7648675" cy="4393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3" name="Google Shape;2283;p182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84" name="Google Shape;2284;p182"/>
            <p:cNvPicPr preferRelativeResize="0"/>
            <p:nvPr/>
          </p:nvPicPr>
          <p:blipFill rotWithShape="1">
            <a:blip r:embed="rId4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5" name="Google Shape;2285;p182"/>
            <p:cNvPicPr preferRelativeResize="0"/>
            <p:nvPr/>
          </p:nvPicPr>
          <p:blipFill rotWithShape="1">
            <a:blip r:embed="rId4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6" name="Google Shape;2286;p182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87" name="Google Shape;2287;p182"/>
            <p:cNvPicPr preferRelativeResize="0"/>
            <p:nvPr/>
          </p:nvPicPr>
          <p:blipFill rotWithShape="1">
            <a:blip r:embed="rId5">
              <a:alphaModFix/>
            </a:blip>
            <a:srcRect b="4660" l="81972" r="0" t="10298"/>
            <a:stretch/>
          </p:blipFill>
          <p:spPr>
            <a:xfrm>
              <a:off x="6657650" y="650625"/>
              <a:ext cx="1430647" cy="411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8" name="Google Shape;2288;p182"/>
            <p:cNvPicPr preferRelativeResize="0"/>
            <p:nvPr/>
          </p:nvPicPr>
          <p:blipFill rotWithShape="1">
            <a:blip r:embed="rId6">
              <a:alphaModFix/>
            </a:blip>
            <a:srcRect b="11562" l="85273" r="11972" t="17460"/>
            <a:stretch/>
          </p:blipFill>
          <p:spPr>
            <a:xfrm>
              <a:off x="6919625" y="997300"/>
              <a:ext cx="218527" cy="3434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9" name="Google Shape;2289;p182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0" name="Google Shape;2290;p182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291" name="Google Shape;2291;p182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5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83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Implicit surface iteration=20</a:t>
            </a:r>
            <a:endParaRPr sz="2400"/>
          </a:p>
        </p:txBody>
      </p:sp>
      <p:sp>
        <p:nvSpPr>
          <p:cNvPr id="2297" name="Google Shape;2297;p1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98" name="Google Shape;2298;p183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299" name="Google Shape;2299;p183"/>
            <p:cNvPicPr preferRelativeResize="0"/>
            <p:nvPr/>
          </p:nvPicPr>
          <p:blipFill rotWithShape="1">
            <a:blip r:embed="rId3">
              <a:alphaModFix/>
            </a:blip>
            <a:srcRect b="0" l="2181" r="0" t="9206"/>
            <a:stretch/>
          </p:blipFill>
          <p:spPr>
            <a:xfrm>
              <a:off x="325325" y="597875"/>
              <a:ext cx="7762975" cy="4393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0" name="Google Shape;2300;p183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01" name="Google Shape;2301;p183"/>
            <p:cNvPicPr preferRelativeResize="0"/>
            <p:nvPr/>
          </p:nvPicPr>
          <p:blipFill rotWithShape="1">
            <a:blip r:embed="rId4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2" name="Google Shape;2302;p183"/>
            <p:cNvPicPr preferRelativeResize="0"/>
            <p:nvPr/>
          </p:nvPicPr>
          <p:blipFill rotWithShape="1">
            <a:blip r:embed="rId4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3" name="Google Shape;2303;p183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04" name="Google Shape;2304;p183"/>
            <p:cNvPicPr preferRelativeResize="0"/>
            <p:nvPr/>
          </p:nvPicPr>
          <p:blipFill rotWithShape="1">
            <a:blip r:embed="rId5">
              <a:alphaModFix/>
            </a:blip>
            <a:srcRect b="4660" l="81972" r="0" t="10298"/>
            <a:stretch/>
          </p:blipFill>
          <p:spPr>
            <a:xfrm>
              <a:off x="6657650" y="650625"/>
              <a:ext cx="1430647" cy="411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5" name="Google Shape;2305;p183"/>
            <p:cNvPicPr preferRelativeResize="0"/>
            <p:nvPr/>
          </p:nvPicPr>
          <p:blipFill rotWithShape="1">
            <a:blip r:embed="rId6">
              <a:alphaModFix/>
            </a:blip>
            <a:srcRect b="11562" l="85273" r="11972" t="17460"/>
            <a:stretch/>
          </p:blipFill>
          <p:spPr>
            <a:xfrm>
              <a:off x="6919625" y="997300"/>
              <a:ext cx="218527" cy="3434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6" name="Google Shape;2306;p183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7" name="Google Shape;2307;p183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308" name="Google Shape;2308;p183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7200"/>
            <a:ext cx="8486775" cy="458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1425" y="1579400"/>
            <a:ext cx="4229575" cy="6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40"/>
          <p:cNvSpPr txBox="1"/>
          <p:nvPr/>
        </p:nvSpPr>
        <p:spPr>
          <a:xfrm>
            <a:off x="957675" y="3994900"/>
            <a:ext cx="291000" cy="29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1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3172500" y="-30250"/>
            <a:ext cx="34581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Relative FWI cost</a:t>
            </a:r>
            <a:endParaRPr sz="300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2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p184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Implicit surface iteration=30</a:t>
            </a:r>
            <a:endParaRPr sz="2400"/>
          </a:p>
        </p:txBody>
      </p:sp>
      <p:sp>
        <p:nvSpPr>
          <p:cNvPr id="2314" name="Google Shape;2314;p1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15" name="Google Shape;2315;p184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316" name="Google Shape;2316;p184"/>
            <p:cNvPicPr preferRelativeResize="0"/>
            <p:nvPr/>
          </p:nvPicPr>
          <p:blipFill rotWithShape="1">
            <a:blip r:embed="rId3">
              <a:alphaModFix/>
            </a:blip>
            <a:srcRect b="0" l="1960" r="0" t="8842"/>
            <a:stretch/>
          </p:blipFill>
          <p:spPr>
            <a:xfrm>
              <a:off x="307725" y="580300"/>
              <a:ext cx="7780572" cy="441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7" name="Google Shape;2317;p184"/>
            <p:cNvPicPr preferRelativeResize="0"/>
            <p:nvPr/>
          </p:nvPicPr>
          <p:blipFill rotWithShape="1">
            <a:blip r:embed="rId4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8" name="Google Shape;2318;p184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184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20" name="Google Shape;2320;p184"/>
            <p:cNvPicPr preferRelativeResize="0"/>
            <p:nvPr/>
          </p:nvPicPr>
          <p:blipFill rotWithShape="1">
            <a:blip r:embed="rId4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1" name="Google Shape;2321;p184"/>
            <p:cNvPicPr preferRelativeResize="0"/>
            <p:nvPr/>
          </p:nvPicPr>
          <p:blipFill rotWithShape="1">
            <a:blip r:embed="rId5">
              <a:alphaModFix/>
            </a:blip>
            <a:srcRect b="4660" l="81972" r="0" t="10298"/>
            <a:stretch/>
          </p:blipFill>
          <p:spPr>
            <a:xfrm>
              <a:off x="6657650" y="650625"/>
              <a:ext cx="1430647" cy="411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2" name="Google Shape;2322;p184"/>
            <p:cNvPicPr preferRelativeResize="0"/>
            <p:nvPr/>
          </p:nvPicPr>
          <p:blipFill rotWithShape="1">
            <a:blip r:embed="rId6">
              <a:alphaModFix/>
            </a:blip>
            <a:srcRect b="11562" l="85273" r="11972" t="17460"/>
            <a:stretch/>
          </p:blipFill>
          <p:spPr>
            <a:xfrm>
              <a:off x="6919625" y="997300"/>
              <a:ext cx="218527" cy="3434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3" name="Google Shape;2323;p184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24" name="Google Shape;2324;p184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325" name="Google Shape;2325;p184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9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185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Implicit surface iteration=35</a:t>
            </a:r>
            <a:endParaRPr sz="2400"/>
          </a:p>
        </p:txBody>
      </p:sp>
      <p:sp>
        <p:nvSpPr>
          <p:cNvPr id="2331" name="Google Shape;2331;p1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32" name="Google Shape;2332;p185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333" name="Google Shape;2333;p185"/>
            <p:cNvPicPr preferRelativeResize="0"/>
            <p:nvPr/>
          </p:nvPicPr>
          <p:blipFill rotWithShape="1">
            <a:blip r:embed="rId3">
              <a:alphaModFix/>
            </a:blip>
            <a:srcRect b="0" l="1516" r="0" t="10297"/>
            <a:stretch/>
          </p:blipFill>
          <p:spPr>
            <a:xfrm>
              <a:off x="272550" y="650625"/>
              <a:ext cx="7815751" cy="4340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4" name="Google Shape;2334;p185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35" name="Google Shape;2335;p185"/>
            <p:cNvPicPr preferRelativeResize="0"/>
            <p:nvPr/>
          </p:nvPicPr>
          <p:blipFill rotWithShape="1">
            <a:blip r:embed="rId4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6" name="Google Shape;2336;p185"/>
            <p:cNvPicPr preferRelativeResize="0"/>
            <p:nvPr/>
          </p:nvPicPr>
          <p:blipFill rotWithShape="1">
            <a:blip r:embed="rId4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7" name="Google Shape;2337;p185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38" name="Google Shape;2338;p185"/>
            <p:cNvPicPr preferRelativeResize="0"/>
            <p:nvPr/>
          </p:nvPicPr>
          <p:blipFill rotWithShape="1">
            <a:blip r:embed="rId5">
              <a:alphaModFix/>
            </a:blip>
            <a:srcRect b="4660" l="81972" r="0" t="10298"/>
            <a:stretch/>
          </p:blipFill>
          <p:spPr>
            <a:xfrm>
              <a:off x="6657650" y="650625"/>
              <a:ext cx="1430647" cy="411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9" name="Google Shape;2339;p185"/>
            <p:cNvPicPr preferRelativeResize="0"/>
            <p:nvPr/>
          </p:nvPicPr>
          <p:blipFill rotWithShape="1">
            <a:blip r:embed="rId6">
              <a:alphaModFix/>
            </a:blip>
            <a:srcRect b="11562" l="85273" r="11972" t="17460"/>
            <a:stretch/>
          </p:blipFill>
          <p:spPr>
            <a:xfrm>
              <a:off x="6919625" y="997300"/>
              <a:ext cx="218527" cy="3434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0" name="Google Shape;2340;p185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41" name="Google Shape;2341;p185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342" name="Google Shape;2342;p185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6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186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Velocity model iteration=0</a:t>
            </a:r>
            <a:endParaRPr sz="2400"/>
          </a:p>
        </p:txBody>
      </p:sp>
      <p:sp>
        <p:nvSpPr>
          <p:cNvPr id="2348" name="Google Shape;2348;p1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49" name="Google Shape;2349;p186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350" name="Google Shape;2350;p186"/>
            <p:cNvPicPr preferRelativeResize="0"/>
            <p:nvPr/>
          </p:nvPicPr>
          <p:blipFill rotWithShape="1">
            <a:blip r:embed="rId3">
              <a:alphaModFix/>
            </a:blip>
            <a:srcRect b="11202" l="7441" r="0" t="8321"/>
            <a:stretch/>
          </p:blipFill>
          <p:spPr>
            <a:xfrm>
              <a:off x="743275" y="554975"/>
              <a:ext cx="7345022" cy="3893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1" name="Google Shape;2351;p186"/>
            <p:cNvPicPr preferRelativeResize="0"/>
            <p:nvPr/>
          </p:nvPicPr>
          <p:blipFill rotWithShape="1">
            <a:blip r:embed="rId4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2" name="Google Shape;2352;p186"/>
            <p:cNvPicPr preferRelativeResize="0"/>
            <p:nvPr/>
          </p:nvPicPr>
          <p:blipFill rotWithShape="1">
            <a:blip r:embed="rId4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3" name="Google Shape;2353;p186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186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55" name="Google Shape;2355;p186"/>
            <p:cNvPicPr preferRelativeResize="0"/>
            <p:nvPr/>
          </p:nvPicPr>
          <p:blipFill rotWithShape="1">
            <a:blip r:embed="rId5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6" name="Google Shape;2356;p186"/>
            <p:cNvPicPr preferRelativeResize="0"/>
            <p:nvPr/>
          </p:nvPicPr>
          <p:blipFill rotWithShape="1">
            <a:blip r:embed="rId6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7" name="Google Shape;2357;p186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58" name="Google Shape;2358;p186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359" name="Google Shape;2359;p186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</a:t>
            </a:r>
            <a:r>
              <a:rPr lang="en"/>
              <a:t>[m]</a:t>
            </a:r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3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187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iteration=1</a:t>
            </a:r>
            <a:endParaRPr sz="2400"/>
          </a:p>
        </p:txBody>
      </p:sp>
      <p:sp>
        <p:nvSpPr>
          <p:cNvPr id="2365" name="Google Shape;2365;p1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66" name="Google Shape;2366;p187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367" name="Google Shape;2367;p187"/>
            <p:cNvPicPr preferRelativeResize="0"/>
            <p:nvPr/>
          </p:nvPicPr>
          <p:blipFill rotWithShape="1">
            <a:blip r:embed="rId3">
              <a:alphaModFix/>
            </a:blip>
            <a:srcRect b="11756" l="4287" r="0" t="9179"/>
            <a:stretch/>
          </p:blipFill>
          <p:spPr>
            <a:xfrm>
              <a:off x="492375" y="596700"/>
              <a:ext cx="7595928" cy="3825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8" name="Google Shape;2368;p187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69" name="Google Shape;2369;p187"/>
            <p:cNvPicPr preferRelativeResize="0"/>
            <p:nvPr/>
          </p:nvPicPr>
          <p:blipFill rotWithShape="1">
            <a:blip r:embed="rId4">
              <a:alphaModFix/>
            </a:blip>
            <a:srcRect b="7551" l="83160" r="3213" t="13378"/>
            <a:stretch/>
          </p:blipFill>
          <p:spPr>
            <a:xfrm>
              <a:off x="6751975" y="799700"/>
              <a:ext cx="1081397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0" name="Google Shape;2370;p187"/>
            <p:cNvPicPr preferRelativeResize="0"/>
            <p:nvPr/>
          </p:nvPicPr>
          <p:blipFill rotWithShape="1">
            <a:blip r:embed="rId5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1" name="Google Shape;2371;p187"/>
            <p:cNvPicPr preferRelativeResize="0"/>
            <p:nvPr/>
          </p:nvPicPr>
          <p:blipFill rotWithShape="1">
            <a:blip r:embed="rId5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2" name="Google Shape;2372;p187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73" name="Google Shape;2373;p187"/>
            <p:cNvPicPr preferRelativeResize="0"/>
            <p:nvPr/>
          </p:nvPicPr>
          <p:blipFill rotWithShape="1">
            <a:blip r:embed="rId6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4" name="Google Shape;2374;p187"/>
            <p:cNvPicPr preferRelativeResize="0"/>
            <p:nvPr/>
          </p:nvPicPr>
          <p:blipFill rotWithShape="1">
            <a:blip r:embed="rId4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5" name="Google Shape;2375;p187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76" name="Google Shape;2376;p187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377" name="Google Shape;2377;p187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p188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iteration=5</a:t>
            </a:r>
            <a:endParaRPr sz="2400"/>
          </a:p>
        </p:txBody>
      </p:sp>
      <p:sp>
        <p:nvSpPr>
          <p:cNvPr id="2383" name="Google Shape;2383;p1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84" name="Google Shape;2384;p188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385" name="Google Shape;2385;p188"/>
            <p:cNvPicPr preferRelativeResize="0"/>
            <p:nvPr/>
          </p:nvPicPr>
          <p:blipFill rotWithShape="1">
            <a:blip r:embed="rId3">
              <a:alphaModFix/>
            </a:blip>
            <a:srcRect b="11756" l="1960" r="0" t="9179"/>
            <a:stretch/>
          </p:blipFill>
          <p:spPr>
            <a:xfrm>
              <a:off x="307725" y="596700"/>
              <a:ext cx="7780572" cy="3825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6" name="Google Shape;2386;p188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87" name="Google Shape;2387;p188"/>
            <p:cNvPicPr preferRelativeResize="0"/>
            <p:nvPr/>
          </p:nvPicPr>
          <p:blipFill rotWithShape="1">
            <a:blip r:embed="rId4">
              <a:alphaModFix/>
            </a:blip>
            <a:srcRect b="7551" l="83160" r="3213" t="13378"/>
            <a:stretch/>
          </p:blipFill>
          <p:spPr>
            <a:xfrm>
              <a:off x="6751975" y="799700"/>
              <a:ext cx="1081397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8" name="Google Shape;2388;p188"/>
            <p:cNvPicPr preferRelativeResize="0"/>
            <p:nvPr/>
          </p:nvPicPr>
          <p:blipFill rotWithShape="1">
            <a:blip r:embed="rId5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9" name="Google Shape;2389;p188"/>
            <p:cNvPicPr preferRelativeResize="0"/>
            <p:nvPr/>
          </p:nvPicPr>
          <p:blipFill rotWithShape="1">
            <a:blip r:embed="rId5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0" name="Google Shape;2390;p188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91" name="Google Shape;2391;p188"/>
            <p:cNvPicPr preferRelativeResize="0"/>
            <p:nvPr/>
          </p:nvPicPr>
          <p:blipFill rotWithShape="1">
            <a:blip r:embed="rId6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2" name="Google Shape;2392;p188"/>
            <p:cNvPicPr preferRelativeResize="0"/>
            <p:nvPr/>
          </p:nvPicPr>
          <p:blipFill rotWithShape="1">
            <a:blip r:embed="rId4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3" name="Google Shape;2393;p188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94" name="Google Shape;2394;p188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395" name="Google Shape;2395;p188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9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89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iteration=10</a:t>
            </a:r>
            <a:endParaRPr sz="2400"/>
          </a:p>
        </p:txBody>
      </p:sp>
      <p:sp>
        <p:nvSpPr>
          <p:cNvPr id="2401" name="Google Shape;2401;p1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02" name="Google Shape;2402;p189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403" name="Google Shape;2403;p189"/>
            <p:cNvPicPr preferRelativeResize="0"/>
            <p:nvPr/>
          </p:nvPicPr>
          <p:blipFill rotWithShape="1">
            <a:blip r:embed="rId3">
              <a:alphaModFix/>
            </a:blip>
            <a:srcRect b="11567" l="3512" r="0" t="9361"/>
            <a:stretch/>
          </p:blipFill>
          <p:spPr>
            <a:xfrm>
              <a:off x="430825" y="605500"/>
              <a:ext cx="7657474" cy="3825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4" name="Google Shape;2404;p189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05" name="Google Shape;2405;p189"/>
            <p:cNvPicPr preferRelativeResize="0"/>
            <p:nvPr/>
          </p:nvPicPr>
          <p:blipFill rotWithShape="1">
            <a:blip r:embed="rId4">
              <a:alphaModFix/>
            </a:blip>
            <a:srcRect b="7551" l="83160" r="3213" t="13378"/>
            <a:stretch/>
          </p:blipFill>
          <p:spPr>
            <a:xfrm>
              <a:off x="6751975" y="799700"/>
              <a:ext cx="1081397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6" name="Google Shape;2406;p189"/>
            <p:cNvPicPr preferRelativeResize="0"/>
            <p:nvPr/>
          </p:nvPicPr>
          <p:blipFill rotWithShape="1">
            <a:blip r:embed="rId5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7" name="Google Shape;2407;p189"/>
            <p:cNvPicPr preferRelativeResize="0"/>
            <p:nvPr/>
          </p:nvPicPr>
          <p:blipFill rotWithShape="1">
            <a:blip r:embed="rId5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8" name="Google Shape;2408;p189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09" name="Google Shape;2409;p189"/>
            <p:cNvPicPr preferRelativeResize="0"/>
            <p:nvPr/>
          </p:nvPicPr>
          <p:blipFill rotWithShape="1">
            <a:blip r:embed="rId6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0" name="Google Shape;2410;p189"/>
            <p:cNvPicPr preferRelativeResize="0"/>
            <p:nvPr/>
          </p:nvPicPr>
          <p:blipFill rotWithShape="1">
            <a:blip r:embed="rId4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1" name="Google Shape;2411;p189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12" name="Google Shape;2412;p189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413" name="Google Shape;2413;p189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7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p190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iteration=20</a:t>
            </a:r>
            <a:endParaRPr sz="2400"/>
          </a:p>
        </p:txBody>
      </p:sp>
      <p:sp>
        <p:nvSpPr>
          <p:cNvPr id="2419" name="Google Shape;2419;p1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20" name="Google Shape;2420;p190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421" name="Google Shape;2421;p190"/>
            <p:cNvPicPr preferRelativeResize="0"/>
            <p:nvPr/>
          </p:nvPicPr>
          <p:blipFill rotWithShape="1">
            <a:blip r:embed="rId3">
              <a:alphaModFix/>
            </a:blip>
            <a:srcRect b="11565" l="3725" r="0" t="8835"/>
            <a:stretch/>
          </p:blipFill>
          <p:spPr>
            <a:xfrm>
              <a:off x="448400" y="579950"/>
              <a:ext cx="7639898" cy="3851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2" name="Google Shape;2422;p190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23" name="Google Shape;2423;p190"/>
            <p:cNvPicPr preferRelativeResize="0"/>
            <p:nvPr/>
          </p:nvPicPr>
          <p:blipFill rotWithShape="1">
            <a:blip r:embed="rId4">
              <a:alphaModFix/>
            </a:blip>
            <a:srcRect b="7551" l="83160" r="3213" t="13378"/>
            <a:stretch/>
          </p:blipFill>
          <p:spPr>
            <a:xfrm>
              <a:off x="6751975" y="799700"/>
              <a:ext cx="1081397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4" name="Google Shape;2424;p190"/>
            <p:cNvPicPr preferRelativeResize="0"/>
            <p:nvPr/>
          </p:nvPicPr>
          <p:blipFill rotWithShape="1">
            <a:blip r:embed="rId5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5" name="Google Shape;2425;p190"/>
            <p:cNvPicPr preferRelativeResize="0"/>
            <p:nvPr/>
          </p:nvPicPr>
          <p:blipFill rotWithShape="1">
            <a:blip r:embed="rId5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6" name="Google Shape;2426;p190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27" name="Google Shape;2427;p190"/>
            <p:cNvPicPr preferRelativeResize="0"/>
            <p:nvPr/>
          </p:nvPicPr>
          <p:blipFill rotWithShape="1">
            <a:blip r:embed="rId6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8" name="Google Shape;2428;p190"/>
            <p:cNvPicPr preferRelativeResize="0"/>
            <p:nvPr/>
          </p:nvPicPr>
          <p:blipFill rotWithShape="1">
            <a:blip r:embed="rId4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9" name="Google Shape;2429;p190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30" name="Google Shape;2430;p190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431" name="Google Shape;2431;p190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5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191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iteration=30</a:t>
            </a:r>
            <a:endParaRPr sz="2400"/>
          </a:p>
        </p:txBody>
      </p:sp>
      <p:sp>
        <p:nvSpPr>
          <p:cNvPr id="2437" name="Google Shape;2437;p1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38" name="Google Shape;2438;p191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439" name="Google Shape;2439;p191"/>
            <p:cNvPicPr preferRelativeResize="0"/>
            <p:nvPr/>
          </p:nvPicPr>
          <p:blipFill rotWithShape="1">
            <a:blip r:embed="rId3">
              <a:alphaModFix/>
            </a:blip>
            <a:srcRect b="0" l="2733" r="0" t="9024"/>
            <a:stretch/>
          </p:blipFill>
          <p:spPr>
            <a:xfrm>
              <a:off x="369275" y="589075"/>
              <a:ext cx="7719026" cy="4402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0" name="Google Shape;2440;p191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41" name="Google Shape;2441;p191"/>
            <p:cNvPicPr preferRelativeResize="0"/>
            <p:nvPr/>
          </p:nvPicPr>
          <p:blipFill rotWithShape="1">
            <a:blip r:embed="rId4">
              <a:alphaModFix/>
            </a:blip>
            <a:srcRect b="7551" l="83160" r="3213" t="13378"/>
            <a:stretch/>
          </p:blipFill>
          <p:spPr>
            <a:xfrm>
              <a:off x="6751975" y="799700"/>
              <a:ext cx="1081397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2" name="Google Shape;2442;p191"/>
            <p:cNvPicPr preferRelativeResize="0"/>
            <p:nvPr/>
          </p:nvPicPr>
          <p:blipFill rotWithShape="1">
            <a:blip r:embed="rId5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3" name="Google Shape;2443;p191"/>
            <p:cNvPicPr preferRelativeResize="0"/>
            <p:nvPr/>
          </p:nvPicPr>
          <p:blipFill rotWithShape="1">
            <a:blip r:embed="rId5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4" name="Google Shape;2444;p191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45" name="Google Shape;2445;p191"/>
            <p:cNvPicPr preferRelativeResize="0"/>
            <p:nvPr/>
          </p:nvPicPr>
          <p:blipFill rotWithShape="1">
            <a:blip r:embed="rId6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6" name="Google Shape;2446;p191"/>
            <p:cNvPicPr preferRelativeResize="0"/>
            <p:nvPr/>
          </p:nvPicPr>
          <p:blipFill rotWithShape="1">
            <a:blip r:embed="rId4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7" name="Google Shape;2447;p191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48" name="Google Shape;2448;p191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449" name="Google Shape;2449;p191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3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p192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iteration=35</a:t>
            </a:r>
            <a:endParaRPr sz="2400"/>
          </a:p>
        </p:txBody>
      </p:sp>
      <p:sp>
        <p:nvSpPr>
          <p:cNvPr id="2455" name="Google Shape;2455;p1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56" name="Google Shape;2456;p192"/>
          <p:cNvGrpSpPr/>
          <p:nvPr/>
        </p:nvGrpSpPr>
        <p:grpSpPr>
          <a:xfrm>
            <a:off x="-694261" y="194383"/>
            <a:ext cx="10885947" cy="5805387"/>
            <a:chOff x="61550" y="221100"/>
            <a:chExt cx="8561500" cy="4980600"/>
          </a:xfrm>
        </p:grpSpPr>
        <p:pic>
          <p:nvPicPr>
            <p:cNvPr id="2457" name="Google Shape;2457;p192"/>
            <p:cNvPicPr preferRelativeResize="0"/>
            <p:nvPr/>
          </p:nvPicPr>
          <p:blipFill rotWithShape="1">
            <a:blip r:embed="rId3">
              <a:alphaModFix/>
            </a:blip>
            <a:srcRect b="0" l="0" r="0" t="8483"/>
            <a:stretch/>
          </p:blipFill>
          <p:spPr>
            <a:xfrm>
              <a:off x="152400" y="562700"/>
              <a:ext cx="7935898" cy="4428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8" name="Google Shape;2458;p192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59" name="Google Shape;2459;p192"/>
            <p:cNvPicPr preferRelativeResize="0"/>
            <p:nvPr/>
          </p:nvPicPr>
          <p:blipFill rotWithShape="1">
            <a:blip r:embed="rId4">
              <a:alphaModFix/>
            </a:blip>
            <a:srcRect b="7551" l="83160" r="3213" t="13378"/>
            <a:stretch/>
          </p:blipFill>
          <p:spPr>
            <a:xfrm>
              <a:off x="6751975" y="799700"/>
              <a:ext cx="1081397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0" name="Google Shape;2460;p192"/>
            <p:cNvPicPr preferRelativeResize="0"/>
            <p:nvPr/>
          </p:nvPicPr>
          <p:blipFill rotWithShape="1">
            <a:blip r:embed="rId5">
              <a:alphaModFix/>
            </a:blip>
            <a:srcRect b="82536" l="0" r="0" t="7339"/>
            <a:stretch/>
          </p:blipFill>
          <p:spPr>
            <a:xfrm>
              <a:off x="152400" y="507400"/>
              <a:ext cx="7935898" cy="48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1" name="Google Shape;2461;p192"/>
            <p:cNvPicPr preferRelativeResize="0"/>
            <p:nvPr/>
          </p:nvPicPr>
          <p:blipFill rotWithShape="1">
            <a:blip r:embed="rId5">
              <a:alphaModFix/>
            </a:blip>
            <a:srcRect b="9137" l="0" r="84599" t="7341"/>
            <a:stretch/>
          </p:blipFill>
          <p:spPr>
            <a:xfrm>
              <a:off x="152400" y="507400"/>
              <a:ext cx="1222150" cy="4041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2" name="Google Shape;2462;p192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63" name="Google Shape;2463;p192"/>
            <p:cNvPicPr preferRelativeResize="0"/>
            <p:nvPr/>
          </p:nvPicPr>
          <p:blipFill rotWithShape="1">
            <a:blip r:embed="rId6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4" name="Google Shape;2464;p192"/>
            <p:cNvPicPr preferRelativeResize="0"/>
            <p:nvPr/>
          </p:nvPicPr>
          <p:blipFill rotWithShape="1">
            <a:blip r:embed="rId4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5" name="Google Shape;2465;p192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6" name="Google Shape;2466;p192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467" name="Google Shape;2467;p192"/>
          <p:cNvSpPr txBox="1"/>
          <p:nvPr/>
        </p:nvSpPr>
        <p:spPr>
          <a:xfrm>
            <a:off x="95250" y="2882725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2" name="Google Shape;2472;p193"/>
          <p:cNvGrpSpPr/>
          <p:nvPr/>
        </p:nvGrpSpPr>
        <p:grpSpPr>
          <a:xfrm>
            <a:off x="-694261" y="114306"/>
            <a:ext cx="10885947" cy="5885464"/>
            <a:chOff x="61550" y="152400"/>
            <a:chExt cx="8561500" cy="5049300"/>
          </a:xfrm>
        </p:grpSpPr>
        <p:pic>
          <p:nvPicPr>
            <p:cNvPr id="2473" name="Google Shape;2473;p193"/>
            <p:cNvPicPr preferRelativeResize="0"/>
            <p:nvPr/>
          </p:nvPicPr>
          <p:blipFill rotWithShape="1">
            <a:blip r:embed="rId3">
              <a:alphaModFix/>
            </a:blip>
            <a:srcRect b="0" l="1845" r="0" t="0"/>
            <a:stretch/>
          </p:blipFill>
          <p:spPr>
            <a:xfrm>
              <a:off x="298950" y="152400"/>
              <a:ext cx="7789349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4" name="Google Shape;2474;p193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193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76" name="Google Shape;2476;p193"/>
            <p:cNvPicPr preferRelativeResize="0"/>
            <p:nvPr/>
          </p:nvPicPr>
          <p:blipFill rotWithShape="1">
            <a:blip r:embed="rId4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7" name="Google Shape;2477;p193"/>
            <p:cNvPicPr preferRelativeResize="0"/>
            <p:nvPr/>
          </p:nvPicPr>
          <p:blipFill rotWithShape="1">
            <a:blip r:embed="rId5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8" name="Google Shape;2478;p193"/>
            <p:cNvPicPr preferRelativeResize="0"/>
            <p:nvPr/>
          </p:nvPicPr>
          <p:blipFill rotWithShape="1">
            <a:blip r:embed="rId6">
              <a:alphaModFix/>
            </a:blip>
            <a:srcRect b="0" l="0" r="84621" t="16659"/>
            <a:stretch/>
          </p:blipFill>
          <p:spPr>
            <a:xfrm>
              <a:off x="152400" y="958350"/>
              <a:ext cx="1220450" cy="4032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9" name="Google Shape;2479;p193"/>
            <p:cNvPicPr preferRelativeResize="0"/>
            <p:nvPr/>
          </p:nvPicPr>
          <p:blipFill rotWithShape="1">
            <a:blip r:embed="rId6">
              <a:alphaModFix/>
            </a:blip>
            <a:srcRect b="82616" l="0" r="0" t="6299"/>
            <a:stretch/>
          </p:blipFill>
          <p:spPr>
            <a:xfrm>
              <a:off x="152400" y="457200"/>
              <a:ext cx="7935898" cy="536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0" name="Google Shape;2480;p193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1" name="Google Shape;2481;p193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iteration=0</a:t>
            </a:r>
            <a:endParaRPr sz="2400"/>
          </a:p>
        </p:txBody>
      </p:sp>
      <p:sp>
        <p:nvSpPr>
          <p:cNvPr id="2482" name="Google Shape;2482;p1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3" name="Google Shape;2483;p193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484" name="Google Shape;2484;p193"/>
          <p:cNvSpPr txBox="1"/>
          <p:nvPr/>
        </p:nvSpPr>
        <p:spPr>
          <a:xfrm>
            <a:off x="19050" y="22636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</a:t>
            </a:r>
            <a:r>
              <a:rPr lang="en"/>
              <a:t> [m]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7200"/>
            <a:ext cx="8486775" cy="458628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41"/>
          <p:cNvSpPr txBox="1"/>
          <p:nvPr/>
        </p:nvSpPr>
        <p:spPr>
          <a:xfrm>
            <a:off x="4439850" y="769925"/>
            <a:ext cx="32505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625x</a:t>
            </a:r>
            <a:r>
              <a:rPr b="1" lang="en" sz="2400">
                <a:solidFill>
                  <a:srgbClr val="FF0000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</a:rPr>
              <a:t>more expensive than 20Hz!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29" name="Google Shape;329;p41"/>
          <p:cNvSpPr/>
          <p:nvPr/>
        </p:nvSpPr>
        <p:spPr>
          <a:xfrm>
            <a:off x="8037350" y="901850"/>
            <a:ext cx="614400" cy="604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1"/>
          <p:cNvSpPr txBox="1"/>
          <p:nvPr/>
        </p:nvSpPr>
        <p:spPr>
          <a:xfrm>
            <a:off x="957675" y="3994900"/>
            <a:ext cx="291000" cy="29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1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31" name="Google Shape;331;p41"/>
          <p:cNvSpPr txBox="1"/>
          <p:nvPr/>
        </p:nvSpPr>
        <p:spPr>
          <a:xfrm>
            <a:off x="3172500" y="-30250"/>
            <a:ext cx="34581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Relative FWI cost</a:t>
            </a:r>
            <a:endParaRPr sz="300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8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9" name="Google Shape;2489;p194"/>
          <p:cNvGrpSpPr/>
          <p:nvPr/>
        </p:nvGrpSpPr>
        <p:grpSpPr>
          <a:xfrm>
            <a:off x="-694261" y="114306"/>
            <a:ext cx="10885947" cy="5885464"/>
            <a:chOff x="61550" y="152400"/>
            <a:chExt cx="8561500" cy="5049300"/>
          </a:xfrm>
        </p:grpSpPr>
        <p:pic>
          <p:nvPicPr>
            <p:cNvPr id="2490" name="Google Shape;2490;p194"/>
            <p:cNvPicPr preferRelativeResize="0"/>
            <p:nvPr/>
          </p:nvPicPr>
          <p:blipFill rotWithShape="1">
            <a:blip r:embed="rId3">
              <a:alphaModFix/>
            </a:blip>
            <a:srcRect b="0" l="2066" r="0" t="0"/>
            <a:stretch/>
          </p:blipFill>
          <p:spPr>
            <a:xfrm>
              <a:off x="316525" y="152400"/>
              <a:ext cx="7771774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1" name="Google Shape;2491;p194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194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93" name="Google Shape;2493;p194"/>
            <p:cNvPicPr preferRelativeResize="0"/>
            <p:nvPr/>
          </p:nvPicPr>
          <p:blipFill rotWithShape="1">
            <a:blip r:embed="rId4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4" name="Google Shape;2494;p194"/>
            <p:cNvPicPr preferRelativeResize="0"/>
            <p:nvPr/>
          </p:nvPicPr>
          <p:blipFill rotWithShape="1">
            <a:blip r:embed="rId5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5" name="Google Shape;2495;p194"/>
            <p:cNvPicPr preferRelativeResize="0"/>
            <p:nvPr/>
          </p:nvPicPr>
          <p:blipFill rotWithShape="1">
            <a:blip r:embed="rId6">
              <a:alphaModFix/>
            </a:blip>
            <a:srcRect b="0" l="0" r="84621" t="16659"/>
            <a:stretch/>
          </p:blipFill>
          <p:spPr>
            <a:xfrm>
              <a:off x="152400" y="958350"/>
              <a:ext cx="1220450" cy="4032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6" name="Google Shape;2496;p194"/>
            <p:cNvPicPr preferRelativeResize="0"/>
            <p:nvPr/>
          </p:nvPicPr>
          <p:blipFill rotWithShape="1">
            <a:blip r:embed="rId6">
              <a:alphaModFix/>
            </a:blip>
            <a:srcRect b="82616" l="0" r="0" t="6299"/>
            <a:stretch/>
          </p:blipFill>
          <p:spPr>
            <a:xfrm>
              <a:off x="152400" y="457200"/>
              <a:ext cx="7935898" cy="536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7" name="Google Shape;2497;p194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98" name="Google Shape;2498;p194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iteration=1</a:t>
            </a:r>
            <a:endParaRPr sz="2400"/>
          </a:p>
        </p:txBody>
      </p:sp>
      <p:sp>
        <p:nvSpPr>
          <p:cNvPr id="2499" name="Google Shape;2499;p1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0" name="Google Shape;2500;p194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501" name="Google Shape;2501;p194"/>
          <p:cNvSpPr txBox="1"/>
          <p:nvPr/>
        </p:nvSpPr>
        <p:spPr>
          <a:xfrm>
            <a:off x="19050" y="22636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[m]</a:t>
            </a:r>
            <a:endParaRPr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5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6" name="Google Shape;2506;p195"/>
          <p:cNvGrpSpPr/>
          <p:nvPr/>
        </p:nvGrpSpPr>
        <p:grpSpPr>
          <a:xfrm>
            <a:off x="-694261" y="114306"/>
            <a:ext cx="10885947" cy="5885464"/>
            <a:chOff x="61550" y="152400"/>
            <a:chExt cx="8561500" cy="5049300"/>
          </a:xfrm>
        </p:grpSpPr>
        <p:pic>
          <p:nvPicPr>
            <p:cNvPr id="2507" name="Google Shape;2507;p195"/>
            <p:cNvPicPr preferRelativeResize="0"/>
            <p:nvPr/>
          </p:nvPicPr>
          <p:blipFill rotWithShape="1">
            <a:blip r:embed="rId3">
              <a:alphaModFix/>
            </a:blip>
            <a:srcRect b="0" l="2181" r="0" t="0"/>
            <a:stretch/>
          </p:blipFill>
          <p:spPr>
            <a:xfrm>
              <a:off x="325325" y="152400"/>
              <a:ext cx="7762975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8" name="Google Shape;2508;p195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195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10" name="Google Shape;2510;p195"/>
            <p:cNvPicPr preferRelativeResize="0"/>
            <p:nvPr/>
          </p:nvPicPr>
          <p:blipFill rotWithShape="1">
            <a:blip r:embed="rId4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1" name="Google Shape;2511;p195"/>
            <p:cNvPicPr preferRelativeResize="0"/>
            <p:nvPr/>
          </p:nvPicPr>
          <p:blipFill rotWithShape="1">
            <a:blip r:embed="rId5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2" name="Google Shape;2512;p195"/>
            <p:cNvPicPr preferRelativeResize="0"/>
            <p:nvPr/>
          </p:nvPicPr>
          <p:blipFill rotWithShape="1">
            <a:blip r:embed="rId6">
              <a:alphaModFix/>
            </a:blip>
            <a:srcRect b="0" l="0" r="84621" t="16659"/>
            <a:stretch/>
          </p:blipFill>
          <p:spPr>
            <a:xfrm>
              <a:off x="152400" y="958350"/>
              <a:ext cx="1220450" cy="4032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3" name="Google Shape;2513;p195"/>
            <p:cNvPicPr preferRelativeResize="0"/>
            <p:nvPr/>
          </p:nvPicPr>
          <p:blipFill rotWithShape="1">
            <a:blip r:embed="rId6">
              <a:alphaModFix/>
            </a:blip>
            <a:srcRect b="82616" l="0" r="0" t="6299"/>
            <a:stretch/>
          </p:blipFill>
          <p:spPr>
            <a:xfrm>
              <a:off x="152400" y="457200"/>
              <a:ext cx="7935898" cy="536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4" name="Google Shape;2514;p195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15" name="Google Shape;2515;p195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iteration=5</a:t>
            </a:r>
            <a:endParaRPr sz="2400"/>
          </a:p>
        </p:txBody>
      </p:sp>
      <p:sp>
        <p:nvSpPr>
          <p:cNvPr id="2516" name="Google Shape;2516;p1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7" name="Google Shape;2517;p195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518" name="Google Shape;2518;p195"/>
          <p:cNvSpPr txBox="1"/>
          <p:nvPr/>
        </p:nvSpPr>
        <p:spPr>
          <a:xfrm>
            <a:off x="19050" y="22636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[m]</a:t>
            </a:r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2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3" name="Google Shape;2523;p196"/>
          <p:cNvGrpSpPr/>
          <p:nvPr/>
        </p:nvGrpSpPr>
        <p:grpSpPr>
          <a:xfrm>
            <a:off x="-694261" y="114306"/>
            <a:ext cx="10885947" cy="5885464"/>
            <a:chOff x="61550" y="152400"/>
            <a:chExt cx="8561500" cy="5049300"/>
          </a:xfrm>
        </p:grpSpPr>
        <p:pic>
          <p:nvPicPr>
            <p:cNvPr id="2524" name="Google Shape;2524;p196"/>
            <p:cNvPicPr preferRelativeResize="0"/>
            <p:nvPr/>
          </p:nvPicPr>
          <p:blipFill rotWithShape="1">
            <a:blip r:embed="rId3">
              <a:alphaModFix/>
            </a:blip>
            <a:srcRect b="0" l="1960" r="0" t="0"/>
            <a:stretch/>
          </p:blipFill>
          <p:spPr>
            <a:xfrm>
              <a:off x="307725" y="152400"/>
              <a:ext cx="7780572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5" name="Google Shape;2525;p196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196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27" name="Google Shape;2527;p196"/>
            <p:cNvPicPr preferRelativeResize="0"/>
            <p:nvPr/>
          </p:nvPicPr>
          <p:blipFill rotWithShape="1">
            <a:blip r:embed="rId4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8" name="Google Shape;2528;p196"/>
            <p:cNvPicPr preferRelativeResize="0"/>
            <p:nvPr/>
          </p:nvPicPr>
          <p:blipFill rotWithShape="1">
            <a:blip r:embed="rId3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9" name="Google Shape;2529;p196"/>
            <p:cNvPicPr preferRelativeResize="0"/>
            <p:nvPr/>
          </p:nvPicPr>
          <p:blipFill rotWithShape="1">
            <a:blip r:embed="rId5">
              <a:alphaModFix/>
            </a:blip>
            <a:srcRect b="0" l="0" r="84621" t="16659"/>
            <a:stretch/>
          </p:blipFill>
          <p:spPr>
            <a:xfrm>
              <a:off x="152400" y="958350"/>
              <a:ext cx="1220450" cy="4032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0" name="Google Shape;2530;p196"/>
            <p:cNvPicPr preferRelativeResize="0"/>
            <p:nvPr/>
          </p:nvPicPr>
          <p:blipFill rotWithShape="1">
            <a:blip r:embed="rId5">
              <a:alphaModFix/>
            </a:blip>
            <a:srcRect b="82616" l="0" r="0" t="6299"/>
            <a:stretch/>
          </p:blipFill>
          <p:spPr>
            <a:xfrm>
              <a:off x="152400" y="457200"/>
              <a:ext cx="7935898" cy="536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1" name="Google Shape;2531;p196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32" name="Google Shape;2532;p196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iteration=10</a:t>
            </a:r>
            <a:endParaRPr sz="2400"/>
          </a:p>
        </p:txBody>
      </p:sp>
      <p:sp>
        <p:nvSpPr>
          <p:cNvPr id="2533" name="Google Shape;2533;p1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4" name="Google Shape;2534;p196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535" name="Google Shape;2535;p196"/>
          <p:cNvSpPr txBox="1"/>
          <p:nvPr/>
        </p:nvSpPr>
        <p:spPr>
          <a:xfrm>
            <a:off x="19050" y="22636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[m]</a:t>
            </a:r>
            <a:endParaRPr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9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197"/>
          <p:cNvGrpSpPr/>
          <p:nvPr/>
        </p:nvGrpSpPr>
        <p:grpSpPr>
          <a:xfrm>
            <a:off x="-694261" y="114306"/>
            <a:ext cx="10885947" cy="5885464"/>
            <a:chOff x="61550" y="152400"/>
            <a:chExt cx="8561500" cy="5049300"/>
          </a:xfrm>
        </p:grpSpPr>
        <p:pic>
          <p:nvPicPr>
            <p:cNvPr id="2541" name="Google Shape;2541;p197"/>
            <p:cNvPicPr preferRelativeResize="0"/>
            <p:nvPr/>
          </p:nvPicPr>
          <p:blipFill rotWithShape="1">
            <a:blip r:embed="rId3">
              <a:alphaModFix/>
            </a:blip>
            <a:srcRect b="0" l="1845" r="0" t="0"/>
            <a:stretch/>
          </p:blipFill>
          <p:spPr>
            <a:xfrm>
              <a:off x="298950" y="152400"/>
              <a:ext cx="7789349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2" name="Google Shape;2542;p197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197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44" name="Google Shape;2544;p197"/>
            <p:cNvPicPr preferRelativeResize="0"/>
            <p:nvPr/>
          </p:nvPicPr>
          <p:blipFill rotWithShape="1">
            <a:blip r:embed="rId4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5" name="Google Shape;2545;p197"/>
            <p:cNvPicPr preferRelativeResize="0"/>
            <p:nvPr/>
          </p:nvPicPr>
          <p:blipFill rotWithShape="1">
            <a:blip r:embed="rId5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6" name="Google Shape;2546;p197"/>
            <p:cNvPicPr preferRelativeResize="0"/>
            <p:nvPr/>
          </p:nvPicPr>
          <p:blipFill rotWithShape="1">
            <a:blip r:embed="rId6">
              <a:alphaModFix/>
            </a:blip>
            <a:srcRect b="0" l="0" r="84621" t="16659"/>
            <a:stretch/>
          </p:blipFill>
          <p:spPr>
            <a:xfrm>
              <a:off x="152400" y="958350"/>
              <a:ext cx="1220450" cy="4032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7" name="Google Shape;2547;p197"/>
            <p:cNvPicPr preferRelativeResize="0"/>
            <p:nvPr/>
          </p:nvPicPr>
          <p:blipFill rotWithShape="1">
            <a:blip r:embed="rId6">
              <a:alphaModFix/>
            </a:blip>
            <a:srcRect b="82616" l="0" r="0" t="6299"/>
            <a:stretch/>
          </p:blipFill>
          <p:spPr>
            <a:xfrm>
              <a:off x="152400" y="457200"/>
              <a:ext cx="7935898" cy="536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8" name="Google Shape;2548;p197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9" name="Google Shape;2549;p197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iteration=20</a:t>
            </a:r>
            <a:endParaRPr sz="2400"/>
          </a:p>
        </p:txBody>
      </p:sp>
      <p:sp>
        <p:nvSpPr>
          <p:cNvPr id="2550" name="Google Shape;2550;p1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1" name="Google Shape;2551;p197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552" name="Google Shape;2552;p197"/>
          <p:cNvSpPr txBox="1"/>
          <p:nvPr/>
        </p:nvSpPr>
        <p:spPr>
          <a:xfrm>
            <a:off x="19050" y="22636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[m]</a:t>
            </a:r>
            <a:endParaRPr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6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7" name="Google Shape;2557;p198"/>
          <p:cNvGrpSpPr/>
          <p:nvPr/>
        </p:nvGrpSpPr>
        <p:grpSpPr>
          <a:xfrm>
            <a:off x="-694261" y="114306"/>
            <a:ext cx="10885947" cy="5885464"/>
            <a:chOff x="61550" y="152400"/>
            <a:chExt cx="8561500" cy="5049300"/>
          </a:xfrm>
        </p:grpSpPr>
        <p:pic>
          <p:nvPicPr>
            <p:cNvPr id="2558" name="Google Shape;2558;p198"/>
            <p:cNvPicPr preferRelativeResize="0"/>
            <p:nvPr/>
          </p:nvPicPr>
          <p:blipFill rotWithShape="1">
            <a:blip r:embed="rId3">
              <a:alphaModFix/>
            </a:blip>
            <a:srcRect b="0" l="1293" r="0" t="0"/>
            <a:stretch/>
          </p:blipFill>
          <p:spPr>
            <a:xfrm>
              <a:off x="254975" y="152400"/>
              <a:ext cx="7833326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9" name="Google Shape;2559;p198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198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61" name="Google Shape;2561;p198"/>
            <p:cNvPicPr preferRelativeResize="0"/>
            <p:nvPr/>
          </p:nvPicPr>
          <p:blipFill rotWithShape="1">
            <a:blip r:embed="rId4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2" name="Google Shape;2562;p198"/>
            <p:cNvPicPr preferRelativeResize="0"/>
            <p:nvPr/>
          </p:nvPicPr>
          <p:blipFill rotWithShape="1">
            <a:blip r:embed="rId5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3" name="Google Shape;2563;p198"/>
            <p:cNvPicPr preferRelativeResize="0"/>
            <p:nvPr/>
          </p:nvPicPr>
          <p:blipFill rotWithShape="1">
            <a:blip r:embed="rId6">
              <a:alphaModFix/>
            </a:blip>
            <a:srcRect b="0" l="0" r="84621" t="16659"/>
            <a:stretch/>
          </p:blipFill>
          <p:spPr>
            <a:xfrm>
              <a:off x="152400" y="958350"/>
              <a:ext cx="1220450" cy="4032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4" name="Google Shape;2564;p198"/>
            <p:cNvPicPr preferRelativeResize="0"/>
            <p:nvPr/>
          </p:nvPicPr>
          <p:blipFill rotWithShape="1">
            <a:blip r:embed="rId6">
              <a:alphaModFix/>
            </a:blip>
            <a:srcRect b="82616" l="0" r="0" t="6299"/>
            <a:stretch/>
          </p:blipFill>
          <p:spPr>
            <a:xfrm>
              <a:off x="152400" y="457200"/>
              <a:ext cx="7935898" cy="536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5" name="Google Shape;2565;p198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66" name="Google Shape;2566;p198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iteration=30</a:t>
            </a:r>
            <a:endParaRPr sz="2400"/>
          </a:p>
        </p:txBody>
      </p:sp>
      <p:sp>
        <p:nvSpPr>
          <p:cNvPr id="2567" name="Google Shape;2567;p1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68" name="Google Shape;2568;p198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569" name="Google Shape;2569;p198"/>
          <p:cNvSpPr txBox="1"/>
          <p:nvPr/>
        </p:nvSpPr>
        <p:spPr>
          <a:xfrm>
            <a:off x="19050" y="22636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[m]</a:t>
            </a:r>
            <a:endParaRPr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3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4" name="Google Shape;2574;p199"/>
          <p:cNvGrpSpPr/>
          <p:nvPr/>
        </p:nvGrpSpPr>
        <p:grpSpPr>
          <a:xfrm>
            <a:off x="-694261" y="114306"/>
            <a:ext cx="10885947" cy="5885464"/>
            <a:chOff x="61550" y="152400"/>
            <a:chExt cx="8561500" cy="5049300"/>
          </a:xfrm>
        </p:grpSpPr>
        <p:pic>
          <p:nvPicPr>
            <p:cNvPr id="2575" name="Google Shape;2575;p199"/>
            <p:cNvPicPr preferRelativeResize="0"/>
            <p:nvPr/>
          </p:nvPicPr>
          <p:blipFill rotWithShape="1">
            <a:blip r:embed="rId3">
              <a:alphaModFix/>
            </a:blip>
            <a:srcRect b="0" l="1185" r="0" t="0"/>
            <a:stretch/>
          </p:blipFill>
          <p:spPr>
            <a:xfrm>
              <a:off x="246175" y="152400"/>
              <a:ext cx="7842125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6" name="Google Shape;2576;p199"/>
            <p:cNvSpPr/>
            <p:nvPr/>
          </p:nvSpPr>
          <p:spPr>
            <a:xfrm>
              <a:off x="7936350" y="221100"/>
              <a:ext cx="686700" cy="498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199"/>
            <p:cNvSpPr/>
            <p:nvPr/>
          </p:nvSpPr>
          <p:spPr>
            <a:xfrm>
              <a:off x="6664575" y="931975"/>
              <a:ext cx="1459500" cy="37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78" name="Google Shape;2578;p199"/>
            <p:cNvPicPr preferRelativeResize="0"/>
            <p:nvPr/>
          </p:nvPicPr>
          <p:blipFill rotWithShape="1">
            <a:blip r:embed="rId4">
              <a:alphaModFix/>
            </a:blip>
            <a:srcRect b="7551" l="85272" r="3212" t="13378"/>
            <a:stretch/>
          </p:blipFill>
          <p:spPr>
            <a:xfrm>
              <a:off x="6919550" y="799700"/>
              <a:ext cx="913824" cy="382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9" name="Google Shape;2579;p199"/>
            <p:cNvPicPr preferRelativeResize="0"/>
            <p:nvPr/>
          </p:nvPicPr>
          <p:blipFill rotWithShape="1">
            <a:blip r:embed="rId5">
              <a:alphaModFix/>
            </a:blip>
            <a:srcRect b="11774" l="85272" r="11961" t="17463"/>
            <a:stretch/>
          </p:blipFill>
          <p:spPr>
            <a:xfrm>
              <a:off x="6919550" y="997300"/>
              <a:ext cx="219528" cy="3423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0" name="Google Shape;2580;p199"/>
            <p:cNvPicPr preferRelativeResize="0"/>
            <p:nvPr/>
          </p:nvPicPr>
          <p:blipFill rotWithShape="1">
            <a:blip r:embed="rId6">
              <a:alphaModFix/>
            </a:blip>
            <a:srcRect b="0" l="0" r="84621" t="16659"/>
            <a:stretch/>
          </p:blipFill>
          <p:spPr>
            <a:xfrm>
              <a:off x="152400" y="958350"/>
              <a:ext cx="1220450" cy="4032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1" name="Google Shape;2581;p199"/>
            <p:cNvPicPr preferRelativeResize="0"/>
            <p:nvPr/>
          </p:nvPicPr>
          <p:blipFill rotWithShape="1">
            <a:blip r:embed="rId6">
              <a:alphaModFix/>
            </a:blip>
            <a:srcRect b="82616" l="0" r="0" t="6299"/>
            <a:stretch/>
          </p:blipFill>
          <p:spPr>
            <a:xfrm>
              <a:off x="152400" y="457200"/>
              <a:ext cx="7935898" cy="536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2" name="Google Shape;2582;p199"/>
            <p:cNvSpPr/>
            <p:nvPr/>
          </p:nvSpPr>
          <p:spPr>
            <a:xfrm>
              <a:off x="61550" y="4402025"/>
              <a:ext cx="8097600" cy="7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83" name="Google Shape;2583;p199"/>
          <p:cNvSpPr txBox="1"/>
          <p:nvPr/>
        </p:nvSpPr>
        <p:spPr>
          <a:xfrm>
            <a:off x="0" y="17500"/>
            <a:ext cx="9144000" cy="48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Velocity model</a:t>
            </a:r>
            <a:r>
              <a:rPr lang="en" sz="2400"/>
              <a:t> iteration=35</a:t>
            </a:r>
            <a:endParaRPr sz="2400"/>
          </a:p>
        </p:txBody>
      </p:sp>
      <p:sp>
        <p:nvSpPr>
          <p:cNvPr id="2584" name="Google Shape;2584;p1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5" name="Google Shape;2585;p199"/>
          <p:cNvSpPr txBox="1"/>
          <p:nvPr/>
        </p:nvSpPr>
        <p:spPr>
          <a:xfrm>
            <a:off x="4429125" y="4572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586" name="Google Shape;2586;p199"/>
          <p:cNvSpPr txBox="1"/>
          <p:nvPr/>
        </p:nvSpPr>
        <p:spPr>
          <a:xfrm>
            <a:off x="19050" y="2263600"/>
            <a:ext cx="885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[m]</a:t>
            </a:r>
            <a:endParaRPr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0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p2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92" name="Google Shape;2592;p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773098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3" name="Google Shape;2593;p200"/>
          <p:cNvSpPr txBox="1"/>
          <p:nvPr/>
        </p:nvSpPr>
        <p:spPr>
          <a:xfrm>
            <a:off x="1198600" y="0"/>
            <a:ext cx="65862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TOTAL OBJECTIVE FUNCTION</a:t>
            </a:r>
            <a:endParaRPr b="1" sz="280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7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2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99" name="Google Shape;2599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773098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0" name="Google Shape;2600;p201"/>
          <p:cNvSpPr/>
          <p:nvPr/>
        </p:nvSpPr>
        <p:spPr>
          <a:xfrm>
            <a:off x="4862575" y="3029675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1" name="Google Shape;2601;p201"/>
          <p:cNvSpPr/>
          <p:nvPr/>
        </p:nvSpPr>
        <p:spPr>
          <a:xfrm>
            <a:off x="4455625" y="2888700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2" name="Google Shape;2602;p201"/>
          <p:cNvSpPr/>
          <p:nvPr/>
        </p:nvSpPr>
        <p:spPr>
          <a:xfrm>
            <a:off x="4084800" y="2693100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3" name="Google Shape;2603;p201"/>
          <p:cNvSpPr/>
          <p:nvPr/>
        </p:nvSpPr>
        <p:spPr>
          <a:xfrm>
            <a:off x="5194900" y="3178175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4" name="Google Shape;2604;p201"/>
          <p:cNvSpPr/>
          <p:nvPr/>
        </p:nvSpPr>
        <p:spPr>
          <a:xfrm>
            <a:off x="5593725" y="3314925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5" name="Google Shape;2605;p201"/>
          <p:cNvSpPr/>
          <p:nvPr/>
        </p:nvSpPr>
        <p:spPr>
          <a:xfrm>
            <a:off x="5954325" y="3432125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6" name="Google Shape;2606;p201"/>
          <p:cNvSpPr/>
          <p:nvPr/>
        </p:nvSpPr>
        <p:spPr>
          <a:xfrm>
            <a:off x="6314925" y="3537600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7" name="Google Shape;2607;p201"/>
          <p:cNvSpPr/>
          <p:nvPr/>
        </p:nvSpPr>
        <p:spPr>
          <a:xfrm>
            <a:off x="6709850" y="3627725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8" name="Google Shape;2608;p201"/>
          <p:cNvSpPr/>
          <p:nvPr/>
        </p:nvSpPr>
        <p:spPr>
          <a:xfrm>
            <a:off x="7070450" y="3701900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9" name="Google Shape;2609;p201"/>
          <p:cNvSpPr/>
          <p:nvPr/>
        </p:nvSpPr>
        <p:spPr>
          <a:xfrm>
            <a:off x="7465375" y="3795625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0" name="Google Shape;2610;p201"/>
          <p:cNvSpPr/>
          <p:nvPr/>
        </p:nvSpPr>
        <p:spPr>
          <a:xfrm>
            <a:off x="1100150" y="561150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1" name="Google Shape;2611;p201"/>
          <p:cNvSpPr/>
          <p:nvPr/>
        </p:nvSpPr>
        <p:spPr>
          <a:xfrm>
            <a:off x="1424650" y="862200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2" name="Google Shape;2612;p201"/>
          <p:cNvSpPr/>
          <p:nvPr/>
        </p:nvSpPr>
        <p:spPr>
          <a:xfrm>
            <a:off x="1807825" y="1221900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3" name="Google Shape;2613;p201"/>
          <p:cNvSpPr/>
          <p:nvPr/>
        </p:nvSpPr>
        <p:spPr>
          <a:xfrm>
            <a:off x="2206650" y="1530750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4" name="Google Shape;2614;p201"/>
          <p:cNvSpPr/>
          <p:nvPr/>
        </p:nvSpPr>
        <p:spPr>
          <a:xfrm>
            <a:off x="2567250" y="1808325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5" name="Google Shape;2615;p201"/>
          <p:cNvSpPr/>
          <p:nvPr/>
        </p:nvSpPr>
        <p:spPr>
          <a:xfrm>
            <a:off x="2954350" y="2070250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6" name="Google Shape;2616;p201"/>
          <p:cNvSpPr/>
          <p:nvPr/>
        </p:nvSpPr>
        <p:spPr>
          <a:xfrm>
            <a:off x="3333625" y="2296975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7" name="Google Shape;2617;p201"/>
          <p:cNvSpPr/>
          <p:nvPr/>
        </p:nvSpPr>
        <p:spPr>
          <a:xfrm>
            <a:off x="3694225" y="2492575"/>
            <a:ext cx="360600" cy="19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8" name="Google Shape;2618;p201"/>
          <p:cNvSpPr txBox="1"/>
          <p:nvPr/>
        </p:nvSpPr>
        <p:spPr>
          <a:xfrm>
            <a:off x="4189275" y="1083350"/>
            <a:ext cx="2432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Salt boundary / inclusion updates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2619" name="Google Shape;2619;p201"/>
          <p:cNvSpPr txBox="1"/>
          <p:nvPr/>
        </p:nvSpPr>
        <p:spPr>
          <a:xfrm>
            <a:off x="1198600" y="0"/>
            <a:ext cx="65862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TOTAL OBJECTIVE FUNCTION</a:t>
            </a:r>
            <a:endParaRPr b="1" sz="280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3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p2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25" name="Google Shape;2625;p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773098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6" name="Google Shape;2626;p202"/>
          <p:cNvSpPr txBox="1"/>
          <p:nvPr/>
        </p:nvSpPr>
        <p:spPr>
          <a:xfrm>
            <a:off x="152400" y="0"/>
            <a:ext cx="88689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SALT COMPONENT OF</a:t>
            </a:r>
            <a:r>
              <a:rPr b="1" lang="en" sz="2800"/>
              <a:t> OBJECTIVE FUNCTION</a:t>
            </a:r>
            <a:endParaRPr b="1" sz="280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0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Google Shape;2631;p2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2" name="Google Shape;2632;p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773098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3" name="Google Shape;2633;p203"/>
          <p:cNvSpPr txBox="1"/>
          <p:nvPr/>
        </p:nvSpPr>
        <p:spPr>
          <a:xfrm>
            <a:off x="152400" y="0"/>
            <a:ext cx="88689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SALT COMPONENT OF OBJECTIVE FUNCTION</a:t>
            </a:r>
            <a:endParaRPr b="1" sz="2800"/>
          </a:p>
        </p:txBody>
      </p:sp>
      <p:sp>
        <p:nvSpPr>
          <p:cNvPr id="2634" name="Google Shape;2634;p203"/>
          <p:cNvSpPr txBox="1"/>
          <p:nvPr/>
        </p:nvSpPr>
        <p:spPr>
          <a:xfrm>
            <a:off x="1728125" y="3405150"/>
            <a:ext cx="2699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Only small decrease due to salt / inclusion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635" name="Google Shape;2635;p203"/>
          <p:cNvPicPr preferRelativeResize="0"/>
          <p:nvPr/>
        </p:nvPicPr>
        <p:blipFill rotWithShape="1">
          <a:blip r:embed="rId3">
            <a:alphaModFix/>
          </a:blip>
          <a:srcRect b="16527" l="7672" r="84500" t="78336"/>
          <a:stretch/>
        </p:blipFill>
        <p:spPr>
          <a:xfrm>
            <a:off x="517000" y="3904117"/>
            <a:ext cx="1070697" cy="439755"/>
          </a:xfrm>
          <a:prstGeom prst="rect">
            <a:avLst/>
          </a:prstGeom>
          <a:noFill/>
          <a:ln>
            <a:noFill/>
          </a:ln>
        </p:spPr>
      </p:pic>
      <p:sp>
        <p:nvSpPr>
          <p:cNvPr id="2636" name="Google Shape;2636;p203"/>
          <p:cNvSpPr/>
          <p:nvPr/>
        </p:nvSpPr>
        <p:spPr>
          <a:xfrm>
            <a:off x="500375" y="3816900"/>
            <a:ext cx="1070700" cy="6285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7" name="Google Shape;337;p42"/>
          <p:cNvPicPr preferRelativeResize="0"/>
          <p:nvPr/>
        </p:nvPicPr>
        <p:blipFill rotWithShape="1">
          <a:blip r:embed="rId3">
            <a:alphaModFix/>
          </a:blip>
          <a:srcRect b="38590" l="7782" r="45867" t="8319"/>
          <a:stretch/>
        </p:blipFill>
        <p:spPr>
          <a:xfrm>
            <a:off x="776538" y="980133"/>
            <a:ext cx="7114186" cy="386214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2"/>
          <p:cNvSpPr txBox="1"/>
          <p:nvPr/>
        </p:nvSpPr>
        <p:spPr>
          <a:xfrm>
            <a:off x="2022844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339" name="Google Shape;339;p42"/>
          <p:cNvSpPr txBox="1"/>
          <p:nvPr/>
        </p:nvSpPr>
        <p:spPr>
          <a:xfrm>
            <a:off x="3654181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</a:t>
            </a:r>
            <a:endParaRPr sz="1800"/>
          </a:p>
        </p:txBody>
      </p:sp>
      <p:sp>
        <p:nvSpPr>
          <p:cNvPr id="340" name="Google Shape;340;p42"/>
          <p:cNvSpPr txBox="1"/>
          <p:nvPr/>
        </p:nvSpPr>
        <p:spPr>
          <a:xfrm>
            <a:off x="5200450" y="834400"/>
            <a:ext cx="5865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</a:t>
            </a:r>
            <a:endParaRPr sz="1800"/>
          </a:p>
        </p:txBody>
      </p:sp>
      <p:sp>
        <p:nvSpPr>
          <p:cNvPr id="341" name="Google Shape;341;p42"/>
          <p:cNvSpPr txBox="1"/>
          <p:nvPr/>
        </p:nvSpPr>
        <p:spPr>
          <a:xfrm>
            <a:off x="6804657" y="834410"/>
            <a:ext cx="10032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</a:t>
            </a:r>
            <a:endParaRPr sz="1800"/>
          </a:p>
        </p:txBody>
      </p:sp>
      <p:sp>
        <p:nvSpPr>
          <p:cNvPr id="342" name="Google Shape;342;p42"/>
          <p:cNvSpPr txBox="1"/>
          <p:nvPr/>
        </p:nvSpPr>
        <p:spPr>
          <a:xfrm>
            <a:off x="548462" y="1720265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</a:t>
            </a:r>
            <a:endParaRPr sz="1800"/>
          </a:p>
        </p:txBody>
      </p:sp>
      <p:sp>
        <p:nvSpPr>
          <p:cNvPr id="343" name="Google Shape;343;p42"/>
          <p:cNvSpPr txBox="1"/>
          <p:nvPr/>
        </p:nvSpPr>
        <p:spPr>
          <a:xfrm>
            <a:off x="548462" y="2800198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</a:t>
            </a:r>
            <a:endParaRPr sz="1800"/>
          </a:p>
        </p:txBody>
      </p:sp>
      <p:sp>
        <p:nvSpPr>
          <p:cNvPr id="344" name="Google Shape;344;p42"/>
          <p:cNvSpPr txBox="1"/>
          <p:nvPr/>
        </p:nvSpPr>
        <p:spPr>
          <a:xfrm>
            <a:off x="548462" y="3901426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345" name="Google Shape;345;p42"/>
          <p:cNvSpPr txBox="1"/>
          <p:nvPr/>
        </p:nvSpPr>
        <p:spPr>
          <a:xfrm>
            <a:off x="7890725" y="910100"/>
            <a:ext cx="11127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X [km]</a:t>
            </a:r>
            <a:endParaRPr sz="1800"/>
          </a:p>
        </p:txBody>
      </p:sp>
      <p:sp>
        <p:nvSpPr>
          <p:cNvPr id="346" name="Google Shape;346;p42"/>
          <p:cNvSpPr txBox="1"/>
          <p:nvPr/>
        </p:nvSpPr>
        <p:spPr>
          <a:xfrm>
            <a:off x="455675" y="4390350"/>
            <a:ext cx="15303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Z [km]</a:t>
            </a:r>
            <a:endParaRPr sz="1800"/>
          </a:p>
        </p:txBody>
      </p:sp>
      <p:sp>
        <p:nvSpPr>
          <p:cNvPr id="347" name="Google Shape;347;p42"/>
          <p:cNvSpPr txBox="1"/>
          <p:nvPr/>
        </p:nvSpPr>
        <p:spPr>
          <a:xfrm>
            <a:off x="3171400" y="4855025"/>
            <a:ext cx="55455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Figure: Xukai Shen, “Salt model building at Atlantis with Full Waveform Inversion“, SEG 2017</a:t>
            </a:r>
            <a:endParaRPr sz="1000"/>
          </a:p>
        </p:txBody>
      </p:sp>
      <p:sp>
        <p:nvSpPr>
          <p:cNvPr id="348" name="Google Shape;348;p42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Instead of treating all areas the same ...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0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" name="Google Shape;2641;p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2" name="Google Shape;2642;p204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43" name="Google Shape;2643;p204"/>
          <p:cNvSpPr/>
          <p:nvPr/>
        </p:nvSpPr>
        <p:spPr>
          <a:xfrm>
            <a:off x="4675099" y="2104875"/>
            <a:ext cx="1762625" cy="1308249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44" name="Google Shape;2644;p204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2645" name="Google Shape;2645;p204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46" name="Google Shape;2646;p204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2647" name="Google Shape;2647;p204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2648" name="Google Shape;2648;p204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49" name="Google Shape;2649;p204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50" name="Google Shape;2650;p204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51" name="Google Shape;2651;p204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52" name="Google Shape;2652;p204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53" name="Google Shape;2653;p204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654" name="Google Shape;2654;p204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2655" name="Google Shape;2655;p204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56" name="Google Shape;2656;p204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57" name="Google Shape;2657;p204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58" name="Google Shape;2658;p204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59" name="Google Shape;2659;p204"/>
            <p:cNvCxnSpPr/>
            <p:nvPr/>
          </p:nvCxnSpPr>
          <p:spPr>
            <a:xfrm flipH="1">
              <a:off x="6898400" y="3621350"/>
              <a:ext cx="532500" cy="798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0" name="Google Shape;2660;p204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661" name="Google Shape;2661;p204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2" name="Google Shape;2662;p204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3" name="Google Shape;2663;p204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4" name="Google Shape;2664;p204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5" name="Google Shape;2665;p204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6" name="Google Shape;2666;p204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7" name="Google Shape;2667;p204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8" name="Google Shape;2668;p204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2669" name="Google Shape;2669;p204"/>
          <p:cNvGrpSpPr/>
          <p:nvPr/>
        </p:nvGrpSpPr>
        <p:grpSpPr>
          <a:xfrm>
            <a:off x="3457275" y="2751750"/>
            <a:ext cx="1415700" cy="3432425"/>
            <a:chOff x="3457275" y="2751750"/>
            <a:chExt cx="1415700" cy="3432425"/>
          </a:xfrm>
        </p:grpSpPr>
        <p:pic>
          <p:nvPicPr>
            <p:cNvPr id="2670" name="Google Shape;2670;p204"/>
            <p:cNvPicPr preferRelativeResize="0"/>
            <p:nvPr/>
          </p:nvPicPr>
          <p:blipFill rotWithShape="1">
            <a:blip r:embed="rId5">
              <a:alphaModFix/>
            </a:blip>
            <a:srcRect b="45956" l="0" r="86596" t="21979"/>
            <a:stretch/>
          </p:blipFill>
          <p:spPr>
            <a:xfrm>
              <a:off x="3457275" y="2751750"/>
              <a:ext cx="1415700" cy="1512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71" name="Google Shape;2671;p204"/>
            <p:cNvCxnSpPr>
              <a:stCxn id="2670" idx="2"/>
            </p:cNvCxnSpPr>
            <p:nvPr/>
          </p:nvCxnSpPr>
          <p:spPr>
            <a:xfrm>
              <a:off x="4165125" y="4263825"/>
              <a:ext cx="7200" cy="849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2" name="Google Shape;2672;p204"/>
            <p:cNvCxnSpPr>
              <a:stCxn id="2670" idx="2"/>
            </p:cNvCxnSpPr>
            <p:nvPr/>
          </p:nvCxnSpPr>
          <p:spPr>
            <a:xfrm>
              <a:off x="4165125" y="4263825"/>
              <a:ext cx="433200" cy="780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3" name="Google Shape;2673;p204"/>
            <p:cNvCxnSpPr>
              <a:stCxn id="2670" idx="2"/>
            </p:cNvCxnSpPr>
            <p:nvPr/>
          </p:nvCxnSpPr>
          <p:spPr>
            <a:xfrm flipH="1">
              <a:off x="3914625" y="4263825"/>
              <a:ext cx="250500" cy="80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4" name="Google Shape;2674;p204"/>
            <p:cNvCxnSpPr/>
            <p:nvPr/>
          </p:nvCxnSpPr>
          <p:spPr>
            <a:xfrm flipH="1">
              <a:off x="3924500" y="5113775"/>
              <a:ext cx="257700" cy="107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5" name="Google Shape;2675;p204"/>
            <p:cNvCxnSpPr/>
            <p:nvPr/>
          </p:nvCxnSpPr>
          <p:spPr>
            <a:xfrm>
              <a:off x="4192100" y="5093950"/>
              <a:ext cx="198300" cy="941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676" name="Google Shape;2676;p2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7" name="Google Shape;2677;p204"/>
          <p:cNvSpPr/>
          <p:nvPr/>
        </p:nvSpPr>
        <p:spPr>
          <a:xfrm>
            <a:off x="4247025" y="1893800"/>
            <a:ext cx="1479175" cy="1255050"/>
          </a:xfrm>
          <a:custGeom>
            <a:rect b="b" l="l" r="r" t="t"/>
            <a:pathLst>
              <a:path extrusionOk="0" h="50202" w="59167">
                <a:moveTo>
                  <a:pt x="58719" y="0"/>
                </a:moveTo>
                <a:cubicBezTo>
                  <a:pt x="57748" y="5304"/>
                  <a:pt x="62679" y="23457"/>
                  <a:pt x="52892" y="31824"/>
                </a:cubicBezTo>
                <a:cubicBezTo>
                  <a:pt x="43106" y="40191"/>
                  <a:pt x="8815" y="47139"/>
                  <a:pt x="0" y="5020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678" name="Google Shape;2678;p204"/>
          <p:cNvSpPr/>
          <p:nvPr/>
        </p:nvSpPr>
        <p:spPr>
          <a:xfrm>
            <a:off x="4775571" y="1972225"/>
            <a:ext cx="961825" cy="1972250"/>
          </a:xfrm>
          <a:custGeom>
            <a:rect b="b" l="l" r="r" t="t"/>
            <a:pathLst>
              <a:path extrusionOk="0" h="78890" w="38473">
                <a:moveTo>
                  <a:pt x="38473" y="0"/>
                </a:moveTo>
                <a:cubicBezTo>
                  <a:pt x="37726" y="5902"/>
                  <a:pt x="39519" y="23383"/>
                  <a:pt x="33991" y="35411"/>
                </a:cubicBezTo>
                <a:cubicBezTo>
                  <a:pt x="28463" y="47439"/>
                  <a:pt x="10608" y="65443"/>
                  <a:pt x="5304" y="72166"/>
                </a:cubicBezTo>
                <a:cubicBezTo>
                  <a:pt x="0" y="78890"/>
                  <a:pt x="2689" y="75154"/>
                  <a:pt x="2166" y="7575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679" name="Google Shape;2679;p204"/>
          <p:cNvSpPr/>
          <p:nvPr/>
        </p:nvSpPr>
        <p:spPr>
          <a:xfrm>
            <a:off x="5709158" y="1949825"/>
            <a:ext cx="667000" cy="1658475"/>
          </a:xfrm>
          <a:custGeom>
            <a:rect b="b" l="l" r="r" t="t"/>
            <a:pathLst>
              <a:path extrusionOk="0" h="66339" w="26680">
                <a:moveTo>
                  <a:pt x="682" y="0"/>
                </a:moveTo>
                <a:cubicBezTo>
                  <a:pt x="981" y="6126"/>
                  <a:pt x="-1858" y="25699"/>
                  <a:pt x="2475" y="36755"/>
                </a:cubicBezTo>
                <a:cubicBezTo>
                  <a:pt x="6808" y="47812"/>
                  <a:pt x="22646" y="61408"/>
                  <a:pt x="26680" y="66339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3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4" name="Google Shape;2684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5" name="Google Shape;2685;p205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86" name="Google Shape;2686;p205"/>
          <p:cNvSpPr/>
          <p:nvPr/>
        </p:nvSpPr>
        <p:spPr>
          <a:xfrm>
            <a:off x="4675099" y="2104875"/>
            <a:ext cx="1762625" cy="1308249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87" name="Google Shape;2687;p205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2688" name="Google Shape;2688;p205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89" name="Google Shape;2689;p205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2690" name="Google Shape;2690;p205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2691" name="Google Shape;2691;p205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92" name="Google Shape;2692;p205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93" name="Google Shape;2693;p205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94" name="Google Shape;2694;p205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95" name="Google Shape;2695;p205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96" name="Google Shape;2696;p205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697" name="Google Shape;2697;p205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2698" name="Google Shape;2698;p205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99" name="Google Shape;2699;p205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00" name="Google Shape;2700;p205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01" name="Google Shape;2701;p205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02" name="Google Shape;2702;p205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703" name="Google Shape;2703;p205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04" name="Google Shape;2704;p205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05" name="Google Shape;2705;p205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06" name="Google Shape;2706;p205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07" name="Google Shape;2707;p205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08" name="Google Shape;2708;p205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2709" name="Google Shape;2709;p205"/>
          <p:cNvGrpSpPr/>
          <p:nvPr/>
        </p:nvGrpSpPr>
        <p:grpSpPr>
          <a:xfrm>
            <a:off x="3457275" y="2751750"/>
            <a:ext cx="1415700" cy="3432425"/>
            <a:chOff x="3457275" y="2751750"/>
            <a:chExt cx="1415700" cy="3432425"/>
          </a:xfrm>
        </p:grpSpPr>
        <p:pic>
          <p:nvPicPr>
            <p:cNvPr id="2710" name="Google Shape;2710;p205"/>
            <p:cNvPicPr preferRelativeResize="0"/>
            <p:nvPr/>
          </p:nvPicPr>
          <p:blipFill rotWithShape="1">
            <a:blip r:embed="rId5">
              <a:alphaModFix/>
            </a:blip>
            <a:srcRect b="45956" l="0" r="86596" t="21979"/>
            <a:stretch/>
          </p:blipFill>
          <p:spPr>
            <a:xfrm>
              <a:off x="3457275" y="2751750"/>
              <a:ext cx="1415700" cy="1512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11" name="Google Shape;2711;p205"/>
            <p:cNvCxnSpPr>
              <a:stCxn id="2710" idx="2"/>
            </p:cNvCxnSpPr>
            <p:nvPr/>
          </p:nvCxnSpPr>
          <p:spPr>
            <a:xfrm>
              <a:off x="4165125" y="4263825"/>
              <a:ext cx="7200" cy="849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12" name="Google Shape;2712;p205"/>
            <p:cNvCxnSpPr>
              <a:stCxn id="2710" idx="2"/>
            </p:cNvCxnSpPr>
            <p:nvPr/>
          </p:nvCxnSpPr>
          <p:spPr>
            <a:xfrm flipH="1">
              <a:off x="3914625" y="4263825"/>
              <a:ext cx="250500" cy="80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13" name="Google Shape;2713;p205"/>
            <p:cNvCxnSpPr/>
            <p:nvPr/>
          </p:nvCxnSpPr>
          <p:spPr>
            <a:xfrm flipH="1">
              <a:off x="3924500" y="5113775"/>
              <a:ext cx="257700" cy="107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14" name="Google Shape;2714;p205"/>
            <p:cNvCxnSpPr/>
            <p:nvPr/>
          </p:nvCxnSpPr>
          <p:spPr>
            <a:xfrm>
              <a:off x="4192100" y="5093950"/>
              <a:ext cx="198300" cy="941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715" name="Google Shape;2715;p205"/>
          <p:cNvPicPr preferRelativeResize="0"/>
          <p:nvPr/>
        </p:nvPicPr>
        <p:blipFill rotWithShape="1">
          <a:blip r:embed="rId3">
            <a:alphaModFix/>
          </a:blip>
          <a:srcRect b="35649" l="58773" r="31105" t="51371"/>
          <a:stretch/>
        </p:blipFill>
        <p:spPr>
          <a:xfrm rot="387327">
            <a:off x="5001827" y="2806845"/>
            <a:ext cx="1109173" cy="847932"/>
          </a:xfrm>
          <a:prstGeom prst="rect">
            <a:avLst/>
          </a:prstGeom>
          <a:noFill/>
          <a:ln>
            <a:noFill/>
          </a:ln>
        </p:spPr>
      </p:pic>
      <p:sp>
        <p:nvSpPr>
          <p:cNvPr id="2716" name="Google Shape;2716;p205"/>
          <p:cNvSpPr/>
          <p:nvPr/>
        </p:nvSpPr>
        <p:spPr>
          <a:xfrm>
            <a:off x="5036000" y="2814350"/>
            <a:ext cx="1112675" cy="505075"/>
          </a:xfrm>
          <a:custGeom>
            <a:rect b="b" l="l" r="r" t="t"/>
            <a:pathLst>
              <a:path extrusionOk="0" h="20203" w="44507">
                <a:moveTo>
                  <a:pt x="0" y="0"/>
                </a:moveTo>
                <a:cubicBezTo>
                  <a:pt x="4238" y="1763"/>
                  <a:pt x="2672" y="10346"/>
                  <a:pt x="7008" y="11853"/>
                </a:cubicBezTo>
                <a:cubicBezTo>
                  <a:pt x="12509" y="13765"/>
                  <a:pt x="17932" y="960"/>
                  <a:pt x="22738" y="4249"/>
                </a:cubicBezTo>
                <a:cubicBezTo>
                  <a:pt x="27478" y="7492"/>
                  <a:pt x="24124" y="18312"/>
                  <a:pt x="29597" y="20054"/>
                </a:cubicBezTo>
                <a:cubicBezTo>
                  <a:pt x="32467" y="20968"/>
                  <a:pt x="34745" y="16782"/>
                  <a:pt x="36754" y="14537"/>
                </a:cubicBezTo>
                <a:cubicBezTo>
                  <a:pt x="39274" y="11720"/>
                  <a:pt x="42411" y="9408"/>
                  <a:pt x="44507" y="6262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17" name="Google Shape;2717;p205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18" name="Google Shape;2718;p205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719" name="Google Shape;2719;p205"/>
          <p:cNvCxnSpPr/>
          <p:nvPr/>
        </p:nvCxnSpPr>
        <p:spPr>
          <a:xfrm flipH="1">
            <a:off x="6669800" y="3621350"/>
            <a:ext cx="532500" cy="798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20" name="Google Shape;2720;p2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1" name="Google Shape;2721;p205"/>
          <p:cNvSpPr/>
          <p:nvPr/>
        </p:nvSpPr>
        <p:spPr>
          <a:xfrm>
            <a:off x="5339010" y="1905000"/>
            <a:ext cx="398400" cy="1692100"/>
          </a:xfrm>
          <a:custGeom>
            <a:rect b="b" l="l" r="r" t="t"/>
            <a:pathLst>
              <a:path extrusionOk="0" h="67684" w="15936">
                <a:moveTo>
                  <a:pt x="15936" y="0"/>
                </a:moveTo>
                <a:cubicBezTo>
                  <a:pt x="13396" y="5454"/>
                  <a:pt x="2862" y="21440"/>
                  <a:pt x="696" y="32721"/>
                </a:cubicBezTo>
                <a:cubicBezTo>
                  <a:pt x="-1470" y="44002"/>
                  <a:pt x="2564" y="61857"/>
                  <a:pt x="2938" y="67684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722" name="Google Shape;2722;p205"/>
          <p:cNvSpPr/>
          <p:nvPr/>
        </p:nvSpPr>
        <p:spPr>
          <a:xfrm>
            <a:off x="5524500" y="1905000"/>
            <a:ext cx="368400" cy="1669675"/>
          </a:xfrm>
          <a:custGeom>
            <a:rect b="b" l="l" r="r" t="t"/>
            <a:pathLst>
              <a:path extrusionOk="0" h="66787" w="14736">
                <a:moveTo>
                  <a:pt x="9413" y="0"/>
                </a:moveTo>
                <a:cubicBezTo>
                  <a:pt x="10235" y="6275"/>
                  <a:pt x="15913" y="26521"/>
                  <a:pt x="14344" y="37652"/>
                </a:cubicBezTo>
                <a:cubicBezTo>
                  <a:pt x="12775" y="48783"/>
                  <a:pt x="2391" y="61931"/>
                  <a:pt x="0" y="66787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723" name="Google Shape;2723;p205"/>
          <p:cNvSpPr/>
          <p:nvPr/>
        </p:nvSpPr>
        <p:spPr>
          <a:xfrm>
            <a:off x="5502100" y="1938625"/>
            <a:ext cx="235300" cy="1546400"/>
          </a:xfrm>
          <a:custGeom>
            <a:rect b="b" l="l" r="r" t="t"/>
            <a:pathLst>
              <a:path extrusionOk="0" h="61856" w="9412">
                <a:moveTo>
                  <a:pt x="9412" y="0"/>
                </a:moveTo>
                <a:cubicBezTo>
                  <a:pt x="8217" y="5603"/>
                  <a:pt x="3810" y="23308"/>
                  <a:pt x="2241" y="33617"/>
                </a:cubicBezTo>
                <a:cubicBezTo>
                  <a:pt x="672" y="43926"/>
                  <a:pt x="374" y="57150"/>
                  <a:pt x="0" y="61856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cxnSp>
        <p:nvCxnSpPr>
          <p:cNvPr id="2724" name="Google Shape;2724;p205"/>
          <p:cNvCxnSpPr/>
          <p:nvPr/>
        </p:nvCxnSpPr>
        <p:spPr>
          <a:xfrm>
            <a:off x="4165125" y="4263825"/>
            <a:ext cx="433200" cy="780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8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p206"/>
          <p:cNvSpPr txBox="1"/>
          <p:nvPr>
            <p:ph type="title"/>
          </p:nvPr>
        </p:nvSpPr>
        <p:spPr>
          <a:xfrm>
            <a:off x="1090400" y="1635600"/>
            <a:ext cx="66792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STEP 3: </a:t>
            </a:r>
            <a:endParaRPr b="1" sz="3600"/>
          </a:p>
        </p:txBody>
      </p:sp>
      <p:sp>
        <p:nvSpPr>
          <p:cNvPr id="2730" name="Google Shape;2730;p2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1" name="Google Shape;2731;p206"/>
          <p:cNvSpPr txBox="1"/>
          <p:nvPr>
            <p:ph type="title"/>
          </p:nvPr>
        </p:nvSpPr>
        <p:spPr>
          <a:xfrm>
            <a:off x="3914600" y="1635600"/>
            <a:ext cx="3855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Compare new &amp; old RTM images</a:t>
            </a:r>
            <a:endParaRPr b="1" sz="360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5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07"/>
          <p:cNvSpPr txBox="1"/>
          <p:nvPr/>
        </p:nvSpPr>
        <p:spPr>
          <a:xfrm>
            <a:off x="7220050" y="0"/>
            <a:ext cx="18585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214800m Inline</a:t>
            </a:r>
            <a:endParaRPr/>
          </a:p>
        </p:txBody>
      </p:sp>
      <p:pic>
        <p:nvPicPr>
          <p:cNvPr id="2737" name="Google Shape;2737;p207"/>
          <p:cNvPicPr preferRelativeResize="0"/>
          <p:nvPr/>
        </p:nvPicPr>
        <p:blipFill rotWithShape="1">
          <a:blip r:embed="rId3">
            <a:alphaModFix/>
          </a:blip>
          <a:srcRect b="0" l="8500" r="15604" t="10778"/>
          <a:stretch/>
        </p:blipFill>
        <p:spPr>
          <a:xfrm>
            <a:off x="719825" y="697575"/>
            <a:ext cx="5729604" cy="451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8" name="Google Shape;2738;p207"/>
          <p:cNvPicPr preferRelativeResize="0"/>
          <p:nvPr/>
        </p:nvPicPr>
        <p:blipFill rotWithShape="1">
          <a:blip r:embed="rId4">
            <a:alphaModFix/>
          </a:blip>
          <a:srcRect b="88733" l="0" r="0" t="0"/>
          <a:stretch/>
        </p:blipFill>
        <p:spPr>
          <a:xfrm>
            <a:off x="152400" y="152400"/>
            <a:ext cx="6297022" cy="54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9" name="Google Shape;2739;p207"/>
          <p:cNvPicPr preferRelativeResize="0"/>
          <p:nvPr/>
        </p:nvPicPr>
        <p:blipFill rotWithShape="1">
          <a:blip r:embed="rId4">
            <a:alphaModFix/>
          </a:blip>
          <a:srcRect b="0" l="0" r="90988" t="0"/>
          <a:stretch/>
        </p:blipFill>
        <p:spPr>
          <a:xfrm>
            <a:off x="152400" y="152400"/>
            <a:ext cx="567422" cy="483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0" name="Google Shape;2740;p207"/>
          <p:cNvPicPr preferRelativeResize="0"/>
          <p:nvPr/>
        </p:nvPicPr>
        <p:blipFill rotWithShape="1">
          <a:blip r:embed="rId3">
            <a:alphaModFix/>
          </a:blip>
          <a:srcRect b="0" l="87556" r="5774" t="10778"/>
          <a:stretch/>
        </p:blipFill>
        <p:spPr>
          <a:xfrm>
            <a:off x="6459252" y="697575"/>
            <a:ext cx="503448" cy="4512153"/>
          </a:xfrm>
          <a:prstGeom prst="rect">
            <a:avLst/>
          </a:prstGeom>
          <a:noFill/>
          <a:ln>
            <a:noFill/>
          </a:ln>
        </p:spPr>
      </p:pic>
      <p:sp>
        <p:nvSpPr>
          <p:cNvPr id="2741" name="Google Shape;2741;p207"/>
          <p:cNvSpPr txBox="1"/>
          <p:nvPr/>
        </p:nvSpPr>
        <p:spPr>
          <a:xfrm rot="-5400000">
            <a:off x="6516275" y="1013875"/>
            <a:ext cx="942300" cy="28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2000</a:t>
            </a:r>
            <a:endParaRPr/>
          </a:p>
        </p:txBody>
      </p:sp>
      <p:sp>
        <p:nvSpPr>
          <p:cNvPr id="2742" name="Google Shape;2742;p207"/>
          <p:cNvSpPr txBox="1"/>
          <p:nvPr/>
        </p:nvSpPr>
        <p:spPr>
          <a:xfrm rot="-5400000">
            <a:off x="6516275" y="4595275"/>
            <a:ext cx="942300" cy="28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</a:t>
            </a:r>
            <a:r>
              <a:rPr lang="en"/>
              <a:t>2000</a:t>
            </a:r>
            <a:endParaRPr/>
          </a:p>
        </p:txBody>
      </p:sp>
      <p:sp>
        <p:nvSpPr>
          <p:cNvPr id="2743" name="Google Shape;2743;p207"/>
          <p:cNvSpPr txBox="1"/>
          <p:nvPr/>
        </p:nvSpPr>
        <p:spPr>
          <a:xfrm rot="-5400000">
            <a:off x="6516275" y="2842675"/>
            <a:ext cx="942300" cy="28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744" name="Google Shape;2744;p207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214800m Inline</a:t>
            </a:r>
            <a:endParaRPr/>
          </a:p>
        </p:txBody>
      </p:sp>
      <p:sp>
        <p:nvSpPr>
          <p:cNvPr id="2745" name="Google Shape;2745;p2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46" name="Google Shape;2746;p207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747" name="Google Shape;2747;p207"/>
          <p:cNvSpPr/>
          <p:nvPr/>
        </p:nvSpPr>
        <p:spPr>
          <a:xfrm>
            <a:off x="123825" y="2120050"/>
            <a:ext cx="288000" cy="14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8" name="Google Shape;2748;p207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2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3" name="Google Shape;2753;p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7022" cy="483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754" name="Google Shape;2754;p208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214800m Inline</a:t>
            </a:r>
            <a:endParaRPr/>
          </a:p>
        </p:txBody>
      </p:sp>
      <p:sp>
        <p:nvSpPr>
          <p:cNvPr id="2755" name="Google Shape;2755;p208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BEFORE </a:t>
            </a:r>
            <a:r>
              <a:rPr b="1" lang="en" sz="2400"/>
              <a:t>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pic>
        <p:nvPicPr>
          <p:cNvPr id="2756" name="Google Shape;2756;p208"/>
          <p:cNvPicPr preferRelativeResize="0"/>
          <p:nvPr/>
        </p:nvPicPr>
        <p:blipFill rotWithShape="1">
          <a:blip r:embed="rId4">
            <a:alphaModFix amt="25000"/>
          </a:blip>
          <a:srcRect b="0" l="5078" r="0" t="6173"/>
          <a:stretch/>
        </p:blipFill>
        <p:spPr>
          <a:xfrm>
            <a:off x="740550" y="700150"/>
            <a:ext cx="5708875" cy="4290954"/>
          </a:xfrm>
          <a:prstGeom prst="rect">
            <a:avLst/>
          </a:prstGeom>
          <a:noFill/>
          <a:ln>
            <a:noFill/>
          </a:ln>
        </p:spPr>
      </p:pic>
      <p:sp>
        <p:nvSpPr>
          <p:cNvPr id="2757" name="Google Shape;2757;p2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758" name="Google Shape;2758;p208"/>
          <p:cNvCxnSpPr/>
          <p:nvPr/>
        </p:nvCxnSpPr>
        <p:spPr>
          <a:xfrm flipH="1">
            <a:off x="3629625" y="255092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59" name="Google Shape;2759;p208"/>
          <p:cNvCxnSpPr/>
          <p:nvPr/>
        </p:nvCxnSpPr>
        <p:spPr>
          <a:xfrm flipH="1">
            <a:off x="4528800" y="315140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0" name="Google Shape;2760;p208"/>
          <p:cNvCxnSpPr/>
          <p:nvPr/>
        </p:nvCxnSpPr>
        <p:spPr>
          <a:xfrm flipH="1">
            <a:off x="2710363" y="217170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61" name="Google Shape;2761;p208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762" name="Google Shape;2762;p208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3" name="Google Shape;2763;p208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7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8" name="Google Shape;2768;p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7022" cy="483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9" name="Google Shape;2769;p209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214800m Inline</a:t>
            </a:r>
            <a:endParaRPr/>
          </a:p>
        </p:txBody>
      </p:sp>
      <p:sp>
        <p:nvSpPr>
          <p:cNvPr id="2770" name="Google Shape;2770;p209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AFTER SALT + BACKGROUND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771" name="Google Shape;2771;p2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2" name="Google Shape;2772;p209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773" name="Google Shape;2773;p209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4" name="Google Shape;2774;p209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pic>
        <p:nvPicPr>
          <p:cNvPr id="2775" name="Google Shape;2775;p209"/>
          <p:cNvPicPr preferRelativeResize="0"/>
          <p:nvPr/>
        </p:nvPicPr>
        <p:blipFill rotWithShape="1">
          <a:blip r:embed="rId4">
            <a:alphaModFix amt="25000"/>
          </a:blip>
          <a:srcRect b="0" l="4861" r="0" t="6138"/>
          <a:stretch/>
        </p:blipFill>
        <p:spPr>
          <a:xfrm>
            <a:off x="723900" y="700925"/>
            <a:ext cx="5725526" cy="4290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6" name="Google Shape;2776;p209"/>
          <p:cNvCxnSpPr/>
          <p:nvPr/>
        </p:nvCxnSpPr>
        <p:spPr>
          <a:xfrm flipH="1">
            <a:off x="3629625" y="255092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77" name="Google Shape;2777;p209"/>
          <p:cNvCxnSpPr/>
          <p:nvPr/>
        </p:nvCxnSpPr>
        <p:spPr>
          <a:xfrm flipH="1">
            <a:off x="4528800" y="315140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78" name="Google Shape;2778;p209"/>
          <p:cNvCxnSpPr/>
          <p:nvPr/>
        </p:nvCxnSpPr>
        <p:spPr>
          <a:xfrm flipH="1">
            <a:off x="2710363" y="217170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2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3" name="Google Shape;2783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7022" cy="483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784" name="Google Shape;2784;p210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214800m Inline</a:t>
            </a:r>
            <a:endParaRPr/>
          </a:p>
        </p:txBody>
      </p:sp>
      <p:sp>
        <p:nvSpPr>
          <p:cNvPr id="2785" name="Google Shape;2785;p210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BEFORE</a:t>
            </a:r>
            <a:r>
              <a:rPr b="1" lang="en" sz="2400"/>
              <a:t>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pic>
        <p:nvPicPr>
          <p:cNvPr id="2786" name="Google Shape;2786;p210"/>
          <p:cNvPicPr preferRelativeResize="0"/>
          <p:nvPr/>
        </p:nvPicPr>
        <p:blipFill rotWithShape="1">
          <a:blip r:embed="rId4">
            <a:alphaModFix amt="25000"/>
          </a:blip>
          <a:srcRect b="0" l="5078" r="0" t="6173"/>
          <a:stretch/>
        </p:blipFill>
        <p:spPr>
          <a:xfrm>
            <a:off x="740550" y="700150"/>
            <a:ext cx="5708875" cy="4290954"/>
          </a:xfrm>
          <a:prstGeom prst="rect">
            <a:avLst/>
          </a:prstGeom>
          <a:noFill/>
          <a:ln>
            <a:noFill/>
          </a:ln>
        </p:spPr>
      </p:pic>
      <p:sp>
        <p:nvSpPr>
          <p:cNvPr id="2787" name="Google Shape;2787;p2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8" name="Google Shape;2788;p210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789" name="Google Shape;2789;p210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0" name="Google Shape;2790;p210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cxnSp>
        <p:nvCxnSpPr>
          <p:cNvPr id="2791" name="Google Shape;2791;p210"/>
          <p:cNvCxnSpPr/>
          <p:nvPr/>
        </p:nvCxnSpPr>
        <p:spPr>
          <a:xfrm flipH="1">
            <a:off x="3015163" y="286602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2" name="Google Shape;2792;p210"/>
          <p:cNvCxnSpPr/>
          <p:nvPr/>
        </p:nvCxnSpPr>
        <p:spPr>
          <a:xfrm flipH="1">
            <a:off x="2722713" y="202677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6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7" name="Google Shape;2797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7022" cy="483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798" name="Google Shape;2798;p211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AFTER SALT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799" name="Google Shape;2799;p211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214800m Inline</a:t>
            </a:r>
            <a:endParaRPr/>
          </a:p>
        </p:txBody>
      </p:sp>
      <p:pic>
        <p:nvPicPr>
          <p:cNvPr id="2800" name="Google Shape;2800;p211"/>
          <p:cNvPicPr preferRelativeResize="0"/>
          <p:nvPr/>
        </p:nvPicPr>
        <p:blipFill rotWithShape="1">
          <a:blip r:embed="rId4">
            <a:alphaModFix amt="25000"/>
          </a:blip>
          <a:srcRect b="0" l="5186" r="0" t="5988"/>
          <a:stretch/>
        </p:blipFill>
        <p:spPr>
          <a:xfrm>
            <a:off x="740550" y="686700"/>
            <a:ext cx="5708875" cy="4304402"/>
          </a:xfrm>
          <a:prstGeom prst="rect">
            <a:avLst/>
          </a:prstGeom>
          <a:noFill/>
          <a:ln>
            <a:noFill/>
          </a:ln>
        </p:spPr>
      </p:pic>
      <p:sp>
        <p:nvSpPr>
          <p:cNvPr id="2801" name="Google Shape;2801;p2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2" name="Google Shape;2802;p211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803" name="Google Shape;2803;p211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4" name="Google Shape;2804;p211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cxnSp>
        <p:nvCxnSpPr>
          <p:cNvPr id="2805" name="Google Shape;2805;p211"/>
          <p:cNvCxnSpPr/>
          <p:nvPr/>
        </p:nvCxnSpPr>
        <p:spPr>
          <a:xfrm flipH="1">
            <a:off x="3015163" y="286602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6" name="Google Shape;2806;p211"/>
          <p:cNvCxnSpPr/>
          <p:nvPr/>
        </p:nvCxnSpPr>
        <p:spPr>
          <a:xfrm flipH="1">
            <a:off x="2722713" y="202677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0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1" name="Google Shape;2811;p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7022" cy="483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812" name="Google Shape;2812;p212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214800m Inline</a:t>
            </a:r>
            <a:endParaRPr/>
          </a:p>
        </p:txBody>
      </p:sp>
      <p:sp>
        <p:nvSpPr>
          <p:cNvPr id="2813" name="Google Shape;2813;p212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AFTER SALT + BACKGROUND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814" name="Google Shape;2814;p2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5" name="Google Shape;2815;p212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816" name="Google Shape;2816;p212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7" name="Google Shape;2817;p212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pic>
        <p:nvPicPr>
          <p:cNvPr id="2818" name="Google Shape;2818;p212"/>
          <p:cNvPicPr preferRelativeResize="0"/>
          <p:nvPr/>
        </p:nvPicPr>
        <p:blipFill rotWithShape="1">
          <a:blip r:embed="rId4">
            <a:alphaModFix amt="25000"/>
          </a:blip>
          <a:srcRect b="0" l="4861" r="0" t="6138"/>
          <a:stretch/>
        </p:blipFill>
        <p:spPr>
          <a:xfrm>
            <a:off x="723900" y="700925"/>
            <a:ext cx="5725526" cy="4290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9" name="Google Shape;2819;p212"/>
          <p:cNvCxnSpPr/>
          <p:nvPr/>
        </p:nvCxnSpPr>
        <p:spPr>
          <a:xfrm flipH="1">
            <a:off x="3629625" y="255092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0" name="Google Shape;2820;p212"/>
          <p:cNvCxnSpPr/>
          <p:nvPr/>
        </p:nvCxnSpPr>
        <p:spPr>
          <a:xfrm flipH="1">
            <a:off x="4528800" y="315140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1" name="Google Shape;2821;p212"/>
          <p:cNvCxnSpPr/>
          <p:nvPr/>
        </p:nvCxnSpPr>
        <p:spPr>
          <a:xfrm flipH="1">
            <a:off x="2710363" y="217170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5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" name="Google Shape;2826;p213"/>
          <p:cNvPicPr preferRelativeResize="0"/>
          <p:nvPr/>
        </p:nvPicPr>
        <p:blipFill rotWithShape="1">
          <a:blip r:embed="rId3">
            <a:alphaModFix/>
          </a:blip>
          <a:srcRect b="0" l="8503" r="13481" t="11268"/>
          <a:stretch/>
        </p:blipFill>
        <p:spPr>
          <a:xfrm>
            <a:off x="719825" y="697575"/>
            <a:ext cx="5889504" cy="429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7" name="Google Shape;2827;p213"/>
          <p:cNvPicPr preferRelativeResize="0"/>
          <p:nvPr/>
        </p:nvPicPr>
        <p:blipFill rotWithShape="1">
          <a:blip r:embed="rId4">
            <a:alphaModFix/>
          </a:blip>
          <a:srcRect b="88733" l="0" r="0" t="0"/>
          <a:stretch/>
        </p:blipFill>
        <p:spPr>
          <a:xfrm>
            <a:off x="152400" y="152400"/>
            <a:ext cx="6297022" cy="54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8" name="Google Shape;2828;p213"/>
          <p:cNvPicPr preferRelativeResize="0"/>
          <p:nvPr/>
        </p:nvPicPr>
        <p:blipFill rotWithShape="1">
          <a:blip r:embed="rId4">
            <a:alphaModFix/>
          </a:blip>
          <a:srcRect b="0" l="0" r="90988" t="0"/>
          <a:stretch/>
        </p:blipFill>
        <p:spPr>
          <a:xfrm>
            <a:off x="152400" y="152400"/>
            <a:ext cx="567422" cy="4838697"/>
          </a:xfrm>
          <a:prstGeom prst="rect">
            <a:avLst/>
          </a:prstGeom>
          <a:noFill/>
          <a:ln>
            <a:noFill/>
          </a:ln>
        </p:spPr>
      </p:pic>
      <p:sp>
        <p:nvSpPr>
          <p:cNvPr id="2829" name="Google Shape;2829;p213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214950m Inline</a:t>
            </a:r>
            <a:endParaRPr/>
          </a:p>
        </p:txBody>
      </p:sp>
      <p:pic>
        <p:nvPicPr>
          <p:cNvPr id="2830" name="Google Shape;2830;p213"/>
          <p:cNvPicPr preferRelativeResize="0"/>
          <p:nvPr/>
        </p:nvPicPr>
        <p:blipFill rotWithShape="1">
          <a:blip r:embed="rId5">
            <a:alphaModFix/>
          </a:blip>
          <a:srcRect b="0" l="87556" r="5774" t="10778"/>
          <a:stretch/>
        </p:blipFill>
        <p:spPr>
          <a:xfrm>
            <a:off x="6459252" y="697575"/>
            <a:ext cx="503448" cy="4512153"/>
          </a:xfrm>
          <a:prstGeom prst="rect">
            <a:avLst/>
          </a:prstGeom>
          <a:noFill/>
          <a:ln>
            <a:noFill/>
          </a:ln>
        </p:spPr>
      </p:pic>
      <p:sp>
        <p:nvSpPr>
          <p:cNvPr id="2831" name="Google Shape;2831;p213"/>
          <p:cNvSpPr txBox="1"/>
          <p:nvPr/>
        </p:nvSpPr>
        <p:spPr>
          <a:xfrm rot="-5400000">
            <a:off x="6516275" y="1013875"/>
            <a:ext cx="942300" cy="28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2000</a:t>
            </a:r>
            <a:endParaRPr/>
          </a:p>
        </p:txBody>
      </p:sp>
      <p:sp>
        <p:nvSpPr>
          <p:cNvPr id="2832" name="Google Shape;2832;p213"/>
          <p:cNvSpPr txBox="1"/>
          <p:nvPr/>
        </p:nvSpPr>
        <p:spPr>
          <a:xfrm rot="-5400000">
            <a:off x="6516275" y="4595275"/>
            <a:ext cx="942300" cy="28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-2000</a:t>
            </a:r>
            <a:endParaRPr/>
          </a:p>
        </p:txBody>
      </p:sp>
      <p:sp>
        <p:nvSpPr>
          <p:cNvPr id="2833" name="Google Shape;2833;p213"/>
          <p:cNvSpPr txBox="1"/>
          <p:nvPr/>
        </p:nvSpPr>
        <p:spPr>
          <a:xfrm rot="-5400000">
            <a:off x="6516275" y="2842675"/>
            <a:ext cx="942300" cy="28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834" name="Google Shape;2834;p2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5" name="Google Shape;2835;p213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836" name="Google Shape;2836;p213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7" name="Google Shape;2837;p213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4" name="Google Shape;354;p43"/>
          <p:cNvSpPr txBox="1"/>
          <p:nvPr/>
        </p:nvSpPr>
        <p:spPr>
          <a:xfrm>
            <a:off x="2022844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355" name="Google Shape;355;p43"/>
          <p:cNvSpPr txBox="1"/>
          <p:nvPr/>
        </p:nvSpPr>
        <p:spPr>
          <a:xfrm>
            <a:off x="3654181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</a:t>
            </a:r>
            <a:endParaRPr sz="1800"/>
          </a:p>
        </p:txBody>
      </p:sp>
      <p:sp>
        <p:nvSpPr>
          <p:cNvPr id="356" name="Google Shape;356;p43"/>
          <p:cNvSpPr txBox="1"/>
          <p:nvPr/>
        </p:nvSpPr>
        <p:spPr>
          <a:xfrm>
            <a:off x="5200450" y="834400"/>
            <a:ext cx="5865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</a:t>
            </a:r>
            <a:endParaRPr sz="1800"/>
          </a:p>
        </p:txBody>
      </p:sp>
      <p:sp>
        <p:nvSpPr>
          <p:cNvPr id="357" name="Google Shape;357;p43"/>
          <p:cNvSpPr txBox="1"/>
          <p:nvPr/>
        </p:nvSpPr>
        <p:spPr>
          <a:xfrm>
            <a:off x="6804657" y="834410"/>
            <a:ext cx="10032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</a:t>
            </a:r>
            <a:endParaRPr sz="1800"/>
          </a:p>
        </p:txBody>
      </p:sp>
      <p:sp>
        <p:nvSpPr>
          <p:cNvPr id="358" name="Google Shape;358;p43"/>
          <p:cNvSpPr txBox="1"/>
          <p:nvPr/>
        </p:nvSpPr>
        <p:spPr>
          <a:xfrm>
            <a:off x="548462" y="1720265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</a:t>
            </a:r>
            <a:endParaRPr sz="1800"/>
          </a:p>
        </p:txBody>
      </p:sp>
      <p:sp>
        <p:nvSpPr>
          <p:cNvPr id="359" name="Google Shape;359;p43"/>
          <p:cNvSpPr txBox="1"/>
          <p:nvPr/>
        </p:nvSpPr>
        <p:spPr>
          <a:xfrm>
            <a:off x="548462" y="2800198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</a:t>
            </a:r>
            <a:endParaRPr sz="1800"/>
          </a:p>
        </p:txBody>
      </p:sp>
      <p:sp>
        <p:nvSpPr>
          <p:cNvPr id="360" name="Google Shape;360;p43"/>
          <p:cNvSpPr txBox="1"/>
          <p:nvPr/>
        </p:nvSpPr>
        <p:spPr>
          <a:xfrm>
            <a:off x="548462" y="3901426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361" name="Google Shape;361;p43"/>
          <p:cNvSpPr txBox="1"/>
          <p:nvPr/>
        </p:nvSpPr>
        <p:spPr>
          <a:xfrm>
            <a:off x="7890725" y="910100"/>
            <a:ext cx="11127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X [km]</a:t>
            </a:r>
            <a:endParaRPr sz="1800"/>
          </a:p>
        </p:txBody>
      </p:sp>
      <p:sp>
        <p:nvSpPr>
          <p:cNvPr id="362" name="Google Shape;362;p43"/>
          <p:cNvSpPr txBox="1"/>
          <p:nvPr/>
        </p:nvSpPr>
        <p:spPr>
          <a:xfrm>
            <a:off x="455675" y="4390350"/>
            <a:ext cx="15303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Z [km]</a:t>
            </a:r>
            <a:endParaRPr sz="1800"/>
          </a:p>
        </p:txBody>
      </p:sp>
      <p:sp>
        <p:nvSpPr>
          <p:cNvPr id="363" name="Google Shape;363;p43"/>
          <p:cNvSpPr txBox="1"/>
          <p:nvPr/>
        </p:nvSpPr>
        <p:spPr>
          <a:xfrm>
            <a:off x="3171400" y="4855025"/>
            <a:ext cx="55455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Figure: Xukai Shen, “Salt model building at Atlantis with Full Waveform Inversion“, SEG 2017</a:t>
            </a:r>
            <a:endParaRPr sz="1000"/>
          </a:p>
        </p:txBody>
      </p:sp>
      <p:sp>
        <p:nvSpPr>
          <p:cNvPr id="364" name="Google Shape;364;p43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Treat salt as a cohesive body</a:t>
            </a:r>
            <a:endParaRPr/>
          </a:p>
        </p:txBody>
      </p:sp>
      <p:pic>
        <p:nvPicPr>
          <p:cNvPr id="365" name="Google Shape;365;p43"/>
          <p:cNvPicPr preferRelativeResize="0"/>
          <p:nvPr/>
        </p:nvPicPr>
        <p:blipFill rotWithShape="1">
          <a:blip r:embed="rId3">
            <a:alphaModFix/>
          </a:blip>
          <a:srcRect b="38174" l="10269" r="45807" t="12656"/>
          <a:stretch/>
        </p:blipFill>
        <p:spPr>
          <a:xfrm>
            <a:off x="1143650" y="1302400"/>
            <a:ext cx="6747076" cy="355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2" name="Google Shape;2842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7022" cy="483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843" name="Google Shape;2843;p214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BEFORE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844" name="Google Shape;2844;p214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214950m Inline</a:t>
            </a:r>
            <a:endParaRPr/>
          </a:p>
        </p:txBody>
      </p:sp>
      <p:pic>
        <p:nvPicPr>
          <p:cNvPr id="2845" name="Google Shape;2845;p214"/>
          <p:cNvPicPr preferRelativeResize="0"/>
          <p:nvPr/>
        </p:nvPicPr>
        <p:blipFill rotWithShape="1">
          <a:blip r:embed="rId4">
            <a:alphaModFix amt="25000"/>
          </a:blip>
          <a:srcRect b="0" l="4879" r="0" t="6217"/>
          <a:stretch/>
        </p:blipFill>
        <p:spPr>
          <a:xfrm>
            <a:off x="720950" y="695900"/>
            <a:ext cx="5728477" cy="4295196"/>
          </a:xfrm>
          <a:prstGeom prst="rect">
            <a:avLst/>
          </a:prstGeom>
          <a:noFill/>
          <a:ln>
            <a:noFill/>
          </a:ln>
        </p:spPr>
      </p:pic>
      <p:sp>
        <p:nvSpPr>
          <p:cNvPr id="2846" name="Google Shape;2846;p2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847" name="Google Shape;2847;p214"/>
          <p:cNvCxnSpPr/>
          <p:nvPr/>
        </p:nvCxnSpPr>
        <p:spPr>
          <a:xfrm flipH="1">
            <a:off x="3198150" y="227702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8" name="Google Shape;2848;p214"/>
          <p:cNvCxnSpPr/>
          <p:nvPr/>
        </p:nvCxnSpPr>
        <p:spPr>
          <a:xfrm flipH="1">
            <a:off x="3769650" y="282162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9" name="Google Shape;2849;p214"/>
          <p:cNvCxnSpPr/>
          <p:nvPr/>
        </p:nvCxnSpPr>
        <p:spPr>
          <a:xfrm flipH="1">
            <a:off x="4533900" y="338640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50" name="Google Shape;2850;p214"/>
          <p:cNvCxnSpPr/>
          <p:nvPr/>
        </p:nvCxnSpPr>
        <p:spPr>
          <a:xfrm>
            <a:off x="1079525" y="2824925"/>
            <a:ext cx="381000" cy="9459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51" name="Google Shape;2851;p214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852" name="Google Shape;2852;p214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3" name="Google Shape;2853;p214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7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8" name="Google Shape;2858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7022" cy="483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859" name="Google Shape;2859;p215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AFTER SALT + BACKGROUND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860" name="Google Shape;2860;p215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214950m Inline</a:t>
            </a:r>
            <a:endParaRPr/>
          </a:p>
        </p:txBody>
      </p:sp>
      <p:pic>
        <p:nvPicPr>
          <p:cNvPr id="2861" name="Google Shape;2861;p215"/>
          <p:cNvPicPr preferRelativeResize="0"/>
          <p:nvPr/>
        </p:nvPicPr>
        <p:blipFill rotWithShape="1">
          <a:blip r:embed="rId4">
            <a:alphaModFix amt="25000"/>
          </a:blip>
          <a:srcRect b="0" l="4970" r="0" t="5891"/>
          <a:stretch/>
        </p:blipFill>
        <p:spPr>
          <a:xfrm>
            <a:off x="727100" y="686700"/>
            <a:ext cx="5722327" cy="4304398"/>
          </a:xfrm>
          <a:prstGeom prst="rect">
            <a:avLst/>
          </a:prstGeom>
          <a:noFill/>
          <a:ln>
            <a:noFill/>
          </a:ln>
        </p:spPr>
      </p:pic>
      <p:sp>
        <p:nvSpPr>
          <p:cNvPr id="2862" name="Google Shape;2862;p2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863" name="Google Shape;2863;p215"/>
          <p:cNvCxnSpPr/>
          <p:nvPr/>
        </p:nvCxnSpPr>
        <p:spPr>
          <a:xfrm flipH="1">
            <a:off x="3198150" y="227702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4" name="Google Shape;2864;p215"/>
          <p:cNvCxnSpPr/>
          <p:nvPr/>
        </p:nvCxnSpPr>
        <p:spPr>
          <a:xfrm flipH="1">
            <a:off x="3769650" y="282162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5" name="Google Shape;2865;p215"/>
          <p:cNvCxnSpPr/>
          <p:nvPr/>
        </p:nvCxnSpPr>
        <p:spPr>
          <a:xfrm flipH="1">
            <a:off x="4533900" y="338640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6" name="Google Shape;2866;p215"/>
          <p:cNvCxnSpPr/>
          <p:nvPr/>
        </p:nvCxnSpPr>
        <p:spPr>
          <a:xfrm>
            <a:off x="1079525" y="2824925"/>
            <a:ext cx="381000" cy="9459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67" name="Google Shape;2867;p215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868" name="Google Shape;2868;p215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9" name="Google Shape;2869;p215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3" name="Shape 2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4" name="Google Shape;2874;p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7022" cy="483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875" name="Google Shape;2875;p216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BEFORE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876" name="Google Shape;2876;p216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214950m Inline</a:t>
            </a:r>
            <a:endParaRPr/>
          </a:p>
        </p:txBody>
      </p:sp>
      <p:pic>
        <p:nvPicPr>
          <p:cNvPr id="2877" name="Google Shape;2877;p216"/>
          <p:cNvPicPr preferRelativeResize="0"/>
          <p:nvPr/>
        </p:nvPicPr>
        <p:blipFill rotWithShape="1">
          <a:blip r:embed="rId4">
            <a:alphaModFix amt="25000"/>
          </a:blip>
          <a:srcRect b="0" l="4979" r="0" t="6305"/>
          <a:stretch/>
        </p:blipFill>
        <p:spPr>
          <a:xfrm>
            <a:off x="727100" y="700150"/>
            <a:ext cx="5722327" cy="4290954"/>
          </a:xfrm>
          <a:prstGeom prst="rect">
            <a:avLst/>
          </a:prstGeom>
          <a:noFill/>
          <a:ln>
            <a:noFill/>
          </a:ln>
        </p:spPr>
      </p:pic>
      <p:sp>
        <p:nvSpPr>
          <p:cNvPr id="2878" name="Google Shape;2878;p2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879" name="Google Shape;2879;p216"/>
          <p:cNvCxnSpPr/>
          <p:nvPr/>
        </p:nvCxnSpPr>
        <p:spPr>
          <a:xfrm flipH="1">
            <a:off x="3067450" y="236265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80" name="Google Shape;2880;p216"/>
          <p:cNvCxnSpPr/>
          <p:nvPr/>
        </p:nvCxnSpPr>
        <p:spPr>
          <a:xfrm flipH="1">
            <a:off x="3410900" y="295377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81" name="Google Shape;2881;p216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882" name="Google Shape;2882;p216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3" name="Google Shape;2883;p216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7" name="Shape 2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" name="Google Shape;2888;p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7022" cy="483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889" name="Google Shape;2889;p217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AFTER SALT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890" name="Google Shape;2890;p2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1" name="Google Shape;2891;p217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892" name="Google Shape;2892;p217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3" name="Google Shape;2893;p217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2894" name="Google Shape;2894;p217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214950m Inline</a:t>
            </a:r>
            <a:endParaRPr/>
          </a:p>
        </p:txBody>
      </p:sp>
      <p:pic>
        <p:nvPicPr>
          <p:cNvPr id="2895" name="Google Shape;2895;p217"/>
          <p:cNvPicPr preferRelativeResize="0"/>
          <p:nvPr/>
        </p:nvPicPr>
        <p:blipFill rotWithShape="1">
          <a:blip r:embed="rId4">
            <a:alphaModFix amt="25000"/>
          </a:blip>
          <a:srcRect b="0" l="4843" r="0" t="6103"/>
          <a:stretch/>
        </p:blipFill>
        <p:spPr>
          <a:xfrm>
            <a:off x="727100" y="686700"/>
            <a:ext cx="5722327" cy="43044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6" name="Google Shape;2896;p217"/>
          <p:cNvCxnSpPr/>
          <p:nvPr/>
        </p:nvCxnSpPr>
        <p:spPr>
          <a:xfrm flipH="1">
            <a:off x="3067450" y="2362650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97" name="Google Shape;2897;p217"/>
          <p:cNvCxnSpPr/>
          <p:nvPr/>
        </p:nvCxnSpPr>
        <p:spPr>
          <a:xfrm flipH="1">
            <a:off x="3410900" y="2953775"/>
            <a:ext cx="571500" cy="95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2" name="Google Shape;2902;p218"/>
          <p:cNvPicPr preferRelativeResize="0"/>
          <p:nvPr/>
        </p:nvPicPr>
        <p:blipFill rotWithShape="1">
          <a:blip r:embed="rId3">
            <a:alphaModFix/>
          </a:blip>
          <a:srcRect b="11898" l="12873" r="29057" t="17234"/>
          <a:stretch/>
        </p:blipFill>
        <p:spPr>
          <a:xfrm>
            <a:off x="722800" y="684025"/>
            <a:ext cx="5726772" cy="43073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3" name="Google Shape;2903;p218"/>
          <p:cNvSpPr/>
          <p:nvPr/>
        </p:nvSpPr>
        <p:spPr>
          <a:xfrm>
            <a:off x="1129606" y="3589587"/>
            <a:ext cx="1808163" cy="118755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4" name="Google Shape;2904;p218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AFTER PLAIN FWI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905" name="Google Shape;2905;p218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214950m Inline</a:t>
            </a:r>
            <a:endParaRPr/>
          </a:p>
        </p:txBody>
      </p:sp>
      <p:pic>
        <p:nvPicPr>
          <p:cNvPr id="2906" name="Google Shape;2906;p218"/>
          <p:cNvPicPr preferRelativeResize="0"/>
          <p:nvPr/>
        </p:nvPicPr>
        <p:blipFill rotWithShape="1">
          <a:blip r:embed="rId4">
            <a:alphaModFix/>
          </a:blip>
          <a:srcRect b="0" l="0" r="90940" t="0"/>
          <a:stretch/>
        </p:blipFill>
        <p:spPr>
          <a:xfrm>
            <a:off x="152400" y="152400"/>
            <a:ext cx="570476" cy="483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7" name="Google Shape;2907;p218"/>
          <p:cNvPicPr preferRelativeResize="0"/>
          <p:nvPr/>
        </p:nvPicPr>
        <p:blipFill rotWithShape="1">
          <a:blip r:embed="rId4">
            <a:alphaModFix/>
          </a:blip>
          <a:srcRect b="88593" l="0" r="0" t="0"/>
          <a:stretch/>
        </p:blipFill>
        <p:spPr>
          <a:xfrm>
            <a:off x="152400" y="152400"/>
            <a:ext cx="6297022" cy="55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8" name="Google Shape;2908;p218"/>
          <p:cNvPicPr preferRelativeResize="0"/>
          <p:nvPr/>
        </p:nvPicPr>
        <p:blipFill rotWithShape="1">
          <a:blip r:embed="rId5">
            <a:alphaModFix amt="25000"/>
          </a:blip>
          <a:srcRect b="11768" l="11874" r="36451" t="17208"/>
          <a:stretch/>
        </p:blipFill>
        <p:spPr>
          <a:xfrm>
            <a:off x="722808" y="684036"/>
            <a:ext cx="5726765" cy="4307288"/>
          </a:xfrm>
          <a:prstGeom prst="rect">
            <a:avLst/>
          </a:prstGeom>
          <a:noFill/>
          <a:ln>
            <a:noFill/>
          </a:ln>
        </p:spPr>
      </p:pic>
      <p:sp>
        <p:nvSpPr>
          <p:cNvPr id="2909" name="Google Shape;2909;p218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910" name="Google Shape;2910;p218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1" name="Google Shape;2911;p218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2912" name="Google Shape;2912;p2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6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p219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AFTER SALT + BACKGROUND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pic>
        <p:nvPicPr>
          <p:cNvPr id="2918" name="Google Shape;2918;p219"/>
          <p:cNvPicPr preferRelativeResize="0"/>
          <p:nvPr/>
        </p:nvPicPr>
        <p:blipFill rotWithShape="1">
          <a:blip r:embed="rId3">
            <a:alphaModFix/>
          </a:blip>
          <a:srcRect b="11898" l="12807" r="29056" t="17484"/>
          <a:stretch/>
        </p:blipFill>
        <p:spPr>
          <a:xfrm>
            <a:off x="716300" y="699275"/>
            <a:ext cx="5733274" cy="42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9" name="Google Shape;2919;p219"/>
          <p:cNvSpPr/>
          <p:nvPr/>
        </p:nvSpPr>
        <p:spPr>
          <a:xfrm>
            <a:off x="1129606" y="3589587"/>
            <a:ext cx="1808163" cy="118755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0" name="Google Shape;2920;p219"/>
          <p:cNvPicPr preferRelativeResize="0"/>
          <p:nvPr/>
        </p:nvPicPr>
        <p:blipFill rotWithShape="1">
          <a:blip r:embed="rId4">
            <a:alphaModFix/>
          </a:blip>
          <a:srcRect b="0" l="0" r="90940" t="0"/>
          <a:stretch/>
        </p:blipFill>
        <p:spPr>
          <a:xfrm>
            <a:off x="152400" y="152400"/>
            <a:ext cx="570476" cy="483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1" name="Google Shape;2921;p219"/>
          <p:cNvPicPr preferRelativeResize="0"/>
          <p:nvPr/>
        </p:nvPicPr>
        <p:blipFill rotWithShape="1">
          <a:blip r:embed="rId4">
            <a:alphaModFix/>
          </a:blip>
          <a:srcRect b="88593" l="0" r="0" t="0"/>
          <a:stretch/>
        </p:blipFill>
        <p:spPr>
          <a:xfrm>
            <a:off x="152400" y="152400"/>
            <a:ext cx="6297022" cy="551928"/>
          </a:xfrm>
          <a:prstGeom prst="rect">
            <a:avLst/>
          </a:prstGeom>
          <a:noFill/>
          <a:ln>
            <a:noFill/>
          </a:ln>
        </p:spPr>
      </p:pic>
      <p:sp>
        <p:nvSpPr>
          <p:cNvPr id="2922" name="Google Shape;2922;p219"/>
          <p:cNvSpPr txBox="1"/>
          <p:nvPr/>
        </p:nvSpPr>
        <p:spPr>
          <a:xfrm>
            <a:off x="4805125" y="837600"/>
            <a:ext cx="1491900" cy="35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214950m Inline</a:t>
            </a:r>
            <a:endParaRPr/>
          </a:p>
        </p:txBody>
      </p:sp>
      <p:pic>
        <p:nvPicPr>
          <p:cNvPr id="2923" name="Google Shape;2923;p219"/>
          <p:cNvPicPr preferRelativeResize="0"/>
          <p:nvPr/>
        </p:nvPicPr>
        <p:blipFill rotWithShape="1">
          <a:blip r:embed="rId5">
            <a:alphaModFix amt="25000"/>
          </a:blip>
          <a:srcRect b="11675" l="11791" r="36400" t="17738"/>
          <a:stretch/>
        </p:blipFill>
        <p:spPr>
          <a:xfrm>
            <a:off x="716311" y="699267"/>
            <a:ext cx="5733259" cy="4292055"/>
          </a:xfrm>
          <a:prstGeom prst="rect">
            <a:avLst/>
          </a:prstGeom>
          <a:noFill/>
          <a:ln>
            <a:noFill/>
          </a:ln>
        </p:spPr>
      </p:pic>
      <p:sp>
        <p:nvSpPr>
          <p:cNvPr id="2924" name="Google Shape;2924;p219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925" name="Google Shape;2925;p219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6" name="Google Shape;2926;p219"/>
          <p:cNvSpPr txBox="1"/>
          <p:nvPr/>
        </p:nvSpPr>
        <p:spPr>
          <a:xfrm>
            <a:off x="0" y="2419350"/>
            <a:ext cx="6669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2927" name="Google Shape;2927;p2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2" name="Google Shape;2932;p220"/>
          <p:cNvGrpSpPr/>
          <p:nvPr/>
        </p:nvGrpSpPr>
        <p:grpSpPr>
          <a:xfrm>
            <a:off x="152400" y="152400"/>
            <a:ext cx="6288749" cy="4773375"/>
            <a:chOff x="152400" y="152400"/>
            <a:chExt cx="6288749" cy="4773375"/>
          </a:xfrm>
        </p:grpSpPr>
        <p:pic>
          <p:nvPicPr>
            <p:cNvPr id="2933" name="Google Shape;2933;p220"/>
            <p:cNvPicPr preferRelativeResize="0"/>
            <p:nvPr/>
          </p:nvPicPr>
          <p:blipFill rotWithShape="1">
            <a:blip r:embed="rId3">
              <a:alphaModFix/>
            </a:blip>
            <a:srcRect b="1351" l="0" r="0" t="0"/>
            <a:stretch/>
          </p:blipFill>
          <p:spPr>
            <a:xfrm>
              <a:off x="152400" y="152400"/>
              <a:ext cx="6288749" cy="4773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4" name="Google Shape;2934;p220"/>
            <p:cNvPicPr preferRelativeResize="0"/>
            <p:nvPr/>
          </p:nvPicPr>
          <p:blipFill rotWithShape="1">
            <a:blip r:embed="rId4">
              <a:alphaModFix amt="25000"/>
            </a:blip>
            <a:srcRect b="0" l="0" r="0" t="0"/>
            <a:stretch/>
          </p:blipFill>
          <p:spPr>
            <a:xfrm>
              <a:off x="152400" y="152400"/>
              <a:ext cx="6288749" cy="4773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35" name="Google Shape;2935;p220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BEFORE </a:t>
            </a:r>
            <a:r>
              <a:rPr b="1" lang="en" sz="2400"/>
              <a:t>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936" name="Google Shape;2936;p2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37" name="Google Shape;2937;p220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938" name="Google Shape;2938;p220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9" name="Google Shape;2939;p220"/>
          <p:cNvSpPr txBox="1"/>
          <p:nvPr/>
        </p:nvSpPr>
        <p:spPr>
          <a:xfrm>
            <a:off x="0" y="2190750"/>
            <a:ext cx="7143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2940" name="Google Shape;2940;p220"/>
          <p:cNvSpPr/>
          <p:nvPr/>
        </p:nvSpPr>
        <p:spPr>
          <a:xfrm rot="7945724">
            <a:off x="1142979" y="819278"/>
            <a:ext cx="1305077" cy="65721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1" name="Google Shape;2941;p220"/>
          <p:cNvSpPr/>
          <p:nvPr/>
        </p:nvSpPr>
        <p:spPr>
          <a:xfrm rot="8307435">
            <a:off x="3919454" y="794617"/>
            <a:ext cx="1305078" cy="6573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5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p221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AFTER SALT + BACKGROUND UPDATES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grpSp>
        <p:nvGrpSpPr>
          <p:cNvPr id="2947" name="Google Shape;2947;p221"/>
          <p:cNvGrpSpPr/>
          <p:nvPr/>
        </p:nvGrpSpPr>
        <p:grpSpPr>
          <a:xfrm>
            <a:off x="152400" y="152400"/>
            <a:ext cx="6288749" cy="4773375"/>
            <a:chOff x="152400" y="152400"/>
            <a:chExt cx="6288749" cy="4773375"/>
          </a:xfrm>
        </p:grpSpPr>
        <p:pic>
          <p:nvPicPr>
            <p:cNvPr id="2948" name="Google Shape;2948;p221"/>
            <p:cNvPicPr preferRelativeResize="0"/>
            <p:nvPr/>
          </p:nvPicPr>
          <p:blipFill rotWithShape="1">
            <a:blip r:embed="rId3">
              <a:alphaModFix/>
            </a:blip>
            <a:srcRect b="1351" l="0" r="0" t="0"/>
            <a:stretch/>
          </p:blipFill>
          <p:spPr>
            <a:xfrm>
              <a:off x="152400" y="152400"/>
              <a:ext cx="6288749" cy="4773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9" name="Google Shape;2949;p221"/>
            <p:cNvPicPr preferRelativeResize="0"/>
            <p:nvPr/>
          </p:nvPicPr>
          <p:blipFill rotWithShape="1">
            <a:blip r:embed="rId4">
              <a:alphaModFix amt="25000"/>
            </a:blip>
            <a:srcRect b="1351" l="0" r="0" t="0"/>
            <a:stretch/>
          </p:blipFill>
          <p:spPr>
            <a:xfrm>
              <a:off x="152400" y="152400"/>
              <a:ext cx="6288749" cy="4773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50" name="Google Shape;2950;p2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1" name="Google Shape;2951;p221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952" name="Google Shape;2952;p221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3" name="Google Shape;2953;p221"/>
          <p:cNvSpPr txBox="1"/>
          <p:nvPr/>
        </p:nvSpPr>
        <p:spPr>
          <a:xfrm>
            <a:off x="0" y="2190750"/>
            <a:ext cx="7143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2954" name="Google Shape;2954;p221"/>
          <p:cNvSpPr/>
          <p:nvPr/>
        </p:nvSpPr>
        <p:spPr>
          <a:xfrm rot="7945724">
            <a:off x="1142979" y="819278"/>
            <a:ext cx="1305077" cy="65721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5" name="Google Shape;2955;p221"/>
          <p:cNvSpPr/>
          <p:nvPr/>
        </p:nvSpPr>
        <p:spPr>
          <a:xfrm rot="8307435">
            <a:off x="3919454" y="794617"/>
            <a:ext cx="1305078" cy="6573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9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0" name="Google Shape;2960;p222"/>
          <p:cNvPicPr preferRelativeResize="0"/>
          <p:nvPr/>
        </p:nvPicPr>
        <p:blipFill rotWithShape="1">
          <a:blip r:embed="rId3">
            <a:alphaModFix/>
          </a:blip>
          <a:srcRect b="1351" l="0" r="0" t="0"/>
          <a:stretch/>
        </p:blipFill>
        <p:spPr>
          <a:xfrm>
            <a:off x="152400" y="152400"/>
            <a:ext cx="6288749" cy="47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1" name="Google Shape;2961;p222"/>
          <p:cNvPicPr preferRelativeResize="0"/>
          <p:nvPr/>
        </p:nvPicPr>
        <p:blipFill rotWithShape="1">
          <a:blip r:embed="rId4">
            <a:alphaModFix/>
          </a:blip>
          <a:srcRect b="12895" l="12823" r="29020" t="17509"/>
          <a:stretch/>
        </p:blipFill>
        <p:spPr>
          <a:xfrm>
            <a:off x="714300" y="714375"/>
            <a:ext cx="5735124" cy="42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2" name="Google Shape;2962;p222"/>
          <p:cNvSpPr txBox="1"/>
          <p:nvPr/>
        </p:nvSpPr>
        <p:spPr>
          <a:xfrm>
            <a:off x="2800350" y="85725"/>
            <a:ext cx="16098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2963" name="Google Shape;2963;p222"/>
          <p:cNvSpPr/>
          <p:nvPr/>
        </p:nvSpPr>
        <p:spPr>
          <a:xfrm>
            <a:off x="133350" y="2190750"/>
            <a:ext cx="238200" cy="1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4" name="Google Shape;2964;p222"/>
          <p:cNvSpPr txBox="1"/>
          <p:nvPr/>
        </p:nvSpPr>
        <p:spPr>
          <a:xfrm>
            <a:off x="0" y="2190750"/>
            <a:ext cx="7143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sp>
        <p:nvSpPr>
          <p:cNvPr id="2965" name="Google Shape;2965;p222"/>
          <p:cNvSpPr txBox="1"/>
          <p:nvPr/>
        </p:nvSpPr>
        <p:spPr>
          <a:xfrm>
            <a:off x="6449425" y="152400"/>
            <a:ext cx="26337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AFTER PLAIN FWI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pic>
        <p:nvPicPr>
          <p:cNvPr id="2966" name="Google Shape;2966;p222"/>
          <p:cNvPicPr preferRelativeResize="0"/>
          <p:nvPr/>
        </p:nvPicPr>
        <p:blipFill rotWithShape="1">
          <a:blip r:embed="rId5">
            <a:alphaModFix amt="25000"/>
          </a:blip>
          <a:srcRect b="12998" l="12908" r="29104" t="17600"/>
          <a:stretch/>
        </p:blipFill>
        <p:spPr>
          <a:xfrm>
            <a:off x="723000" y="708250"/>
            <a:ext cx="5728126" cy="421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967" name="Google Shape;2967;p222"/>
          <p:cNvSpPr/>
          <p:nvPr/>
        </p:nvSpPr>
        <p:spPr>
          <a:xfrm rot="7945724">
            <a:off x="1142979" y="819278"/>
            <a:ext cx="1305077" cy="65721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8" name="Google Shape;2968;p222"/>
          <p:cNvSpPr/>
          <p:nvPr/>
        </p:nvSpPr>
        <p:spPr>
          <a:xfrm rot="8307435">
            <a:off x="3919454" y="794617"/>
            <a:ext cx="1305078" cy="6573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9" name="Google Shape;2969;p2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3" name="Shape 2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4" name="Google Shape;2974;p2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975" name="Google Shape;2975;p2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Level sets can be used to track sharp salt boundaries in a velocity model inversion  context.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implicit surface can be sparsely represented, making inversion of the Hessian more computationally feasible.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implicit surface offers an elegant means of including expert guidance into the inversion workflow, and can hasten convergence.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full method can be used on 3D datasets to find improved salt models, even with inclusions.</a:t>
            </a:r>
            <a:endParaRPr/>
          </a:p>
        </p:txBody>
      </p:sp>
      <p:sp>
        <p:nvSpPr>
          <p:cNvPr id="2976" name="Google Shape;2976;p2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6"/>
          <p:cNvSpPr txBox="1"/>
          <p:nvPr/>
        </p:nvSpPr>
        <p:spPr>
          <a:xfrm>
            <a:off x="3164900" y="2628125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Velocity model</a:t>
            </a:r>
            <a:endParaRPr/>
          </a:p>
        </p:txBody>
      </p:sp>
      <p:pic>
        <p:nvPicPr>
          <p:cNvPr id="106" name="Google Shape;106;p26"/>
          <p:cNvPicPr preferRelativeResize="0"/>
          <p:nvPr/>
        </p:nvPicPr>
        <p:blipFill rotWithShape="1">
          <a:blip r:embed="rId3">
            <a:alphaModFix/>
          </a:blip>
          <a:srcRect b="55504" l="8087" r="53124" t="0"/>
          <a:stretch/>
        </p:blipFill>
        <p:spPr>
          <a:xfrm>
            <a:off x="2202191" y="2998996"/>
            <a:ext cx="2658533" cy="113304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 txBox="1"/>
          <p:nvPr>
            <p:ph type="title"/>
          </p:nvPr>
        </p:nvSpPr>
        <p:spPr>
          <a:xfrm>
            <a:off x="1090400" y="1635600"/>
            <a:ext cx="6858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How do we keep </a:t>
            </a:r>
            <a:r>
              <a:rPr lang="en" sz="3600"/>
              <a:t>track</a:t>
            </a:r>
            <a:r>
              <a:rPr lang="en" sz="3600"/>
              <a:t> of </a:t>
            </a:r>
            <a:r>
              <a:rPr lang="en" sz="3600"/>
              <a:t>these</a:t>
            </a:r>
            <a:r>
              <a:rPr lang="en" sz="3600"/>
              <a:t> sharp boundaries?</a:t>
            </a:r>
            <a:endParaRPr sz="3600"/>
          </a:p>
        </p:txBody>
      </p:sp>
      <p:sp>
        <p:nvSpPr>
          <p:cNvPr id="371" name="Google Shape;37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0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1" name="Google Shape;2981;p224"/>
          <p:cNvPicPr preferRelativeResize="0"/>
          <p:nvPr/>
        </p:nvPicPr>
        <p:blipFill rotWithShape="1">
          <a:blip r:embed="rId3">
            <a:alphaModFix/>
          </a:blip>
          <a:srcRect b="11898" l="12807" r="29056" t="17484"/>
          <a:stretch/>
        </p:blipFill>
        <p:spPr>
          <a:xfrm>
            <a:off x="4619700" y="1028656"/>
            <a:ext cx="4524300" cy="3234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82" name="Google Shape;2982;p224"/>
          <p:cNvSpPr/>
          <p:nvPr/>
        </p:nvSpPr>
        <p:spPr>
          <a:xfrm>
            <a:off x="4945852" y="3206748"/>
            <a:ext cx="1426800" cy="8943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83" name="Google Shape;2983;p224"/>
          <p:cNvPicPr preferRelativeResize="0"/>
          <p:nvPr/>
        </p:nvPicPr>
        <p:blipFill rotWithShape="1">
          <a:blip r:embed="rId4">
            <a:alphaModFix amt="25000"/>
          </a:blip>
          <a:srcRect b="11675" l="11791" r="36400" t="17738"/>
          <a:stretch/>
        </p:blipFill>
        <p:spPr>
          <a:xfrm>
            <a:off x="4619709" y="1028650"/>
            <a:ext cx="4524286" cy="3234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4" name="Google Shape;2984;p224"/>
          <p:cNvGrpSpPr/>
          <p:nvPr/>
        </p:nvGrpSpPr>
        <p:grpSpPr>
          <a:xfrm>
            <a:off x="125" y="1028859"/>
            <a:ext cx="4619657" cy="3234421"/>
            <a:chOff x="5613491" y="383143"/>
            <a:chExt cx="3178080" cy="2178208"/>
          </a:xfrm>
        </p:grpSpPr>
        <p:pic>
          <p:nvPicPr>
            <p:cNvPr id="2985" name="Google Shape;2985;p224"/>
            <p:cNvPicPr preferRelativeResize="0"/>
            <p:nvPr/>
          </p:nvPicPr>
          <p:blipFill rotWithShape="1">
            <a:blip r:embed="rId5">
              <a:alphaModFix/>
            </a:blip>
            <a:srcRect b="11898" l="12873" r="29057" t="17234"/>
            <a:stretch/>
          </p:blipFill>
          <p:spPr>
            <a:xfrm>
              <a:off x="5613491" y="383143"/>
              <a:ext cx="3178080" cy="2178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6" name="Google Shape;2986;p224"/>
            <p:cNvSpPr/>
            <p:nvPr/>
          </p:nvSpPr>
          <p:spPr>
            <a:xfrm>
              <a:off x="5839249" y="1852486"/>
              <a:ext cx="1003200" cy="600300"/>
            </a:xfrm>
            <a:prstGeom prst="ellipse">
              <a:avLst/>
            </a:prstGeom>
            <a:noFill/>
            <a:ln cap="flat" cmpd="sng" w="3810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87" name="Google Shape;2987;p224"/>
            <p:cNvPicPr preferRelativeResize="0"/>
            <p:nvPr/>
          </p:nvPicPr>
          <p:blipFill rotWithShape="1">
            <a:blip r:embed="rId6">
              <a:alphaModFix amt="25000"/>
            </a:blip>
            <a:srcRect b="11768" l="11874" r="36451" t="17208"/>
            <a:stretch/>
          </p:blipFill>
          <p:spPr>
            <a:xfrm>
              <a:off x="5613496" y="383149"/>
              <a:ext cx="3178073" cy="21781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8" name="Google Shape;2988;p224"/>
          <p:cNvSpPr txBox="1"/>
          <p:nvPr/>
        </p:nvSpPr>
        <p:spPr>
          <a:xfrm>
            <a:off x="0" y="1028650"/>
            <a:ext cx="4619700" cy="49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STANDARD </a:t>
            </a:r>
            <a:r>
              <a:rPr b="1" lang="en" sz="2000"/>
              <a:t>FWI</a:t>
            </a:r>
            <a:endParaRPr b="1" sz="2000"/>
          </a:p>
        </p:txBody>
      </p:sp>
      <p:sp>
        <p:nvSpPr>
          <p:cNvPr id="2989" name="Google Shape;2989;p224"/>
          <p:cNvSpPr txBox="1"/>
          <p:nvPr/>
        </p:nvSpPr>
        <p:spPr>
          <a:xfrm>
            <a:off x="4619700" y="1028700"/>
            <a:ext cx="4524300" cy="49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SHAPE OPTIMIZATION</a:t>
            </a:r>
            <a:endParaRPr b="1" sz="2000"/>
          </a:p>
        </p:txBody>
      </p:sp>
      <p:sp>
        <p:nvSpPr>
          <p:cNvPr id="2990" name="Google Shape;2990;p2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4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p2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6" name="Google Shape;2996;p2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97" name="Google Shape;2997;p2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00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2" name="Google Shape;3002;p226"/>
          <p:cNvGrpSpPr/>
          <p:nvPr/>
        </p:nvGrpSpPr>
        <p:grpSpPr>
          <a:xfrm>
            <a:off x="1049575" y="-1031150"/>
            <a:ext cx="7160150" cy="7160150"/>
            <a:chOff x="1049575" y="-1031150"/>
            <a:chExt cx="7160150" cy="7160150"/>
          </a:xfrm>
        </p:grpSpPr>
        <p:pic>
          <p:nvPicPr>
            <p:cNvPr id="3003" name="Google Shape;3003;p2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49575" y="-1031150"/>
              <a:ext cx="7160150" cy="716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4" name="Google Shape;3004;p226"/>
            <p:cNvSpPr txBox="1"/>
            <p:nvPr/>
          </p:nvSpPr>
          <p:spPr>
            <a:xfrm>
              <a:off x="1779025" y="567600"/>
              <a:ext cx="1262700" cy="34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BIG OIL, Ltd</a:t>
              </a:r>
              <a:endParaRPr b="1"/>
            </a:p>
          </p:txBody>
        </p:sp>
      </p:grpSp>
      <p:sp>
        <p:nvSpPr>
          <p:cNvPr id="3005" name="Google Shape;3005;p2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009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" name="Google Shape;3010;p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1" name="Google Shape;3011;p227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12" name="Google Shape;3012;p227"/>
          <p:cNvSpPr/>
          <p:nvPr/>
        </p:nvSpPr>
        <p:spPr>
          <a:xfrm>
            <a:off x="4675100" y="2104875"/>
            <a:ext cx="1762625" cy="1176674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13" name="Google Shape;3013;p227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014" name="Google Shape;3014;p227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15" name="Google Shape;3015;p227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16" name="Google Shape;3016;p227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17" name="Google Shape;3017;p227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18" name="Google Shape;3018;p227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19" name="Google Shape;3019;p227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20" name="Google Shape;3020;p227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21" name="Google Shape;3021;p227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22" name="Google Shape;3022;p227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23" name="Google Shape;3023;p227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24" name="Google Shape;3024;p2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25" name="Google Shape;3025;p227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029" name="Shape 3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0" name="Google Shape;3030;p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1" name="Google Shape;3031;p228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32" name="Google Shape;3032;p228"/>
          <p:cNvSpPr/>
          <p:nvPr/>
        </p:nvSpPr>
        <p:spPr>
          <a:xfrm>
            <a:off x="4675100" y="2104875"/>
            <a:ext cx="1762625" cy="1176674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33" name="Google Shape;3033;p228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034" name="Google Shape;3034;p228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35" name="Google Shape;3035;p228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36" name="Google Shape;3036;p228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37" name="Google Shape;3037;p228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38" name="Google Shape;3038;p228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39" name="Google Shape;3039;p228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0" name="Google Shape;3040;p228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1" name="Google Shape;3041;p228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2" name="Google Shape;3042;p228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3" name="Google Shape;3043;p228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044" name="Google Shape;3044;p228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045" name="Google Shape;3045;p228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46" name="Google Shape;3046;p228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47" name="Google Shape;3047;p228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48" name="Google Shape;3048;p228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49" name="Google Shape;3049;p228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50" name="Google Shape;3050;p228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051" name="Google Shape;3051;p228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052" name="Google Shape;3052;p228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53" name="Google Shape;3053;p228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54" name="Google Shape;3054;p228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55" name="Google Shape;3055;p228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56" name="Google Shape;3056;p228"/>
            <p:cNvCxnSpPr/>
            <p:nvPr/>
          </p:nvCxnSpPr>
          <p:spPr>
            <a:xfrm flipH="1">
              <a:off x="7068150" y="3512325"/>
              <a:ext cx="373500" cy="1262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57" name="Google Shape;3057;p228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58" name="Google Shape;3058;p2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59" name="Google Shape;3059;p228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063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4" name="Google Shape;3064;p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5" name="Google Shape;3065;p229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66" name="Google Shape;3066;p229"/>
          <p:cNvSpPr/>
          <p:nvPr/>
        </p:nvSpPr>
        <p:spPr>
          <a:xfrm>
            <a:off x="4675100" y="2104875"/>
            <a:ext cx="1762625" cy="1176674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67" name="Google Shape;3067;p229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068" name="Google Shape;3068;p229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69" name="Google Shape;3069;p229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70" name="Google Shape;3070;p229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1" name="Google Shape;3071;p229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2" name="Google Shape;3072;p229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3" name="Google Shape;3073;p229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4" name="Google Shape;3074;p229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5" name="Google Shape;3075;p229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6" name="Google Shape;3076;p229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7" name="Google Shape;3077;p229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078" name="Google Shape;3078;p229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079" name="Google Shape;3079;p229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80" name="Google Shape;3080;p229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81" name="Google Shape;3081;p229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82" name="Google Shape;3082;p229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83" name="Google Shape;3083;p229"/>
            <p:cNvCxnSpPr/>
            <p:nvPr/>
          </p:nvCxnSpPr>
          <p:spPr>
            <a:xfrm flipH="1">
              <a:off x="7068150" y="3512325"/>
              <a:ext cx="373500" cy="1262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84" name="Google Shape;3084;p229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85" name="Google Shape;3085;p2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6" name="Google Shape;3086;p229"/>
          <p:cNvPicPr preferRelativeResize="0"/>
          <p:nvPr/>
        </p:nvPicPr>
        <p:blipFill rotWithShape="1">
          <a:blip r:embed="rId5">
            <a:alphaModFix/>
          </a:blip>
          <a:srcRect b="17331" l="13360" r="42014" t="32269"/>
          <a:stretch/>
        </p:blipFill>
        <p:spPr>
          <a:xfrm>
            <a:off x="276250" y="2426345"/>
            <a:ext cx="1283476" cy="85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7" name="Google Shape;3087;p229"/>
          <p:cNvPicPr preferRelativeResize="0"/>
          <p:nvPr/>
        </p:nvPicPr>
        <p:blipFill rotWithShape="1">
          <a:blip r:embed="rId5">
            <a:alphaModFix/>
          </a:blip>
          <a:srcRect b="17331" l="13360" r="42014" t="32269"/>
          <a:stretch/>
        </p:blipFill>
        <p:spPr>
          <a:xfrm>
            <a:off x="480241" y="2609333"/>
            <a:ext cx="1283476" cy="85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8" name="Google Shape;3088;p229"/>
          <p:cNvPicPr preferRelativeResize="0"/>
          <p:nvPr/>
        </p:nvPicPr>
        <p:blipFill rotWithShape="1">
          <a:blip r:embed="rId5">
            <a:alphaModFix/>
          </a:blip>
          <a:srcRect b="17331" l="13360" r="42014" t="32269"/>
          <a:stretch/>
        </p:blipFill>
        <p:spPr>
          <a:xfrm>
            <a:off x="684232" y="2792321"/>
            <a:ext cx="1283476" cy="85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9" name="Google Shape;3089;p229"/>
          <p:cNvPicPr preferRelativeResize="0"/>
          <p:nvPr/>
        </p:nvPicPr>
        <p:blipFill rotWithShape="1">
          <a:blip r:embed="rId5">
            <a:alphaModFix/>
          </a:blip>
          <a:srcRect b="17331" l="13360" r="42014" t="32269"/>
          <a:stretch/>
        </p:blipFill>
        <p:spPr>
          <a:xfrm>
            <a:off x="888223" y="2975309"/>
            <a:ext cx="1283476" cy="851092"/>
          </a:xfrm>
          <a:prstGeom prst="rect">
            <a:avLst/>
          </a:prstGeom>
          <a:noFill/>
          <a:ln>
            <a:noFill/>
          </a:ln>
        </p:spPr>
      </p:pic>
      <p:sp>
        <p:nvSpPr>
          <p:cNvPr id="3090" name="Google Shape;3090;p229"/>
          <p:cNvSpPr txBox="1"/>
          <p:nvPr/>
        </p:nvSpPr>
        <p:spPr>
          <a:xfrm>
            <a:off x="276250" y="1973678"/>
            <a:ext cx="17889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Seismic data</a:t>
            </a:r>
            <a:endParaRPr b="1"/>
          </a:p>
        </p:txBody>
      </p:sp>
      <p:sp>
        <p:nvSpPr>
          <p:cNvPr id="3091" name="Google Shape;3091;p229"/>
          <p:cNvSpPr/>
          <p:nvPr/>
        </p:nvSpPr>
        <p:spPr>
          <a:xfrm>
            <a:off x="2283310" y="2640075"/>
            <a:ext cx="758400" cy="746700"/>
          </a:xfrm>
          <a:prstGeom prst="mathPlus">
            <a:avLst>
              <a:gd fmla="val 23520" name="adj1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92" name="Google Shape;3092;p229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096" name="Shape 3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Google Shape;3097;p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8" name="Google Shape;3098;p230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099" name="Google Shape;3099;p2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00" name="Google Shape;3100;p230"/>
          <p:cNvPicPr preferRelativeResize="0"/>
          <p:nvPr/>
        </p:nvPicPr>
        <p:blipFill rotWithShape="1">
          <a:blip r:embed="rId4">
            <a:alphaModFix/>
          </a:blip>
          <a:srcRect b="827" l="16833" r="15912" t="57369"/>
          <a:stretch/>
        </p:blipFill>
        <p:spPr>
          <a:xfrm>
            <a:off x="3041725" y="1837500"/>
            <a:ext cx="3768648" cy="1962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1" name="Google Shape;3101;p230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102" name="Google Shape;3102;p230"/>
            <p:cNvPicPr preferRelativeResize="0"/>
            <p:nvPr/>
          </p:nvPicPr>
          <p:blipFill rotWithShape="1">
            <a:blip r:embed="rId5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03" name="Google Shape;3103;p230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04" name="Google Shape;3104;p230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05" name="Google Shape;3105;p230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06" name="Google Shape;3106;p230"/>
            <p:cNvCxnSpPr/>
            <p:nvPr/>
          </p:nvCxnSpPr>
          <p:spPr>
            <a:xfrm flipH="1">
              <a:off x="7068150" y="3512325"/>
              <a:ext cx="373500" cy="1262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07" name="Google Shape;3107;p230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108" name="Google Shape;3108;p230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109" name="Google Shape;3109;p230"/>
            <p:cNvPicPr preferRelativeResize="0"/>
            <p:nvPr/>
          </p:nvPicPr>
          <p:blipFill rotWithShape="1">
            <a:blip r:embed="rId5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10" name="Google Shape;3110;p230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11" name="Google Shape;3111;p230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12" name="Google Shape;3112;p230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13" name="Google Shape;3113;p230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14" name="Google Shape;3114;p230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115" name="Google Shape;3115;p230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cxnSp>
        <p:nvCxnSpPr>
          <p:cNvPr id="3116" name="Google Shape;3116;p230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120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1" name="Google Shape;3121;p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2" name="Google Shape;3122;p231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123" name="Google Shape;3123;p2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24" name="Google Shape;3124;p231"/>
          <p:cNvPicPr preferRelativeResize="0"/>
          <p:nvPr/>
        </p:nvPicPr>
        <p:blipFill rotWithShape="1">
          <a:blip r:embed="rId4">
            <a:alphaModFix/>
          </a:blip>
          <a:srcRect b="827" l="16833" r="15912" t="57369"/>
          <a:stretch/>
        </p:blipFill>
        <p:spPr>
          <a:xfrm>
            <a:off x="3041725" y="1837500"/>
            <a:ext cx="3768648" cy="1962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5" name="Google Shape;3125;p231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126" name="Google Shape;3126;p231"/>
            <p:cNvPicPr preferRelativeResize="0"/>
            <p:nvPr/>
          </p:nvPicPr>
          <p:blipFill rotWithShape="1">
            <a:blip r:embed="rId5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27" name="Google Shape;3127;p231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28" name="Google Shape;3128;p231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29" name="Google Shape;3129;p231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30" name="Google Shape;3130;p231"/>
            <p:cNvCxnSpPr/>
            <p:nvPr/>
          </p:nvCxnSpPr>
          <p:spPr>
            <a:xfrm flipH="1">
              <a:off x="7068150" y="3512325"/>
              <a:ext cx="373500" cy="1262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31" name="Google Shape;3131;p231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132" name="Google Shape;3132;p231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133" name="Google Shape;3133;p231"/>
            <p:cNvPicPr preferRelativeResize="0"/>
            <p:nvPr/>
          </p:nvPicPr>
          <p:blipFill rotWithShape="1">
            <a:blip r:embed="rId5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34" name="Google Shape;3134;p231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35" name="Google Shape;3135;p231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36" name="Google Shape;3136;p231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37" name="Google Shape;3137;p231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38" name="Google Shape;3138;p231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3139" name="Google Shape;3139;p2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8604" y="600325"/>
            <a:ext cx="423900" cy="671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0" name="Google Shape;3140;p231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41" name="Google Shape;3141;p231"/>
          <p:cNvSpPr/>
          <p:nvPr/>
        </p:nvSpPr>
        <p:spPr>
          <a:xfrm>
            <a:off x="3996738" y="1245375"/>
            <a:ext cx="417750" cy="1782000"/>
          </a:xfrm>
          <a:custGeom>
            <a:rect b="b" l="l" r="r" t="t"/>
            <a:pathLst>
              <a:path extrusionOk="0" h="71280" w="16710">
                <a:moveTo>
                  <a:pt x="915" y="0"/>
                </a:moveTo>
                <a:cubicBezTo>
                  <a:pt x="983" y="6480"/>
                  <a:pt x="-1312" y="27000"/>
                  <a:pt x="1320" y="38880"/>
                </a:cubicBezTo>
                <a:cubicBezTo>
                  <a:pt x="3953" y="50760"/>
                  <a:pt x="14145" y="65880"/>
                  <a:pt x="16710" y="7128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42" name="Google Shape;3142;p231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146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7" name="Google Shape;3147;p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8" name="Google Shape;3148;p232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49" name="Google Shape;3149;p232"/>
          <p:cNvSpPr/>
          <p:nvPr/>
        </p:nvSpPr>
        <p:spPr>
          <a:xfrm>
            <a:off x="4675100" y="2104875"/>
            <a:ext cx="1762625" cy="1176674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0" name="Google Shape;3150;p232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151" name="Google Shape;3151;p232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152" name="Google Shape;3152;p232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153" name="Google Shape;3153;p232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4" name="Google Shape;3154;p232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5" name="Google Shape;3155;p232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6" name="Google Shape;3156;p232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7" name="Google Shape;3157;p232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8" name="Google Shape;3158;p232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9" name="Google Shape;3159;p232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60" name="Google Shape;3160;p232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161" name="Google Shape;3161;p232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162" name="Google Shape;3162;p232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63" name="Google Shape;3163;p232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64" name="Google Shape;3164;p232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65" name="Google Shape;3165;p232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66" name="Google Shape;3166;p232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67" name="Google Shape;3167;p232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168" name="Google Shape;3168;p232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169" name="Google Shape;3169;p232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70" name="Google Shape;3170;p232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71" name="Google Shape;3171;p232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72" name="Google Shape;3172;p232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73" name="Google Shape;3173;p232"/>
            <p:cNvCxnSpPr/>
            <p:nvPr/>
          </p:nvCxnSpPr>
          <p:spPr>
            <a:xfrm flipH="1">
              <a:off x="7068150" y="3512325"/>
              <a:ext cx="373500" cy="1262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74" name="Google Shape;3174;p232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175" name="Google Shape;3175;p2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176" name="Google Shape;3176;p232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77" name="Google Shape;3177;p232"/>
          <p:cNvPicPr preferRelativeResize="0"/>
          <p:nvPr/>
        </p:nvPicPr>
        <p:blipFill rotWithShape="1">
          <a:blip r:embed="rId5">
            <a:alphaModFix/>
          </a:blip>
          <a:srcRect b="9756" l="0" r="49459" t="20352"/>
          <a:stretch/>
        </p:blipFill>
        <p:spPr>
          <a:xfrm>
            <a:off x="6355475" y="121000"/>
            <a:ext cx="26126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18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2" name="Google Shape;3182;p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3" name="Google Shape;3183;p233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84" name="Google Shape;3184;p233"/>
          <p:cNvSpPr/>
          <p:nvPr/>
        </p:nvSpPr>
        <p:spPr>
          <a:xfrm>
            <a:off x="4675100" y="2104875"/>
            <a:ext cx="1762625" cy="1176674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85" name="Google Shape;3185;p233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186" name="Google Shape;3186;p233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187" name="Google Shape;3187;p233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188" name="Google Shape;3188;p233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89" name="Google Shape;3189;p233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0" name="Google Shape;3190;p233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1" name="Google Shape;3191;p233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2" name="Google Shape;3192;p233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3" name="Google Shape;3193;p233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4" name="Google Shape;3194;p233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5" name="Google Shape;3195;p233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196" name="Google Shape;3196;p233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197" name="Google Shape;3197;p233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98" name="Google Shape;3198;p233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99" name="Google Shape;3199;p233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00" name="Google Shape;3200;p233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01" name="Google Shape;3201;p233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02" name="Google Shape;3202;p233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203" name="Google Shape;3203;p233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204" name="Google Shape;3204;p233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05" name="Google Shape;3205;p233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06" name="Google Shape;3206;p233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07" name="Google Shape;3207;p233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08" name="Google Shape;3208;p233"/>
            <p:cNvCxnSpPr/>
            <p:nvPr/>
          </p:nvCxnSpPr>
          <p:spPr>
            <a:xfrm flipH="1">
              <a:off x="7068150" y="3512325"/>
              <a:ext cx="373500" cy="1262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09" name="Google Shape;3209;p233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210" name="Google Shape;3210;p2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211" name="Google Shape;3211;p233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12" name="Google Shape;3212;p233"/>
          <p:cNvPicPr preferRelativeResize="0"/>
          <p:nvPr/>
        </p:nvPicPr>
        <p:blipFill rotWithShape="1">
          <a:blip r:embed="rId5">
            <a:alphaModFix/>
          </a:blip>
          <a:srcRect b="9756" l="0" r="49459" t="20352"/>
          <a:stretch/>
        </p:blipFill>
        <p:spPr>
          <a:xfrm>
            <a:off x="6355475" y="121000"/>
            <a:ext cx="26126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5"/>
          <p:cNvPicPr preferRelativeResize="0"/>
          <p:nvPr/>
        </p:nvPicPr>
        <p:blipFill rotWithShape="1">
          <a:blip r:embed="rId3">
            <a:alphaModFix/>
          </a:blip>
          <a:srcRect b="38175" l="10269" r="45807" t="11519"/>
          <a:stretch/>
        </p:blipFill>
        <p:spPr>
          <a:xfrm>
            <a:off x="1143647" y="1220275"/>
            <a:ext cx="6747076" cy="36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45"/>
          <p:cNvSpPr txBox="1"/>
          <p:nvPr/>
        </p:nvSpPr>
        <p:spPr>
          <a:xfrm>
            <a:off x="2022844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379" name="Google Shape;379;p45"/>
          <p:cNvSpPr txBox="1"/>
          <p:nvPr/>
        </p:nvSpPr>
        <p:spPr>
          <a:xfrm>
            <a:off x="3654181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</a:t>
            </a:r>
            <a:endParaRPr sz="1800"/>
          </a:p>
        </p:txBody>
      </p:sp>
      <p:sp>
        <p:nvSpPr>
          <p:cNvPr id="380" name="Google Shape;380;p45"/>
          <p:cNvSpPr txBox="1"/>
          <p:nvPr/>
        </p:nvSpPr>
        <p:spPr>
          <a:xfrm>
            <a:off x="5200450" y="834400"/>
            <a:ext cx="5865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</a:t>
            </a:r>
            <a:endParaRPr sz="1800"/>
          </a:p>
        </p:txBody>
      </p:sp>
      <p:sp>
        <p:nvSpPr>
          <p:cNvPr id="381" name="Google Shape;381;p45"/>
          <p:cNvSpPr txBox="1"/>
          <p:nvPr/>
        </p:nvSpPr>
        <p:spPr>
          <a:xfrm>
            <a:off x="6804657" y="834410"/>
            <a:ext cx="10032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</a:t>
            </a:r>
            <a:endParaRPr sz="1800"/>
          </a:p>
        </p:txBody>
      </p:sp>
      <p:sp>
        <p:nvSpPr>
          <p:cNvPr id="382" name="Google Shape;382;p45"/>
          <p:cNvSpPr txBox="1"/>
          <p:nvPr/>
        </p:nvSpPr>
        <p:spPr>
          <a:xfrm>
            <a:off x="548462" y="1720265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</a:t>
            </a:r>
            <a:endParaRPr sz="1800"/>
          </a:p>
        </p:txBody>
      </p:sp>
      <p:sp>
        <p:nvSpPr>
          <p:cNvPr id="383" name="Google Shape;383;p45"/>
          <p:cNvSpPr txBox="1"/>
          <p:nvPr/>
        </p:nvSpPr>
        <p:spPr>
          <a:xfrm>
            <a:off x="548462" y="2800198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</a:t>
            </a:r>
            <a:endParaRPr sz="1800"/>
          </a:p>
        </p:txBody>
      </p:sp>
      <p:sp>
        <p:nvSpPr>
          <p:cNvPr id="384" name="Google Shape;384;p45"/>
          <p:cNvSpPr txBox="1"/>
          <p:nvPr/>
        </p:nvSpPr>
        <p:spPr>
          <a:xfrm>
            <a:off x="548462" y="3901426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385" name="Google Shape;385;p45"/>
          <p:cNvSpPr txBox="1"/>
          <p:nvPr/>
        </p:nvSpPr>
        <p:spPr>
          <a:xfrm>
            <a:off x="7890725" y="910100"/>
            <a:ext cx="11127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X [km]</a:t>
            </a:r>
            <a:endParaRPr sz="1800"/>
          </a:p>
        </p:txBody>
      </p:sp>
      <p:sp>
        <p:nvSpPr>
          <p:cNvPr id="386" name="Google Shape;386;p45"/>
          <p:cNvSpPr txBox="1"/>
          <p:nvPr/>
        </p:nvSpPr>
        <p:spPr>
          <a:xfrm>
            <a:off x="455675" y="4390350"/>
            <a:ext cx="15303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Z [km]</a:t>
            </a:r>
            <a:endParaRPr sz="1800"/>
          </a:p>
        </p:txBody>
      </p:sp>
      <p:sp>
        <p:nvSpPr>
          <p:cNvPr id="387" name="Google Shape;387;p45"/>
          <p:cNvSpPr txBox="1"/>
          <p:nvPr/>
        </p:nvSpPr>
        <p:spPr>
          <a:xfrm>
            <a:off x="3171400" y="4855025"/>
            <a:ext cx="55455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Figure: Xukai Shen, “Salt model building at Atlantis with Full Waveform Inversion“, SEG 2017</a:t>
            </a:r>
            <a:endParaRPr sz="1000"/>
          </a:p>
        </p:txBody>
      </p:sp>
      <p:sp>
        <p:nvSpPr>
          <p:cNvPr id="388" name="Google Shape;388;p45"/>
          <p:cNvSpPr/>
          <p:nvPr/>
        </p:nvSpPr>
        <p:spPr>
          <a:xfrm>
            <a:off x="5047367" y="233047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5"/>
          <p:cNvSpPr/>
          <p:nvPr/>
        </p:nvSpPr>
        <p:spPr>
          <a:xfrm>
            <a:off x="5424534" y="2239212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5"/>
          <p:cNvSpPr/>
          <p:nvPr/>
        </p:nvSpPr>
        <p:spPr>
          <a:xfrm>
            <a:off x="5675979" y="214794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5"/>
          <p:cNvSpPr/>
          <p:nvPr/>
        </p:nvSpPr>
        <p:spPr>
          <a:xfrm>
            <a:off x="4670200" y="2513006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5"/>
          <p:cNvSpPr/>
          <p:nvPr/>
        </p:nvSpPr>
        <p:spPr>
          <a:xfrm>
            <a:off x="4167310" y="2513006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5"/>
          <p:cNvSpPr/>
          <p:nvPr/>
        </p:nvSpPr>
        <p:spPr>
          <a:xfrm>
            <a:off x="3790143" y="2513006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5"/>
          <p:cNvSpPr/>
          <p:nvPr/>
        </p:nvSpPr>
        <p:spPr>
          <a:xfrm>
            <a:off x="3412976" y="2604271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5"/>
          <p:cNvSpPr/>
          <p:nvPr/>
        </p:nvSpPr>
        <p:spPr>
          <a:xfrm>
            <a:off x="3035809" y="2695536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5"/>
          <p:cNvSpPr/>
          <p:nvPr/>
        </p:nvSpPr>
        <p:spPr>
          <a:xfrm>
            <a:off x="2658642" y="2786800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5"/>
          <p:cNvSpPr/>
          <p:nvPr/>
        </p:nvSpPr>
        <p:spPr>
          <a:xfrm>
            <a:off x="7436092" y="3425654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5"/>
          <p:cNvSpPr/>
          <p:nvPr/>
        </p:nvSpPr>
        <p:spPr>
          <a:xfrm>
            <a:off x="7813259" y="3425654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5"/>
          <p:cNvSpPr/>
          <p:nvPr/>
        </p:nvSpPr>
        <p:spPr>
          <a:xfrm>
            <a:off x="5298812" y="3790713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5"/>
          <p:cNvSpPr/>
          <p:nvPr/>
        </p:nvSpPr>
        <p:spPr>
          <a:xfrm>
            <a:off x="5675979" y="3699448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5"/>
          <p:cNvSpPr/>
          <p:nvPr/>
        </p:nvSpPr>
        <p:spPr>
          <a:xfrm>
            <a:off x="6178869" y="3608183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45"/>
          <p:cNvSpPr/>
          <p:nvPr/>
        </p:nvSpPr>
        <p:spPr>
          <a:xfrm>
            <a:off x="6556036" y="3516918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5"/>
          <p:cNvSpPr/>
          <p:nvPr/>
        </p:nvSpPr>
        <p:spPr>
          <a:xfrm>
            <a:off x="6933203" y="3516918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5"/>
          <p:cNvSpPr/>
          <p:nvPr/>
        </p:nvSpPr>
        <p:spPr>
          <a:xfrm>
            <a:off x="3035809" y="406450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5"/>
          <p:cNvSpPr/>
          <p:nvPr/>
        </p:nvSpPr>
        <p:spPr>
          <a:xfrm>
            <a:off x="3412976" y="406450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5"/>
          <p:cNvSpPr/>
          <p:nvPr/>
        </p:nvSpPr>
        <p:spPr>
          <a:xfrm>
            <a:off x="3915866" y="3973242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5"/>
          <p:cNvSpPr/>
          <p:nvPr/>
        </p:nvSpPr>
        <p:spPr>
          <a:xfrm>
            <a:off x="4293033" y="388197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5"/>
          <p:cNvSpPr/>
          <p:nvPr/>
        </p:nvSpPr>
        <p:spPr>
          <a:xfrm>
            <a:off x="4670200" y="388197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5"/>
          <p:cNvSpPr/>
          <p:nvPr/>
        </p:nvSpPr>
        <p:spPr>
          <a:xfrm>
            <a:off x="6807480" y="2239212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5"/>
          <p:cNvSpPr/>
          <p:nvPr/>
        </p:nvSpPr>
        <p:spPr>
          <a:xfrm>
            <a:off x="7184648" y="2239212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5"/>
          <p:cNvSpPr/>
          <p:nvPr/>
        </p:nvSpPr>
        <p:spPr>
          <a:xfrm>
            <a:off x="7687537" y="214794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5"/>
          <p:cNvSpPr/>
          <p:nvPr/>
        </p:nvSpPr>
        <p:spPr>
          <a:xfrm>
            <a:off x="6304591" y="2239212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5"/>
          <p:cNvSpPr/>
          <p:nvPr/>
        </p:nvSpPr>
        <p:spPr>
          <a:xfrm>
            <a:off x="2155752" y="2786800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5"/>
          <p:cNvSpPr/>
          <p:nvPr/>
        </p:nvSpPr>
        <p:spPr>
          <a:xfrm>
            <a:off x="2155752" y="2513006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5"/>
          <p:cNvSpPr/>
          <p:nvPr/>
        </p:nvSpPr>
        <p:spPr>
          <a:xfrm>
            <a:off x="1778585" y="233047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5"/>
          <p:cNvSpPr/>
          <p:nvPr/>
        </p:nvSpPr>
        <p:spPr>
          <a:xfrm>
            <a:off x="2532920" y="406450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5"/>
          <p:cNvSpPr/>
          <p:nvPr/>
        </p:nvSpPr>
        <p:spPr>
          <a:xfrm>
            <a:off x="1527140" y="4155772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5"/>
          <p:cNvSpPr/>
          <p:nvPr/>
        </p:nvSpPr>
        <p:spPr>
          <a:xfrm>
            <a:off x="2030030" y="4064507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5"/>
          <p:cNvSpPr/>
          <p:nvPr/>
        </p:nvSpPr>
        <p:spPr>
          <a:xfrm>
            <a:off x="3664421" y="3973242"/>
            <a:ext cx="141600" cy="1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5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 every point on the salt boundary?</a:t>
            </a:r>
            <a:endParaRPr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216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7" name="Google Shape;3217;p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8" name="Google Shape;3218;p234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19" name="Google Shape;3219;p234"/>
          <p:cNvSpPr/>
          <p:nvPr/>
        </p:nvSpPr>
        <p:spPr>
          <a:xfrm>
            <a:off x="4675100" y="2104875"/>
            <a:ext cx="1762625" cy="1176674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0" name="Google Shape;3220;p234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221" name="Google Shape;3221;p234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22" name="Google Shape;3222;p234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23" name="Google Shape;3223;p234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4" name="Google Shape;3224;p234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5" name="Google Shape;3225;p234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6" name="Google Shape;3226;p234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7" name="Google Shape;3227;p234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8" name="Google Shape;3228;p234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9" name="Google Shape;3229;p234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30" name="Google Shape;3230;p234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231" name="Google Shape;3231;p234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232" name="Google Shape;3232;p234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33" name="Google Shape;3233;p234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34" name="Google Shape;3234;p234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35" name="Google Shape;3235;p234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36" name="Google Shape;3236;p234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37" name="Google Shape;3237;p234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238" name="Google Shape;3238;p234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239" name="Google Shape;3239;p234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40" name="Google Shape;3240;p234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41" name="Google Shape;3241;p234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42" name="Google Shape;3242;p234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43" name="Google Shape;3243;p234"/>
            <p:cNvCxnSpPr/>
            <p:nvPr/>
          </p:nvCxnSpPr>
          <p:spPr>
            <a:xfrm flipH="1">
              <a:off x="7068150" y="3512325"/>
              <a:ext cx="373500" cy="1262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44" name="Google Shape;3244;p234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245" name="Google Shape;3245;p2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46" name="Google Shape;3246;p234"/>
          <p:cNvGrpSpPr/>
          <p:nvPr/>
        </p:nvGrpSpPr>
        <p:grpSpPr>
          <a:xfrm>
            <a:off x="4896975" y="1927400"/>
            <a:ext cx="1512800" cy="2039475"/>
            <a:chOff x="4896975" y="1927400"/>
            <a:chExt cx="1512800" cy="2039475"/>
          </a:xfrm>
        </p:grpSpPr>
        <p:sp>
          <p:nvSpPr>
            <p:cNvPr id="3247" name="Google Shape;3247;p234"/>
            <p:cNvSpPr/>
            <p:nvPr/>
          </p:nvSpPr>
          <p:spPr>
            <a:xfrm>
              <a:off x="4896975" y="1938625"/>
              <a:ext cx="897275" cy="1692075"/>
            </a:xfrm>
            <a:custGeom>
              <a:rect b="b" l="l" r="r" t="t"/>
              <a:pathLst>
                <a:path extrusionOk="0" h="67683" w="35891">
                  <a:moveTo>
                    <a:pt x="33617" y="0"/>
                  </a:moveTo>
                  <a:cubicBezTo>
                    <a:pt x="33542" y="3810"/>
                    <a:pt x="38772" y="11580"/>
                    <a:pt x="33169" y="22860"/>
                  </a:cubicBezTo>
                  <a:cubicBezTo>
                    <a:pt x="27566" y="34141"/>
                    <a:pt x="5528" y="60213"/>
                    <a:pt x="0" y="67683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3248" name="Google Shape;3248;p234"/>
            <p:cNvSpPr/>
            <p:nvPr/>
          </p:nvSpPr>
          <p:spPr>
            <a:xfrm>
              <a:off x="5748625" y="1949825"/>
              <a:ext cx="661150" cy="1557625"/>
            </a:xfrm>
            <a:custGeom>
              <a:rect b="b" l="l" r="r" t="t"/>
              <a:pathLst>
                <a:path extrusionOk="0" h="62305" w="26446">
                  <a:moveTo>
                    <a:pt x="0" y="0"/>
                  </a:moveTo>
                  <a:cubicBezTo>
                    <a:pt x="598" y="4557"/>
                    <a:pt x="-822" y="16958"/>
                    <a:pt x="3586" y="27342"/>
                  </a:cubicBezTo>
                  <a:cubicBezTo>
                    <a:pt x="7994" y="37726"/>
                    <a:pt x="22636" y="56478"/>
                    <a:pt x="26446" y="62305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3249" name="Google Shape;3249;p234"/>
            <p:cNvSpPr/>
            <p:nvPr/>
          </p:nvSpPr>
          <p:spPr>
            <a:xfrm>
              <a:off x="5513300" y="1927400"/>
              <a:ext cx="293800" cy="2039475"/>
            </a:xfrm>
            <a:custGeom>
              <a:rect b="b" l="l" r="r" t="t"/>
              <a:pathLst>
                <a:path extrusionOk="0" h="81579" w="11752">
                  <a:moveTo>
                    <a:pt x="9861" y="0"/>
                  </a:moveTo>
                  <a:cubicBezTo>
                    <a:pt x="10085" y="5678"/>
                    <a:pt x="12850" y="20470"/>
                    <a:pt x="11206" y="34066"/>
                  </a:cubicBezTo>
                  <a:cubicBezTo>
                    <a:pt x="9563" y="47663"/>
                    <a:pt x="1868" y="73660"/>
                    <a:pt x="0" y="81579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</p:grpSp>
      <p:cxnSp>
        <p:nvCxnSpPr>
          <p:cNvPr id="3250" name="Google Shape;3250;p234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254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5" name="Google Shape;3255;p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6" name="Google Shape;3256;p235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57" name="Google Shape;3257;p235"/>
          <p:cNvSpPr/>
          <p:nvPr/>
        </p:nvSpPr>
        <p:spPr>
          <a:xfrm>
            <a:off x="4603675" y="2181075"/>
            <a:ext cx="1834008" cy="1176674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58" name="Google Shape;3258;p235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259" name="Google Shape;3259;p235"/>
          <p:cNvSpPr txBox="1"/>
          <p:nvPr/>
        </p:nvSpPr>
        <p:spPr>
          <a:xfrm>
            <a:off x="5257825" y="23640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60" name="Google Shape;3260;p235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61" name="Google Shape;3261;p235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2" name="Google Shape;3262;p235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3" name="Google Shape;3263;p235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4" name="Google Shape;3264;p235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5" name="Google Shape;3265;p235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6" name="Google Shape;3266;p235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7" name="Google Shape;3267;p235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8" name="Google Shape;3268;p235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269" name="Google Shape;3269;p235"/>
          <p:cNvGrpSpPr/>
          <p:nvPr/>
        </p:nvGrpSpPr>
        <p:grpSpPr>
          <a:xfrm>
            <a:off x="1345250" y="2142725"/>
            <a:ext cx="2581675" cy="3982675"/>
            <a:chOff x="1345250" y="1990325"/>
            <a:chExt cx="2581675" cy="3982675"/>
          </a:xfrm>
        </p:grpSpPr>
        <p:pic>
          <p:nvPicPr>
            <p:cNvPr id="3270" name="Google Shape;3270;p235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71" name="Google Shape;3271;p235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72" name="Google Shape;3272;p235"/>
            <p:cNvCxnSpPr/>
            <p:nvPr/>
          </p:nvCxnSpPr>
          <p:spPr>
            <a:xfrm flipH="1" rot="10800000">
              <a:off x="2315025" y="3258025"/>
              <a:ext cx="1611900" cy="4218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73" name="Google Shape;3273;p235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74" name="Google Shape;3274;p235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75" name="Google Shape;3275;p235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276" name="Google Shape;3276;p235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277" name="Google Shape;3277;p235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78" name="Google Shape;3278;p235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79" name="Google Shape;3279;p235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80" name="Google Shape;3280;p235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81" name="Google Shape;3281;p235"/>
            <p:cNvCxnSpPr/>
            <p:nvPr/>
          </p:nvCxnSpPr>
          <p:spPr>
            <a:xfrm flipH="1">
              <a:off x="7068150" y="3512325"/>
              <a:ext cx="373500" cy="1262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82" name="Google Shape;3282;p235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283" name="Google Shape;3283;p2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84" name="Google Shape;3284;p235"/>
          <p:cNvGrpSpPr/>
          <p:nvPr/>
        </p:nvGrpSpPr>
        <p:grpSpPr>
          <a:xfrm>
            <a:off x="4628025" y="1866361"/>
            <a:ext cx="1580014" cy="2231155"/>
            <a:chOff x="4628025" y="1866361"/>
            <a:chExt cx="1580014" cy="2231155"/>
          </a:xfrm>
        </p:grpSpPr>
        <p:sp>
          <p:nvSpPr>
            <p:cNvPr id="3285" name="Google Shape;3285;p235"/>
            <p:cNvSpPr/>
            <p:nvPr/>
          </p:nvSpPr>
          <p:spPr>
            <a:xfrm rot="250844">
              <a:off x="5099337" y="1883806"/>
              <a:ext cx="558753" cy="2196264"/>
            </a:xfrm>
            <a:custGeom>
              <a:rect b="b" l="l" r="r" t="t"/>
              <a:pathLst>
                <a:path extrusionOk="0" h="87854" w="22351">
                  <a:moveTo>
                    <a:pt x="21963" y="0"/>
                  </a:moveTo>
                  <a:cubicBezTo>
                    <a:pt x="21664" y="5230"/>
                    <a:pt x="23832" y="16735"/>
                    <a:pt x="20171" y="31377"/>
                  </a:cubicBezTo>
                  <a:cubicBezTo>
                    <a:pt x="16511" y="46019"/>
                    <a:pt x="3362" y="78441"/>
                    <a:pt x="0" y="87854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3286" name="Google Shape;3286;p235"/>
            <p:cNvSpPr/>
            <p:nvPr/>
          </p:nvSpPr>
          <p:spPr>
            <a:xfrm>
              <a:off x="4628025" y="1916200"/>
              <a:ext cx="1109375" cy="1524000"/>
            </a:xfrm>
            <a:custGeom>
              <a:rect b="b" l="l" r="r" t="t"/>
              <a:pathLst>
                <a:path extrusionOk="0" h="60960" w="44375">
                  <a:moveTo>
                    <a:pt x="44375" y="0"/>
                  </a:moveTo>
                  <a:cubicBezTo>
                    <a:pt x="43180" y="4931"/>
                    <a:pt x="44600" y="19424"/>
                    <a:pt x="37204" y="29584"/>
                  </a:cubicBezTo>
                  <a:cubicBezTo>
                    <a:pt x="29808" y="39744"/>
                    <a:pt x="6201" y="55731"/>
                    <a:pt x="0" y="60960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3287" name="Google Shape;3287;p235"/>
            <p:cNvSpPr/>
            <p:nvPr/>
          </p:nvSpPr>
          <p:spPr>
            <a:xfrm>
              <a:off x="5670939" y="1916200"/>
              <a:ext cx="537100" cy="1703300"/>
            </a:xfrm>
            <a:custGeom>
              <a:rect b="b" l="l" r="r" t="t"/>
              <a:pathLst>
                <a:path extrusionOk="0" h="68132" w="21484">
                  <a:moveTo>
                    <a:pt x="2210" y="0"/>
                  </a:moveTo>
                  <a:cubicBezTo>
                    <a:pt x="2061" y="5379"/>
                    <a:pt x="-1898" y="20918"/>
                    <a:pt x="1314" y="32273"/>
                  </a:cubicBezTo>
                  <a:cubicBezTo>
                    <a:pt x="4526" y="43628"/>
                    <a:pt x="18122" y="62156"/>
                    <a:pt x="21484" y="68132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</p:grpSp>
      <p:cxnSp>
        <p:nvCxnSpPr>
          <p:cNvPr id="3288" name="Google Shape;3288;p235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292" name="Shape 3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3" name="Google Shape;3293;p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4" name="Google Shape;3294;p236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95" name="Google Shape;3295;p236"/>
          <p:cNvSpPr/>
          <p:nvPr/>
        </p:nvSpPr>
        <p:spPr>
          <a:xfrm>
            <a:off x="4675099" y="2104875"/>
            <a:ext cx="1762625" cy="1308249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96" name="Google Shape;3296;p236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297" name="Google Shape;3297;p236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98" name="Google Shape;3298;p236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3299" name="Google Shape;3299;p236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300" name="Google Shape;3300;p236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01" name="Google Shape;3301;p236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02" name="Google Shape;3302;p236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03" name="Google Shape;3303;p236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04" name="Google Shape;3304;p236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05" name="Google Shape;3305;p236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306" name="Google Shape;3306;p236"/>
          <p:cNvGrpSpPr/>
          <p:nvPr/>
        </p:nvGrpSpPr>
        <p:grpSpPr>
          <a:xfrm>
            <a:off x="5982500" y="2287793"/>
            <a:ext cx="1859700" cy="3869582"/>
            <a:chOff x="6211100" y="2287793"/>
            <a:chExt cx="1859700" cy="3869582"/>
          </a:xfrm>
        </p:grpSpPr>
        <p:pic>
          <p:nvPicPr>
            <p:cNvPr id="3307" name="Google Shape;3307;p236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08" name="Google Shape;3308;p236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09" name="Google Shape;3309;p236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10" name="Google Shape;3310;p236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11" name="Google Shape;3311;p236"/>
            <p:cNvCxnSpPr/>
            <p:nvPr/>
          </p:nvCxnSpPr>
          <p:spPr>
            <a:xfrm rot="10800000">
              <a:off x="6211100" y="3383150"/>
              <a:ext cx="1219800" cy="238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12" name="Google Shape;3312;p236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313" name="Google Shape;3313;p236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14" name="Google Shape;3314;p236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15" name="Google Shape;3315;p236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16" name="Google Shape;3316;p236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17" name="Google Shape;3317;p236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18" name="Google Shape;3318;p236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19" name="Google Shape;3319;p236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20" name="Google Shape;3320;p236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21" name="Google Shape;3321;p2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322" name="Google Shape;3322;p236"/>
          <p:cNvGrpSpPr/>
          <p:nvPr/>
        </p:nvGrpSpPr>
        <p:grpSpPr>
          <a:xfrm>
            <a:off x="4247025" y="1893800"/>
            <a:ext cx="2129133" cy="2050675"/>
            <a:chOff x="4247025" y="1893800"/>
            <a:chExt cx="2129133" cy="2050675"/>
          </a:xfrm>
        </p:grpSpPr>
        <p:sp>
          <p:nvSpPr>
            <p:cNvPr id="3323" name="Google Shape;3323;p236"/>
            <p:cNvSpPr/>
            <p:nvPr/>
          </p:nvSpPr>
          <p:spPr>
            <a:xfrm>
              <a:off x="4247025" y="1893800"/>
              <a:ext cx="1479175" cy="1255050"/>
            </a:xfrm>
            <a:custGeom>
              <a:rect b="b" l="l" r="r" t="t"/>
              <a:pathLst>
                <a:path extrusionOk="0" h="50202" w="59167">
                  <a:moveTo>
                    <a:pt x="58719" y="0"/>
                  </a:moveTo>
                  <a:cubicBezTo>
                    <a:pt x="57748" y="5304"/>
                    <a:pt x="62679" y="23457"/>
                    <a:pt x="52892" y="31824"/>
                  </a:cubicBezTo>
                  <a:cubicBezTo>
                    <a:pt x="43106" y="40191"/>
                    <a:pt x="8815" y="47139"/>
                    <a:pt x="0" y="50202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3324" name="Google Shape;3324;p236"/>
            <p:cNvSpPr/>
            <p:nvPr/>
          </p:nvSpPr>
          <p:spPr>
            <a:xfrm>
              <a:off x="4775571" y="1972225"/>
              <a:ext cx="961825" cy="1972250"/>
            </a:xfrm>
            <a:custGeom>
              <a:rect b="b" l="l" r="r" t="t"/>
              <a:pathLst>
                <a:path extrusionOk="0" h="78890" w="38473">
                  <a:moveTo>
                    <a:pt x="38473" y="0"/>
                  </a:moveTo>
                  <a:cubicBezTo>
                    <a:pt x="37726" y="5902"/>
                    <a:pt x="39519" y="23383"/>
                    <a:pt x="33991" y="35411"/>
                  </a:cubicBezTo>
                  <a:cubicBezTo>
                    <a:pt x="28463" y="47439"/>
                    <a:pt x="10608" y="65443"/>
                    <a:pt x="5304" y="72166"/>
                  </a:cubicBezTo>
                  <a:cubicBezTo>
                    <a:pt x="0" y="78890"/>
                    <a:pt x="2689" y="75154"/>
                    <a:pt x="2166" y="75752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3325" name="Google Shape;3325;p236"/>
            <p:cNvSpPr/>
            <p:nvPr/>
          </p:nvSpPr>
          <p:spPr>
            <a:xfrm>
              <a:off x="5709158" y="1949825"/>
              <a:ext cx="667000" cy="1658475"/>
            </a:xfrm>
            <a:custGeom>
              <a:rect b="b" l="l" r="r" t="t"/>
              <a:pathLst>
                <a:path extrusionOk="0" h="66339" w="26680">
                  <a:moveTo>
                    <a:pt x="682" y="0"/>
                  </a:moveTo>
                  <a:cubicBezTo>
                    <a:pt x="981" y="6126"/>
                    <a:pt x="-1858" y="25699"/>
                    <a:pt x="2475" y="36755"/>
                  </a:cubicBezTo>
                  <a:cubicBezTo>
                    <a:pt x="6808" y="47812"/>
                    <a:pt x="22646" y="61408"/>
                    <a:pt x="26680" y="66339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</p:grpSp>
      <p:cxnSp>
        <p:nvCxnSpPr>
          <p:cNvPr id="3326" name="Google Shape;3326;p236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330" name="Shape 3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1" name="Google Shape;3331;p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2" name="Google Shape;3332;p237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33" name="Google Shape;3333;p237"/>
          <p:cNvSpPr/>
          <p:nvPr/>
        </p:nvSpPr>
        <p:spPr>
          <a:xfrm>
            <a:off x="4675099" y="2104875"/>
            <a:ext cx="1762625" cy="1308249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34" name="Google Shape;3334;p237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335" name="Google Shape;3335;p237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36" name="Google Shape;3336;p237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3337" name="Google Shape;3337;p237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338" name="Google Shape;3338;p237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39" name="Google Shape;3339;p237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0" name="Google Shape;3340;p237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1" name="Google Shape;3341;p237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2" name="Google Shape;3342;p237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3" name="Google Shape;3343;p237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344" name="Google Shape;3344;p237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345" name="Google Shape;3345;p237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46" name="Google Shape;3346;p237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7" name="Google Shape;3347;p237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8" name="Google Shape;3348;p237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9" name="Google Shape;3349;p237"/>
            <p:cNvCxnSpPr/>
            <p:nvPr/>
          </p:nvCxnSpPr>
          <p:spPr>
            <a:xfrm flipH="1">
              <a:off x="6898400" y="3621350"/>
              <a:ext cx="532500" cy="798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50" name="Google Shape;3350;p237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351" name="Google Shape;3351;p237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2" name="Google Shape;3352;p237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3" name="Google Shape;3353;p237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4" name="Google Shape;3354;p237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5" name="Google Shape;3355;p237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6" name="Google Shape;3356;p237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7" name="Google Shape;3357;p237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8" name="Google Shape;3358;p237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9" name="Google Shape;3359;p2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360" name="Google Shape;3360;p237"/>
          <p:cNvGrpSpPr/>
          <p:nvPr/>
        </p:nvGrpSpPr>
        <p:grpSpPr>
          <a:xfrm>
            <a:off x="4247025" y="1893800"/>
            <a:ext cx="2129133" cy="2050675"/>
            <a:chOff x="4247025" y="1893800"/>
            <a:chExt cx="2129133" cy="2050675"/>
          </a:xfrm>
        </p:grpSpPr>
        <p:sp>
          <p:nvSpPr>
            <p:cNvPr id="3361" name="Google Shape;3361;p237"/>
            <p:cNvSpPr/>
            <p:nvPr/>
          </p:nvSpPr>
          <p:spPr>
            <a:xfrm>
              <a:off x="4247025" y="1893800"/>
              <a:ext cx="1479175" cy="1255050"/>
            </a:xfrm>
            <a:custGeom>
              <a:rect b="b" l="l" r="r" t="t"/>
              <a:pathLst>
                <a:path extrusionOk="0" h="50202" w="59167">
                  <a:moveTo>
                    <a:pt x="58719" y="0"/>
                  </a:moveTo>
                  <a:cubicBezTo>
                    <a:pt x="57748" y="5304"/>
                    <a:pt x="62679" y="23457"/>
                    <a:pt x="52892" y="31824"/>
                  </a:cubicBezTo>
                  <a:cubicBezTo>
                    <a:pt x="43106" y="40191"/>
                    <a:pt x="8815" y="47139"/>
                    <a:pt x="0" y="50202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3362" name="Google Shape;3362;p237"/>
            <p:cNvSpPr/>
            <p:nvPr/>
          </p:nvSpPr>
          <p:spPr>
            <a:xfrm>
              <a:off x="4775571" y="1972225"/>
              <a:ext cx="961825" cy="1972250"/>
            </a:xfrm>
            <a:custGeom>
              <a:rect b="b" l="l" r="r" t="t"/>
              <a:pathLst>
                <a:path extrusionOk="0" h="78890" w="38473">
                  <a:moveTo>
                    <a:pt x="38473" y="0"/>
                  </a:moveTo>
                  <a:cubicBezTo>
                    <a:pt x="37726" y="5902"/>
                    <a:pt x="39519" y="23383"/>
                    <a:pt x="33991" y="35411"/>
                  </a:cubicBezTo>
                  <a:cubicBezTo>
                    <a:pt x="28463" y="47439"/>
                    <a:pt x="10608" y="65443"/>
                    <a:pt x="5304" y="72166"/>
                  </a:cubicBezTo>
                  <a:cubicBezTo>
                    <a:pt x="0" y="78890"/>
                    <a:pt x="2689" y="75154"/>
                    <a:pt x="2166" y="75752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3363" name="Google Shape;3363;p237"/>
            <p:cNvSpPr/>
            <p:nvPr/>
          </p:nvSpPr>
          <p:spPr>
            <a:xfrm>
              <a:off x="5709158" y="1949825"/>
              <a:ext cx="667000" cy="1658475"/>
            </a:xfrm>
            <a:custGeom>
              <a:rect b="b" l="l" r="r" t="t"/>
              <a:pathLst>
                <a:path extrusionOk="0" h="66339" w="26680">
                  <a:moveTo>
                    <a:pt x="682" y="0"/>
                  </a:moveTo>
                  <a:cubicBezTo>
                    <a:pt x="981" y="6126"/>
                    <a:pt x="-1858" y="25699"/>
                    <a:pt x="2475" y="36755"/>
                  </a:cubicBezTo>
                  <a:cubicBezTo>
                    <a:pt x="6808" y="47812"/>
                    <a:pt x="22646" y="61408"/>
                    <a:pt x="26680" y="66339"/>
                  </a:cubicBezTo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</p:grpSp>
      <p:cxnSp>
        <p:nvCxnSpPr>
          <p:cNvPr id="3364" name="Google Shape;3364;p237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368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" name="Google Shape;3369;p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0" name="Google Shape;3370;p238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71" name="Google Shape;3371;p238"/>
          <p:cNvSpPr/>
          <p:nvPr/>
        </p:nvSpPr>
        <p:spPr>
          <a:xfrm>
            <a:off x="4675099" y="2104875"/>
            <a:ext cx="1762625" cy="1308249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72" name="Google Shape;3372;p238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373" name="Google Shape;3373;p238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74" name="Google Shape;3374;p238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3375" name="Google Shape;3375;p238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376" name="Google Shape;3376;p238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77" name="Google Shape;3377;p238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78" name="Google Shape;3378;p238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79" name="Google Shape;3379;p238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80" name="Google Shape;3380;p238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81" name="Google Shape;3381;p238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382" name="Google Shape;3382;p238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383" name="Google Shape;3383;p238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84" name="Google Shape;3384;p238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85" name="Google Shape;3385;p238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86" name="Google Shape;3386;p238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87" name="Google Shape;3387;p238"/>
            <p:cNvCxnSpPr/>
            <p:nvPr/>
          </p:nvCxnSpPr>
          <p:spPr>
            <a:xfrm flipH="1">
              <a:off x="6898400" y="3621350"/>
              <a:ext cx="532500" cy="798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88" name="Google Shape;3388;p238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389" name="Google Shape;3389;p238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0" name="Google Shape;3390;p238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1" name="Google Shape;3391;p238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2" name="Google Shape;3392;p238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3" name="Google Shape;3393;p238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4" name="Google Shape;3394;p238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5" name="Google Shape;3395;p238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6" name="Google Shape;3396;p238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397" name="Google Shape;3397;p238"/>
          <p:cNvGrpSpPr/>
          <p:nvPr/>
        </p:nvGrpSpPr>
        <p:grpSpPr>
          <a:xfrm>
            <a:off x="3457275" y="2751750"/>
            <a:ext cx="1415700" cy="3432425"/>
            <a:chOff x="3457275" y="2751750"/>
            <a:chExt cx="1415700" cy="3432425"/>
          </a:xfrm>
        </p:grpSpPr>
        <p:pic>
          <p:nvPicPr>
            <p:cNvPr id="3398" name="Google Shape;3398;p238"/>
            <p:cNvPicPr preferRelativeResize="0"/>
            <p:nvPr/>
          </p:nvPicPr>
          <p:blipFill rotWithShape="1">
            <a:blip r:embed="rId5">
              <a:alphaModFix/>
            </a:blip>
            <a:srcRect b="45956" l="0" r="86596" t="21979"/>
            <a:stretch/>
          </p:blipFill>
          <p:spPr>
            <a:xfrm>
              <a:off x="3457275" y="2751750"/>
              <a:ext cx="1415700" cy="1512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99" name="Google Shape;3399;p238"/>
            <p:cNvCxnSpPr>
              <a:stCxn id="3398" idx="2"/>
            </p:cNvCxnSpPr>
            <p:nvPr/>
          </p:nvCxnSpPr>
          <p:spPr>
            <a:xfrm>
              <a:off x="4165125" y="4263825"/>
              <a:ext cx="7200" cy="849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00" name="Google Shape;3400;p238"/>
            <p:cNvCxnSpPr>
              <a:stCxn id="3398" idx="2"/>
            </p:cNvCxnSpPr>
            <p:nvPr/>
          </p:nvCxnSpPr>
          <p:spPr>
            <a:xfrm>
              <a:off x="4165125" y="4263825"/>
              <a:ext cx="433200" cy="780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01" name="Google Shape;3401;p238"/>
            <p:cNvCxnSpPr>
              <a:stCxn id="3398" idx="2"/>
            </p:cNvCxnSpPr>
            <p:nvPr/>
          </p:nvCxnSpPr>
          <p:spPr>
            <a:xfrm flipH="1">
              <a:off x="3914625" y="4263825"/>
              <a:ext cx="250500" cy="80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02" name="Google Shape;3402;p238"/>
            <p:cNvCxnSpPr/>
            <p:nvPr/>
          </p:nvCxnSpPr>
          <p:spPr>
            <a:xfrm flipH="1">
              <a:off x="3924500" y="5113775"/>
              <a:ext cx="257700" cy="107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03" name="Google Shape;3403;p238"/>
            <p:cNvCxnSpPr/>
            <p:nvPr/>
          </p:nvCxnSpPr>
          <p:spPr>
            <a:xfrm>
              <a:off x="4192100" y="5093950"/>
              <a:ext cx="198300" cy="941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404" name="Google Shape;3404;p2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05" name="Google Shape;3405;p238"/>
          <p:cNvSpPr/>
          <p:nvPr/>
        </p:nvSpPr>
        <p:spPr>
          <a:xfrm>
            <a:off x="4247025" y="1893800"/>
            <a:ext cx="1479175" cy="1255050"/>
          </a:xfrm>
          <a:custGeom>
            <a:rect b="b" l="l" r="r" t="t"/>
            <a:pathLst>
              <a:path extrusionOk="0" h="50202" w="59167">
                <a:moveTo>
                  <a:pt x="58719" y="0"/>
                </a:moveTo>
                <a:cubicBezTo>
                  <a:pt x="57748" y="5304"/>
                  <a:pt x="62679" y="23457"/>
                  <a:pt x="52892" y="31824"/>
                </a:cubicBezTo>
                <a:cubicBezTo>
                  <a:pt x="43106" y="40191"/>
                  <a:pt x="8815" y="47139"/>
                  <a:pt x="0" y="5020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06" name="Google Shape;3406;p238"/>
          <p:cNvSpPr/>
          <p:nvPr/>
        </p:nvSpPr>
        <p:spPr>
          <a:xfrm>
            <a:off x="4775571" y="1972225"/>
            <a:ext cx="961825" cy="1972250"/>
          </a:xfrm>
          <a:custGeom>
            <a:rect b="b" l="l" r="r" t="t"/>
            <a:pathLst>
              <a:path extrusionOk="0" h="78890" w="38473">
                <a:moveTo>
                  <a:pt x="38473" y="0"/>
                </a:moveTo>
                <a:cubicBezTo>
                  <a:pt x="37726" y="5902"/>
                  <a:pt x="39519" y="23383"/>
                  <a:pt x="33991" y="35411"/>
                </a:cubicBezTo>
                <a:cubicBezTo>
                  <a:pt x="28463" y="47439"/>
                  <a:pt x="10608" y="65443"/>
                  <a:pt x="5304" y="72166"/>
                </a:cubicBezTo>
                <a:cubicBezTo>
                  <a:pt x="0" y="78890"/>
                  <a:pt x="2689" y="75154"/>
                  <a:pt x="2166" y="7575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07" name="Google Shape;3407;p238"/>
          <p:cNvSpPr/>
          <p:nvPr/>
        </p:nvSpPr>
        <p:spPr>
          <a:xfrm>
            <a:off x="5709158" y="1949825"/>
            <a:ext cx="667000" cy="1658475"/>
          </a:xfrm>
          <a:custGeom>
            <a:rect b="b" l="l" r="r" t="t"/>
            <a:pathLst>
              <a:path extrusionOk="0" h="66339" w="26680">
                <a:moveTo>
                  <a:pt x="682" y="0"/>
                </a:moveTo>
                <a:cubicBezTo>
                  <a:pt x="981" y="6126"/>
                  <a:pt x="-1858" y="25699"/>
                  <a:pt x="2475" y="36755"/>
                </a:cubicBezTo>
                <a:cubicBezTo>
                  <a:pt x="6808" y="47812"/>
                  <a:pt x="22646" y="61408"/>
                  <a:pt x="26680" y="66339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cxnSp>
        <p:nvCxnSpPr>
          <p:cNvPr id="3408" name="Google Shape;3408;p238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412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3" name="Google Shape;3413;p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4" name="Google Shape;3414;p239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5" name="Google Shape;3415;p239"/>
          <p:cNvSpPr/>
          <p:nvPr/>
        </p:nvSpPr>
        <p:spPr>
          <a:xfrm>
            <a:off x="4675099" y="2104875"/>
            <a:ext cx="1762625" cy="1308249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6" name="Google Shape;3416;p239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3417" name="Google Shape;3417;p239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18" name="Google Shape;3418;p239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3419" name="Google Shape;3419;p239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3420" name="Google Shape;3420;p239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21" name="Google Shape;3421;p239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22" name="Google Shape;3422;p239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23" name="Google Shape;3423;p239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24" name="Google Shape;3424;p239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25" name="Google Shape;3425;p239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426" name="Google Shape;3426;p239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3427" name="Google Shape;3427;p239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28" name="Google Shape;3428;p239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29" name="Google Shape;3429;p239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30" name="Google Shape;3430;p239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31" name="Google Shape;3431;p239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432" name="Google Shape;3432;p239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3" name="Google Shape;3433;p239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4" name="Google Shape;3434;p239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5" name="Google Shape;3435;p239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6" name="Google Shape;3436;p239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7" name="Google Shape;3437;p239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438" name="Google Shape;3438;p239"/>
          <p:cNvGrpSpPr/>
          <p:nvPr/>
        </p:nvGrpSpPr>
        <p:grpSpPr>
          <a:xfrm>
            <a:off x="3457275" y="2751750"/>
            <a:ext cx="2122350" cy="3432425"/>
            <a:chOff x="3457275" y="2751750"/>
            <a:chExt cx="2122350" cy="3432425"/>
          </a:xfrm>
        </p:grpSpPr>
        <p:pic>
          <p:nvPicPr>
            <p:cNvPr id="3439" name="Google Shape;3439;p239"/>
            <p:cNvPicPr preferRelativeResize="0"/>
            <p:nvPr/>
          </p:nvPicPr>
          <p:blipFill rotWithShape="1">
            <a:blip r:embed="rId5">
              <a:alphaModFix/>
            </a:blip>
            <a:srcRect b="45956" l="0" r="86596" t="21979"/>
            <a:stretch/>
          </p:blipFill>
          <p:spPr>
            <a:xfrm>
              <a:off x="3457275" y="2751750"/>
              <a:ext cx="1415700" cy="1512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40" name="Google Shape;3440;p239"/>
            <p:cNvCxnSpPr>
              <a:stCxn id="3439" idx="2"/>
            </p:cNvCxnSpPr>
            <p:nvPr/>
          </p:nvCxnSpPr>
          <p:spPr>
            <a:xfrm>
              <a:off x="4165125" y="4263825"/>
              <a:ext cx="7200" cy="849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1" name="Google Shape;3441;p239"/>
            <p:cNvCxnSpPr>
              <a:stCxn id="3439" idx="2"/>
            </p:cNvCxnSpPr>
            <p:nvPr/>
          </p:nvCxnSpPr>
          <p:spPr>
            <a:xfrm flipH="1" rot="10800000">
              <a:off x="4165125" y="3894825"/>
              <a:ext cx="1414500" cy="369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2" name="Google Shape;3442;p239"/>
            <p:cNvCxnSpPr>
              <a:stCxn id="3439" idx="2"/>
            </p:cNvCxnSpPr>
            <p:nvPr/>
          </p:nvCxnSpPr>
          <p:spPr>
            <a:xfrm flipH="1">
              <a:off x="3914625" y="4263825"/>
              <a:ext cx="250500" cy="80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3" name="Google Shape;3443;p239"/>
            <p:cNvCxnSpPr/>
            <p:nvPr/>
          </p:nvCxnSpPr>
          <p:spPr>
            <a:xfrm flipH="1">
              <a:off x="3924500" y="5113775"/>
              <a:ext cx="257700" cy="107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4" name="Google Shape;3444;p239"/>
            <p:cNvCxnSpPr/>
            <p:nvPr/>
          </p:nvCxnSpPr>
          <p:spPr>
            <a:xfrm>
              <a:off x="4192100" y="5093950"/>
              <a:ext cx="198300" cy="941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3445" name="Google Shape;3445;p239"/>
          <p:cNvPicPr preferRelativeResize="0"/>
          <p:nvPr/>
        </p:nvPicPr>
        <p:blipFill rotWithShape="1">
          <a:blip r:embed="rId3">
            <a:alphaModFix/>
          </a:blip>
          <a:srcRect b="35649" l="58773" r="31105" t="51371"/>
          <a:stretch/>
        </p:blipFill>
        <p:spPr>
          <a:xfrm rot="387327">
            <a:off x="5001827" y="2806845"/>
            <a:ext cx="1109173" cy="847932"/>
          </a:xfrm>
          <a:prstGeom prst="rect">
            <a:avLst/>
          </a:prstGeom>
          <a:noFill/>
          <a:ln>
            <a:noFill/>
          </a:ln>
        </p:spPr>
      </p:pic>
      <p:sp>
        <p:nvSpPr>
          <p:cNvPr id="3446" name="Google Shape;3446;p239"/>
          <p:cNvSpPr/>
          <p:nvPr/>
        </p:nvSpPr>
        <p:spPr>
          <a:xfrm>
            <a:off x="5036000" y="2814350"/>
            <a:ext cx="1112675" cy="505075"/>
          </a:xfrm>
          <a:custGeom>
            <a:rect b="b" l="l" r="r" t="t"/>
            <a:pathLst>
              <a:path extrusionOk="0" h="20203" w="44507">
                <a:moveTo>
                  <a:pt x="0" y="0"/>
                </a:moveTo>
                <a:cubicBezTo>
                  <a:pt x="4238" y="1763"/>
                  <a:pt x="2672" y="10346"/>
                  <a:pt x="7008" y="11853"/>
                </a:cubicBezTo>
                <a:cubicBezTo>
                  <a:pt x="12509" y="13765"/>
                  <a:pt x="17932" y="960"/>
                  <a:pt x="22738" y="4249"/>
                </a:cubicBezTo>
                <a:cubicBezTo>
                  <a:pt x="27478" y="7492"/>
                  <a:pt x="24124" y="18312"/>
                  <a:pt x="29597" y="20054"/>
                </a:cubicBezTo>
                <a:cubicBezTo>
                  <a:pt x="32467" y="20968"/>
                  <a:pt x="34745" y="16782"/>
                  <a:pt x="36754" y="14537"/>
                </a:cubicBezTo>
                <a:cubicBezTo>
                  <a:pt x="39274" y="11720"/>
                  <a:pt x="42411" y="9408"/>
                  <a:pt x="44507" y="6262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47" name="Google Shape;3447;p239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48" name="Google Shape;3448;p239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449" name="Google Shape;3449;p239"/>
          <p:cNvCxnSpPr/>
          <p:nvPr/>
        </p:nvCxnSpPr>
        <p:spPr>
          <a:xfrm flipH="1">
            <a:off x="6669800" y="3621350"/>
            <a:ext cx="532500" cy="798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0" name="Google Shape;3450;p2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1" name="Google Shape;3451;p239"/>
          <p:cNvSpPr/>
          <p:nvPr/>
        </p:nvSpPr>
        <p:spPr>
          <a:xfrm>
            <a:off x="5339010" y="1905000"/>
            <a:ext cx="398400" cy="1692100"/>
          </a:xfrm>
          <a:custGeom>
            <a:rect b="b" l="l" r="r" t="t"/>
            <a:pathLst>
              <a:path extrusionOk="0" h="67684" w="15936">
                <a:moveTo>
                  <a:pt x="15936" y="0"/>
                </a:moveTo>
                <a:cubicBezTo>
                  <a:pt x="13396" y="5454"/>
                  <a:pt x="2862" y="21440"/>
                  <a:pt x="696" y="32721"/>
                </a:cubicBezTo>
                <a:cubicBezTo>
                  <a:pt x="-1470" y="44002"/>
                  <a:pt x="2564" y="61857"/>
                  <a:pt x="2938" y="67684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52" name="Google Shape;3452;p239"/>
          <p:cNvSpPr/>
          <p:nvPr/>
        </p:nvSpPr>
        <p:spPr>
          <a:xfrm>
            <a:off x="5524500" y="1905000"/>
            <a:ext cx="368400" cy="1669675"/>
          </a:xfrm>
          <a:custGeom>
            <a:rect b="b" l="l" r="r" t="t"/>
            <a:pathLst>
              <a:path extrusionOk="0" h="66787" w="14736">
                <a:moveTo>
                  <a:pt x="9413" y="0"/>
                </a:moveTo>
                <a:cubicBezTo>
                  <a:pt x="10235" y="6275"/>
                  <a:pt x="15913" y="26521"/>
                  <a:pt x="14344" y="37652"/>
                </a:cubicBezTo>
                <a:cubicBezTo>
                  <a:pt x="12775" y="48783"/>
                  <a:pt x="2391" y="61931"/>
                  <a:pt x="0" y="66787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53" name="Google Shape;3453;p239"/>
          <p:cNvSpPr/>
          <p:nvPr/>
        </p:nvSpPr>
        <p:spPr>
          <a:xfrm>
            <a:off x="5502100" y="1938625"/>
            <a:ext cx="235300" cy="1546400"/>
          </a:xfrm>
          <a:custGeom>
            <a:rect b="b" l="l" r="r" t="t"/>
            <a:pathLst>
              <a:path extrusionOk="0" h="61856" w="9412">
                <a:moveTo>
                  <a:pt x="9412" y="0"/>
                </a:moveTo>
                <a:cubicBezTo>
                  <a:pt x="8217" y="5603"/>
                  <a:pt x="3810" y="23308"/>
                  <a:pt x="2241" y="33617"/>
                </a:cubicBezTo>
                <a:cubicBezTo>
                  <a:pt x="672" y="43926"/>
                  <a:pt x="374" y="57150"/>
                  <a:pt x="0" y="61856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cxnSp>
        <p:nvCxnSpPr>
          <p:cNvPr id="3454" name="Google Shape;3454;p239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458" name="Shape 3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9" name="Google Shape;3459;p240"/>
          <p:cNvPicPr preferRelativeResize="0"/>
          <p:nvPr/>
        </p:nvPicPr>
        <p:blipFill rotWithShape="1">
          <a:blip r:embed="rId3">
            <a:alphaModFix/>
          </a:blip>
          <a:srcRect b="55504" l="55393" r="21567" t="0"/>
          <a:stretch/>
        </p:blipFill>
        <p:spPr>
          <a:xfrm>
            <a:off x="4605442" y="704389"/>
            <a:ext cx="4459883" cy="443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0" name="Google Shape;3460;p240"/>
          <p:cNvPicPr preferRelativeResize="0"/>
          <p:nvPr/>
        </p:nvPicPr>
        <p:blipFill rotWithShape="1">
          <a:blip r:embed="rId3">
            <a:alphaModFix/>
          </a:blip>
          <a:srcRect b="55504" l="8088" r="72670" t="0"/>
          <a:stretch/>
        </p:blipFill>
        <p:spPr>
          <a:xfrm>
            <a:off x="33" y="660090"/>
            <a:ext cx="4157460" cy="4494440"/>
          </a:xfrm>
          <a:prstGeom prst="rect">
            <a:avLst/>
          </a:prstGeom>
          <a:noFill/>
          <a:ln>
            <a:noFill/>
          </a:ln>
        </p:spPr>
      </p:pic>
      <p:sp>
        <p:nvSpPr>
          <p:cNvPr id="3461" name="Google Shape;3461;p240"/>
          <p:cNvSpPr txBox="1"/>
          <p:nvPr/>
        </p:nvSpPr>
        <p:spPr>
          <a:xfrm>
            <a:off x="179300" y="67225"/>
            <a:ext cx="57375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Initial model</a:t>
            </a:r>
            <a:endParaRPr sz="3000"/>
          </a:p>
        </p:txBody>
      </p:sp>
      <p:sp>
        <p:nvSpPr>
          <p:cNvPr id="3462" name="Google Shape;3462;p2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63" name="Google Shape;3463;p240"/>
          <p:cNvSpPr txBox="1"/>
          <p:nvPr/>
        </p:nvSpPr>
        <p:spPr>
          <a:xfrm>
            <a:off x="2333400" y="2090850"/>
            <a:ext cx="13131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SALT</a:t>
            </a:r>
            <a:endParaRPr/>
          </a:p>
        </p:txBody>
      </p:sp>
      <p:sp>
        <p:nvSpPr>
          <p:cNvPr id="3464" name="Google Shape;3464;p240"/>
          <p:cNvSpPr txBox="1"/>
          <p:nvPr/>
        </p:nvSpPr>
        <p:spPr>
          <a:xfrm>
            <a:off x="4598900" y="67225"/>
            <a:ext cx="40572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Initial seismic image</a:t>
            </a:r>
            <a:endParaRPr sz="3000"/>
          </a:p>
        </p:txBody>
      </p:sp>
      <p:sp>
        <p:nvSpPr>
          <p:cNvPr id="3465" name="Google Shape;3465;p240"/>
          <p:cNvSpPr/>
          <p:nvPr/>
        </p:nvSpPr>
        <p:spPr>
          <a:xfrm rot="-3555766">
            <a:off x="5754557" y="3489962"/>
            <a:ext cx="455487" cy="43007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6" name="Google Shape;3466;p240"/>
          <p:cNvSpPr/>
          <p:nvPr/>
        </p:nvSpPr>
        <p:spPr>
          <a:xfrm rot="-3555766">
            <a:off x="5059232" y="4461512"/>
            <a:ext cx="455487" cy="43007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470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" name="Google Shape;3471;p241"/>
          <p:cNvPicPr preferRelativeResize="0"/>
          <p:nvPr/>
        </p:nvPicPr>
        <p:blipFill rotWithShape="1">
          <a:blip r:embed="rId3">
            <a:alphaModFix/>
          </a:blip>
          <a:srcRect b="5246" l="8088" r="72670" t="49520"/>
          <a:stretch/>
        </p:blipFill>
        <p:spPr>
          <a:xfrm>
            <a:off x="33" y="615506"/>
            <a:ext cx="4157460" cy="453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2" name="Google Shape;3472;p241"/>
          <p:cNvPicPr preferRelativeResize="0"/>
          <p:nvPr/>
        </p:nvPicPr>
        <p:blipFill rotWithShape="1">
          <a:blip r:embed="rId3">
            <a:alphaModFix/>
          </a:blip>
          <a:srcRect b="5696" l="55393" r="21567" t="49516"/>
          <a:stretch/>
        </p:blipFill>
        <p:spPr>
          <a:xfrm>
            <a:off x="4605450" y="660350"/>
            <a:ext cx="4459876" cy="4494424"/>
          </a:xfrm>
          <a:prstGeom prst="rect">
            <a:avLst/>
          </a:prstGeom>
          <a:noFill/>
          <a:ln>
            <a:noFill/>
          </a:ln>
        </p:spPr>
      </p:pic>
      <p:sp>
        <p:nvSpPr>
          <p:cNvPr id="3473" name="Google Shape;3473;p241"/>
          <p:cNvSpPr txBox="1"/>
          <p:nvPr/>
        </p:nvSpPr>
        <p:spPr>
          <a:xfrm>
            <a:off x="179300" y="67225"/>
            <a:ext cx="57375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Refined</a:t>
            </a:r>
            <a:r>
              <a:rPr lang="en" sz="3000"/>
              <a:t> model</a:t>
            </a:r>
            <a:endParaRPr sz="3000"/>
          </a:p>
        </p:txBody>
      </p:sp>
      <p:sp>
        <p:nvSpPr>
          <p:cNvPr id="3474" name="Google Shape;3474;p2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75" name="Google Shape;3475;p241"/>
          <p:cNvSpPr txBox="1"/>
          <p:nvPr/>
        </p:nvSpPr>
        <p:spPr>
          <a:xfrm>
            <a:off x="4598900" y="67225"/>
            <a:ext cx="43248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Refined</a:t>
            </a:r>
            <a:r>
              <a:rPr lang="en" sz="3000"/>
              <a:t> seismic image</a:t>
            </a:r>
            <a:endParaRPr sz="3000"/>
          </a:p>
        </p:txBody>
      </p:sp>
      <p:sp>
        <p:nvSpPr>
          <p:cNvPr id="3476" name="Google Shape;3476;p241"/>
          <p:cNvSpPr txBox="1"/>
          <p:nvPr/>
        </p:nvSpPr>
        <p:spPr>
          <a:xfrm>
            <a:off x="2333400" y="2090850"/>
            <a:ext cx="13131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SALT</a:t>
            </a:r>
            <a:endParaRPr/>
          </a:p>
        </p:txBody>
      </p:sp>
      <p:sp>
        <p:nvSpPr>
          <p:cNvPr id="3477" name="Google Shape;3477;p241"/>
          <p:cNvSpPr/>
          <p:nvPr/>
        </p:nvSpPr>
        <p:spPr>
          <a:xfrm rot="-3555766">
            <a:off x="5754557" y="3489962"/>
            <a:ext cx="455487" cy="43007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8" name="Google Shape;3478;p241"/>
          <p:cNvSpPr/>
          <p:nvPr/>
        </p:nvSpPr>
        <p:spPr>
          <a:xfrm rot="-3555766">
            <a:off x="5059232" y="4461512"/>
            <a:ext cx="455487" cy="43007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6" name="Google Shape;426;p46"/>
          <p:cNvPicPr preferRelativeResize="0"/>
          <p:nvPr/>
        </p:nvPicPr>
        <p:blipFill rotWithShape="1">
          <a:blip r:embed="rId3">
            <a:alphaModFix/>
          </a:blip>
          <a:srcRect b="0" l="0" r="65287" t="0"/>
          <a:stretch/>
        </p:blipFill>
        <p:spPr>
          <a:xfrm>
            <a:off x="152400" y="1600200"/>
            <a:ext cx="3068399" cy="31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Drawback:		Distributing points is not intuitive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3" name="Google Shape;433;p47"/>
          <p:cNvPicPr preferRelativeResize="0"/>
          <p:nvPr/>
        </p:nvPicPr>
        <p:blipFill rotWithShape="1">
          <a:blip r:embed="rId3">
            <a:alphaModFix/>
          </a:blip>
          <a:srcRect b="0" l="0" r="37162" t="0"/>
          <a:stretch/>
        </p:blipFill>
        <p:spPr>
          <a:xfrm>
            <a:off x="152400" y="1600200"/>
            <a:ext cx="5554424" cy="31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Drawback: 		Sharp corners become tricky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0" name="Google Shape;440;p48"/>
          <p:cNvPicPr preferRelativeResize="0"/>
          <p:nvPr/>
        </p:nvPicPr>
        <p:blipFill rotWithShape="1">
          <a:blip r:embed="rId3">
            <a:alphaModFix/>
          </a:blip>
          <a:srcRect b="0" l="0" r="1806" t="0"/>
          <a:stretch/>
        </p:blipFill>
        <p:spPr>
          <a:xfrm>
            <a:off x="152400" y="1600200"/>
            <a:ext cx="8679900" cy="31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8"/>
          <p:cNvSpPr txBox="1"/>
          <p:nvPr>
            <p:ph type="title"/>
          </p:nvPr>
        </p:nvSpPr>
        <p:spPr>
          <a:xfrm>
            <a:off x="311700" y="445025"/>
            <a:ext cx="8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Drawback:		Merging/separating bodies is difficult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/>
          <p:cNvSpPr txBox="1"/>
          <p:nvPr>
            <p:ph type="title"/>
          </p:nvPr>
        </p:nvSpPr>
        <p:spPr>
          <a:xfrm>
            <a:off x="846900" y="1635600"/>
            <a:ext cx="76257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 am going to use </a:t>
            </a:r>
            <a:r>
              <a:rPr b="1" lang="en" sz="3600"/>
              <a:t>level sets</a:t>
            </a:r>
            <a:endParaRPr sz="3600"/>
          </a:p>
        </p:txBody>
      </p:sp>
      <p:sp>
        <p:nvSpPr>
          <p:cNvPr id="447" name="Google Shape;447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0"/>
          <p:cNvSpPr txBox="1"/>
          <p:nvPr>
            <p:ph type="title"/>
          </p:nvPr>
        </p:nvSpPr>
        <p:spPr>
          <a:xfrm>
            <a:off x="846900" y="1635600"/>
            <a:ext cx="76257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 am going to use </a:t>
            </a:r>
            <a:r>
              <a:rPr b="1" lang="en" sz="3600"/>
              <a:t>level sets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What</a:t>
            </a:r>
            <a:r>
              <a:rPr lang="en" sz="3600"/>
              <a:t> </a:t>
            </a:r>
            <a:r>
              <a:rPr b="1" lang="en" sz="3600"/>
              <a:t>are</a:t>
            </a:r>
            <a:r>
              <a:rPr lang="en" sz="3600"/>
              <a:t> </a:t>
            </a:r>
            <a:r>
              <a:rPr b="1" lang="en" sz="3600"/>
              <a:t>level sets</a:t>
            </a:r>
            <a:r>
              <a:rPr lang="en" sz="3600"/>
              <a:t>?</a:t>
            </a:r>
            <a:endParaRPr sz="3600"/>
          </a:p>
        </p:txBody>
      </p:sp>
      <p:sp>
        <p:nvSpPr>
          <p:cNvPr id="453" name="Google Shape;453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9" name="Google Shape;459;p51"/>
          <p:cNvPicPr preferRelativeResize="0"/>
          <p:nvPr/>
        </p:nvPicPr>
        <p:blipFill rotWithShape="1">
          <a:blip r:embed="rId3">
            <a:alphaModFix/>
          </a:blip>
          <a:srcRect b="0" l="0" r="65148" t="0"/>
          <a:stretch/>
        </p:blipFill>
        <p:spPr>
          <a:xfrm>
            <a:off x="2739025" y="-209075"/>
            <a:ext cx="3585900" cy="5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1"/>
          <p:cNvSpPr/>
          <p:nvPr/>
        </p:nvSpPr>
        <p:spPr>
          <a:xfrm>
            <a:off x="2137550" y="2625775"/>
            <a:ext cx="4301400" cy="27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51"/>
          <p:cNvSpPr txBox="1"/>
          <p:nvPr/>
        </p:nvSpPr>
        <p:spPr>
          <a:xfrm>
            <a:off x="2533725" y="851575"/>
            <a:ext cx="24279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SALT</a:t>
            </a:r>
            <a:endParaRPr b="1" sz="2400"/>
          </a:p>
        </p:txBody>
      </p:sp>
      <p:cxnSp>
        <p:nvCxnSpPr>
          <p:cNvPr id="462" name="Google Shape;462;p51"/>
          <p:cNvCxnSpPr/>
          <p:nvPr/>
        </p:nvCxnSpPr>
        <p:spPr>
          <a:xfrm flipH="1">
            <a:off x="2745071" y="268585"/>
            <a:ext cx="9000" cy="1955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3" name="Google Shape;463;p51"/>
          <p:cNvCxnSpPr/>
          <p:nvPr/>
        </p:nvCxnSpPr>
        <p:spPr>
          <a:xfrm>
            <a:off x="2774925" y="281225"/>
            <a:ext cx="3577500" cy="9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9" name="Google Shape;469;p52"/>
          <p:cNvPicPr preferRelativeResize="0"/>
          <p:nvPr/>
        </p:nvPicPr>
        <p:blipFill rotWithShape="1">
          <a:blip r:embed="rId3">
            <a:alphaModFix/>
          </a:blip>
          <a:srcRect b="0" l="0" r="65148" t="0"/>
          <a:stretch/>
        </p:blipFill>
        <p:spPr>
          <a:xfrm>
            <a:off x="2739025" y="-209075"/>
            <a:ext cx="3585900" cy="5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2"/>
          <p:cNvSpPr txBox="1"/>
          <p:nvPr/>
        </p:nvSpPr>
        <p:spPr>
          <a:xfrm>
            <a:off x="7479500" y="3327250"/>
            <a:ext cx="15417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Implicit surface</a:t>
            </a:r>
            <a:endParaRPr b="1" sz="2200"/>
          </a:p>
        </p:txBody>
      </p:sp>
      <p:sp>
        <p:nvSpPr>
          <p:cNvPr id="471" name="Google Shape;471;p52"/>
          <p:cNvSpPr txBox="1"/>
          <p:nvPr/>
        </p:nvSpPr>
        <p:spPr>
          <a:xfrm>
            <a:off x="2533725" y="851575"/>
            <a:ext cx="24279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SALT</a:t>
            </a:r>
            <a:endParaRPr b="1" sz="2400"/>
          </a:p>
        </p:txBody>
      </p:sp>
      <p:grpSp>
        <p:nvGrpSpPr>
          <p:cNvPr id="472" name="Google Shape;472;p52"/>
          <p:cNvGrpSpPr/>
          <p:nvPr/>
        </p:nvGrpSpPr>
        <p:grpSpPr>
          <a:xfrm>
            <a:off x="3058871" y="2838647"/>
            <a:ext cx="2727723" cy="1644431"/>
            <a:chOff x="5071479" y="2436863"/>
            <a:chExt cx="2019339" cy="1337262"/>
          </a:xfrm>
        </p:grpSpPr>
        <p:cxnSp>
          <p:nvCxnSpPr>
            <p:cNvPr id="473" name="Google Shape;473;p52"/>
            <p:cNvCxnSpPr/>
            <p:nvPr/>
          </p:nvCxnSpPr>
          <p:spPr>
            <a:xfrm>
              <a:off x="5071479" y="2825525"/>
              <a:ext cx="934800" cy="948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74" name="Google Shape;474;p52"/>
            <p:cNvCxnSpPr/>
            <p:nvPr/>
          </p:nvCxnSpPr>
          <p:spPr>
            <a:xfrm flipH="1" rot="10800000">
              <a:off x="5078527" y="2731997"/>
              <a:ext cx="534000" cy="1041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5" name="Google Shape;475;p52"/>
            <p:cNvCxnSpPr/>
            <p:nvPr/>
          </p:nvCxnSpPr>
          <p:spPr>
            <a:xfrm flipH="1" rot="10800000">
              <a:off x="5775251" y="2594680"/>
              <a:ext cx="549000" cy="111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6" name="Google Shape;476;p52"/>
            <p:cNvCxnSpPr/>
            <p:nvPr/>
          </p:nvCxnSpPr>
          <p:spPr>
            <a:xfrm flipH="1" rot="10800000">
              <a:off x="6488419" y="2436863"/>
              <a:ext cx="602400" cy="1248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477" name="Google Shape;477;p52"/>
          <p:cNvCxnSpPr/>
          <p:nvPr/>
        </p:nvCxnSpPr>
        <p:spPr>
          <a:xfrm flipH="1">
            <a:off x="2745071" y="268585"/>
            <a:ext cx="9000" cy="1955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8" name="Google Shape;478;p52"/>
          <p:cNvCxnSpPr/>
          <p:nvPr/>
        </p:nvCxnSpPr>
        <p:spPr>
          <a:xfrm>
            <a:off x="2774925" y="281225"/>
            <a:ext cx="3577500" cy="9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79" name="Google Shape;47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223" y="2223677"/>
            <a:ext cx="197500" cy="300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0" name="Google Shape;480;p52"/>
          <p:cNvCxnSpPr/>
          <p:nvPr/>
        </p:nvCxnSpPr>
        <p:spPr>
          <a:xfrm flipH="1" rot="10800000">
            <a:off x="3068390" y="3201573"/>
            <a:ext cx="721327" cy="12801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1" name="Google Shape;481;p52"/>
          <p:cNvCxnSpPr/>
          <p:nvPr/>
        </p:nvCxnSpPr>
        <p:spPr>
          <a:xfrm flipH="1" rot="10800000">
            <a:off x="4009525" y="3032715"/>
            <a:ext cx="741589" cy="137235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2" name="Google Shape;482;p52"/>
          <p:cNvCxnSpPr/>
          <p:nvPr/>
        </p:nvCxnSpPr>
        <p:spPr>
          <a:xfrm flipH="1" rot="10800000">
            <a:off x="4972872" y="2838647"/>
            <a:ext cx="813722" cy="153467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3" name="Google Shape;483;p52"/>
          <p:cNvCxnSpPr/>
          <p:nvPr/>
        </p:nvCxnSpPr>
        <p:spPr>
          <a:xfrm rot="10800000">
            <a:off x="3057371" y="2521285"/>
            <a:ext cx="1500" cy="795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9" name="Google Shape;489;p53"/>
          <p:cNvPicPr preferRelativeResize="0"/>
          <p:nvPr/>
        </p:nvPicPr>
        <p:blipFill rotWithShape="1">
          <a:blip r:embed="rId3">
            <a:alphaModFix/>
          </a:blip>
          <a:srcRect b="0" l="0" r="65148" t="0"/>
          <a:stretch/>
        </p:blipFill>
        <p:spPr>
          <a:xfrm>
            <a:off x="2739025" y="-209075"/>
            <a:ext cx="3585900" cy="5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3"/>
          <p:cNvSpPr txBox="1"/>
          <p:nvPr/>
        </p:nvSpPr>
        <p:spPr>
          <a:xfrm>
            <a:off x="7479500" y="1193650"/>
            <a:ext cx="20712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</a:rPr>
              <a:t>Level set</a:t>
            </a:r>
            <a:endParaRPr b="1" sz="2200">
              <a:solidFill>
                <a:srgbClr val="FF0000"/>
              </a:solidFill>
            </a:endParaRPr>
          </a:p>
        </p:txBody>
      </p:sp>
      <p:cxnSp>
        <p:nvCxnSpPr>
          <p:cNvPr id="491" name="Google Shape;491;p53"/>
          <p:cNvCxnSpPr/>
          <p:nvPr/>
        </p:nvCxnSpPr>
        <p:spPr>
          <a:xfrm rot="10800000">
            <a:off x="5884925" y="1253450"/>
            <a:ext cx="1398600" cy="158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492" name="Google Shape;492;p53"/>
          <p:cNvGrpSpPr/>
          <p:nvPr/>
        </p:nvGrpSpPr>
        <p:grpSpPr>
          <a:xfrm>
            <a:off x="3168775" y="477275"/>
            <a:ext cx="2555471" cy="1328175"/>
            <a:chOff x="3168775" y="477275"/>
            <a:chExt cx="2555471" cy="1328175"/>
          </a:xfrm>
        </p:grpSpPr>
        <p:sp>
          <p:nvSpPr>
            <p:cNvPr id="493" name="Google Shape;493;p53"/>
            <p:cNvSpPr/>
            <p:nvPr/>
          </p:nvSpPr>
          <p:spPr>
            <a:xfrm>
              <a:off x="3168775" y="483425"/>
              <a:ext cx="1221932" cy="757150"/>
            </a:xfrm>
            <a:custGeom>
              <a:rect b="b" l="l" r="r" t="t"/>
              <a:pathLst>
                <a:path extrusionOk="0" h="30286" w="48136">
                  <a:moveTo>
                    <a:pt x="48136" y="10399"/>
                  </a:moveTo>
                  <a:cubicBezTo>
                    <a:pt x="35229" y="10399"/>
                    <a:pt x="22677" y="-3616"/>
                    <a:pt x="10594" y="921"/>
                  </a:cubicBezTo>
                  <a:cubicBezTo>
                    <a:pt x="852" y="4579"/>
                    <a:pt x="0" y="19880"/>
                    <a:pt x="0" y="30286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94" name="Google Shape;494;p53"/>
            <p:cNvSpPr/>
            <p:nvPr/>
          </p:nvSpPr>
          <p:spPr>
            <a:xfrm>
              <a:off x="3168775" y="1240575"/>
              <a:ext cx="176575" cy="483200"/>
            </a:xfrm>
            <a:custGeom>
              <a:rect b="b" l="l" r="r" t="t"/>
              <a:pathLst>
                <a:path extrusionOk="0" h="19328" w="7063">
                  <a:moveTo>
                    <a:pt x="0" y="0"/>
                  </a:moveTo>
                  <a:cubicBezTo>
                    <a:pt x="0" y="6859"/>
                    <a:pt x="2208" y="14482"/>
                    <a:pt x="7063" y="19328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95" name="Google Shape;495;p53"/>
            <p:cNvSpPr/>
            <p:nvPr/>
          </p:nvSpPr>
          <p:spPr>
            <a:xfrm>
              <a:off x="4381575" y="477275"/>
              <a:ext cx="1221966" cy="267802"/>
            </a:xfrm>
            <a:custGeom>
              <a:rect b="b" l="l" r="r" t="t"/>
              <a:pathLst>
                <a:path extrusionOk="0" h="10460" w="49623">
                  <a:moveTo>
                    <a:pt x="0" y="10460"/>
                  </a:moveTo>
                  <a:cubicBezTo>
                    <a:pt x="10227" y="10460"/>
                    <a:pt x="19604" y="4574"/>
                    <a:pt x="29179" y="981"/>
                  </a:cubicBezTo>
                  <a:cubicBezTo>
                    <a:pt x="35911" y="-1545"/>
                    <a:pt x="47879" y="883"/>
                    <a:pt x="49623" y="7858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96" name="Google Shape;496;p53"/>
            <p:cNvSpPr/>
            <p:nvPr/>
          </p:nvSpPr>
          <p:spPr>
            <a:xfrm>
              <a:off x="5603450" y="641200"/>
              <a:ext cx="120796" cy="794500"/>
            </a:xfrm>
            <a:custGeom>
              <a:rect b="b" l="l" r="r" t="t"/>
              <a:pathLst>
                <a:path extrusionOk="0" h="31780" w="5543">
                  <a:moveTo>
                    <a:pt x="0" y="0"/>
                  </a:moveTo>
                  <a:cubicBezTo>
                    <a:pt x="4766" y="9519"/>
                    <a:pt x="7916" y="22256"/>
                    <a:pt x="3160" y="31780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97" name="Google Shape;497;p53"/>
            <p:cNvSpPr/>
            <p:nvPr/>
          </p:nvSpPr>
          <p:spPr>
            <a:xfrm>
              <a:off x="4548750" y="1445000"/>
              <a:ext cx="1129050" cy="360450"/>
            </a:xfrm>
            <a:custGeom>
              <a:rect b="b" l="l" r="r" t="t"/>
              <a:pathLst>
                <a:path extrusionOk="0" h="14418" w="45162">
                  <a:moveTo>
                    <a:pt x="45162" y="0"/>
                  </a:moveTo>
                  <a:cubicBezTo>
                    <a:pt x="45162" y="7770"/>
                    <a:pt x="34484" y="15170"/>
                    <a:pt x="26762" y="14311"/>
                  </a:cubicBezTo>
                  <a:cubicBezTo>
                    <a:pt x="17271" y="13256"/>
                    <a:pt x="9263" y="6408"/>
                    <a:pt x="0" y="4089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98" name="Google Shape;498;p53"/>
            <p:cNvSpPr/>
            <p:nvPr/>
          </p:nvSpPr>
          <p:spPr>
            <a:xfrm>
              <a:off x="4033900" y="1537261"/>
              <a:ext cx="517925" cy="110075"/>
            </a:xfrm>
            <a:custGeom>
              <a:rect b="b" l="l" r="r" t="t"/>
              <a:pathLst>
                <a:path extrusionOk="0" h="4403" w="20717">
                  <a:moveTo>
                    <a:pt x="20717" y="570"/>
                  </a:moveTo>
                  <a:cubicBezTo>
                    <a:pt x="13862" y="-956"/>
                    <a:pt x="5956" y="682"/>
                    <a:pt x="0" y="4403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99" name="Google Shape;499;p53"/>
            <p:cNvSpPr/>
            <p:nvPr/>
          </p:nvSpPr>
          <p:spPr>
            <a:xfrm>
              <a:off x="3479475" y="1649600"/>
              <a:ext cx="558975" cy="148225"/>
            </a:xfrm>
            <a:custGeom>
              <a:rect b="b" l="l" r="r" t="t"/>
              <a:pathLst>
                <a:path extrusionOk="0" h="5929" w="22359">
                  <a:moveTo>
                    <a:pt x="22359" y="0"/>
                  </a:moveTo>
                  <a:cubicBezTo>
                    <a:pt x="14695" y="773"/>
                    <a:pt x="7655" y="6699"/>
                    <a:pt x="0" y="5841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00" name="Google Shape;500;p53"/>
            <p:cNvSpPr/>
            <p:nvPr/>
          </p:nvSpPr>
          <p:spPr>
            <a:xfrm>
              <a:off x="3335725" y="1711200"/>
              <a:ext cx="139175" cy="82150"/>
            </a:xfrm>
            <a:custGeom>
              <a:rect b="b" l="l" r="r" t="t"/>
              <a:pathLst>
                <a:path extrusionOk="0" h="3286" w="5567">
                  <a:moveTo>
                    <a:pt x="0" y="0"/>
                  </a:moveTo>
                  <a:cubicBezTo>
                    <a:pt x="1636" y="1403"/>
                    <a:pt x="3464" y="2817"/>
                    <a:pt x="5567" y="3286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501" name="Google Shape;501;p53"/>
          <p:cNvGrpSpPr/>
          <p:nvPr/>
        </p:nvGrpSpPr>
        <p:grpSpPr>
          <a:xfrm>
            <a:off x="3631250" y="3479400"/>
            <a:ext cx="1619651" cy="348150"/>
            <a:chOff x="3631250" y="3479400"/>
            <a:chExt cx="1619651" cy="348150"/>
          </a:xfrm>
        </p:grpSpPr>
        <p:sp>
          <p:nvSpPr>
            <p:cNvPr id="502" name="Google Shape;502;p53"/>
            <p:cNvSpPr/>
            <p:nvPr/>
          </p:nvSpPr>
          <p:spPr>
            <a:xfrm>
              <a:off x="3631250" y="3479400"/>
              <a:ext cx="881950" cy="348150"/>
            </a:xfrm>
            <a:custGeom>
              <a:rect b="b" l="l" r="r" t="t"/>
              <a:pathLst>
                <a:path extrusionOk="0" h="13926" w="35278">
                  <a:moveTo>
                    <a:pt x="0" y="0"/>
                  </a:moveTo>
                  <a:cubicBezTo>
                    <a:pt x="1411" y="8477"/>
                    <a:pt x="13363" y="15113"/>
                    <a:pt x="21839" y="13698"/>
                  </a:cubicBezTo>
                  <a:cubicBezTo>
                    <a:pt x="26637" y="12897"/>
                    <a:pt x="30480" y="8811"/>
                    <a:pt x="35278" y="8012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03" name="Google Shape;503;p53"/>
            <p:cNvSpPr/>
            <p:nvPr/>
          </p:nvSpPr>
          <p:spPr>
            <a:xfrm>
              <a:off x="4513200" y="3527850"/>
              <a:ext cx="737701" cy="150576"/>
            </a:xfrm>
            <a:custGeom>
              <a:rect b="b" l="l" r="r" t="t"/>
              <a:pathLst>
                <a:path extrusionOk="0" h="5816" w="28992">
                  <a:moveTo>
                    <a:pt x="28430" y="0"/>
                  </a:moveTo>
                  <a:cubicBezTo>
                    <a:pt x="32747" y="8656"/>
                    <a:pt x="9540" y="4216"/>
                    <a:pt x="0" y="5816"/>
                  </a:cubicBezTo>
                </a:path>
              </a:pathLst>
            </a:cu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cxnSp>
        <p:nvCxnSpPr>
          <p:cNvPr id="504" name="Google Shape;504;p53"/>
          <p:cNvCxnSpPr/>
          <p:nvPr/>
        </p:nvCxnSpPr>
        <p:spPr>
          <a:xfrm flipH="1">
            <a:off x="5409725" y="1564250"/>
            <a:ext cx="2026200" cy="1945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5" name="Google Shape;505;p53"/>
          <p:cNvSpPr txBox="1"/>
          <p:nvPr/>
        </p:nvSpPr>
        <p:spPr>
          <a:xfrm>
            <a:off x="7479500" y="3327250"/>
            <a:ext cx="15417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Implicit surface</a:t>
            </a:r>
            <a:endParaRPr b="1" sz="2200"/>
          </a:p>
        </p:txBody>
      </p:sp>
      <p:sp>
        <p:nvSpPr>
          <p:cNvPr id="506" name="Google Shape;506;p53"/>
          <p:cNvSpPr txBox="1"/>
          <p:nvPr/>
        </p:nvSpPr>
        <p:spPr>
          <a:xfrm>
            <a:off x="2533725" y="851575"/>
            <a:ext cx="24279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SALT</a:t>
            </a:r>
            <a:endParaRPr b="1" sz="2400"/>
          </a:p>
        </p:txBody>
      </p:sp>
      <p:grpSp>
        <p:nvGrpSpPr>
          <p:cNvPr id="507" name="Google Shape;507;p53"/>
          <p:cNvGrpSpPr/>
          <p:nvPr/>
        </p:nvGrpSpPr>
        <p:grpSpPr>
          <a:xfrm>
            <a:off x="3058871" y="2838647"/>
            <a:ext cx="2727723" cy="1644431"/>
            <a:chOff x="5071479" y="2436863"/>
            <a:chExt cx="2019339" cy="1337262"/>
          </a:xfrm>
        </p:grpSpPr>
        <p:cxnSp>
          <p:nvCxnSpPr>
            <p:cNvPr id="508" name="Google Shape;508;p53"/>
            <p:cNvCxnSpPr/>
            <p:nvPr/>
          </p:nvCxnSpPr>
          <p:spPr>
            <a:xfrm>
              <a:off x="5071479" y="2825525"/>
              <a:ext cx="934800" cy="948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09" name="Google Shape;509;p53"/>
            <p:cNvCxnSpPr/>
            <p:nvPr/>
          </p:nvCxnSpPr>
          <p:spPr>
            <a:xfrm flipH="1" rot="10800000">
              <a:off x="5078527" y="2731997"/>
              <a:ext cx="534000" cy="1041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0" name="Google Shape;510;p53"/>
            <p:cNvCxnSpPr/>
            <p:nvPr/>
          </p:nvCxnSpPr>
          <p:spPr>
            <a:xfrm flipH="1" rot="10800000">
              <a:off x="5775251" y="2594680"/>
              <a:ext cx="549000" cy="111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1" name="Google Shape;511;p53"/>
            <p:cNvCxnSpPr/>
            <p:nvPr/>
          </p:nvCxnSpPr>
          <p:spPr>
            <a:xfrm flipH="1" rot="10800000">
              <a:off x="6488419" y="2436863"/>
              <a:ext cx="602400" cy="1248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512" name="Google Shape;512;p53"/>
          <p:cNvCxnSpPr/>
          <p:nvPr/>
        </p:nvCxnSpPr>
        <p:spPr>
          <a:xfrm flipH="1">
            <a:off x="2745071" y="268585"/>
            <a:ext cx="9000" cy="1955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3" name="Google Shape;513;p53"/>
          <p:cNvCxnSpPr/>
          <p:nvPr/>
        </p:nvCxnSpPr>
        <p:spPr>
          <a:xfrm>
            <a:off x="2774925" y="281225"/>
            <a:ext cx="3577500" cy="9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14" name="Google Shape;51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223" y="2223677"/>
            <a:ext cx="197500" cy="300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5" name="Google Shape;515;p53"/>
          <p:cNvCxnSpPr/>
          <p:nvPr/>
        </p:nvCxnSpPr>
        <p:spPr>
          <a:xfrm rot="10800000">
            <a:off x="3057371" y="2521285"/>
            <a:ext cx="1500" cy="795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7"/>
          <p:cNvSpPr txBox="1"/>
          <p:nvPr/>
        </p:nvSpPr>
        <p:spPr>
          <a:xfrm>
            <a:off x="3164900" y="2628125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Velocity model</a:t>
            </a:r>
            <a:endParaRPr/>
          </a:p>
        </p:txBody>
      </p:sp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b="55504" l="8087" r="53124" t="0"/>
          <a:stretch/>
        </p:blipFill>
        <p:spPr>
          <a:xfrm>
            <a:off x="2202191" y="2998996"/>
            <a:ext cx="2658533" cy="113304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" name="Google Shape;114;p27"/>
          <p:cNvPicPr preferRelativeResize="0"/>
          <p:nvPr/>
        </p:nvPicPr>
        <p:blipFill rotWithShape="1">
          <a:blip r:embed="rId4">
            <a:alphaModFix/>
          </a:blip>
          <a:srcRect b="17331" l="13360" r="42014" t="32269"/>
          <a:stretch/>
        </p:blipFill>
        <p:spPr>
          <a:xfrm>
            <a:off x="81775" y="29532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7"/>
          <p:cNvPicPr preferRelativeResize="0"/>
          <p:nvPr/>
        </p:nvPicPr>
        <p:blipFill rotWithShape="1">
          <a:blip r:embed="rId4">
            <a:alphaModFix/>
          </a:blip>
          <a:srcRect b="17331" l="13360" r="42014" t="32269"/>
          <a:stretch/>
        </p:blipFill>
        <p:spPr>
          <a:xfrm>
            <a:off x="234175" y="31056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7"/>
          <p:cNvPicPr preferRelativeResize="0"/>
          <p:nvPr/>
        </p:nvPicPr>
        <p:blipFill rotWithShape="1">
          <a:blip r:embed="rId4">
            <a:alphaModFix/>
          </a:blip>
          <a:srcRect b="17331" l="13360" r="42014" t="32269"/>
          <a:stretch/>
        </p:blipFill>
        <p:spPr>
          <a:xfrm>
            <a:off x="386575" y="32580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7"/>
          <p:cNvPicPr preferRelativeResize="0"/>
          <p:nvPr/>
        </p:nvPicPr>
        <p:blipFill rotWithShape="1">
          <a:blip r:embed="rId4">
            <a:alphaModFix/>
          </a:blip>
          <a:srcRect b="17331" l="13360" r="42014" t="32269"/>
          <a:stretch/>
        </p:blipFill>
        <p:spPr>
          <a:xfrm>
            <a:off x="538975" y="3410450"/>
            <a:ext cx="958874" cy="7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7"/>
          <p:cNvSpPr/>
          <p:nvPr/>
        </p:nvSpPr>
        <p:spPr>
          <a:xfrm>
            <a:off x="1638225" y="3400663"/>
            <a:ext cx="423600" cy="4236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7"/>
          <p:cNvSpPr txBox="1"/>
          <p:nvPr/>
        </p:nvSpPr>
        <p:spPr>
          <a:xfrm>
            <a:off x="81775" y="2576250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Seismic data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1" name="Google Shape;521;p54"/>
          <p:cNvPicPr preferRelativeResize="0"/>
          <p:nvPr/>
        </p:nvPicPr>
        <p:blipFill rotWithShape="1">
          <a:blip r:embed="rId3">
            <a:alphaModFix/>
          </a:blip>
          <a:srcRect b="0" l="0" r="65148" t="0"/>
          <a:stretch/>
        </p:blipFill>
        <p:spPr>
          <a:xfrm>
            <a:off x="2739025" y="-209075"/>
            <a:ext cx="3585900" cy="5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4"/>
          <p:cNvSpPr txBox="1"/>
          <p:nvPr/>
        </p:nvSpPr>
        <p:spPr>
          <a:xfrm>
            <a:off x="7479500" y="1193650"/>
            <a:ext cx="20712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Level set</a:t>
            </a:r>
            <a:endParaRPr b="1" sz="2200"/>
          </a:p>
        </p:txBody>
      </p:sp>
      <p:sp>
        <p:nvSpPr>
          <p:cNvPr id="523" name="Google Shape;523;p54"/>
          <p:cNvSpPr txBox="1"/>
          <p:nvPr/>
        </p:nvSpPr>
        <p:spPr>
          <a:xfrm>
            <a:off x="7479500" y="3327250"/>
            <a:ext cx="15417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Implicit surface</a:t>
            </a:r>
            <a:endParaRPr b="1" sz="2200"/>
          </a:p>
        </p:txBody>
      </p:sp>
      <p:sp>
        <p:nvSpPr>
          <p:cNvPr id="524" name="Google Shape;524;p54"/>
          <p:cNvSpPr txBox="1"/>
          <p:nvPr/>
        </p:nvSpPr>
        <p:spPr>
          <a:xfrm>
            <a:off x="2533725" y="851575"/>
            <a:ext cx="24279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SALT</a:t>
            </a:r>
            <a:endParaRPr b="1" sz="2400"/>
          </a:p>
        </p:txBody>
      </p:sp>
      <p:grpSp>
        <p:nvGrpSpPr>
          <p:cNvPr id="525" name="Google Shape;525;p54"/>
          <p:cNvGrpSpPr/>
          <p:nvPr/>
        </p:nvGrpSpPr>
        <p:grpSpPr>
          <a:xfrm>
            <a:off x="3058871" y="2838647"/>
            <a:ext cx="2727723" cy="1644431"/>
            <a:chOff x="5071479" y="2436863"/>
            <a:chExt cx="2019339" cy="1337262"/>
          </a:xfrm>
        </p:grpSpPr>
        <p:cxnSp>
          <p:nvCxnSpPr>
            <p:cNvPr id="526" name="Google Shape;526;p54"/>
            <p:cNvCxnSpPr/>
            <p:nvPr/>
          </p:nvCxnSpPr>
          <p:spPr>
            <a:xfrm>
              <a:off x="5071479" y="2825525"/>
              <a:ext cx="934800" cy="948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27" name="Google Shape;527;p54"/>
            <p:cNvCxnSpPr/>
            <p:nvPr/>
          </p:nvCxnSpPr>
          <p:spPr>
            <a:xfrm flipH="1" rot="10800000">
              <a:off x="5078527" y="2731997"/>
              <a:ext cx="534000" cy="1041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8" name="Google Shape;528;p54"/>
            <p:cNvCxnSpPr/>
            <p:nvPr/>
          </p:nvCxnSpPr>
          <p:spPr>
            <a:xfrm flipH="1" rot="10800000">
              <a:off x="5775251" y="2594680"/>
              <a:ext cx="549000" cy="111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9" name="Google Shape;529;p54"/>
            <p:cNvCxnSpPr/>
            <p:nvPr/>
          </p:nvCxnSpPr>
          <p:spPr>
            <a:xfrm flipH="1" rot="10800000">
              <a:off x="6488419" y="2436863"/>
              <a:ext cx="602400" cy="1248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530" name="Google Shape;530;p54"/>
          <p:cNvCxnSpPr/>
          <p:nvPr/>
        </p:nvCxnSpPr>
        <p:spPr>
          <a:xfrm flipH="1">
            <a:off x="2745071" y="268585"/>
            <a:ext cx="9000" cy="1955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p54"/>
          <p:cNvCxnSpPr/>
          <p:nvPr/>
        </p:nvCxnSpPr>
        <p:spPr>
          <a:xfrm>
            <a:off x="2774925" y="281225"/>
            <a:ext cx="3577500" cy="9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32" name="Google Shape;53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223" y="2223677"/>
            <a:ext cx="197500" cy="300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3" name="Google Shape;533;p54"/>
          <p:cNvCxnSpPr/>
          <p:nvPr/>
        </p:nvCxnSpPr>
        <p:spPr>
          <a:xfrm rot="10800000">
            <a:off x="3057371" y="2521285"/>
            <a:ext cx="1500" cy="795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9" name="Google Shape;539;p55"/>
          <p:cNvPicPr preferRelativeResize="0"/>
          <p:nvPr/>
        </p:nvPicPr>
        <p:blipFill rotWithShape="1">
          <a:blip r:embed="rId3">
            <a:alphaModFix/>
          </a:blip>
          <a:srcRect b="0" l="0" r="65148" t="0"/>
          <a:stretch/>
        </p:blipFill>
        <p:spPr>
          <a:xfrm>
            <a:off x="2739025" y="-209075"/>
            <a:ext cx="3585900" cy="5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5"/>
          <p:cNvSpPr txBox="1"/>
          <p:nvPr/>
        </p:nvSpPr>
        <p:spPr>
          <a:xfrm>
            <a:off x="7479500" y="1193650"/>
            <a:ext cx="20712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Level set</a:t>
            </a:r>
            <a:endParaRPr b="1" sz="2200"/>
          </a:p>
        </p:txBody>
      </p:sp>
      <p:sp>
        <p:nvSpPr>
          <p:cNvPr id="541" name="Google Shape;541;p55"/>
          <p:cNvSpPr txBox="1"/>
          <p:nvPr/>
        </p:nvSpPr>
        <p:spPr>
          <a:xfrm>
            <a:off x="7479500" y="3327250"/>
            <a:ext cx="15417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Implicit surface</a:t>
            </a:r>
            <a:endParaRPr b="1" sz="2200"/>
          </a:p>
        </p:txBody>
      </p:sp>
      <p:sp>
        <p:nvSpPr>
          <p:cNvPr id="542" name="Google Shape;542;p55"/>
          <p:cNvSpPr txBox="1"/>
          <p:nvPr/>
        </p:nvSpPr>
        <p:spPr>
          <a:xfrm>
            <a:off x="3905441" y="851568"/>
            <a:ext cx="1481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SALT</a:t>
            </a:r>
            <a:endParaRPr b="1"/>
          </a:p>
        </p:txBody>
      </p:sp>
      <p:pic>
        <p:nvPicPr>
          <p:cNvPr id="543" name="Google Shape;543;p55"/>
          <p:cNvPicPr preferRelativeResize="0"/>
          <p:nvPr/>
        </p:nvPicPr>
        <p:blipFill rotWithShape="1">
          <a:blip r:embed="rId3">
            <a:alphaModFix/>
          </a:blip>
          <a:srcRect b="0" l="33234" r="35031" t="0"/>
          <a:stretch/>
        </p:blipFill>
        <p:spPr>
          <a:xfrm>
            <a:off x="2740232" y="-209075"/>
            <a:ext cx="3265178" cy="5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5"/>
          <p:cNvSpPr txBox="1"/>
          <p:nvPr/>
        </p:nvSpPr>
        <p:spPr>
          <a:xfrm>
            <a:off x="2533725" y="851575"/>
            <a:ext cx="24279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SALT</a:t>
            </a:r>
            <a:endParaRPr b="1" sz="2400"/>
          </a:p>
        </p:txBody>
      </p:sp>
      <p:grpSp>
        <p:nvGrpSpPr>
          <p:cNvPr id="545" name="Google Shape;545;p55"/>
          <p:cNvGrpSpPr/>
          <p:nvPr/>
        </p:nvGrpSpPr>
        <p:grpSpPr>
          <a:xfrm>
            <a:off x="3058871" y="2838916"/>
            <a:ext cx="2727794" cy="1644162"/>
            <a:chOff x="5071479" y="2437082"/>
            <a:chExt cx="2019392" cy="1337043"/>
          </a:xfrm>
        </p:grpSpPr>
        <p:cxnSp>
          <p:nvCxnSpPr>
            <p:cNvPr id="546" name="Google Shape;546;p55"/>
            <p:cNvCxnSpPr/>
            <p:nvPr/>
          </p:nvCxnSpPr>
          <p:spPr>
            <a:xfrm>
              <a:off x="5071479" y="2825525"/>
              <a:ext cx="934800" cy="948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7" name="Google Shape;547;p55"/>
            <p:cNvCxnSpPr/>
            <p:nvPr/>
          </p:nvCxnSpPr>
          <p:spPr>
            <a:xfrm flipH="1" rot="10800000">
              <a:off x="5103371" y="2437082"/>
              <a:ext cx="1987500" cy="3912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548" name="Google Shape;548;p55"/>
          <p:cNvCxnSpPr/>
          <p:nvPr/>
        </p:nvCxnSpPr>
        <p:spPr>
          <a:xfrm flipH="1">
            <a:off x="2745071" y="268585"/>
            <a:ext cx="9000" cy="1955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9" name="Google Shape;549;p55"/>
          <p:cNvCxnSpPr/>
          <p:nvPr/>
        </p:nvCxnSpPr>
        <p:spPr>
          <a:xfrm>
            <a:off x="2774925" y="281225"/>
            <a:ext cx="3577500" cy="9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50" name="Google Shape;55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223" y="2223677"/>
            <a:ext cx="197500" cy="300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55"/>
          <p:cNvCxnSpPr/>
          <p:nvPr/>
        </p:nvCxnSpPr>
        <p:spPr>
          <a:xfrm rot="10800000">
            <a:off x="3057371" y="2521285"/>
            <a:ext cx="1500" cy="795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7" name="Google Shape;557;p56"/>
          <p:cNvPicPr preferRelativeResize="0"/>
          <p:nvPr/>
        </p:nvPicPr>
        <p:blipFill rotWithShape="1">
          <a:blip r:embed="rId3">
            <a:alphaModFix/>
          </a:blip>
          <a:srcRect b="0" l="0" r="65148" t="0"/>
          <a:stretch/>
        </p:blipFill>
        <p:spPr>
          <a:xfrm>
            <a:off x="2739025" y="-209075"/>
            <a:ext cx="3585900" cy="5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6"/>
          <p:cNvSpPr txBox="1"/>
          <p:nvPr/>
        </p:nvSpPr>
        <p:spPr>
          <a:xfrm>
            <a:off x="7479500" y="1193650"/>
            <a:ext cx="20712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Level set</a:t>
            </a:r>
            <a:endParaRPr b="1" sz="2200"/>
          </a:p>
        </p:txBody>
      </p:sp>
      <p:sp>
        <p:nvSpPr>
          <p:cNvPr id="559" name="Google Shape;559;p56"/>
          <p:cNvSpPr txBox="1"/>
          <p:nvPr/>
        </p:nvSpPr>
        <p:spPr>
          <a:xfrm>
            <a:off x="7479500" y="3327250"/>
            <a:ext cx="15417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Implicit surface</a:t>
            </a:r>
            <a:endParaRPr b="1" sz="2200"/>
          </a:p>
        </p:txBody>
      </p:sp>
      <p:sp>
        <p:nvSpPr>
          <p:cNvPr id="560" name="Google Shape;560;p56"/>
          <p:cNvSpPr txBox="1"/>
          <p:nvPr/>
        </p:nvSpPr>
        <p:spPr>
          <a:xfrm>
            <a:off x="2533725" y="851575"/>
            <a:ext cx="24279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SALT</a:t>
            </a:r>
            <a:endParaRPr b="1" sz="2400"/>
          </a:p>
        </p:txBody>
      </p:sp>
      <p:grpSp>
        <p:nvGrpSpPr>
          <p:cNvPr id="561" name="Google Shape;561;p56"/>
          <p:cNvGrpSpPr/>
          <p:nvPr/>
        </p:nvGrpSpPr>
        <p:grpSpPr>
          <a:xfrm>
            <a:off x="3058871" y="2838647"/>
            <a:ext cx="2727723" cy="1644431"/>
            <a:chOff x="5071479" y="2436863"/>
            <a:chExt cx="2019339" cy="1337262"/>
          </a:xfrm>
        </p:grpSpPr>
        <p:cxnSp>
          <p:nvCxnSpPr>
            <p:cNvPr id="562" name="Google Shape;562;p56"/>
            <p:cNvCxnSpPr/>
            <p:nvPr/>
          </p:nvCxnSpPr>
          <p:spPr>
            <a:xfrm>
              <a:off x="5071479" y="2825525"/>
              <a:ext cx="934800" cy="948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63" name="Google Shape;563;p56"/>
            <p:cNvCxnSpPr/>
            <p:nvPr/>
          </p:nvCxnSpPr>
          <p:spPr>
            <a:xfrm flipH="1" rot="10800000">
              <a:off x="5078527" y="2731997"/>
              <a:ext cx="534000" cy="1041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4" name="Google Shape;564;p56"/>
            <p:cNvCxnSpPr/>
            <p:nvPr/>
          </p:nvCxnSpPr>
          <p:spPr>
            <a:xfrm flipH="1" rot="10800000">
              <a:off x="5775251" y="2594680"/>
              <a:ext cx="549000" cy="111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5" name="Google Shape;565;p56"/>
            <p:cNvCxnSpPr/>
            <p:nvPr/>
          </p:nvCxnSpPr>
          <p:spPr>
            <a:xfrm flipH="1" rot="10800000">
              <a:off x="6488419" y="2436863"/>
              <a:ext cx="602400" cy="1248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566" name="Google Shape;566;p56"/>
          <p:cNvCxnSpPr/>
          <p:nvPr/>
        </p:nvCxnSpPr>
        <p:spPr>
          <a:xfrm flipH="1">
            <a:off x="2745071" y="268585"/>
            <a:ext cx="9000" cy="1955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7" name="Google Shape;567;p56"/>
          <p:cNvCxnSpPr/>
          <p:nvPr/>
        </p:nvCxnSpPr>
        <p:spPr>
          <a:xfrm>
            <a:off x="2774925" y="281225"/>
            <a:ext cx="3577500" cy="9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68" name="Google Shape;56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223" y="2223677"/>
            <a:ext cx="197500" cy="300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9" name="Google Shape;569;p56"/>
          <p:cNvCxnSpPr/>
          <p:nvPr/>
        </p:nvCxnSpPr>
        <p:spPr>
          <a:xfrm rot="10800000">
            <a:off x="3057371" y="2521285"/>
            <a:ext cx="1500" cy="795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5" name="Google Shape;575;p57"/>
          <p:cNvPicPr preferRelativeResize="0"/>
          <p:nvPr/>
        </p:nvPicPr>
        <p:blipFill rotWithShape="1">
          <a:blip r:embed="rId3">
            <a:alphaModFix/>
          </a:blip>
          <a:srcRect b="54681" l="0" r="65148" t="0"/>
          <a:stretch/>
        </p:blipFill>
        <p:spPr>
          <a:xfrm>
            <a:off x="55875" y="484325"/>
            <a:ext cx="1945426" cy="189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7"/>
          <p:cNvSpPr txBox="1"/>
          <p:nvPr/>
        </p:nvSpPr>
        <p:spPr>
          <a:xfrm>
            <a:off x="7479500" y="1193650"/>
            <a:ext cx="20712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Level set</a:t>
            </a:r>
            <a:endParaRPr b="1" sz="2200"/>
          </a:p>
        </p:txBody>
      </p:sp>
      <p:sp>
        <p:nvSpPr>
          <p:cNvPr id="577" name="Google Shape;577;p57"/>
          <p:cNvSpPr txBox="1"/>
          <p:nvPr/>
        </p:nvSpPr>
        <p:spPr>
          <a:xfrm>
            <a:off x="688675" y="1310375"/>
            <a:ext cx="8034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SALT</a:t>
            </a:r>
            <a:endParaRPr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3" name="Google Shape;583;p58"/>
          <p:cNvPicPr preferRelativeResize="0"/>
          <p:nvPr/>
        </p:nvPicPr>
        <p:blipFill rotWithShape="1">
          <a:blip r:embed="rId3">
            <a:alphaModFix/>
          </a:blip>
          <a:srcRect b="0" l="0" r="65148" t="0"/>
          <a:stretch/>
        </p:blipFill>
        <p:spPr>
          <a:xfrm>
            <a:off x="55870" y="484325"/>
            <a:ext cx="1945424" cy="418654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8"/>
          <p:cNvSpPr txBox="1"/>
          <p:nvPr/>
        </p:nvSpPr>
        <p:spPr>
          <a:xfrm>
            <a:off x="7479500" y="1193650"/>
            <a:ext cx="20712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Level set</a:t>
            </a:r>
            <a:endParaRPr b="1" sz="2200"/>
          </a:p>
        </p:txBody>
      </p:sp>
      <p:sp>
        <p:nvSpPr>
          <p:cNvPr id="585" name="Google Shape;585;p58"/>
          <p:cNvSpPr txBox="1"/>
          <p:nvPr/>
        </p:nvSpPr>
        <p:spPr>
          <a:xfrm>
            <a:off x="7479500" y="3327250"/>
            <a:ext cx="15417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Implicit surface</a:t>
            </a:r>
            <a:endParaRPr b="1" sz="2200"/>
          </a:p>
        </p:txBody>
      </p:sp>
      <p:sp>
        <p:nvSpPr>
          <p:cNvPr id="586" name="Google Shape;586;p58"/>
          <p:cNvSpPr txBox="1"/>
          <p:nvPr/>
        </p:nvSpPr>
        <p:spPr>
          <a:xfrm>
            <a:off x="688675" y="1310375"/>
            <a:ext cx="8034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SALT</a:t>
            </a:r>
            <a:endParaRPr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2" name="Google Shape;592;p59"/>
          <p:cNvPicPr preferRelativeResize="0"/>
          <p:nvPr/>
        </p:nvPicPr>
        <p:blipFill rotWithShape="1">
          <a:blip r:embed="rId3">
            <a:alphaModFix/>
          </a:blip>
          <a:srcRect b="0" l="0" r="65148" t="0"/>
          <a:stretch/>
        </p:blipFill>
        <p:spPr>
          <a:xfrm>
            <a:off x="55870" y="484325"/>
            <a:ext cx="1945424" cy="418654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9"/>
          <p:cNvSpPr txBox="1"/>
          <p:nvPr/>
        </p:nvSpPr>
        <p:spPr>
          <a:xfrm>
            <a:off x="7479500" y="1193650"/>
            <a:ext cx="20712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Level set</a:t>
            </a:r>
            <a:endParaRPr b="1" sz="2200"/>
          </a:p>
        </p:txBody>
      </p:sp>
      <p:sp>
        <p:nvSpPr>
          <p:cNvPr id="594" name="Google Shape;594;p59"/>
          <p:cNvSpPr txBox="1"/>
          <p:nvPr/>
        </p:nvSpPr>
        <p:spPr>
          <a:xfrm>
            <a:off x="7479500" y="3327250"/>
            <a:ext cx="15417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Implicit surface</a:t>
            </a:r>
            <a:endParaRPr b="1" sz="2200"/>
          </a:p>
        </p:txBody>
      </p:sp>
      <p:pic>
        <p:nvPicPr>
          <p:cNvPr id="595" name="Google Shape;59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4200" y="2929850"/>
            <a:ext cx="2010926" cy="15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9"/>
          <p:cNvSpPr/>
          <p:nvPr/>
        </p:nvSpPr>
        <p:spPr>
          <a:xfrm>
            <a:off x="1913800" y="3504775"/>
            <a:ext cx="461700" cy="463500"/>
          </a:xfrm>
          <a:prstGeom prst="mathPlus">
            <a:avLst>
              <a:gd fmla="val 23520" name="adj1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9"/>
          <p:cNvSpPr txBox="1"/>
          <p:nvPr/>
        </p:nvSpPr>
        <p:spPr>
          <a:xfrm>
            <a:off x="2371000" y="2453450"/>
            <a:ext cx="2837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0000"/>
                </a:solidFill>
              </a:rPr>
              <a:t>Low frequency update</a:t>
            </a:r>
            <a:endParaRPr sz="1800">
              <a:solidFill>
                <a:srgbClr val="990000"/>
              </a:solidFill>
            </a:endParaRPr>
          </a:p>
        </p:txBody>
      </p:sp>
      <p:sp>
        <p:nvSpPr>
          <p:cNvPr id="598" name="Google Shape;598;p59"/>
          <p:cNvSpPr txBox="1"/>
          <p:nvPr/>
        </p:nvSpPr>
        <p:spPr>
          <a:xfrm>
            <a:off x="688675" y="1310375"/>
            <a:ext cx="8034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SALT</a:t>
            </a:r>
            <a:endParaRPr b="1"/>
          </a:p>
        </p:txBody>
      </p:sp>
      <p:sp>
        <p:nvSpPr>
          <p:cNvPr id="599" name="Google Shape;599;p59"/>
          <p:cNvSpPr/>
          <p:nvPr/>
        </p:nvSpPr>
        <p:spPr>
          <a:xfrm rot="358100">
            <a:off x="4406106" y="3342199"/>
            <a:ext cx="331799" cy="849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59"/>
          <p:cNvSpPr/>
          <p:nvPr/>
        </p:nvSpPr>
        <p:spPr>
          <a:xfrm rot="-2563618">
            <a:off x="2890230" y="3798075"/>
            <a:ext cx="331611" cy="8495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9"/>
          <p:cNvSpPr/>
          <p:nvPr/>
        </p:nvSpPr>
        <p:spPr>
          <a:xfrm rot="-6463852">
            <a:off x="3810803" y="3832884"/>
            <a:ext cx="331969" cy="10617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7" name="Google Shape;607;p60"/>
          <p:cNvPicPr preferRelativeResize="0"/>
          <p:nvPr/>
        </p:nvPicPr>
        <p:blipFill rotWithShape="1">
          <a:blip r:embed="rId3">
            <a:alphaModFix/>
          </a:blip>
          <a:srcRect b="0" l="0" r="65148" t="0"/>
          <a:stretch/>
        </p:blipFill>
        <p:spPr>
          <a:xfrm>
            <a:off x="55870" y="484325"/>
            <a:ext cx="1945424" cy="4186549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0"/>
          <p:cNvSpPr txBox="1"/>
          <p:nvPr/>
        </p:nvSpPr>
        <p:spPr>
          <a:xfrm>
            <a:off x="7479500" y="1193650"/>
            <a:ext cx="20712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Level set</a:t>
            </a:r>
            <a:endParaRPr b="1" sz="2200"/>
          </a:p>
        </p:txBody>
      </p:sp>
      <p:sp>
        <p:nvSpPr>
          <p:cNvPr id="609" name="Google Shape;609;p60"/>
          <p:cNvSpPr txBox="1"/>
          <p:nvPr/>
        </p:nvSpPr>
        <p:spPr>
          <a:xfrm>
            <a:off x="7479500" y="3327250"/>
            <a:ext cx="15417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Implicit surface</a:t>
            </a:r>
            <a:endParaRPr b="1" sz="2200"/>
          </a:p>
        </p:txBody>
      </p:sp>
      <p:pic>
        <p:nvPicPr>
          <p:cNvPr id="610" name="Google Shape;61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4200" y="2929850"/>
            <a:ext cx="2010926" cy="15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0"/>
          <p:cNvPicPr preferRelativeResize="0"/>
          <p:nvPr/>
        </p:nvPicPr>
        <p:blipFill rotWithShape="1">
          <a:blip r:embed="rId3">
            <a:alphaModFix/>
          </a:blip>
          <a:srcRect b="0" l="33234" r="35031" t="0"/>
          <a:stretch/>
        </p:blipFill>
        <p:spPr>
          <a:xfrm>
            <a:off x="5619125" y="484325"/>
            <a:ext cx="1771426" cy="4186549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0"/>
          <p:cNvSpPr/>
          <p:nvPr/>
        </p:nvSpPr>
        <p:spPr>
          <a:xfrm>
            <a:off x="1913800" y="3504775"/>
            <a:ext cx="461700" cy="463500"/>
          </a:xfrm>
          <a:prstGeom prst="mathPlus">
            <a:avLst>
              <a:gd fmla="val 23520" name="adj1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60"/>
          <p:cNvSpPr/>
          <p:nvPr/>
        </p:nvSpPr>
        <p:spPr>
          <a:xfrm>
            <a:off x="4804375" y="3516075"/>
            <a:ext cx="548700" cy="4635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60"/>
          <p:cNvSpPr txBox="1"/>
          <p:nvPr/>
        </p:nvSpPr>
        <p:spPr>
          <a:xfrm>
            <a:off x="2371000" y="2453450"/>
            <a:ext cx="2837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0000"/>
                </a:solidFill>
              </a:rPr>
              <a:t>Low frequency update</a:t>
            </a:r>
            <a:endParaRPr sz="1800">
              <a:solidFill>
                <a:srgbClr val="990000"/>
              </a:solidFill>
            </a:endParaRPr>
          </a:p>
        </p:txBody>
      </p:sp>
      <p:cxnSp>
        <p:nvCxnSpPr>
          <p:cNvPr id="615" name="Google Shape;615;p60"/>
          <p:cNvCxnSpPr/>
          <p:nvPr/>
        </p:nvCxnSpPr>
        <p:spPr>
          <a:xfrm>
            <a:off x="2068700" y="1514800"/>
            <a:ext cx="3213300" cy="231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6" name="Google Shape;616;p60"/>
          <p:cNvSpPr txBox="1"/>
          <p:nvPr/>
        </p:nvSpPr>
        <p:spPr>
          <a:xfrm>
            <a:off x="2170375" y="1081850"/>
            <a:ext cx="3038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0000"/>
                </a:solidFill>
              </a:rPr>
              <a:t>High frequency refinement</a:t>
            </a:r>
            <a:endParaRPr sz="1800">
              <a:solidFill>
                <a:srgbClr val="990000"/>
              </a:solidFill>
            </a:endParaRPr>
          </a:p>
        </p:txBody>
      </p:sp>
      <p:sp>
        <p:nvSpPr>
          <p:cNvPr id="617" name="Google Shape;617;p60"/>
          <p:cNvSpPr txBox="1"/>
          <p:nvPr/>
        </p:nvSpPr>
        <p:spPr>
          <a:xfrm>
            <a:off x="688675" y="1310375"/>
            <a:ext cx="8034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SALT</a:t>
            </a:r>
            <a:endParaRPr b="1"/>
          </a:p>
        </p:txBody>
      </p:sp>
      <p:sp>
        <p:nvSpPr>
          <p:cNvPr id="618" name="Google Shape;618;p60"/>
          <p:cNvSpPr/>
          <p:nvPr/>
        </p:nvSpPr>
        <p:spPr>
          <a:xfrm rot="358100">
            <a:off x="4406106" y="3342199"/>
            <a:ext cx="331799" cy="849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60"/>
          <p:cNvSpPr/>
          <p:nvPr/>
        </p:nvSpPr>
        <p:spPr>
          <a:xfrm rot="-2563618">
            <a:off x="2890230" y="3798075"/>
            <a:ext cx="331611" cy="8495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60"/>
          <p:cNvSpPr/>
          <p:nvPr/>
        </p:nvSpPr>
        <p:spPr>
          <a:xfrm rot="-6463852">
            <a:off x="3810803" y="3832884"/>
            <a:ext cx="331969" cy="10617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6" name="Google Shape;626;p61"/>
          <p:cNvGrpSpPr/>
          <p:nvPr/>
        </p:nvGrpSpPr>
        <p:grpSpPr>
          <a:xfrm>
            <a:off x="49623" y="182880"/>
            <a:ext cx="8229517" cy="5028994"/>
            <a:chOff x="49624" y="847822"/>
            <a:chExt cx="6644209" cy="4295715"/>
          </a:xfrm>
        </p:grpSpPr>
        <p:sp>
          <p:nvSpPr>
            <p:cNvPr id="627" name="Google Shape;627;p61"/>
            <p:cNvSpPr txBox="1"/>
            <p:nvPr/>
          </p:nvSpPr>
          <p:spPr>
            <a:xfrm>
              <a:off x="446698" y="4788338"/>
              <a:ext cx="3834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Z</a:t>
              </a:r>
              <a:endParaRPr b="1" sz="1000"/>
            </a:p>
          </p:txBody>
        </p:sp>
        <p:sp>
          <p:nvSpPr>
            <p:cNvPr id="628" name="Google Shape;628;p61"/>
            <p:cNvSpPr txBox="1"/>
            <p:nvPr/>
          </p:nvSpPr>
          <p:spPr>
            <a:xfrm>
              <a:off x="49624" y="2389729"/>
              <a:ext cx="3834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Z</a:t>
              </a:r>
              <a:endParaRPr b="1" sz="1000"/>
            </a:p>
          </p:txBody>
        </p:sp>
        <p:pic>
          <p:nvPicPr>
            <p:cNvPr id="629" name="Google Shape;629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9244" y="847822"/>
              <a:ext cx="226470" cy="364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61"/>
            <p:cNvSpPr/>
            <p:nvPr/>
          </p:nvSpPr>
          <p:spPr>
            <a:xfrm>
              <a:off x="2541665" y="3182401"/>
              <a:ext cx="1588800" cy="1091400"/>
            </a:xfrm>
            <a:prstGeom prst="ellipse">
              <a:avLst/>
            </a:prstGeom>
            <a:solidFill>
              <a:srgbClr val="EA9999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31" name="Google Shape;631;p61"/>
            <p:cNvCxnSpPr/>
            <p:nvPr/>
          </p:nvCxnSpPr>
          <p:spPr>
            <a:xfrm flipH="1">
              <a:off x="2541795" y="1463382"/>
              <a:ext cx="19200" cy="2229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632" name="Google Shape;632;p61"/>
            <p:cNvCxnSpPr/>
            <p:nvPr/>
          </p:nvCxnSpPr>
          <p:spPr>
            <a:xfrm flipH="1" rot="10800000">
              <a:off x="671701" y="1291571"/>
              <a:ext cx="9000" cy="798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33" name="Google Shape;633;p61"/>
            <p:cNvCxnSpPr/>
            <p:nvPr/>
          </p:nvCxnSpPr>
          <p:spPr>
            <a:xfrm flipH="1">
              <a:off x="4130473" y="1463153"/>
              <a:ext cx="9300" cy="2264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634" name="Google Shape;634;p61"/>
            <p:cNvCxnSpPr/>
            <p:nvPr/>
          </p:nvCxnSpPr>
          <p:spPr>
            <a:xfrm>
              <a:off x="680772" y="2887320"/>
              <a:ext cx="5629800" cy="75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35" name="Google Shape;635;p61"/>
            <p:cNvCxnSpPr/>
            <p:nvPr/>
          </p:nvCxnSpPr>
          <p:spPr>
            <a:xfrm flipH="1" rot="10800000">
              <a:off x="662529" y="2064471"/>
              <a:ext cx="5647800" cy="177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636" name="Google Shape;636;p61"/>
            <p:cNvCxnSpPr/>
            <p:nvPr/>
          </p:nvCxnSpPr>
          <p:spPr>
            <a:xfrm>
              <a:off x="671667" y="2887320"/>
              <a:ext cx="0" cy="1968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37" name="Google Shape;637;p61"/>
            <p:cNvSpPr txBox="1"/>
            <p:nvPr/>
          </p:nvSpPr>
          <p:spPr>
            <a:xfrm>
              <a:off x="6310433" y="1838476"/>
              <a:ext cx="3834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X</a:t>
              </a:r>
              <a:endParaRPr b="1" sz="1000"/>
            </a:p>
          </p:txBody>
        </p:sp>
        <p:sp>
          <p:nvSpPr>
            <p:cNvPr id="638" name="Google Shape;638;p61"/>
            <p:cNvSpPr txBox="1"/>
            <p:nvPr/>
          </p:nvSpPr>
          <p:spPr>
            <a:xfrm>
              <a:off x="6310433" y="2669049"/>
              <a:ext cx="3834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X</a:t>
              </a:r>
              <a:endParaRPr b="1" sz="1000"/>
            </a:p>
          </p:txBody>
        </p:sp>
        <p:cxnSp>
          <p:nvCxnSpPr>
            <p:cNvPr id="639" name="Google Shape;639;p61"/>
            <p:cNvCxnSpPr/>
            <p:nvPr/>
          </p:nvCxnSpPr>
          <p:spPr>
            <a:xfrm flipH="1" rot="10800000">
              <a:off x="646803" y="3802523"/>
              <a:ext cx="5652000" cy="330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640" name="Google Shape;640;p61"/>
            <p:cNvSpPr txBox="1"/>
            <p:nvPr/>
          </p:nvSpPr>
          <p:spPr>
            <a:xfrm>
              <a:off x="3023108" y="3493870"/>
              <a:ext cx="9207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latin typeface="Ubuntu"/>
                  <a:ea typeface="Ubuntu"/>
                  <a:cs typeface="Ubuntu"/>
                  <a:sym typeface="Ubuntu"/>
                </a:rPr>
                <a:t>SALT</a:t>
              </a:r>
              <a:endParaRPr sz="1400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641" name="Google Shape;641;p61"/>
            <p:cNvCxnSpPr/>
            <p:nvPr/>
          </p:nvCxnSpPr>
          <p:spPr>
            <a:xfrm flipH="1">
              <a:off x="330856" y="2887328"/>
              <a:ext cx="340800" cy="4782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42" name="Google Shape;642;p61"/>
            <p:cNvCxnSpPr/>
            <p:nvPr/>
          </p:nvCxnSpPr>
          <p:spPr>
            <a:xfrm flipH="1">
              <a:off x="330856" y="2077892"/>
              <a:ext cx="340800" cy="4782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43" name="Google Shape;643;p61"/>
            <p:cNvSpPr txBox="1"/>
            <p:nvPr/>
          </p:nvSpPr>
          <p:spPr>
            <a:xfrm>
              <a:off x="254107" y="1823137"/>
              <a:ext cx="5994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0000"/>
                  </a:solidFill>
                </a:rPr>
                <a:t>Zo</a:t>
              </a:r>
              <a:endParaRPr b="1" sz="1000">
                <a:solidFill>
                  <a:srgbClr val="FF0000"/>
                </a:solidFill>
              </a:endParaRPr>
            </a:p>
          </p:txBody>
        </p:sp>
        <p:sp>
          <p:nvSpPr>
            <p:cNvPr id="644" name="Google Shape;644;p61"/>
            <p:cNvSpPr txBox="1"/>
            <p:nvPr/>
          </p:nvSpPr>
          <p:spPr>
            <a:xfrm>
              <a:off x="254107" y="3585890"/>
              <a:ext cx="5994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0000"/>
                  </a:solidFill>
                </a:rPr>
                <a:t>Zo</a:t>
              </a:r>
              <a:endParaRPr b="1" sz="1000">
                <a:solidFill>
                  <a:srgbClr val="FF0000"/>
                </a:solidFill>
              </a:endParaRPr>
            </a:p>
          </p:txBody>
        </p:sp>
        <p:pic>
          <p:nvPicPr>
            <p:cNvPr id="645" name="Google Shape;645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085" y="3303086"/>
              <a:ext cx="226470" cy="364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6" name="Google Shape;646;p61"/>
            <p:cNvSpPr/>
            <p:nvPr/>
          </p:nvSpPr>
          <p:spPr>
            <a:xfrm>
              <a:off x="685909" y="1795841"/>
              <a:ext cx="5182989" cy="506780"/>
            </a:xfrm>
            <a:custGeom>
              <a:rect b="b" l="l" r="r" t="t"/>
              <a:pathLst>
                <a:path extrusionOk="0" h="20976" w="156220">
                  <a:moveTo>
                    <a:pt x="0" y="20816"/>
                  </a:moveTo>
                  <a:cubicBezTo>
                    <a:pt x="6202" y="20816"/>
                    <a:pt x="28956" y="21135"/>
                    <a:pt x="37209" y="20816"/>
                  </a:cubicBezTo>
                  <a:cubicBezTo>
                    <a:pt x="45462" y="20497"/>
                    <a:pt x="46146" y="20542"/>
                    <a:pt x="49520" y="18900"/>
                  </a:cubicBezTo>
                  <a:cubicBezTo>
                    <a:pt x="52894" y="17258"/>
                    <a:pt x="55357" y="13064"/>
                    <a:pt x="57454" y="10966"/>
                  </a:cubicBezTo>
                  <a:cubicBezTo>
                    <a:pt x="59552" y="8869"/>
                    <a:pt x="60600" y="7637"/>
                    <a:pt x="62105" y="6315"/>
                  </a:cubicBezTo>
                  <a:cubicBezTo>
                    <a:pt x="63610" y="4993"/>
                    <a:pt x="65024" y="3898"/>
                    <a:pt x="66483" y="3032"/>
                  </a:cubicBezTo>
                  <a:cubicBezTo>
                    <a:pt x="67942" y="2166"/>
                    <a:pt x="68717" y="1619"/>
                    <a:pt x="70860" y="1117"/>
                  </a:cubicBezTo>
                  <a:cubicBezTo>
                    <a:pt x="73003" y="616"/>
                    <a:pt x="75876" y="23"/>
                    <a:pt x="79341" y="23"/>
                  </a:cubicBezTo>
                  <a:cubicBezTo>
                    <a:pt x="82807" y="23"/>
                    <a:pt x="88142" y="-68"/>
                    <a:pt x="91653" y="1117"/>
                  </a:cubicBezTo>
                  <a:cubicBezTo>
                    <a:pt x="95164" y="2303"/>
                    <a:pt x="97855" y="4811"/>
                    <a:pt x="100408" y="7136"/>
                  </a:cubicBezTo>
                  <a:cubicBezTo>
                    <a:pt x="102962" y="9462"/>
                    <a:pt x="105196" y="13155"/>
                    <a:pt x="106974" y="15070"/>
                  </a:cubicBezTo>
                  <a:cubicBezTo>
                    <a:pt x="108752" y="16985"/>
                    <a:pt x="108981" y="17715"/>
                    <a:pt x="111078" y="18627"/>
                  </a:cubicBezTo>
                  <a:cubicBezTo>
                    <a:pt x="113176" y="19539"/>
                    <a:pt x="112035" y="20177"/>
                    <a:pt x="119559" y="20542"/>
                  </a:cubicBezTo>
                  <a:cubicBezTo>
                    <a:pt x="127083" y="20907"/>
                    <a:pt x="150110" y="20770"/>
                    <a:pt x="156220" y="20816"/>
                  </a:cubicBezTo>
                </a:path>
              </a:pathLst>
            </a:custGeom>
            <a:noFill/>
            <a:ln cap="flat" cmpd="sng" w="762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62"/>
          <p:cNvGrpSpPr/>
          <p:nvPr/>
        </p:nvGrpSpPr>
        <p:grpSpPr>
          <a:xfrm>
            <a:off x="49620" y="182919"/>
            <a:ext cx="8229535" cy="5029310"/>
            <a:chOff x="253099" y="1139109"/>
            <a:chExt cx="4642112" cy="3249748"/>
          </a:xfrm>
        </p:grpSpPr>
        <p:sp>
          <p:nvSpPr>
            <p:cNvPr id="652" name="Google Shape;652;p62"/>
            <p:cNvSpPr txBox="1"/>
            <p:nvPr/>
          </p:nvSpPr>
          <p:spPr>
            <a:xfrm>
              <a:off x="530521" y="4120058"/>
              <a:ext cx="267900" cy="2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Z</a:t>
              </a:r>
              <a:endParaRPr b="1" sz="1000"/>
            </a:p>
          </p:txBody>
        </p:sp>
        <p:sp>
          <p:nvSpPr>
            <p:cNvPr id="653" name="Google Shape;653;p62"/>
            <p:cNvSpPr txBox="1"/>
            <p:nvPr/>
          </p:nvSpPr>
          <p:spPr>
            <a:xfrm>
              <a:off x="253099" y="2305542"/>
              <a:ext cx="267900" cy="2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Z</a:t>
              </a:r>
              <a:endParaRPr b="1" sz="1000"/>
            </a:p>
          </p:txBody>
        </p:sp>
        <p:pic>
          <p:nvPicPr>
            <p:cNvPr id="654" name="Google Shape;654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5181" y="1139109"/>
              <a:ext cx="158227" cy="275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5" name="Google Shape;655;p62"/>
            <p:cNvSpPr/>
            <p:nvPr/>
          </p:nvSpPr>
          <p:spPr>
            <a:xfrm>
              <a:off x="1375078" y="3126812"/>
              <a:ext cx="717300" cy="603900"/>
            </a:xfrm>
            <a:prstGeom prst="ellipse">
              <a:avLst/>
            </a:prstGeom>
            <a:solidFill>
              <a:srgbClr val="EA9999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56" name="Google Shape;656;p62"/>
            <p:cNvCxnSpPr/>
            <p:nvPr/>
          </p:nvCxnSpPr>
          <p:spPr>
            <a:xfrm flipH="1">
              <a:off x="1375083" y="1604772"/>
              <a:ext cx="13500" cy="1686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657" name="Google Shape;657;p62"/>
            <p:cNvCxnSpPr/>
            <p:nvPr/>
          </p:nvCxnSpPr>
          <p:spPr>
            <a:xfrm flipH="1" rot="10800000">
              <a:off x="687723" y="1474803"/>
              <a:ext cx="6300" cy="6039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58" name="Google Shape;658;p62"/>
            <p:cNvCxnSpPr/>
            <p:nvPr/>
          </p:nvCxnSpPr>
          <p:spPr>
            <a:xfrm flipH="1">
              <a:off x="2092519" y="1604594"/>
              <a:ext cx="4200" cy="1713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659" name="Google Shape;659;p62"/>
            <p:cNvCxnSpPr/>
            <p:nvPr/>
          </p:nvCxnSpPr>
          <p:spPr>
            <a:xfrm>
              <a:off x="694061" y="2681963"/>
              <a:ext cx="3933300" cy="57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60" name="Google Shape;660;p62"/>
            <p:cNvCxnSpPr/>
            <p:nvPr/>
          </p:nvCxnSpPr>
          <p:spPr>
            <a:xfrm flipH="1" rot="10800000">
              <a:off x="681315" y="2059378"/>
              <a:ext cx="3945900" cy="135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661" name="Google Shape;661;p62"/>
            <p:cNvCxnSpPr/>
            <p:nvPr/>
          </p:nvCxnSpPr>
          <p:spPr>
            <a:xfrm>
              <a:off x="687700" y="2681963"/>
              <a:ext cx="0" cy="14889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62" name="Google Shape;662;p62"/>
            <p:cNvSpPr txBox="1"/>
            <p:nvPr/>
          </p:nvSpPr>
          <p:spPr>
            <a:xfrm>
              <a:off x="4627311" y="1888526"/>
              <a:ext cx="267900" cy="2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X</a:t>
              </a:r>
              <a:endParaRPr b="1" sz="1000"/>
            </a:p>
          </p:txBody>
        </p:sp>
        <p:sp>
          <p:nvSpPr>
            <p:cNvPr id="663" name="Google Shape;663;p62"/>
            <p:cNvSpPr txBox="1"/>
            <p:nvPr/>
          </p:nvSpPr>
          <p:spPr>
            <a:xfrm>
              <a:off x="4627311" y="2516844"/>
              <a:ext cx="267900" cy="2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X</a:t>
              </a:r>
              <a:endParaRPr b="1" sz="1000"/>
            </a:p>
          </p:txBody>
        </p:sp>
        <p:cxnSp>
          <p:nvCxnSpPr>
            <p:cNvPr id="664" name="Google Shape;664;p62"/>
            <p:cNvCxnSpPr/>
            <p:nvPr/>
          </p:nvCxnSpPr>
          <p:spPr>
            <a:xfrm flipH="1" rot="10800000">
              <a:off x="670328" y="3374366"/>
              <a:ext cx="3948900" cy="249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665" name="Google Shape;665;p62"/>
            <p:cNvSpPr txBox="1"/>
            <p:nvPr/>
          </p:nvSpPr>
          <p:spPr>
            <a:xfrm>
              <a:off x="1462094" y="3198454"/>
              <a:ext cx="643200" cy="29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latin typeface="Ubuntu"/>
                  <a:ea typeface="Ubuntu"/>
                  <a:cs typeface="Ubuntu"/>
                  <a:sym typeface="Ubuntu"/>
                </a:rPr>
                <a:t>SALT</a:t>
              </a:r>
              <a:endParaRPr sz="1400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666" name="Google Shape;666;p62"/>
            <p:cNvCxnSpPr/>
            <p:nvPr/>
          </p:nvCxnSpPr>
          <p:spPr>
            <a:xfrm flipH="1">
              <a:off x="449492" y="2681969"/>
              <a:ext cx="238200" cy="3618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67" name="Google Shape;667;p62"/>
            <p:cNvCxnSpPr/>
            <p:nvPr/>
          </p:nvCxnSpPr>
          <p:spPr>
            <a:xfrm flipH="1">
              <a:off x="449492" y="2069641"/>
              <a:ext cx="238200" cy="3618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68" name="Google Shape;668;p62"/>
            <p:cNvSpPr txBox="1"/>
            <p:nvPr/>
          </p:nvSpPr>
          <p:spPr>
            <a:xfrm>
              <a:off x="395965" y="1876922"/>
              <a:ext cx="418800" cy="2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0000"/>
                  </a:solidFill>
                </a:rPr>
                <a:t>Zo</a:t>
              </a:r>
              <a:endParaRPr b="1" sz="1000">
                <a:solidFill>
                  <a:srgbClr val="FF0000"/>
                </a:solidFill>
              </a:endParaRPr>
            </a:p>
          </p:txBody>
        </p:sp>
        <p:sp>
          <p:nvSpPr>
            <p:cNvPr id="669" name="Google Shape;669;p62"/>
            <p:cNvSpPr txBox="1"/>
            <p:nvPr/>
          </p:nvSpPr>
          <p:spPr>
            <a:xfrm>
              <a:off x="395965" y="3210422"/>
              <a:ext cx="418800" cy="2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0000"/>
                  </a:solidFill>
                </a:rPr>
                <a:t>Zo</a:t>
              </a:r>
              <a:endParaRPr b="1" sz="1000">
                <a:solidFill>
                  <a:srgbClr val="FF0000"/>
                </a:solidFill>
              </a:endParaRPr>
            </a:p>
          </p:txBody>
        </p:sp>
        <p:pic>
          <p:nvPicPr>
            <p:cNvPr id="670" name="Google Shape;670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1806" y="2996484"/>
              <a:ext cx="158227" cy="275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1" name="Google Shape;671;p62"/>
            <p:cNvSpPr/>
            <p:nvPr/>
          </p:nvSpPr>
          <p:spPr>
            <a:xfrm>
              <a:off x="2565703" y="3126812"/>
              <a:ext cx="717300" cy="603900"/>
            </a:xfrm>
            <a:prstGeom prst="ellipse">
              <a:avLst/>
            </a:prstGeom>
            <a:solidFill>
              <a:srgbClr val="EA9999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72" name="Google Shape;672;p62"/>
            <p:cNvCxnSpPr/>
            <p:nvPr/>
          </p:nvCxnSpPr>
          <p:spPr>
            <a:xfrm flipH="1">
              <a:off x="2565708" y="1604772"/>
              <a:ext cx="13500" cy="1686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673" name="Google Shape;673;p62"/>
            <p:cNvCxnSpPr/>
            <p:nvPr/>
          </p:nvCxnSpPr>
          <p:spPr>
            <a:xfrm flipH="1">
              <a:off x="3283144" y="1604594"/>
              <a:ext cx="4200" cy="1713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674" name="Google Shape;674;p62"/>
            <p:cNvSpPr txBox="1"/>
            <p:nvPr/>
          </p:nvSpPr>
          <p:spPr>
            <a:xfrm>
              <a:off x="2652719" y="3198454"/>
              <a:ext cx="643200" cy="29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latin typeface="Ubuntu"/>
                  <a:ea typeface="Ubuntu"/>
                  <a:cs typeface="Ubuntu"/>
                  <a:sym typeface="Ubuntu"/>
                </a:rPr>
                <a:t>SALT</a:t>
              </a:r>
              <a:endParaRPr sz="1400"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675" name="Google Shape;675;p62"/>
            <p:cNvSpPr/>
            <p:nvPr/>
          </p:nvSpPr>
          <p:spPr>
            <a:xfrm>
              <a:off x="698906" y="1870573"/>
              <a:ext cx="3669250" cy="434781"/>
            </a:xfrm>
            <a:custGeom>
              <a:rect b="b" l="l" r="r" t="t"/>
              <a:pathLst>
                <a:path extrusionOk="0" h="27826" w="234832">
                  <a:moveTo>
                    <a:pt x="0" y="26354"/>
                  </a:moveTo>
                  <a:cubicBezTo>
                    <a:pt x="11963" y="26354"/>
                    <a:pt x="24295" y="25944"/>
                    <a:pt x="35644" y="22161"/>
                  </a:cubicBezTo>
                  <a:cubicBezTo>
                    <a:pt x="41741" y="20129"/>
                    <a:pt x="44603" y="12895"/>
                    <a:pt x="49622" y="8881"/>
                  </a:cubicBezTo>
                  <a:cubicBezTo>
                    <a:pt x="56699" y="3221"/>
                    <a:pt x="66596" y="-1280"/>
                    <a:pt x="75482" y="495"/>
                  </a:cubicBezTo>
                  <a:cubicBezTo>
                    <a:pt x="85691" y="2534"/>
                    <a:pt x="88975" y="19052"/>
                    <a:pt x="99244" y="20763"/>
                  </a:cubicBezTo>
                  <a:cubicBezTo>
                    <a:pt x="104764" y="21683"/>
                    <a:pt x="110709" y="23232"/>
                    <a:pt x="116018" y="21462"/>
                  </a:cubicBezTo>
                  <a:cubicBezTo>
                    <a:pt x="117612" y="20931"/>
                    <a:pt x="117626" y="18456"/>
                    <a:pt x="118814" y="17268"/>
                  </a:cubicBezTo>
                  <a:cubicBezTo>
                    <a:pt x="123032" y="13048"/>
                    <a:pt x="127455" y="8754"/>
                    <a:pt x="132792" y="6086"/>
                  </a:cubicBezTo>
                  <a:cubicBezTo>
                    <a:pt x="139074" y="2945"/>
                    <a:pt x="147096" y="1768"/>
                    <a:pt x="153759" y="3989"/>
                  </a:cubicBezTo>
                  <a:cubicBezTo>
                    <a:pt x="157822" y="5343"/>
                    <a:pt x="163070" y="5455"/>
                    <a:pt x="165640" y="8881"/>
                  </a:cubicBezTo>
                  <a:cubicBezTo>
                    <a:pt x="169994" y="14685"/>
                    <a:pt x="174977" y="20865"/>
                    <a:pt x="181715" y="23558"/>
                  </a:cubicBezTo>
                  <a:cubicBezTo>
                    <a:pt x="198191" y="30144"/>
                    <a:pt x="217088" y="27053"/>
                    <a:pt x="234832" y="27053"/>
                  </a:cubicBezTo>
                </a:path>
              </a:pathLst>
            </a:custGeom>
            <a:noFill/>
            <a:ln cap="flat" cmpd="sng" w="762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676" name="Google Shape;676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63"/>
          <p:cNvSpPr txBox="1"/>
          <p:nvPr/>
        </p:nvSpPr>
        <p:spPr>
          <a:xfrm>
            <a:off x="541434" y="4796196"/>
            <a:ext cx="474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Z</a:t>
            </a:r>
            <a:endParaRPr b="1" sz="1000"/>
          </a:p>
        </p:txBody>
      </p:sp>
      <p:sp>
        <p:nvSpPr>
          <p:cNvPr id="683" name="Google Shape;683;p63"/>
          <p:cNvSpPr txBox="1"/>
          <p:nvPr/>
        </p:nvSpPr>
        <p:spPr>
          <a:xfrm>
            <a:off x="49620" y="1988051"/>
            <a:ext cx="474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Z</a:t>
            </a:r>
            <a:endParaRPr b="1" sz="1000"/>
          </a:p>
        </p:txBody>
      </p:sp>
      <p:pic>
        <p:nvPicPr>
          <p:cNvPr id="684" name="Google Shape;68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062" y="182880"/>
            <a:ext cx="280504" cy="426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5" name="Google Shape;685;p63"/>
          <p:cNvCxnSpPr/>
          <p:nvPr/>
        </p:nvCxnSpPr>
        <p:spPr>
          <a:xfrm flipH="1">
            <a:off x="3136190" y="903540"/>
            <a:ext cx="24000" cy="2609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86" name="Google Shape;686;p63"/>
          <p:cNvCxnSpPr/>
          <p:nvPr/>
        </p:nvCxnSpPr>
        <p:spPr>
          <a:xfrm flipH="1" rot="10800000">
            <a:off x="820121" y="702495"/>
            <a:ext cx="11100" cy="934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7" name="Google Shape;687;p63"/>
          <p:cNvCxnSpPr/>
          <p:nvPr/>
        </p:nvCxnSpPr>
        <p:spPr>
          <a:xfrm flipH="1">
            <a:off x="5103956" y="903272"/>
            <a:ext cx="11700" cy="265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88" name="Google Shape;688;p63"/>
          <p:cNvCxnSpPr/>
          <p:nvPr/>
        </p:nvCxnSpPr>
        <p:spPr>
          <a:xfrm>
            <a:off x="831357" y="2570600"/>
            <a:ext cx="6972900" cy="8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9" name="Google Shape;689;p63"/>
          <p:cNvCxnSpPr/>
          <p:nvPr/>
        </p:nvCxnSpPr>
        <p:spPr>
          <a:xfrm flipH="1" rot="10800000">
            <a:off x="808761" y="1606980"/>
            <a:ext cx="6995400" cy="21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90" name="Google Shape;690;p63"/>
          <p:cNvCxnSpPr/>
          <p:nvPr/>
        </p:nvCxnSpPr>
        <p:spPr>
          <a:xfrm>
            <a:off x="820080" y="2570600"/>
            <a:ext cx="0" cy="2304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1" name="Google Shape;691;p63"/>
          <p:cNvSpPr txBox="1"/>
          <p:nvPr/>
        </p:nvSpPr>
        <p:spPr>
          <a:xfrm>
            <a:off x="7804222" y="1342677"/>
            <a:ext cx="474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X</a:t>
            </a:r>
            <a:endParaRPr b="1" sz="1000"/>
          </a:p>
        </p:txBody>
      </p:sp>
      <p:sp>
        <p:nvSpPr>
          <p:cNvPr id="692" name="Google Shape;692;p63"/>
          <p:cNvSpPr txBox="1"/>
          <p:nvPr/>
        </p:nvSpPr>
        <p:spPr>
          <a:xfrm>
            <a:off x="7804222" y="2315062"/>
            <a:ext cx="474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X</a:t>
            </a:r>
            <a:endParaRPr b="1" sz="1000"/>
          </a:p>
        </p:txBody>
      </p:sp>
      <p:cxnSp>
        <p:nvCxnSpPr>
          <p:cNvPr id="693" name="Google Shape;693;p63"/>
          <p:cNvCxnSpPr/>
          <p:nvPr/>
        </p:nvCxnSpPr>
        <p:spPr>
          <a:xfrm flipH="1" rot="10800000">
            <a:off x="789283" y="3642298"/>
            <a:ext cx="7000500" cy="38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694" name="Google Shape;694;p63"/>
          <p:cNvSpPr txBox="1"/>
          <p:nvPr/>
        </p:nvSpPr>
        <p:spPr>
          <a:xfrm>
            <a:off x="3628228" y="3664740"/>
            <a:ext cx="11403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Ubuntu"/>
                <a:ea typeface="Ubuntu"/>
                <a:cs typeface="Ubuntu"/>
                <a:sym typeface="Ubuntu"/>
              </a:rPr>
              <a:t>SALT</a:t>
            </a:r>
            <a:endParaRPr sz="1400"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95" name="Google Shape;695;p63"/>
          <p:cNvCxnSpPr/>
          <p:nvPr/>
        </p:nvCxnSpPr>
        <p:spPr>
          <a:xfrm flipH="1">
            <a:off x="397666" y="2570609"/>
            <a:ext cx="422400" cy="559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6" name="Google Shape;696;p63"/>
          <p:cNvCxnSpPr/>
          <p:nvPr/>
        </p:nvCxnSpPr>
        <p:spPr>
          <a:xfrm flipH="1">
            <a:off x="397666" y="1622970"/>
            <a:ext cx="422400" cy="559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7" name="Google Shape;697;p63"/>
          <p:cNvSpPr txBox="1"/>
          <p:nvPr/>
        </p:nvSpPr>
        <p:spPr>
          <a:xfrm>
            <a:off x="302892" y="1324719"/>
            <a:ext cx="7425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0000"/>
                </a:solidFill>
              </a:rPr>
              <a:t>Zo</a:t>
            </a:r>
            <a:endParaRPr b="1" sz="1000">
              <a:solidFill>
                <a:srgbClr val="FF0000"/>
              </a:solidFill>
            </a:endParaRPr>
          </a:p>
        </p:txBody>
      </p:sp>
      <p:sp>
        <p:nvSpPr>
          <p:cNvPr id="698" name="Google Shape;698;p63"/>
          <p:cNvSpPr txBox="1"/>
          <p:nvPr/>
        </p:nvSpPr>
        <p:spPr>
          <a:xfrm>
            <a:off x="302892" y="3388443"/>
            <a:ext cx="7425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0000"/>
                </a:solidFill>
              </a:rPr>
              <a:t>Zo</a:t>
            </a:r>
            <a:endParaRPr b="1" sz="1000">
              <a:solidFill>
                <a:srgbClr val="FF0000"/>
              </a:solidFill>
            </a:endParaRPr>
          </a:p>
        </p:txBody>
      </p:sp>
      <p:pic>
        <p:nvPicPr>
          <p:cNvPr id="699" name="Google Shape;69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5" y="3057354"/>
            <a:ext cx="280504" cy="426267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3"/>
          <p:cNvSpPr/>
          <p:nvPr/>
        </p:nvSpPr>
        <p:spPr>
          <a:xfrm flipH="1" rot="10800000">
            <a:off x="3161663" y="2933847"/>
            <a:ext cx="1940700" cy="1242300"/>
          </a:xfrm>
          <a:prstGeom prst="donut">
            <a:avLst>
              <a:gd fmla="val 32709" name="adj"/>
            </a:avLst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1" name="Google Shape;701;p63"/>
          <p:cNvCxnSpPr/>
          <p:nvPr/>
        </p:nvCxnSpPr>
        <p:spPr>
          <a:xfrm flipH="1">
            <a:off x="3642768" y="977245"/>
            <a:ext cx="24000" cy="2609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02" name="Google Shape;702;p63"/>
          <p:cNvCxnSpPr/>
          <p:nvPr/>
        </p:nvCxnSpPr>
        <p:spPr>
          <a:xfrm flipH="1">
            <a:off x="4655923" y="903540"/>
            <a:ext cx="24000" cy="2609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03" name="Google Shape;703;p63"/>
          <p:cNvSpPr txBox="1"/>
          <p:nvPr/>
        </p:nvSpPr>
        <p:spPr>
          <a:xfrm>
            <a:off x="3628228" y="3664740"/>
            <a:ext cx="11403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Ubuntu"/>
                <a:ea typeface="Ubuntu"/>
                <a:cs typeface="Ubuntu"/>
                <a:sym typeface="Ubuntu"/>
              </a:rPr>
              <a:t>SALT</a:t>
            </a:r>
            <a:endParaRPr sz="1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04" name="Google Shape;704;p63"/>
          <p:cNvSpPr/>
          <p:nvPr/>
        </p:nvSpPr>
        <p:spPr>
          <a:xfrm>
            <a:off x="859309" y="1343749"/>
            <a:ext cx="6504846" cy="625359"/>
          </a:xfrm>
          <a:custGeom>
            <a:rect b="b" l="l" r="r" t="t"/>
            <a:pathLst>
              <a:path extrusionOk="0" h="25860" w="234832">
                <a:moveTo>
                  <a:pt x="0" y="25860"/>
                </a:moveTo>
                <a:cubicBezTo>
                  <a:pt x="12367" y="25860"/>
                  <a:pt x="24675" y="23763"/>
                  <a:pt x="37042" y="23763"/>
                </a:cubicBezTo>
                <a:cubicBezTo>
                  <a:pt x="48693" y="23763"/>
                  <a:pt x="60684" y="25890"/>
                  <a:pt x="71987" y="23064"/>
                </a:cubicBezTo>
                <a:cubicBezTo>
                  <a:pt x="78820" y="21356"/>
                  <a:pt x="82159" y="12425"/>
                  <a:pt x="83868" y="5592"/>
                </a:cubicBezTo>
                <a:cubicBezTo>
                  <a:pt x="84981" y="1140"/>
                  <a:pt x="91860" y="0"/>
                  <a:pt x="96449" y="0"/>
                </a:cubicBezTo>
                <a:cubicBezTo>
                  <a:pt x="97186" y="0"/>
                  <a:pt x="96915" y="1398"/>
                  <a:pt x="97148" y="2097"/>
                </a:cubicBezTo>
                <a:cubicBezTo>
                  <a:pt x="97884" y="4307"/>
                  <a:pt x="100776" y="5428"/>
                  <a:pt x="101341" y="7688"/>
                </a:cubicBezTo>
                <a:cubicBezTo>
                  <a:pt x="102078" y="10635"/>
                  <a:pt x="101079" y="13892"/>
                  <a:pt x="102040" y="16774"/>
                </a:cubicBezTo>
                <a:cubicBezTo>
                  <a:pt x="103430" y="20944"/>
                  <a:pt x="109052" y="22373"/>
                  <a:pt x="113222" y="23763"/>
                </a:cubicBezTo>
                <a:cubicBezTo>
                  <a:pt x="116979" y="25015"/>
                  <a:pt x="121143" y="23763"/>
                  <a:pt x="125104" y="23763"/>
                </a:cubicBezTo>
                <a:cubicBezTo>
                  <a:pt x="128272" y="23763"/>
                  <a:pt x="133188" y="23974"/>
                  <a:pt x="134189" y="20968"/>
                </a:cubicBezTo>
                <a:cubicBezTo>
                  <a:pt x="135476" y="17101"/>
                  <a:pt x="139492" y="14438"/>
                  <a:pt x="140480" y="10484"/>
                </a:cubicBezTo>
                <a:cubicBezTo>
                  <a:pt x="141036" y="8258"/>
                  <a:pt x="141098" y="4920"/>
                  <a:pt x="143275" y="4194"/>
                </a:cubicBezTo>
                <a:cubicBezTo>
                  <a:pt x="151630" y="1409"/>
                  <a:pt x="155542" y="18904"/>
                  <a:pt x="164242" y="20269"/>
                </a:cubicBezTo>
                <a:cubicBezTo>
                  <a:pt x="187529" y="23922"/>
                  <a:pt x="211261" y="24462"/>
                  <a:pt x="234832" y="24462"/>
                </a:cubicBezTo>
              </a:path>
            </a:pathLst>
          </a:cu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/>
          <p:nvPr/>
        </p:nvSpPr>
        <p:spPr>
          <a:xfrm rot="-5400000">
            <a:off x="5105982" y="2391425"/>
            <a:ext cx="699900" cy="43272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8"/>
          <p:cNvSpPr txBox="1"/>
          <p:nvPr/>
        </p:nvSpPr>
        <p:spPr>
          <a:xfrm>
            <a:off x="4562723" y="4346299"/>
            <a:ext cx="17019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</a:rPr>
              <a:t>MIGRATE</a:t>
            </a:r>
            <a:endParaRPr b="1" sz="2400">
              <a:solidFill>
                <a:srgbClr val="9900FF"/>
              </a:solidFill>
            </a:endParaRPr>
          </a:p>
        </p:txBody>
      </p:sp>
      <p:sp>
        <p:nvSpPr>
          <p:cNvPr id="126" name="Google Shape;12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" name="Google Shape;127;p28"/>
          <p:cNvPicPr preferRelativeResize="0"/>
          <p:nvPr/>
        </p:nvPicPr>
        <p:blipFill rotWithShape="1">
          <a:blip r:embed="rId3">
            <a:alphaModFix/>
          </a:blip>
          <a:srcRect b="0" l="16149" r="0" t="56717"/>
          <a:stretch/>
        </p:blipFill>
        <p:spPr>
          <a:xfrm>
            <a:off x="6327875" y="2987775"/>
            <a:ext cx="2645950" cy="114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 txBox="1"/>
          <p:nvPr/>
        </p:nvSpPr>
        <p:spPr>
          <a:xfrm>
            <a:off x="3164900" y="2628125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Velocity model</a:t>
            </a:r>
            <a:endParaRPr/>
          </a:p>
        </p:txBody>
      </p:sp>
      <p:pic>
        <p:nvPicPr>
          <p:cNvPr id="129" name="Google Shape;129;p28"/>
          <p:cNvPicPr preferRelativeResize="0"/>
          <p:nvPr/>
        </p:nvPicPr>
        <p:blipFill rotWithShape="1">
          <a:blip r:embed="rId4">
            <a:alphaModFix/>
          </a:blip>
          <a:srcRect b="55504" l="8087" r="53124" t="0"/>
          <a:stretch/>
        </p:blipFill>
        <p:spPr>
          <a:xfrm>
            <a:off x="2202191" y="2998996"/>
            <a:ext cx="2658533" cy="113304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p28"/>
          <p:cNvPicPr preferRelativeResize="0"/>
          <p:nvPr/>
        </p:nvPicPr>
        <p:blipFill rotWithShape="1">
          <a:blip r:embed="rId5">
            <a:alphaModFix/>
          </a:blip>
          <a:srcRect b="17331" l="13360" r="42014" t="32269"/>
          <a:stretch/>
        </p:blipFill>
        <p:spPr>
          <a:xfrm>
            <a:off x="81775" y="29532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8"/>
          <p:cNvPicPr preferRelativeResize="0"/>
          <p:nvPr/>
        </p:nvPicPr>
        <p:blipFill rotWithShape="1">
          <a:blip r:embed="rId5">
            <a:alphaModFix/>
          </a:blip>
          <a:srcRect b="17331" l="13360" r="42014" t="32269"/>
          <a:stretch/>
        </p:blipFill>
        <p:spPr>
          <a:xfrm>
            <a:off x="234175" y="31056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8"/>
          <p:cNvPicPr preferRelativeResize="0"/>
          <p:nvPr/>
        </p:nvPicPr>
        <p:blipFill rotWithShape="1">
          <a:blip r:embed="rId5">
            <a:alphaModFix/>
          </a:blip>
          <a:srcRect b="17331" l="13360" r="42014" t="32269"/>
          <a:stretch/>
        </p:blipFill>
        <p:spPr>
          <a:xfrm>
            <a:off x="386575" y="32580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8"/>
          <p:cNvPicPr preferRelativeResize="0"/>
          <p:nvPr/>
        </p:nvPicPr>
        <p:blipFill rotWithShape="1">
          <a:blip r:embed="rId5">
            <a:alphaModFix/>
          </a:blip>
          <a:srcRect b="17331" l="13360" r="42014" t="32269"/>
          <a:stretch/>
        </p:blipFill>
        <p:spPr>
          <a:xfrm>
            <a:off x="538975" y="3410450"/>
            <a:ext cx="958874" cy="7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8"/>
          <p:cNvSpPr/>
          <p:nvPr/>
        </p:nvSpPr>
        <p:spPr>
          <a:xfrm>
            <a:off x="1638225" y="3400663"/>
            <a:ext cx="423600" cy="4236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8"/>
          <p:cNvSpPr txBox="1"/>
          <p:nvPr/>
        </p:nvSpPr>
        <p:spPr>
          <a:xfrm>
            <a:off x="81775" y="2576250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Seismic data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4"/>
          <p:cNvSpPr txBox="1"/>
          <p:nvPr>
            <p:ph type="title"/>
          </p:nvPr>
        </p:nvSpPr>
        <p:spPr>
          <a:xfrm>
            <a:off x="738900" y="1004925"/>
            <a:ext cx="4663800" cy="13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How do we update the level set so that it </a:t>
            </a:r>
            <a:endParaRPr sz="3600"/>
          </a:p>
        </p:txBody>
      </p:sp>
      <p:sp>
        <p:nvSpPr>
          <p:cNvPr id="710" name="Google Shape;710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1" name="Google Shape;711;p64"/>
          <p:cNvSpPr txBox="1"/>
          <p:nvPr/>
        </p:nvSpPr>
        <p:spPr>
          <a:xfrm>
            <a:off x="734775" y="2127025"/>
            <a:ext cx="7088400" cy="14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</a:rPr>
              <a:t>becomes like the </a:t>
            </a:r>
            <a:r>
              <a:rPr b="1" lang="en" sz="3600">
                <a:solidFill>
                  <a:schemeClr val="dk1"/>
                </a:solidFill>
              </a:rPr>
              <a:t>real </a:t>
            </a:r>
            <a:r>
              <a:rPr lang="en" sz="3600">
                <a:solidFill>
                  <a:schemeClr val="dk1"/>
                </a:solidFill>
              </a:rPr>
              <a:t> </a:t>
            </a:r>
            <a:r>
              <a:rPr b="1" lang="en" sz="3600">
                <a:solidFill>
                  <a:schemeClr val="dk1"/>
                </a:solidFill>
              </a:rPr>
              <a:t>salt</a:t>
            </a:r>
            <a:r>
              <a:rPr lang="en" sz="3600">
                <a:solidFill>
                  <a:schemeClr val="dk1"/>
                </a:solidFill>
              </a:rPr>
              <a:t>  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5"/>
          <p:cNvSpPr txBox="1"/>
          <p:nvPr>
            <p:ph type="title"/>
          </p:nvPr>
        </p:nvSpPr>
        <p:spPr>
          <a:xfrm>
            <a:off x="738900" y="1004925"/>
            <a:ext cx="4663800" cy="13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How do we update the level set so that it </a:t>
            </a:r>
            <a:endParaRPr sz="3600"/>
          </a:p>
        </p:txBody>
      </p:sp>
      <p:sp>
        <p:nvSpPr>
          <p:cNvPr id="717" name="Google Shape;717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8" name="Google Shape;71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475" y="1339899"/>
            <a:ext cx="1484350" cy="1990052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65"/>
          <p:cNvSpPr txBox="1"/>
          <p:nvPr/>
        </p:nvSpPr>
        <p:spPr>
          <a:xfrm>
            <a:off x="734775" y="2127025"/>
            <a:ext cx="7088400" cy="14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becomes like the </a:t>
            </a:r>
            <a:r>
              <a:rPr b="1" lang="en" sz="3600">
                <a:solidFill>
                  <a:schemeClr val="dk1"/>
                </a:solidFill>
              </a:rPr>
              <a:t>real </a:t>
            </a:r>
            <a:r>
              <a:rPr lang="en" sz="3600">
                <a:solidFill>
                  <a:schemeClr val="dk1"/>
                </a:solidFill>
              </a:rPr>
              <a:t> </a:t>
            </a:r>
            <a:r>
              <a:rPr b="1" lang="en" sz="3600">
                <a:solidFill>
                  <a:schemeClr val="dk1"/>
                </a:solidFill>
              </a:rPr>
              <a:t>salt</a:t>
            </a:r>
            <a:r>
              <a:rPr lang="en" sz="3600">
                <a:solidFill>
                  <a:schemeClr val="dk1"/>
                </a:solidFill>
              </a:rPr>
              <a:t>  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6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Objective function</a:t>
            </a:r>
            <a:endParaRPr/>
          </a:p>
        </p:txBody>
      </p:sp>
      <p:pic>
        <p:nvPicPr>
          <p:cNvPr descr="daum_equation_1491503044795.png" id="725" name="Google Shape;725;p66"/>
          <p:cNvPicPr preferRelativeResize="0"/>
          <p:nvPr/>
        </p:nvPicPr>
        <p:blipFill rotWithShape="1">
          <a:blip r:embed="rId3">
            <a:alphaModFix/>
          </a:blip>
          <a:srcRect b="0" l="32750" r="0" t="0"/>
          <a:stretch/>
        </p:blipFill>
        <p:spPr>
          <a:xfrm>
            <a:off x="207950" y="1496525"/>
            <a:ext cx="4176476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66"/>
          <p:cNvSpPr txBox="1"/>
          <p:nvPr/>
        </p:nvSpPr>
        <p:spPr>
          <a:xfrm>
            <a:off x="271300" y="1006100"/>
            <a:ext cx="37983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Typical FWI: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727" name="Google Shape;727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7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Objective function</a:t>
            </a:r>
            <a:endParaRPr/>
          </a:p>
        </p:txBody>
      </p:sp>
      <p:pic>
        <p:nvPicPr>
          <p:cNvPr descr="daum_equation_1491503044795.png" id="733" name="Google Shape;733;p67"/>
          <p:cNvPicPr preferRelativeResize="0"/>
          <p:nvPr/>
        </p:nvPicPr>
        <p:blipFill rotWithShape="1">
          <a:blip r:embed="rId3">
            <a:alphaModFix/>
          </a:blip>
          <a:srcRect b="0" l="33510" r="0" t="0"/>
          <a:stretch/>
        </p:blipFill>
        <p:spPr>
          <a:xfrm>
            <a:off x="255150" y="1496525"/>
            <a:ext cx="4129276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67"/>
          <p:cNvSpPr txBox="1"/>
          <p:nvPr/>
        </p:nvSpPr>
        <p:spPr>
          <a:xfrm>
            <a:off x="271300" y="1006100"/>
            <a:ext cx="37983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Typical FWI: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735" name="Google Shape;735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6" name="Google Shape;736;p67"/>
          <p:cNvSpPr/>
          <p:nvPr/>
        </p:nvSpPr>
        <p:spPr>
          <a:xfrm>
            <a:off x="3627800" y="1451025"/>
            <a:ext cx="1014600" cy="1314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67"/>
          <p:cNvSpPr txBox="1"/>
          <p:nvPr/>
        </p:nvSpPr>
        <p:spPr>
          <a:xfrm>
            <a:off x="4783900" y="1922925"/>
            <a:ext cx="1250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L2 Norm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8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Objective function</a:t>
            </a:r>
            <a:endParaRPr/>
          </a:p>
        </p:txBody>
      </p:sp>
      <p:pic>
        <p:nvPicPr>
          <p:cNvPr descr="daum_equation_1491503044795.png" id="743" name="Google Shape;743;p68"/>
          <p:cNvPicPr preferRelativeResize="0"/>
          <p:nvPr/>
        </p:nvPicPr>
        <p:blipFill rotWithShape="1">
          <a:blip r:embed="rId3">
            <a:alphaModFix/>
          </a:blip>
          <a:srcRect b="0" l="33510" r="0" t="0"/>
          <a:stretch/>
        </p:blipFill>
        <p:spPr>
          <a:xfrm>
            <a:off x="255150" y="1496525"/>
            <a:ext cx="4129276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68"/>
          <p:cNvSpPr txBox="1"/>
          <p:nvPr/>
        </p:nvSpPr>
        <p:spPr>
          <a:xfrm>
            <a:off x="271300" y="1006100"/>
            <a:ext cx="37983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Typical FWI: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745" name="Google Shape;745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6" name="Google Shape;746;p68"/>
          <p:cNvSpPr txBox="1"/>
          <p:nvPr/>
        </p:nvSpPr>
        <p:spPr>
          <a:xfrm>
            <a:off x="868300" y="2715625"/>
            <a:ext cx="23721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Acoustic wavespeed model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47" name="Google Shape;747;p68"/>
          <p:cNvPicPr preferRelativeResize="0"/>
          <p:nvPr/>
        </p:nvPicPr>
        <p:blipFill rotWithShape="1">
          <a:blip r:embed="rId4">
            <a:alphaModFix/>
          </a:blip>
          <a:srcRect b="20168" l="12426" r="0" t="10856"/>
          <a:stretch/>
        </p:blipFill>
        <p:spPr>
          <a:xfrm>
            <a:off x="868300" y="3266725"/>
            <a:ext cx="1819219" cy="165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68"/>
          <p:cNvSpPr/>
          <p:nvPr/>
        </p:nvSpPr>
        <p:spPr>
          <a:xfrm>
            <a:off x="1265600" y="1586950"/>
            <a:ext cx="964800" cy="89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69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Objective function</a:t>
            </a:r>
            <a:endParaRPr/>
          </a:p>
        </p:txBody>
      </p:sp>
      <p:pic>
        <p:nvPicPr>
          <p:cNvPr descr="daum_equation_1491503044795.png" id="754" name="Google Shape;754;p69"/>
          <p:cNvPicPr preferRelativeResize="0"/>
          <p:nvPr/>
        </p:nvPicPr>
        <p:blipFill rotWithShape="1">
          <a:blip r:embed="rId3">
            <a:alphaModFix/>
          </a:blip>
          <a:srcRect b="0" l="32750" r="0" t="0"/>
          <a:stretch/>
        </p:blipFill>
        <p:spPr>
          <a:xfrm>
            <a:off x="207950" y="1496525"/>
            <a:ext cx="4176476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69"/>
          <p:cNvSpPr txBox="1"/>
          <p:nvPr/>
        </p:nvSpPr>
        <p:spPr>
          <a:xfrm>
            <a:off x="271300" y="1006100"/>
            <a:ext cx="37983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Typical FWI: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756" name="Google Shape;756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7" name="Google Shape;75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025" y="2550275"/>
            <a:ext cx="2753948" cy="2116166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69"/>
          <p:cNvSpPr/>
          <p:nvPr/>
        </p:nvSpPr>
        <p:spPr>
          <a:xfrm>
            <a:off x="639700" y="1586950"/>
            <a:ext cx="1590600" cy="89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9"/>
          <p:cNvSpPr txBox="1"/>
          <p:nvPr/>
        </p:nvSpPr>
        <p:spPr>
          <a:xfrm>
            <a:off x="406300" y="4668600"/>
            <a:ext cx="24948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Synthetic data</a:t>
            </a:r>
            <a:r>
              <a:rPr b="1" lang="en">
                <a:solidFill>
                  <a:srgbClr val="FF0000"/>
                </a:solidFill>
              </a:rPr>
              <a:t> modeling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0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Objective function</a:t>
            </a:r>
            <a:endParaRPr/>
          </a:p>
        </p:txBody>
      </p:sp>
      <p:pic>
        <p:nvPicPr>
          <p:cNvPr descr="daum_equation_1491503044795.png" id="765" name="Google Shape;765;p70"/>
          <p:cNvPicPr preferRelativeResize="0"/>
          <p:nvPr/>
        </p:nvPicPr>
        <p:blipFill rotWithShape="1">
          <a:blip r:embed="rId3">
            <a:alphaModFix/>
          </a:blip>
          <a:srcRect b="0" l="32750" r="0" t="0"/>
          <a:stretch/>
        </p:blipFill>
        <p:spPr>
          <a:xfrm>
            <a:off x="207950" y="1496525"/>
            <a:ext cx="4176476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0"/>
          <p:cNvSpPr txBox="1"/>
          <p:nvPr/>
        </p:nvSpPr>
        <p:spPr>
          <a:xfrm>
            <a:off x="271300" y="1006100"/>
            <a:ext cx="37983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Typical FWI: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767" name="Google Shape;767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8" name="Google Shape;76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8825" y="2550275"/>
            <a:ext cx="2753948" cy="21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25" y="2550275"/>
            <a:ext cx="2753948" cy="2116166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70"/>
          <p:cNvSpPr/>
          <p:nvPr/>
        </p:nvSpPr>
        <p:spPr>
          <a:xfrm>
            <a:off x="2544700" y="1586950"/>
            <a:ext cx="1233000" cy="89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70"/>
          <p:cNvSpPr txBox="1"/>
          <p:nvPr/>
        </p:nvSpPr>
        <p:spPr>
          <a:xfrm>
            <a:off x="3371375" y="4668600"/>
            <a:ext cx="2501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0000"/>
                </a:solidFill>
              </a:rPr>
              <a:t>Observed acoustic data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772" name="Google Shape;772;p70"/>
          <p:cNvSpPr/>
          <p:nvPr/>
        </p:nvSpPr>
        <p:spPr>
          <a:xfrm>
            <a:off x="2953300" y="3528100"/>
            <a:ext cx="356700" cy="317100"/>
          </a:xfrm>
          <a:prstGeom prst="mathMinus">
            <a:avLst>
              <a:gd fmla="val 23520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1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Objective function</a:t>
            </a:r>
            <a:endParaRPr/>
          </a:p>
        </p:txBody>
      </p:sp>
      <p:pic>
        <p:nvPicPr>
          <p:cNvPr descr="daum_equation_1491503044795.png" id="778" name="Google Shape;778;p71"/>
          <p:cNvPicPr preferRelativeResize="0"/>
          <p:nvPr/>
        </p:nvPicPr>
        <p:blipFill rotWithShape="1">
          <a:blip r:embed="rId3">
            <a:alphaModFix/>
          </a:blip>
          <a:srcRect b="0" l="32750" r="0" t="0"/>
          <a:stretch/>
        </p:blipFill>
        <p:spPr>
          <a:xfrm>
            <a:off x="207950" y="1496525"/>
            <a:ext cx="4176476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71"/>
          <p:cNvSpPr txBox="1"/>
          <p:nvPr/>
        </p:nvSpPr>
        <p:spPr>
          <a:xfrm>
            <a:off x="271300" y="1006100"/>
            <a:ext cx="37983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Typical FWI: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780" name="Google Shape;780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1" name="Google Shape;78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8825" y="2550275"/>
            <a:ext cx="2753948" cy="21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25" y="2550275"/>
            <a:ext cx="2753948" cy="211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0625" y="2550264"/>
            <a:ext cx="2753948" cy="2116166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71"/>
          <p:cNvSpPr/>
          <p:nvPr/>
        </p:nvSpPr>
        <p:spPr>
          <a:xfrm>
            <a:off x="475450" y="1586950"/>
            <a:ext cx="3302100" cy="89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71"/>
          <p:cNvSpPr txBox="1"/>
          <p:nvPr/>
        </p:nvSpPr>
        <p:spPr>
          <a:xfrm>
            <a:off x="6343175" y="4668600"/>
            <a:ext cx="2501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Data residual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786" name="Google Shape;786;p71"/>
          <p:cNvSpPr/>
          <p:nvPr/>
        </p:nvSpPr>
        <p:spPr>
          <a:xfrm>
            <a:off x="2953300" y="3528100"/>
            <a:ext cx="356700" cy="317100"/>
          </a:xfrm>
          <a:prstGeom prst="mathMinus">
            <a:avLst>
              <a:gd fmla="val 23520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71"/>
          <p:cNvSpPr/>
          <p:nvPr/>
        </p:nvSpPr>
        <p:spPr>
          <a:xfrm>
            <a:off x="5926500" y="3478550"/>
            <a:ext cx="356700" cy="4749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2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Objective function</a:t>
            </a:r>
            <a:endParaRPr/>
          </a:p>
        </p:txBody>
      </p:sp>
      <p:sp>
        <p:nvSpPr>
          <p:cNvPr id="793" name="Google Shape;793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4" name="Google Shape;794;p72"/>
          <p:cNvSpPr txBox="1"/>
          <p:nvPr/>
        </p:nvSpPr>
        <p:spPr>
          <a:xfrm>
            <a:off x="1098600" y="2851950"/>
            <a:ext cx="4694100" cy="17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First derivative = Gradient</a:t>
            </a:r>
            <a:endParaRPr sz="3000"/>
          </a:p>
        </p:txBody>
      </p:sp>
      <p:pic>
        <p:nvPicPr>
          <p:cNvPr descr="daum_equation_1491503044795.png" id="795" name="Google Shape;795;p72"/>
          <p:cNvPicPr preferRelativeResize="0"/>
          <p:nvPr/>
        </p:nvPicPr>
        <p:blipFill rotWithShape="1">
          <a:blip r:embed="rId3">
            <a:alphaModFix/>
          </a:blip>
          <a:srcRect b="0" l="32750" r="0" t="0"/>
          <a:stretch/>
        </p:blipFill>
        <p:spPr>
          <a:xfrm>
            <a:off x="207950" y="1496525"/>
            <a:ext cx="4176476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72"/>
          <p:cNvSpPr txBox="1"/>
          <p:nvPr/>
        </p:nvSpPr>
        <p:spPr>
          <a:xfrm>
            <a:off x="271300" y="1006100"/>
            <a:ext cx="37983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Typical FWI:</a:t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3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Objective function</a:t>
            </a:r>
            <a:endParaRPr/>
          </a:p>
        </p:txBody>
      </p:sp>
      <p:sp>
        <p:nvSpPr>
          <p:cNvPr id="802" name="Google Shape;802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3" name="Google Shape;803;p73"/>
          <p:cNvSpPr txBox="1"/>
          <p:nvPr/>
        </p:nvSpPr>
        <p:spPr>
          <a:xfrm>
            <a:off x="1098600" y="2851950"/>
            <a:ext cx="5703900" cy="17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First derivative = Gradient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Second derivative = Hessian</a:t>
            </a:r>
            <a:endParaRPr sz="3000"/>
          </a:p>
        </p:txBody>
      </p:sp>
      <p:pic>
        <p:nvPicPr>
          <p:cNvPr descr="daum_equation_1491503044795.png" id="804" name="Google Shape;804;p73"/>
          <p:cNvPicPr preferRelativeResize="0"/>
          <p:nvPr/>
        </p:nvPicPr>
        <p:blipFill rotWithShape="1">
          <a:blip r:embed="rId3">
            <a:alphaModFix/>
          </a:blip>
          <a:srcRect b="0" l="32750" r="0" t="0"/>
          <a:stretch/>
        </p:blipFill>
        <p:spPr>
          <a:xfrm>
            <a:off x="207950" y="1496525"/>
            <a:ext cx="4176476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73"/>
          <p:cNvSpPr txBox="1"/>
          <p:nvPr/>
        </p:nvSpPr>
        <p:spPr>
          <a:xfrm>
            <a:off x="271300" y="1006100"/>
            <a:ext cx="37983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Typical FWI:</a:t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/>
          <p:nvPr/>
        </p:nvSpPr>
        <p:spPr>
          <a:xfrm>
            <a:off x="3458125" y="398675"/>
            <a:ext cx="1568700" cy="92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9"/>
          <p:cNvSpPr/>
          <p:nvPr/>
        </p:nvSpPr>
        <p:spPr>
          <a:xfrm rot="9978909">
            <a:off x="7445215" y="1242536"/>
            <a:ext cx="699971" cy="2847029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9"/>
          <p:cNvSpPr/>
          <p:nvPr/>
        </p:nvSpPr>
        <p:spPr>
          <a:xfrm rot="-5400000">
            <a:off x="5105982" y="2391425"/>
            <a:ext cx="699900" cy="43272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9"/>
          <p:cNvSpPr txBox="1"/>
          <p:nvPr/>
        </p:nvSpPr>
        <p:spPr>
          <a:xfrm>
            <a:off x="6206876" y="866782"/>
            <a:ext cx="22803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</a:rPr>
              <a:t>DISCUSS</a:t>
            </a:r>
            <a:endParaRPr b="1" sz="2400">
              <a:solidFill>
                <a:srgbClr val="9900FF"/>
              </a:solidFill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4562723" y="4346299"/>
            <a:ext cx="17019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</a:rPr>
              <a:t>MIGRATE</a:t>
            </a:r>
            <a:endParaRPr b="1" sz="2400">
              <a:solidFill>
                <a:srgbClr val="9900FF"/>
              </a:solidFill>
            </a:endParaRPr>
          </a:p>
        </p:txBody>
      </p:sp>
      <p:pic>
        <p:nvPicPr>
          <p:cNvPr id="145" name="Google Shape;145;p29"/>
          <p:cNvPicPr preferRelativeResize="0"/>
          <p:nvPr/>
        </p:nvPicPr>
        <p:blipFill rotWithShape="1">
          <a:blip r:embed="rId3">
            <a:alphaModFix/>
          </a:blip>
          <a:srcRect b="35951" l="59299" r="17966" t="46000"/>
          <a:stretch/>
        </p:blipFill>
        <p:spPr>
          <a:xfrm flipH="1">
            <a:off x="5680025" y="340675"/>
            <a:ext cx="1162100" cy="9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9"/>
          <p:cNvPicPr preferRelativeResize="0"/>
          <p:nvPr/>
        </p:nvPicPr>
        <p:blipFill rotWithShape="1">
          <a:blip r:embed="rId3">
            <a:alphaModFix/>
          </a:blip>
          <a:srcRect b="37798" l="80986" r="0" t="46001"/>
          <a:stretch/>
        </p:blipFill>
        <p:spPr>
          <a:xfrm>
            <a:off x="4875675" y="410573"/>
            <a:ext cx="1000925" cy="8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9"/>
          <p:cNvPicPr preferRelativeResize="0"/>
          <p:nvPr/>
        </p:nvPicPr>
        <p:blipFill rotWithShape="1">
          <a:blip r:embed="rId4">
            <a:alphaModFix/>
          </a:blip>
          <a:srcRect b="41699" l="87989" r="0" t="33948"/>
          <a:stretch/>
        </p:blipFill>
        <p:spPr>
          <a:xfrm>
            <a:off x="4238725" y="525225"/>
            <a:ext cx="818075" cy="74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29"/>
          <p:cNvPicPr preferRelativeResize="0"/>
          <p:nvPr/>
        </p:nvPicPr>
        <p:blipFill rotWithShape="1">
          <a:blip r:embed="rId5">
            <a:alphaModFix/>
          </a:blip>
          <a:srcRect b="0" l="16149" r="0" t="56717"/>
          <a:stretch/>
        </p:blipFill>
        <p:spPr>
          <a:xfrm>
            <a:off x="6327875" y="2987775"/>
            <a:ext cx="2645950" cy="114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/>
          <p:cNvSpPr txBox="1"/>
          <p:nvPr/>
        </p:nvSpPr>
        <p:spPr>
          <a:xfrm>
            <a:off x="3164900" y="2628125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Velocity model</a:t>
            </a:r>
            <a:endParaRPr/>
          </a:p>
        </p:txBody>
      </p:sp>
      <p:pic>
        <p:nvPicPr>
          <p:cNvPr id="151" name="Google Shape;151;p29"/>
          <p:cNvPicPr preferRelativeResize="0"/>
          <p:nvPr/>
        </p:nvPicPr>
        <p:blipFill rotWithShape="1">
          <a:blip r:embed="rId6">
            <a:alphaModFix/>
          </a:blip>
          <a:srcRect b="55504" l="8087" r="53124" t="0"/>
          <a:stretch/>
        </p:blipFill>
        <p:spPr>
          <a:xfrm>
            <a:off x="2202191" y="2998996"/>
            <a:ext cx="2658533" cy="113304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p29"/>
          <p:cNvPicPr preferRelativeResize="0"/>
          <p:nvPr/>
        </p:nvPicPr>
        <p:blipFill rotWithShape="1">
          <a:blip r:embed="rId7">
            <a:alphaModFix/>
          </a:blip>
          <a:srcRect b="17331" l="13360" r="42014" t="32269"/>
          <a:stretch/>
        </p:blipFill>
        <p:spPr>
          <a:xfrm>
            <a:off x="81775" y="29532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9"/>
          <p:cNvPicPr preferRelativeResize="0"/>
          <p:nvPr/>
        </p:nvPicPr>
        <p:blipFill rotWithShape="1">
          <a:blip r:embed="rId7">
            <a:alphaModFix/>
          </a:blip>
          <a:srcRect b="17331" l="13360" r="42014" t="32269"/>
          <a:stretch/>
        </p:blipFill>
        <p:spPr>
          <a:xfrm>
            <a:off x="234175" y="31056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9"/>
          <p:cNvPicPr preferRelativeResize="0"/>
          <p:nvPr/>
        </p:nvPicPr>
        <p:blipFill rotWithShape="1">
          <a:blip r:embed="rId7">
            <a:alphaModFix/>
          </a:blip>
          <a:srcRect b="17331" l="13360" r="42014" t="32269"/>
          <a:stretch/>
        </p:blipFill>
        <p:spPr>
          <a:xfrm>
            <a:off x="386575" y="32580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9"/>
          <p:cNvPicPr preferRelativeResize="0"/>
          <p:nvPr/>
        </p:nvPicPr>
        <p:blipFill rotWithShape="1">
          <a:blip r:embed="rId7">
            <a:alphaModFix/>
          </a:blip>
          <a:srcRect b="17331" l="13360" r="42014" t="32269"/>
          <a:stretch/>
        </p:blipFill>
        <p:spPr>
          <a:xfrm>
            <a:off x="538975" y="3410450"/>
            <a:ext cx="958874" cy="7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9"/>
          <p:cNvSpPr/>
          <p:nvPr/>
        </p:nvSpPr>
        <p:spPr>
          <a:xfrm>
            <a:off x="1638225" y="3400663"/>
            <a:ext cx="423600" cy="4236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9"/>
          <p:cNvSpPr txBox="1"/>
          <p:nvPr/>
        </p:nvSpPr>
        <p:spPr>
          <a:xfrm>
            <a:off x="81775" y="2576250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Seismic data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74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Objective function</a:t>
            </a:r>
            <a:endParaRPr/>
          </a:p>
        </p:txBody>
      </p:sp>
      <p:sp>
        <p:nvSpPr>
          <p:cNvPr id="811" name="Google Shape;811;p74"/>
          <p:cNvSpPr txBox="1"/>
          <p:nvPr/>
        </p:nvSpPr>
        <p:spPr>
          <a:xfrm>
            <a:off x="271300" y="1006100"/>
            <a:ext cx="37983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Level set FWI: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812" name="Google Shape;812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aum_equation_1491503169262.png" id="813" name="Google Shape;813;p74"/>
          <p:cNvPicPr preferRelativeResize="0"/>
          <p:nvPr/>
        </p:nvPicPr>
        <p:blipFill rotWithShape="1">
          <a:blip r:embed="rId3">
            <a:alphaModFix/>
          </a:blip>
          <a:srcRect b="0" l="39595" r="0" t="0"/>
          <a:stretch/>
        </p:blipFill>
        <p:spPr>
          <a:xfrm>
            <a:off x="332075" y="1511800"/>
            <a:ext cx="5466901" cy="10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5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</a:t>
            </a:r>
            <a:r>
              <a:rPr lang="en"/>
              <a:t>New</a:t>
            </a:r>
            <a:r>
              <a:rPr lang="en"/>
              <a:t> model space</a:t>
            </a:r>
            <a:endParaRPr/>
          </a:p>
        </p:txBody>
      </p:sp>
      <p:sp>
        <p:nvSpPr>
          <p:cNvPr id="819" name="Google Shape;819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aum_equation_1489605080084.png" id="820" name="Google Shape;82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50" y="1591250"/>
            <a:ext cx="6797976" cy="95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um_equation_1489605080084.png" id="825" name="Google Shape;82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50" y="1591250"/>
            <a:ext cx="6797976" cy="9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76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New model space</a:t>
            </a:r>
            <a:endParaRPr/>
          </a:p>
        </p:txBody>
      </p:sp>
      <p:sp>
        <p:nvSpPr>
          <p:cNvPr id="827" name="Google Shape;827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8" name="Google Shape;828;p76"/>
          <p:cNvPicPr preferRelativeResize="0"/>
          <p:nvPr/>
        </p:nvPicPr>
        <p:blipFill rotWithShape="1">
          <a:blip r:embed="rId4">
            <a:alphaModFix/>
          </a:blip>
          <a:srcRect b="0" l="65311" r="0" t="54001"/>
          <a:stretch/>
        </p:blipFill>
        <p:spPr>
          <a:xfrm>
            <a:off x="4138075" y="2779175"/>
            <a:ext cx="1434726" cy="142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76"/>
          <p:cNvSpPr txBox="1"/>
          <p:nvPr/>
        </p:nvSpPr>
        <p:spPr>
          <a:xfrm>
            <a:off x="4133250" y="3996575"/>
            <a:ext cx="15429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Implicit surface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descr="daum_equation_1489605080084.png" id="830" name="Google Shape;830;p76"/>
          <p:cNvPicPr preferRelativeResize="0"/>
          <p:nvPr/>
        </p:nvPicPr>
        <p:blipFill rotWithShape="1">
          <a:blip r:embed="rId5">
            <a:alphaModFix/>
          </a:blip>
          <a:srcRect b="0" l="11899" r="80029" t="0"/>
          <a:stretch/>
        </p:blipFill>
        <p:spPr>
          <a:xfrm>
            <a:off x="2116650" y="1591250"/>
            <a:ext cx="548701" cy="954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um_equation_1489605080084.png" id="831" name="Google Shape;831;p76"/>
          <p:cNvPicPr preferRelativeResize="0"/>
          <p:nvPr/>
        </p:nvPicPr>
        <p:blipFill rotWithShape="1">
          <a:blip r:embed="rId5">
            <a:alphaModFix/>
          </a:blip>
          <a:srcRect b="0" l="50056" r="43538" t="0"/>
          <a:stretch/>
        </p:blipFill>
        <p:spPr>
          <a:xfrm>
            <a:off x="4710550" y="1591250"/>
            <a:ext cx="435425" cy="954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2" name="Google Shape;832;p76"/>
          <p:cNvCxnSpPr/>
          <p:nvPr/>
        </p:nvCxnSpPr>
        <p:spPr>
          <a:xfrm rot="10800000">
            <a:off x="4914125" y="2460325"/>
            <a:ext cx="300" cy="476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7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New model space</a:t>
            </a:r>
            <a:endParaRPr/>
          </a:p>
        </p:txBody>
      </p:sp>
      <p:sp>
        <p:nvSpPr>
          <p:cNvPr id="838" name="Google Shape;838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aum_equation_1489605080084.png" id="839" name="Google Shape;83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50" y="1591250"/>
            <a:ext cx="6797976" cy="9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77"/>
          <p:cNvSpPr txBox="1"/>
          <p:nvPr/>
        </p:nvSpPr>
        <p:spPr>
          <a:xfrm>
            <a:off x="5533875" y="1090675"/>
            <a:ext cx="903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Salt velocity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descr="daum_equation_1489605080084.png" id="841" name="Google Shape;841;p77"/>
          <p:cNvPicPr preferRelativeResize="0"/>
          <p:nvPr/>
        </p:nvPicPr>
        <p:blipFill rotWithShape="1">
          <a:blip r:embed="rId4">
            <a:alphaModFix/>
          </a:blip>
          <a:srcRect b="0" l="63917" r="28010" t="0"/>
          <a:stretch/>
        </p:blipFill>
        <p:spPr>
          <a:xfrm>
            <a:off x="5652850" y="1591250"/>
            <a:ext cx="548701" cy="9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77"/>
          <p:cNvPicPr preferRelativeResize="0"/>
          <p:nvPr/>
        </p:nvPicPr>
        <p:blipFill rotWithShape="1">
          <a:blip r:embed="rId5">
            <a:alphaModFix/>
          </a:blip>
          <a:srcRect b="0" l="65311" r="0" t="54001"/>
          <a:stretch/>
        </p:blipFill>
        <p:spPr>
          <a:xfrm>
            <a:off x="4138075" y="2779175"/>
            <a:ext cx="1434726" cy="142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77"/>
          <p:cNvSpPr txBox="1"/>
          <p:nvPr/>
        </p:nvSpPr>
        <p:spPr>
          <a:xfrm>
            <a:off x="4133250" y="3996575"/>
            <a:ext cx="15429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Implicit surface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844" name="Google Shape;844;p77"/>
          <p:cNvCxnSpPr/>
          <p:nvPr/>
        </p:nvCxnSpPr>
        <p:spPr>
          <a:xfrm rot="10800000">
            <a:off x="4914125" y="2460325"/>
            <a:ext cx="300" cy="476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um_equation_1489605080084.png" id="849" name="Google Shape;84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50" y="1591250"/>
            <a:ext cx="6797976" cy="9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78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New model space</a:t>
            </a:r>
            <a:endParaRPr/>
          </a:p>
        </p:txBody>
      </p:sp>
      <p:sp>
        <p:nvSpPr>
          <p:cNvPr id="851" name="Google Shape;851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2" name="Google Shape;852;p78"/>
          <p:cNvSpPr txBox="1"/>
          <p:nvPr/>
        </p:nvSpPr>
        <p:spPr>
          <a:xfrm>
            <a:off x="6915400" y="3996575"/>
            <a:ext cx="2056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Background velocity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53" name="Google Shape;853;p78"/>
          <p:cNvPicPr preferRelativeResize="0"/>
          <p:nvPr/>
        </p:nvPicPr>
        <p:blipFill rotWithShape="1">
          <a:blip r:embed="rId4">
            <a:alphaModFix amt="52000"/>
          </a:blip>
          <a:srcRect b="0" l="8764" r="11775" t="12303"/>
          <a:stretch/>
        </p:blipFill>
        <p:spPr>
          <a:xfrm>
            <a:off x="7207137" y="2921010"/>
            <a:ext cx="1322673" cy="1142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um_equation_1489605080084.png" id="854" name="Google Shape;854;p78"/>
          <p:cNvPicPr preferRelativeResize="0"/>
          <p:nvPr/>
        </p:nvPicPr>
        <p:blipFill rotWithShape="1">
          <a:blip r:embed="rId5">
            <a:alphaModFix/>
          </a:blip>
          <a:srcRect b="0" l="93248" r="0" t="0"/>
          <a:stretch/>
        </p:blipFill>
        <p:spPr>
          <a:xfrm>
            <a:off x="7646648" y="1591250"/>
            <a:ext cx="458999" cy="954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um_equation_1489605080084.png" id="855" name="Google Shape;855;p78"/>
          <p:cNvPicPr preferRelativeResize="0"/>
          <p:nvPr/>
        </p:nvPicPr>
        <p:blipFill rotWithShape="1">
          <a:blip r:embed="rId5">
            <a:alphaModFix/>
          </a:blip>
          <a:srcRect b="0" l="76648" r="17508" t="0"/>
          <a:stretch/>
        </p:blipFill>
        <p:spPr>
          <a:xfrm>
            <a:off x="6518230" y="1591250"/>
            <a:ext cx="397175" cy="954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um_equation_1489605080084.png" id="856" name="Google Shape;856;p78"/>
          <p:cNvPicPr preferRelativeResize="0"/>
          <p:nvPr/>
        </p:nvPicPr>
        <p:blipFill rotWithShape="1">
          <a:blip r:embed="rId5">
            <a:alphaModFix/>
          </a:blip>
          <a:srcRect b="0" l="21720" r="72437" t="0"/>
          <a:stretch/>
        </p:blipFill>
        <p:spPr>
          <a:xfrm>
            <a:off x="2784052" y="1591250"/>
            <a:ext cx="397175" cy="954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7" name="Google Shape;857;p78"/>
          <p:cNvCxnSpPr/>
          <p:nvPr/>
        </p:nvCxnSpPr>
        <p:spPr>
          <a:xfrm rot="10800000">
            <a:off x="7809725" y="2384125"/>
            <a:ext cx="300" cy="4764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8" name="Google Shape;858;p78"/>
          <p:cNvCxnSpPr/>
          <p:nvPr/>
        </p:nvCxnSpPr>
        <p:spPr>
          <a:xfrm rot="10800000">
            <a:off x="6666575" y="2384175"/>
            <a:ext cx="459000" cy="5493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9" name="Google Shape;859;p78"/>
          <p:cNvSpPr txBox="1"/>
          <p:nvPr/>
        </p:nvSpPr>
        <p:spPr>
          <a:xfrm>
            <a:off x="5533875" y="1090675"/>
            <a:ext cx="903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Salt velocity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60" name="Google Shape;860;p78"/>
          <p:cNvPicPr preferRelativeResize="0"/>
          <p:nvPr/>
        </p:nvPicPr>
        <p:blipFill rotWithShape="1">
          <a:blip r:embed="rId6">
            <a:alphaModFix/>
          </a:blip>
          <a:srcRect b="0" l="65311" r="0" t="54001"/>
          <a:stretch/>
        </p:blipFill>
        <p:spPr>
          <a:xfrm>
            <a:off x="4138075" y="2779175"/>
            <a:ext cx="1434726" cy="142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78"/>
          <p:cNvSpPr txBox="1"/>
          <p:nvPr/>
        </p:nvSpPr>
        <p:spPr>
          <a:xfrm>
            <a:off x="4133250" y="3996575"/>
            <a:ext cx="15429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Implicit surface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862" name="Google Shape;862;p78"/>
          <p:cNvCxnSpPr/>
          <p:nvPr/>
        </p:nvCxnSpPr>
        <p:spPr>
          <a:xfrm rot="10800000">
            <a:off x="4914125" y="2460325"/>
            <a:ext cx="300" cy="476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um_equation_1489605080084.png" id="867" name="Google Shape;86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50" y="1591250"/>
            <a:ext cx="6797976" cy="9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79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New model space</a:t>
            </a:r>
            <a:endParaRPr/>
          </a:p>
        </p:txBody>
      </p:sp>
      <p:sp>
        <p:nvSpPr>
          <p:cNvPr id="869" name="Google Shape;869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0" name="Google Shape;870;p79"/>
          <p:cNvSpPr txBox="1"/>
          <p:nvPr/>
        </p:nvSpPr>
        <p:spPr>
          <a:xfrm>
            <a:off x="6915400" y="3996575"/>
            <a:ext cx="2056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Background velocity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871" name="Google Shape;871;p79"/>
          <p:cNvSpPr txBox="1"/>
          <p:nvPr/>
        </p:nvSpPr>
        <p:spPr>
          <a:xfrm>
            <a:off x="4400800" y="3996575"/>
            <a:ext cx="18168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Salt body overlay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72" name="Google Shape;872;p79"/>
          <p:cNvPicPr preferRelativeResize="0"/>
          <p:nvPr/>
        </p:nvPicPr>
        <p:blipFill rotWithShape="1">
          <a:blip r:embed="rId4">
            <a:alphaModFix amt="52000"/>
          </a:blip>
          <a:srcRect b="0" l="8764" r="11775" t="12303"/>
          <a:stretch/>
        </p:blipFill>
        <p:spPr>
          <a:xfrm>
            <a:off x="7207137" y="2921010"/>
            <a:ext cx="1322673" cy="114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0125" y="2909150"/>
            <a:ext cx="1322675" cy="11424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74" name="Google Shape;874;p79"/>
          <p:cNvCxnSpPr/>
          <p:nvPr/>
        </p:nvCxnSpPr>
        <p:spPr>
          <a:xfrm rot="10800000">
            <a:off x="7809725" y="2384125"/>
            <a:ext cx="300" cy="476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5" name="Google Shape;875;p79"/>
          <p:cNvSpPr/>
          <p:nvPr/>
        </p:nvSpPr>
        <p:spPr>
          <a:xfrm rot="-5400000">
            <a:off x="5408425" y="1007550"/>
            <a:ext cx="271800" cy="3199500"/>
          </a:xfrm>
          <a:prstGeom prst="leftBrace">
            <a:avLst>
              <a:gd fmla="val 8333" name="adj1"/>
              <a:gd fmla="val 50140" name="adj2"/>
            </a:avLst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79"/>
          <p:cNvSpPr txBox="1"/>
          <p:nvPr/>
        </p:nvSpPr>
        <p:spPr>
          <a:xfrm>
            <a:off x="3804125" y="866150"/>
            <a:ext cx="1522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(</a:t>
            </a:r>
            <a:r>
              <a:rPr b="1" lang="en">
                <a:solidFill>
                  <a:srgbClr val="FF0000"/>
                </a:solidFill>
              </a:rPr>
              <a:t>Approximate)</a:t>
            </a:r>
            <a:r>
              <a:rPr b="1" lang="en">
                <a:solidFill>
                  <a:srgbClr val="FF0000"/>
                </a:solidFill>
              </a:rPr>
              <a:t> </a:t>
            </a:r>
            <a:r>
              <a:rPr b="1" lang="en">
                <a:solidFill>
                  <a:srgbClr val="FF0000"/>
                </a:solidFill>
              </a:rPr>
              <a:t>Heaviside function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um_equation_1489605080084.png" id="881" name="Google Shape;88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50" y="1591250"/>
            <a:ext cx="6797976" cy="9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80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New model space</a:t>
            </a:r>
            <a:endParaRPr/>
          </a:p>
        </p:txBody>
      </p:sp>
      <p:sp>
        <p:nvSpPr>
          <p:cNvPr id="883" name="Google Shape;883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84" name="Google Shape;884;p80"/>
          <p:cNvGrpSpPr/>
          <p:nvPr/>
        </p:nvGrpSpPr>
        <p:grpSpPr>
          <a:xfrm>
            <a:off x="1811776" y="2880435"/>
            <a:ext cx="1322673" cy="1142455"/>
            <a:chOff x="7465726" y="3118835"/>
            <a:chExt cx="1322673" cy="1142455"/>
          </a:xfrm>
        </p:grpSpPr>
        <p:pic>
          <p:nvPicPr>
            <p:cNvPr id="885" name="Google Shape;885;p80"/>
            <p:cNvPicPr preferRelativeResize="0"/>
            <p:nvPr/>
          </p:nvPicPr>
          <p:blipFill rotWithShape="1">
            <a:blip r:embed="rId4">
              <a:alphaModFix amt="52000"/>
            </a:blip>
            <a:srcRect b="0" l="8764" r="11775" t="12303"/>
            <a:stretch/>
          </p:blipFill>
          <p:spPr>
            <a:xfrm>
              <a:off x="7465726" y="3118835"/>
              <a:ext cx="1322673" cy="1142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6" name="Google Shape;886;p8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53777" y="3433270"/>
              <a:ext cx="667664" cy="5889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daum_equation_1489605080084.png" id="887" name="Google Shape;887;p80"/>
          <p:cNvPicPr preferRelativeResize="0"/>
          <p:nvPr/>
        </p:nvPicPr>
        <p:blipFill rotWithShape="1">
          <a:blip r:embed="rId3">
            <a:alphaModFix/>
          </a:blip>
          <a:srcRect b="0" l="31002" r="61600" t="0"/>
          <a:stretch/>
        </p:blipFill>
        <p:spPr>
          <a:xfrm>
            <a:off x="3436574" y="2962850"/>
            <a:ext cx="50800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um_equation_1489605080084.png" id="888" name="Google Shape;888;p80"/>
          <p:cNvPicPr preferRelativeResize="0"/>
          <p:nvPr/>
        </p:nvPicPr>
        <p:blipFill rotWithShape="1">
          <a:blip r:embed="rId3">
            <a:alphaModFix/>
          </a:blip>
          <a:srcRect b="0" l="86027" r="6575" t="0"/>
          <a:stretch/>
        </p:blipFill>
        <p:spPr>
          <a:xfrm>
            <a:off x="6377175" y="2953175"/>
            <a:ext cx="508000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80"/>
          <p:cNvSpPr/>
          <p:nvPr/>
        </p:nvSpPr>
        <p:spPr>
          <a:xfrm rot="-5400000">
            <a:off x="5408425" y="1007550"/>
            <a:ext cx="271800" cy="3199500"/>
          </a:xfrm>
          <a:prstGeom prst="leftBrace">
            <a:avLst>
              <a:gd fmla="val 8333" name="adj1"/>
              <a:gd fmla="val 50140" name="adj2"/>
            </a:avLst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80"/>
          <p:cNvSpPr txBox="1"/>
          <p:nvPr/>
        </p:nvSpPr>
        <p:spPr>
          <a:xfrm>
            <a:off x="6915400" y="3996575"/>
            <a:ext cx="2056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Background velocity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891" name="Google Shape;891;p80"/>
          <p:cNvSpPr txBox="1"/>
          <p:nvPr/>
        </p:nvSpPr>
        <p:spPr>
          <a:xfrm>
            <a:off x="4400800" y="3996575"/>
            <a:ext cx="18168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Salt body overlay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92" name="Google Shape;892;p80"/>
          <p:cNvPicPr preferRelativeResize="0"/>
          <p:nvPr/>
        </p:nvPicPr>
        <p:blipFill rotWithShape="1">
          <a:blip r:embed="rId4">
            <a:alphaModFix amt="52000"/>
          </a:blip>
          <a:srcRect b="0" l="8764" r="11775" t="12303"/>
          <a:stretch/>
        </p:blipFill>
        <p:spPr>
          <a:xfrm>
            <a:off x="7207137" y="2921010"/>
            <a:ext cx="1322673" cy="1142455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80"/>
          <p:cNvSpPr txBox="1"/>
          <p:nvPr/>
        </p:nvSpPr>
        <p:spPr>
          <a:xfrm>
            <a:off x="1581525" y="3996575"/>
            <a:ext cx="2056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Full acoustic velocity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94" name="Google Shape;894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0125" y="2909150"/>
            <a:ext cx="1322675" cy="11424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1"/>
          <p:cNvSpPr txBox="1"/>
          <p:nvPr>
            <p:ph type="title"/>
          </p:nvPr>
        </p:nvSpPr>
        <p:spPr>
          <a:xfrm>
            <a:off x="311700" y="-30975"/>
            <a:ext cx="362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Gradient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0" name="Google Shape;900;p81"/>
          <p:cNvPicPr preferRelativeResize="0"/>
          <p:nvPr/>
        </p:nvPicPr>
        <p:blipFill rotWithShape="1">
          <a:blip r:embed="rId3">
            <a:alphaModFix/>
          </a:blip>
          <a:srcRect b="0" l="0" r="89861" t="0"/>
          <a:stretch/>
        </p:blipFill>
        <p:spPr>
          <a:xfrm>
            <a:off x="152400" y="3077175"/>
            <a:ext cx="709801" cy="19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625" y="1314100"/>
            <a:ext cx="772700" cy="85952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81"/>
          <p:cNvSpPr/>
          <p:nvPr/>
        </p:nvSpPr>
        <p:spPr>
          <a:xfrm>
            <a:off x="140575" y="791175"/>
            <a:ext cx="709800" cy="3957600"/>
          </a:xfrm>
          <a:prstGeom prst="bracketPai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2"/>
          <p:cNvSpPr txBox="1"/>
          <p:nvPr>
            <p:ph type="title"/>
          </p:nvPr>
        </p:nvSpPr>
        <p:spPr>
          <a:xfrm>
            <a:off x="311700" y="-30975"/>
            <a:ext cx="362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Gradient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9" name="Google Shape;909;p82"/>
          <p:cNvPicPr preferRelativeResize="0"/>
          <p:nvPr/>
        </p:nvPicPr>
        <p:blipFill rotWithShape="1">
          <a:blip r:embed="rId3">
            <a:alphaModFix/>
          </a:blip>
          <a:srcRect b="11810" l="15362" r="24319" t="23718"/>
          <a:stretch/>
        </p:blipFill>
        <p:spPr>
          <a:xfrm>
            <a:off x="1607100" y="1038800"/>
            <a:ext cx="1853899" cy="1388899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0" name="Google Shape;910;p82"/>
          <p:cNvPicPr preferRelativeResize="0"/>
          <p:nvPr/>
        </p:nvPicPr>
        <p:blipFill rotWithShape="1">
          <a:blip r:embed="rId4">
            <a:alphaModFix/>
          </a:blip>
          <a:srcRect b="10912" l="15362" r="24319" t="24017"/>
          <a:stretch/>
        </p:blipFill>
        <p:spPr>
          <a:xfrm>
            <a:off x="1607100" y="3089775"/>
            <a:ext cx="1853899" cy="14017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1" name="Google Shape;911;p82"/>
          <p:cNvPicPr preferRelativeResize="0"/>
          <p:nvPr/>
        </p:nvPicPr>
        <p:blipFill rotWithShape="1">
          <a:blip r:embed="rId5">
            <a:alphaModFix/>
          </a:blip>
          <a:srcRect b="0" l="0" r="89861" t="0"/>
          <a:stretch/>
        </p:blipFill>
        <p:spPr>
          <a:xfrm>
            <a:off x="152400" y="3077175"/>
            <a:ext cx="709801" cy="19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625" y="1314100"/>
            <a:ext cx="772700" cy="8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82"/>
          <p:cNvPicPr preferRelativeResize="0"/>
          <p:nvPr/>
        </p:nvPicPr>
        <p:blipFill rotWithShape="1">
          <a:blip r:embed="rId5">
            <a:alphaModFix/>
          </a:blip>
          <a:srcRect b="38164" l="9969" r="84086" t="37004"/>
          <a:stretch/>
        </p:blipFill>
        <p:spPr>
          <a:xfrm>
            <a:off x="926575" y="2532362"/>
            <a:ext cx="416124" cy="47522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82"/>
          <p:cNvSpPr/>
          <p:nvPr/>
        </p:nvSpPr>
        <p:spPr>
          <a:xfrm>
            <a:off x="140575" y="791175"/>
            <a:ext cx="709800" cy="3957600"/>
          </a:xfrm>
          <a:prstGeom prst="bracketPai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82"/>
          <p:cNvSpPr/>
          <p:nvPr/>
        </p:nvSpPr>
        <p:spPr>
          <a:xfrm>
            <a:off x="1412250" y="791175"/>
            <a:ext cx="2262600" cy="3957600"/>
          </a:xfrm>
          <a:prstGeom prst="bracketPai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82"/>
          <p:cNvSpPr/>
          <p:nvPr/>
        </p:nvSpPr>
        <p:spPr>
          <a:xfrm>
            <a:off x="2314900" y="1648325"/>
            <a:ext cx="134100" cy="14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82"/>
          <p:cNvSpPr/>
          <p:nvPr/>
        </p:nvSpPr>
        <p:spPr>
          <a:xfrm>
            <a:off x="2303200" y="3683325"/>
            <a:ext cx="284700" cy="16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82"/>
          <p:cNvSpPr/>
          <p:nvPr/>
        </p:nvSpPr>
        <p:spPr>
          <a:xfrm>
            <a:off x="2538650" y="3658275"/>
            <a:ext cx="249900" cy="1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82"/>
          <p:cNvSpPr/>
          <p:nvPr/>
        </p:nvSpPr>
        <p:spPr>
          <a:xfrm>
            <a:off x="2477250" y="3731025"/>
            <a:ext cx="249900" cy="1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82"/>
          <p:cNvSpPr/>
          <p:nvPr/>
        </p:nvSpPr>
        <p:spPr>
          <a:xfrm rot="1503505">
            <a:off x="2570521" y="3726577"/>
            <a:ext cx="250034" cy="20628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83"/>
          <p:cNvSpPr/>
          <p:nvPr/>
        </p:nvSpPr>
        <p:spPr>
          <a:xfrm>
            <a:off x="4179175" y="791175"/>
            <a:ext cx="4861500" cy="3957600"/>
          </a:xfrm>
          <a:prstGeom prst="bracketPai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83"/>
          <p:cNvSpPr txBox="1"/>
          <p:nvPr>
            <p:ph type="title"/>
          </p:nvPr>
        </p:nvSpPr>
        <p:spPr>
          <a:xfrm>
            <a:off x="311700" y="-30975"/>
            <a:ext cx="362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Gradient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8" name="Google Shape;928;p83"/>
          <p:cNvPicPr preferRelativeResize="0"/>
          <p:nvPr/>
        </p:nvPicPr>
        <p:blipFill rotWithShape="1">
          <a:blip r:embed="rId3">
            <a:alphaModFix/>
          </a:blip>
          <a:srcRect b="11810" l="15362" r="24319" t="23718"/>
          <a:stretch/>
        </p:blipFill>
        <p:spPr>
          <a:xfrm>
            <a:off x="1607100" y="1038800"/>
            <a:ext cx="1853899" cy="1388899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9" name="Google Shape;929;p83"/>
          <p:cNvPicPr preferRelativeResize="0"/>
          <p:nvPr/>
        </p:nvPicPr>
        <p:blipFill rotWithShape="1">
          <a:blip r:embed="rId4">
            <a:alphaModFix/>
          </a:blip>
          <a:srcRect b="10912" l="15362" r="24319" t="24017"/>
          <a:stretch/>
        </p:blipFill>
        <p:spPr>
          <a:xfrm>
            <a:off x="1607100" y="3089775"/>
            <a:ext cx="1853899" cy="14017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0" name="Google Shape;930;p83"/>
          <p:cNvPicPr preferRelativeResize="0"/>
          <p:nvPr/>
        </p:nvPicPr>
        <p:blipFill rotWithShape="1">
          <a:blip r:embed="rId5">
            <a:alphaModFix/>
          </a:blip>
          <a:srcRect b="0" l="0" r="89861" t="0"/>
          <a:stretch/>
        </p:blipFill>
        <p:spPr>
          <a:xfrm>
            <a:off x="152400" y="3077175"/>
            <a:ext cx="709801" cy="19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625" y="1314100"/>
            <a:ext cx="772700" cy="8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83"/>
          <p:cNvPicPr preferRelativeResize="0"/>
          <p:nvPr/>
        </p:nvPicPr>
        <p:blipFill rotWithShape="1">
          <a:blip r:embed="rId5">
            <a:alphaModFix/>
          </a:blip>
          <a:srcRect b="38164" l="9969" r="84086" t="37004"/>
          <a:stretch/>
        </p:blipFill>
        <p:spPr>
          <a:xfrm>
            <a:off x="926575" y="2532362"/>
            <a:ext cx="416124" cy="475225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83"/>
          <p:cNvSpPr/>
          <p:nvPr/>
        </p:nvSpPr>
        <p:spPr>
          <a:xfrm>
            <a:off x="140575" y="791175"/>
            <a:ext cx="709800" cy="3957600"/>
          </a:xfrm>
          <a:prstGeom prst="bracketPai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83"/>
          <p:cNvSpPr/>
          <p:nvPr/>
        </p:nvSpPr>
        <p:spPr>
          <a:xfrm>
            <a:off x="1435975" y="791175"/>
            <a:ext cx="2262600" cy="3957600"/>
          </a:xfrm>
          <a:prstGeom prst="bracketPai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83"/>
          <p:cNvSpPr txBox="1"/>
          <p:nvPr/>
        </p:nvSpPr>
        <p:spPr>
          <a:xfrm>
            <a:off x="5638800" y="3371500"/>
            <a:ext cx="4974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*</a:t>
            </a:r>
            <a:endParaRPr sz="6000"/>
          </a:p>
        </p:txBody>
      </p:sp>
      <p:pic>
        <p:nvPicPr>
          <p:cNvPr id="936" name="Google Shape;936;p83"/>
          <p:cNvPicPr preferRelativeResize="0"/>
          <p:nvPr/>
        </p:nvPicPr>
        <p:blipFill rotWithShape="1">
          <a:blip r:embed="rId5">
            <a:alphaModFix/>
          </a:blip>
          <a:srcRect b="38164" l="9969" r="84086" t="37004"/>
          <a:stretch/>
        </p:blipFill>
        <p:spPr>
          <a:xfrm>
            <a:off x="3745975" y="2532362"/>
            <a:ext cx="416124" cy="4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83"/>
          <p:cNvPicPr preferRelativeResize="0"/>
          <p:nvPr/>
        </p:nvPicPr>
        <p:blipFill rotWithShape="1">
          <a:blip r:embed="rId7">
            <a:alphaModFix/>
          </a:blip>
          <a:srcRect b="0" l="2507" r="2507" t="0"/>
          <a:stretch/>
        </p:blipFill>
        <p:spPr>
          <a:xfrm>
            <a:off x="6136189" y="3120013"/>
            <a:ext cx="2794235" cy="14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83"/>
          <p:cNvPicPr preferRelativeResize="0"/>
          <p:nvPr/>
        </p:nvPicPr>
        <p:blipFill rotWithShape="1">
          <a:blip r:embed="rId8">
            <a:alphaModFix/>
          </a:blip>
          <a:srcRect b="0" l="6070" r="6070" t="0"/>
          <a:stretch/>
        </p:blipFill>
        <p:spPr>
          <a:xfrm>
            <a:off x="4395150" y="3053077"/>
            <a:ext cx="1350775" cy="1596592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83"/>
          <p:cNvSpPr txBox="1"/>
          <p:nvPr/>
        </p:nvSpPr>
        <p:spPr>
          <a:xfrm>
            <a:off x="5638800" y="1314100"/>
            <a:ext cx="4974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*</a:t>
            </a:r>
            <a:endParaRPr sz="6000"/>
          </a:p>
        </p:txBody>
      </p:sp>
      <p:pic>
        <p:nvPicPr>
          <p:cNvPr id="940" name="Google Shape;940;p83"/>
          <p:cNvPicPr preferRelativeResize="0"/>
          <p:nvPr/>
        </p:nvPicPr>
        <p:blipFill rotWithShape="1">
          <a:blip r:embed="rId7">
            <a:alphaModFix/>
          </a:blip>
          <a:srcRect b="0" l="2507" r="2507" t="0"/>
          <a:stretch/>
        </p:blipFill>
        <p:spPr>
          <a:xfrm>
            <a:off x="6136189" y="1062613"/>
            <a:ext cx="2794235" cy="14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83"/>
          <p:cNvPicPr preferRelativeResize="0"/>
          <p:nvPr/>
        </p:nvPicPr>
        <p:blipFill rotWithShape="1">
          <a:blip r:embed="rId9">
            <a:alphaModFix/>
          </a:blip>
          <a:srcRect b="0" l="5206" r="-2520" t="0"/>
          <a:stretch/>
        </p:blipFill>
        <p:spPr>
          <a:xfrm>
            <a:off x="4395150" y="995675"/>
            <a:ext cx="1430475" cy="15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83"/>
          <p:cNvSpPr/>
          <p:nvPr/>
        </p:nvSpPr>
        <p:spPr>
          <a:xfrm>
            <a:off x="2314900" y="1648325"/>
            <a:ext cx="134100" cy="14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83"/>
          <p:cNvSpPr/>
          <p:nvPr/>
        </p:nvSpPr>
        <p:spPr>
          <a:xfrm>
            <a:off x="2303200" y="3683325"/>
            <a:ext cx="284700" cy="16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83"/>
          <p:cNvSpPr/>
          <p:nvPr/>
        </p:nvSpPr>
        <p:spPr>
          <a:xfrm>
            <a:off x="2538650" y="3658275"/>
            <a:ext cx="249900" cy="1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83"/>
          <p:cNvSpPr/>
          <p:nvPr/>
        </p:nvSpPr>
        <p:spPr>
          <a:xfrm>
            <a:off x="2477250" y="3731025"/>
            <a:ext cx="249900" cy="1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83"/>
          <p:cNvSpPr/>
          <p:nvPr/>
        </p:nvSpPr>
        <p:spPr>
          <a:xfrm rot="1503505">
            <a:off x="2570521" y="3726577"/>
            <a:ext cx="250034" cy="20628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/>
          <p:nvPr/>
        </p:nvSpPr>
        <p:spPr>
          <a:xfrm rot="2701042">
            <a:off x="3217459" y="355823"/>
            <a:ext cx="699824" cy="2846812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0"/>
          <p:cNvSpPr/>
          <p:nvPr/>
        </p:nvSpPr>
        <p:spPr>
          <a:xfrm>
            <a:off x="3458125" y="398675"/>
            <a:ext cx="1568700" cy="92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0"/>
          <p:cNvSpPr/>
          <p:nvPr/>
        </p:nvSpPr>
        <p:spPr>
          <a:xfrm rot="9978909">
            <a:off x="7445215" y="1242536"/>
            <a:ext cx="699971" cy="2847029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0"/>
          <p:cNvSpPr/>
          <p:nvPr/>
        </p:nvSpPr>
        <p:spPr>
          <a:xfrm rot="-5400000">
            <a:off x="5105982" y="2391425"/>
            <a:ext cx="699900" cy="43272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0"/>
          <p:cNvSpPr txBox="1"/>
          <p:nvPr/>
        </p:nvSpPr>
        <p:spPr>
          <a:xfrm>
            <a:off x="6206876" y="866782"/>
            <a:ext cx="22803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</a:rPr>
              <a:t>DISCUSS</a:t>
            </a:r>
            <a:endParaRPr b="1" sz="2400">
              <a:solidFill>
                <a:srgbClr val="9900FF"/>
              </a:solidFill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4562723" y="4346299"/>
            <a:ext cx="17019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</a:rPr>
              <a:t>MIGRATE</a:t>
            </a:r>
            <a:endParaRPr b="1" sz="2400">
              <a:solidFill>
                <a:srgbClr val="9900FF"/>
              </a:solidFill>
            </a:endParaRPr>
          </a:p>
        </p:txBody>
      </p:sp>
      <p:pic>
        <p:nvPicPr>
          <p:cNvPr id="168" name="Google Shape;168;p30"/>
          <p:cNvPicPr preferRelativeResize="0"/>
          <p:nvPr/>
        </p:nvPicPr>
        <p:blipFill rotWithShape="1">
          <a:blip r:embed="rId3">
            <a:alphaModFix/>
          </a:blip>
          <a:srcRect b="35951" l="59299" r="17966" t="46000"/>
          <a:stretch/>
        </p:blipFill>
        <p:spPr>
          <a:xfrm flipH="1">
            <a:off x="5680025" y="340675"/>
            <a:ext cx="1162100" cy="9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 rotWithShape="1">
          <a:blip r:embed="rId3">
            <a:alphaModFix/>
          </a:blip>
          <a:srcRect b="37798" l="80986" r="0" t="46001"/>
          <a:stretch/>
        </p:blipFill>
        <p:spPr>
          <a:xfrm>
            <a:off x="4875675" y="410573"/>
            <a:ext cx="1000925" cy="8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 rotWithShape="1">
          <a:blip r:embed="rId4">
            <a:alphaModFix/>
          </a:blip>
          <a:srcRect b="41699" l="87989" r="0" t="33948"/>
          <a:stretch/>
        </p:blipFill>
        <p:spPr>
          <a:xfrm>
            <a:off x="4238725" y="525225"/>
            <a:ext cx="818075" cy="74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30"/>
          <p:cNvSpPr txBox="1"/>
          <p:nvPr/>
        </p:nvSpPr>
        <p:spPr>
          <a:xfrm>
            <a:off x="2320676" y="866782"/>
            <a:ext cx="22803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</a:rPr>
              <a:t>REFINE</a:t>
            </a:r>
            <a:endParaRPr b="1" sz="2400">
              <a:solidFill>
                <a:srgbClr val="9900FF"/>
              </a:solidFill>
            </a:endParaRPr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5">
            <a:alphaModFix/>
          </a:blip>
          <a:srcRect b="0" l="16149" r="0" t="56717"/>
          <a:stretch/>
        </p:blipFill>
        <p:spPr>
          <a:xfrm>
            <a:off x="6327875" y="2987775"/>
            <a:ext cx="2645950" cy="114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 txBox="1"/>
          <p:nvPr/>
        </p:nvSpPr>
        <p:spPr>
          <a:xfrm>
            <a:off x="3164900" y="2628125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Velocity model</a:t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6">
            <a:alphaModFix/>
          </a:blip>
          <a:srcRect b="5246" l="8087" r="53124" t="49520"/>
          <a:stretch/>
        </p:blipFill>
        <p:spPr>
          <a:xfrm>
            <a:off x="2202191" y="2987752"/>
            <a:ext cx="2658533" cy="114428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6" name="Google Shape;176;p30"/>
          <p:cNvPicPr preferRelativeResize="0"/>
          <p:nvPr/>
        </p:nvPicPr>
        <p:blipFill rotWithShape="1">
          <a:blip r:embed="rId7">
            <a:alphaModFix/>
          </a:blip>
          <a:srcRect b="17331" l="13360" r="42014" t="32269"/>
          <a:stretch/>
        </p:blipFill>
        <p:spPr>
          <a:xfrm>
            <a:off x="81775" y="29532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 rotWithShape="1">
          <a:blip r:embed="rId7">
            <a:alphaModFix/>
          </a:blip>
          <a:srcRect b="17331" l="13360" r="42014" t="32269"/>
          <a:stretch/>
        </p:blipFill>
        <p:spPr>
          <a:xfrm>
            <a:off x="234175" y="31056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 rotWithShape="1">
          <a:blip r:embed="rId7">
            <a:alphaModFix/>
          </a:blip>
          <a:srcRect b="17331" l="13360" r="42014" t="32269"/>
          <a:stretch/>
        </p:blipFill>
        <p:spPr>
          <a:xfrm>
            <a:off x="386575" y="32580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 rotWithShape="1">
          <a:blip r:embed="rId7">
            <a:alphaModFix/>
          </a:blip>
          <a:srcRect b="17331" l="13360" r="42014" t="32269"/>
          <a:stretch/>
        </p:blipFill>
        <p:spPr>
          <a:xfrm>
            <a:off x="538975" y="3410450"/>
            <a:ext cx="958874" cy="7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/>
          <p:nvPr/>
        </p:nvSpPr>
        <p:spPr>
          <a:xfrm>
            <a:off x="1638225" y="3400663"/>
            <a:ext cx="423600" cy="4236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0"/>
          <p:cNvSpPr txBox="1"/>
          <p:nvPr/>
        </p:nvSpPr>
        <p:spPr>
          <a:xfrm>
            <a:off x="81775" y="2576250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Seismic data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84"/>
          <p:cNvSpPr/>
          <p:nvPr/>
        </p:nvSpPr>
        <p:spPr>
          <a:xfrm>
            <a:off x="5161925" y="2646525"/>
            <a:ext cx="709800" cy="85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84"/>
          <p:cNvSpPr/>
          <p:nvPr/>
        </p:nvSpPr>
        <p:spPr>
          <a:xfrm>
            <a:off x="4179175" y="791175"/>
            <a:ext cx="4861500" cy="3957600"/>
          </a:xfrm>
          <a:prstGeom prst="bracketPai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84"/>
          <p:cNvSpPr txBox="1"/>
          <p:nvPr>
            <p:ph type="title"/>
          </p:nvPr>
        </p:nvSpPr>
        <p:spPr>
          <a:xfrm>
            <a:off x="311700" y="-30975"/>
            <a:ext cx="362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Derivation: Gradient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5" name="Google Shape;955;p84"/>
          <p:cNvPicPr preferRelativeResize="0"/>
          <p:nvPr/>
        </p:nvPicPr>
        <p:blipFill rotWithShape="1">
          <a:blip r:embed="rId3">
            <a:alphaModFix/>
          </a:blip>
          <a:srcRect b="11810" l="15362" r="24319" t="23718"/>
          <a:stretch/>
        </p:blipFill>
        <p:spPr>
          <a:xfrm>
            <a:off x="1607100" y="1038800"/>
            <a:ext cx="1853899" cy="1388899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6" name="Google Shape;956;p84"/>
          <p:cNvPicPr preferRelativeResize="0"/>
          <p:nvPr/>
        </p:nvPicPr>
        <p:blipFill rotWithShape="1">
          <a:blip r:embed="rId4">
            <a:alphaModFix/>
          </a:blip>
          <a:srcRect b="10912" l="15362" r="24319" t="24017"/>
          <a:stretch/>
        </p:blipFill>
        <p:spPr>
          <a:xfrm>
            <a:off x="1607100" y="3089775"/>
            <a:ext cx="1853899" cy="14017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7" name="Google Shape;957;p84"/>
          <p:cNvPicPr preferRelativeResize="0"/>
          <p:nvPr/>
        </p:nvPicPr>
        <p:blipFill rotWithShape="1">
          <a:blip r:embed="rId5">
            <a:alphaModFix/>
          </a:blip>
          <a:srcRect b="0" l="0" r="89861" t="0"/>
          <a:stretch/>
        </p:blipFill>
        <p:spPr>
          <a:xfrm>
            <a:off x="152400" y="3077175"/>
            <a:ext cx="709801" cy="19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625" y="1314100"/>
            <a:ext cx="772700" cy="8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84"/>
          <p:cNvPicPr preferRelativeResize="0"/>
          <p:nvPr/>
        </p:nvPicPr>
        <p:blipFill rotWithShape="1">
          <a:blip r:embed="rId5">
            <a:alphaModFix/>
          </a:blip>
          <a:srcRect b="38164" l="9969" r="84086" t="37004"/>
          <a:stretch/>
        </p:blipFill>
        <p:spPr>
          <a:xfrm>
            <a:off x="926575" y="2532362"/>
            <a:ext cx="416124" cy="475225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84"/>
          <p:cNvSpPr/>
          <p:nvPr/>
        </p:nvSpPr>
        <p:spPr>
          <a:xfrm>
            <a:off x="140575" y="791175"/>
            <a:ext cx="709800" cy="3957600"/>
          </a:xfrm>
          <a:prstGeom prst="bracketPai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84"/>
          <p:cNvSpPr/>
          <p:nvPr/>
        </p:nvSpPr>
        <p:spPr>
          <a:xfrm>
            <a:off x="1435975" y="791175"/>
            <a:ext cx="2262600" cy="3957600"/>
          </a:xfrm>
          <a:prstGeom prst="bracketPai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84"/>
          <p:cNvSpPr txBox="1"/>
          <p:nvPr/>
        </p:nvSpPr>
        <p:spPr>
          <a:xfrm>
            <a:off x="6400800" y="1314100"/>
            <a:ext cx="4974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*</a:t>
            </a:r>
            <a:endParaRPr sz="6000"/>
          </a:p>
        </p:txBody>
      </p:sp>
      <p:pic>
        <p:nvPicPr>
          <p:cNvPr id="963" name="Google Shape;963;p84"/>
          <p:cNvPicPr preferRelativeResize="0"/>
          <p:nvPr/>
        </p:nvPicPr>
        <p:blipFill rotWithShape="1">
          <a:blip r:embed="rId7">
            <a:alphaModFix/>
          </a:blip>
          <a:srcRect b="11149" l="15362" r="24319" t="20947"/>
          <a:stretch/>
        </p:blipFill>
        <p:spPr>
          <a:xfrm>
            <a:off x="6851725" y="1001887"/>
            <a:ext cx="1853899" cy="1462726"/>
          </a:xfrm>
          <a:prstGeom prst="rect">
            <a:avLst/>
          </a:prstGeom>
          <a:noFill/>
          <a:ln cap="flat" cmpd="sng" w="762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4" name="Google Shape;964;p84"/>
          <p:cNvPicPr preferRelativeResize="0"/>
          <p:nvPr/>
        </p:nvPicPr>
        <p:blipFill rotWithShape="1">
          <a:blip r:embed="rId8">
            <a:alphaModFix/>
          </a:blip>
          <a:srcRect b="11209" l="15362" r="24319" t="20892"/>
          <a:stretch/>
        </p:blipFill>
        <p:spPr>
          <a:xfrm>
            <a:off x="4546900" y="971400"/>
            <a:ext cx="1853899" cy="1462726"/>
          </a:xfrm>
          <a:prstGeom prst="rect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5" name="Google Shape;965;p84"/>
          <p:cNvSpPr txBox="1"/>
          <p:nvPr/>
        </p:nvSpPr>
        <p:spPr>
          <a:xfrm>
            <a:off x="6400800" y="3371500"/>
            <a:ext cx="4974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*</a:t>
            </a:r>
            <a:endParaRPr sz="6000"/>
          </a:p>
        </p:txBody>
      </p:sp>
      <p:pic>
        <p:nvPicPr>
          <p:cNvPr id="966" name="Google Shape;966;p84"/>
          <p:cNvPicPr preferRelativeResize="0"/>
          <p:nvPr/>
        </p:nvPicPr>
        <p:blipFill rotWithShape="1">
          <a:blip r:embed="rId7">
            <a:alphaModFix/>
          </a:blip>
          <a:srcRect b="11149" l="15362" r="24319" t="20947"/>
          <a:stretch/>
        </p:blipFill>
        <p:spPr>
          <a:xfrm>
            <a:off x="6851725" y="3059287"/>
            <a:ext cx="1853899" cy="1462726"/>
          </a:xfrm>
          <a:prstGeom prst="rect">
            <a:avLst/>
          </a:prstGeom>
          <a:noFill/>
          <a:ln cap="flat" cmpd="sng" w="762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7" name="Google Shape;967;p84"/>
          <p:cNvPicPr preferRelativeResize="0"/>
          <p:nvPr/>
        </p:nvPicPr>
        <p:blipFill rotWithShape="1">
          <a:blip r:embed="rId9">
            <a:alphaModFix/>
          </a:blip>
          <a:srcRect b="11810" l="15362" r="24319" t="23718"/>
          <a:stretch/>
        </p:blipFill>
        <p:spPr>
          <a:xfrm>
            <a:off x="4546900" y="3089775"/>
            <a:ext cx="1853899" cy="1388899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8" name="Google Shape;968;p84"/>
          <p:cNvPicPr preferRelativeResize="0"/>
          <p:nvPr/>
        </p:nvPicPr>
        <p:blipFill rotWithShape="1">
          <a:blip r:embed="rId5">
            <a:alphaModFix/>
          </a:blip>
          <a:srcRect b="38164" l="9969" r="84086" t="37004"/>
          <a:stretch/>
        </p:blipFill>
        <p:spPr>
          <a:xfrm>
            <a:off x="3745975" y="2532362"/>
            <a:ext cx="416124" cy="475225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84"/>
          <p:cNvSpPr/>
          <p:nvPr/>
        </p:nvSpPr>
        <p:spPr>
          <a:xfrm>
            <a:off x="2314900" y="1648325"/>
            <a:ext cx="134100" cy="14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84"/>
          <p:cNvSpPr/>
          <p:nvPr/>
        </p:nvSpPr>
        <p:spPr>
          <a:xfrm>
            <a:off x="2303200" y="3683325"/>
            <a:ext cx="284700" cy="16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84"/>
          <p:cNvSpPr/>
          <p:nvPr/>
        </p:nvSpPr>
        <p:spPr>
          <a:xfrm>
            <a:off x="2538650" y="3658275"/>
            <a:ext cx="249900" cy="1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84"/>
          <p:cNvSpPr/>
          <p:nvPr/>
        </p:nvSpPr>
        <p:spPr>
          <a:xfrm>
            <a:off x="2477250" y="3731025"/>
            <a:ext cx="249900" cy="1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84"/>
          <p:cNvSpPr/>
          <p:nvPr/>
        </p:nvSpPr>
        <p:spPr>
          <a:xfrm rot="1503505">
            <a:off x="2570521" y="3726577"/>
            <a:ext cx="250034" cy="20628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84"/>
          <p:cNvSpPr/>
          <p:nvPr/>
        </p:nvSpPr>
        <p:spPr>
          <a:xfrm>
            <a:off x="5250750" y="1654850"/>
            <a:ext cx="206100" cy="13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84"/>
          <p:cNvSpPr/>
          <p:nvPr/>
        </p:nvSpPr>
        <p:spPr>
          <a:xfrm>
            <a:off x="5230200" y="3683325"/>
            <a:ext cx="328800" cy="192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84"/>
          <p:cNvSpPr/>
          <p:nvPr/>
        </p:nvSpPr>
        <p:spPr>
          <a:xfrm>
            <a:off x="5411375" y="3763725"/>
            <a:ext cx="210900" cy="1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84"/>
          <p:cNvSpPr/>
          <p:nvPr/>
        </p:nvSpPr>
        <p:spPr>
          <a:xfrm>
            <a:off x="5500700" y="3663825"/>
            <a:ext cx="249900" cy="300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85"/>
          <p:cNvSpPr txBox="1"/>
          <p:nvPr>
            <p:ph type="title"/>
          </p:nvPr>
        </p:nvSpPr>
        <p:spPr>
          <a:xfrm>
            <a:off x="1090400" y="1635600"/>
            <a:ext cx="6459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Isn’t this new model space </a:t>
            </a:r>
            <a:r>
              <a:rPr b="1" lang="en" sz="3600"/>
              <a:t>twice as big </a:t>
            </a:r>
            <a:r>
              <a:rPr lang="en" sz="3600"/>
              <a:t>now?</a:t>
            </a:r>
            <a:endParaRPr sz="3600"/>
          </a:p>
        </p:txBody>
      </p:sp>
      <p:sp>
        <p:nvSpPr>
          <p:cNvPr id="984" name="Google Shape;984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um_equation_1489605080084.png" id="989" name="Google Shape;98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50" y="1591250"/>
            <a:ext cx="6797976" cy="9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1" name="Google Shape;991;p86"/>
          <p:cNvSpPr/>
          <p:nvPr/>
        </p:nvSpPr>
        <p:spPr>
          <a:xfrm>
            <a:off x="1971675" y="1628775"/>
            <a:ext cx="1432800" cy="954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86"/>
          <p:cNvSpPr txBox="1"/>
          <p:nvPr/>
        </p:nvSpPr>
        <p:spPr>
          <a:xfrm>
            <a:off x="2106375" y="2988125"/>
            <a:ext cx="58458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Yes, more model parameters ....</a:t>
            </a:r>
            <a:endParaRPr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um_equation_1489605080084.png" id="997" name="Google Shape;99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50" y="1591250"/>
            <a:ext cx="6797976" cy="9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9" name="Google Shape;999;p87"/>
          <p:cNvSpPr/>
          <p:nvPr/>
        </p:nvSpPr>
        <p:spPr>
          <a:xfrm>
            <a:off x="1971675" y="1628775"/>
            <a:ext cx="1432800" cy="954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87"/>
          <p:cNvSpPr txBox="1"/>
          <p:nvPr/>
        </p:nvSpPr>
        <p:spPr>
          <a:xfrm>
            <a:off x="2106375" y="2988125"/>
            <a:ext cx="58458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Yes, m</a:t>
            </a:r>
            <a:r>
              <a:rPr lang="en" sz="2400">
                <a:solidFill>
                  <a:srgbClr val="FF0000"/>
                </a:solidFill>
              </a:rPr>
              <a:t>ore model parameters ....</a:t>
            </a:r>
            <a:endParaRPr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But we can use less!</a:t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88"/>
          <p:cNvSpPr txBox="1"/>
          <p:nvPr>
            <p:ph type="title"/>
          </p:nvPr>
        </p:nvSpPr>
        <p:spPr>
          <a:xfrm>
            <a:off x="0" y="64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 implicit surface with </a:t>
            </a:r>
            <a:r>
              <a:rPr lang="en"/>
              <a:t>Radial Basis Functions (RBFs)</a:t>
            </a:r>
            <a:r>
              <a:rPr lang="en"/>
              <a:t> </a:t>
            </a:r>
            <a:endParaRPr/>
          </a:p>
        </p:txBody>
      </p:sp>
      <p:sp>
        <p:nvSpPr>
          <p:cNvPr id="1006" name="Google Shape;1006;p88"/>
          <p:cNvSpPr txBox="1"/>
          <p:nvPr/>
        </p:nvSpPr>
        <p:spPr>
          <a:xfrm>
            <a:off x="3463675" y="1897650"/>
            <a:ext cx="10215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=</a:t>
            </a:r>
            <a:endParaRPr sz="7200"/>
          </a:p>
        </p:txBody>
      </p:sp>
      <p:pic>
        <p:nvPicPr>
          <p:cNvPr id="1007" name="Google Shape;100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200" y="1717626"/>
            <a:ext cx="2004925" cy="15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88"/>
          <p:cNvPicPr preferRelativeResize="0"/>
          <p:nvPr/>
        </p:nvPicPr>
        <p:blipFill rotWithShape="1">
          <a:blip r:embed="rId4">
            <a:alphaModFix/>
          </a:blip>
          <a:srcRect b="0" l="0" r="0" t="2114"/>
          <a:stretch/>
        </p:blipFill>
        <p:spPr>
          <a:xfrm>
            <a:off x="942275" y="1430427"/>
            <a:ext cx="2267301" cy="22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88"/>
          <p:cNvSpPr txBox="1"/>
          <p:nvPr/>
        </p:nvSpPr>
        <p:spPr>
          <a:xfrm>
            <a:off x="5041750" y="5000300"/>
            <a:ext cx="41055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Image credit:  http://www.it.uu.se/research/scientific_computing/project/rbf/rbfpde</a:t>
            </a:r>
            <a:br>
              <a:rPr lang="en" sz="800">
                <a:solidFill>
                  <a:schemeClr val="dk1"/>
                </a:solidFill>
              </a:rPr>
            </a:br>
            <a:endParaRPr sz="800"/>
          </a:p>
        </p:txBody>
      </p:sp>
      <p:pic>
        <p:nvPicPr>
          <p:cNvPr id="1010" name="Google Shape;1010;p88"/>
          <p:cNvPicPr preferRelativeResize="0"/>
          <p:nvPr/>
        </p:nvPicPr>
        <p:blipFill rotWithShape="1">
          <a:blip r:embed="rId5">
            <a:alphaModFix/>
          </a:blip>
          <a:srcRect b="0" l="0" r="37632" t="0"/>
          <a:stretch/>
        </p:blipFill>
        <p:spPr>
          <a:xfrm>
            <a:off x="4383825" y="1642600"/>
            <a:ext cx="1208375" cy="19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88"/>
          <p:cNvSpPr txBox="1"/>
          <p:nvPr/>
        </p:nvSpPr>
        <p:spPr>
          <a:xfrm>
            <a:off x="4507100" y="1725800"/>
            <a:ext cx="1085100" cy="32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</a:rPr>
              <a:t>3</a:t>
            </a:r>
            <a:endParaRPr b="1" sz="1800">
              <a:solidFill>
                <a:srgbClr val="FF00FF"/>
              </a:solidFill>
            </a:endParaRPr>
          </a:p>
        </p:txBody>
      </p:sp>
      <p:sp>
        <p:nvSpPr>
          <p:cNvPr id="1012" name="Google Shape;1012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3" name="Google Shape;1013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4775" y="2066502"/>
            <a:ext cx="8096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88"/>
          <p:cNvSpPr/>
          <p:nvPr/>
        </p:nvSpPr>
        <p:spPr>
          <a:xfrm rot="-1267214">
            <a:off x="881950" y="1224937"/>
            <a:ext cx="1462008" cy="475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88"/>
          <p:cNvSpPr/>
          <p:nvPr/>
        </p:nvSpPr>
        <p:spPr>
          <a:xfrm rot="-1267214">
            <a:off x="1886650" y="3275962"/>
            <a:ext cx="1462008" cy="475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88"/>
          <p:cNvSpPr/>
          <p:nvPr/>
        </p:nvSpPr>
        <p:spPr>
          <a:xfrm rot="2020230">
            <a:off x="824997" y="3251239"/>
            <a:ext cx="1462079" cy="475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88"/>
          <p:cNvSpPr/>
          <p:nvPr/>
        </p:nvSpPr>
        <p:spPr>
          <a:xfrm>
            <a:off x="792825" y="1664950"/>
            <a:ext cx="441000" cy="143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88"/>
          <p:cNvSpPr/>
          <p:nvPr/>
        </p:nvSpPr>
        <p:spPr>
          <a:xfrm>
            <a:off x="6056925" y="2084950"/>
            <a:ext cx="205500" cy="5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88"/>
          <p:cNvSpPr/>
          <p:nvPr/>
        </p:nvSpPr>
        <p:spPr>
          <a:xfrm>
            <a:off x="7744375" y="2231400"/>
            <a:ext cx="205500" cy="5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88"/>
          <p:cNvSpPr/>
          <p:nvPr/>
        </p:nvSpPr>
        <p:spPr>
          <a:xfrm rot="2369472">
            <a:off x="6083739" y="2818998"/>
            <a:ext cx="833072" cy="26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88"/>
          <p:cNvSpPr/>
          <p:nvPr/>
        </p:nvSpPr>
        <p:spPr>
          <a:xfrm rot="-1385889">
            <a:off x="6883047" y="2883007"/>
            <a:ext cx="1056060" cy="269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89"/>
          <p:cNvSpPr txBox="1"/>
          <p:nvPr/>
        </p:nvSpPr>
        <p:spPr>
          <a:xfrm>
            <a:off x="3463675" y="1897650"/>
            <a:ext cx="10215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=</a:t>
            </a:r>
            <a:endParaRPr sz="7200"/>
          </a:p>
        </p:txBody>
      </p:sp>
      <p:pic>
        <p:nvPicPr>
          <p:cNvPr id="1027" name="Google Shape;102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200" y="1717626"/>
            <a:ext cx="2004925" cy="15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89"/>
          <p:cNvPicPr preferRelativeResize="0"/>
          <p:nvPr/>
        </p:nvPicPr>
        <p:blipFill rotWithShape="1">
          <a:blip r:embed="rId4">
            <a:alphaModFix/>
          </a:blip>
          <a:srcRect b="0" l="0" r="9990" t="0"/>
          <a:stretch/>
        </p:blipFill>
        <p:spPr>
          <a:xfrm>
            <a:off x="685800" y="1578806"/>
            <a:ext cx="2549276" cy="2192868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89"/>
          <p:cNvSpPr txBox="1"/>
          <p:nvPr/>
        </p:nvSpPr>
        <p:spPr>
          <a:xfrm>
            <a:off x="5810450" y="4925775"/>
            <a:ext cx="33366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Image credit:  http://www.dplot.com/features.htm</a:t>
            </a:r>
            <a:endParaRPr sz="800"/>
          </a:p>
        </p:txBody>
      </p:sp>
      <p:sp>
        <p:nvSpPr>
          <p:cNvPr id="1030" name="Google Shape;1030;p89"/>
          <p:cNvSpPr txBox="1"/>
          <p:nvPr/>
        </p:nvSpPr>
        <p:spPr>
          <a:xfrm>
            <a:off x="4507100" y="1725800"/>
            <a:ext cx="10851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</a:rPr>
              <a:t>100</a:t>
            </a:r>
            <a:endParaRPr b="1" sz="1800">
              <a:solidFill>
                <a:srgbClr val="FF00FF"/>
              </a:solidFill>
            </a:endParaRPr>
          </a:p>
        </p:txBody>
      </p:sp>
      <p:pic>
        <p:nvPicPr>
          <p:cNvPr id="1031" name="Google Shape;1031;p89"/>
          <p:cNvPicPr preferRelativeResize="0"/>
          <p:nvPr/>
        </p:nvPicPr>
        <p:blipFill rotWithShape="1">
          <a:blip r:embed="rId5">
            <a:alphaModFix/>
          </a:blip>
          <a:srcRect b="0" l="0" r="43993" t="20760"/>
          <a:stretch/>
        </p:blipFill>
        <p:spPr>
          <a:xfrm>
            <a:off x="4383825" y="2053700"/>
            <a:ext cx="1085100" cy="15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3" name="Google Shape;1033;p89"/>
          <p:cNvSpPr txBox="1"/>
          <p:nvPr>
            <p:ph type="title"/>
          </p:nvPr>
        </p:nvSpPr>
        <p:spPr>
          <a:xfrm>
            <a:off x="0" y="64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 implicit surface with Radial Basis Functions (RBFs) </a:t>
            </a:r>
            <a:endParaRPr/>
          </a:p>
        </p:txBody>
      </p:sp>
      <p:pic>
        <p:nvPicPr>
          <p:cNvPr id="1034" name="Google Shape;1034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4775" y="2066502"/>
            <a:ext cx="8096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89"/>
          <p:cNvSpPr/>
          <p:nvPr/>
        </p:nvSpPr>
        <p:spPr>
          <a:xfrm>
            <a:off x="6056925" y="2084950"/>
            <a:ext cx="205500" cy="5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89"/>
          <p:cNvSpPr/>
          <p:nvPr/>
        </p:nvSpPr>
        <p:spPr>
          <a:xfrm>
            <a:off x="7744375" y="2231400"/>
            <a:ext cx="205500" cy="5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89"/>
          <p:cNvSpPr/>
          <p:nvPr/>
        </p:nvSpPr>
        <p:spPr>
          <a:xfrm rot="2369472">
            <a:off x="6083739" y="2818998"/>
            <a:ext cx="833072" cy="26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89"/>
          <p:cNvSpPr/>
          <p:nvPr/>
        </p:nvSpPr>
        <p:spPr>
          <a:xfrm rot="-1385889">
            <a:off x="6883047" y="2883007"/>
            <a:ext cx="1056060" cy="269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89"/>
          <p:cNvSpPr/>
          <p:nvPr/>
        </p:nvSpPr>
        <p:spPr>
          <a:xfrm>
            <a:off x="3015250" y="1935000"/>
            <a:ext cx="294900" cy="113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89"/>
          <p:cNvSpPr/>
          <p:nvPr/>
        </p:nvSpPr>
        <p:spPr>
          <a:xfrm rot="1158250">
            <a:off x="525128" y="3284089"/>
            <a:ext cx="1550896" cy="4434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89"/>
          <p:cNvSpPr/>
          <p:nvPr/>
        </p:nvSpPr>
        <p:spPr>
          <a:xfrm rot="-2286729">
            <a:off x="1987133" y="3146648"/>
            <a:ext cx="1392087" cy="393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7" name="Google Shape;104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430" y="0"/>
            <a:ext cx="66591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91"/>
          <p:cNvPicPr preferRelativeResize="0"/>
          <p:nvPr/>
        </p:nvPicPr>
        <p:blipFill rotWithShape="1">
          <a:blip r:embed="rId3">
            <a:alphaModFix/>
          </a:blip>
          <a:srcRect b="0" l="9115" r="0" t="12087"/>
          <a:stretch/>
        </p:blipFill>
        <p:spPr>
          <a:xfrm>
            <a:off x="1892900" y="621750"/>
            <a:ext cx="7233449" cy="45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91"/>
          <p:cNvPicPr preferRelativeResize="0"/>
          <p:nvPr/>
        </p:nvPicPr>
        <p:blipFill rotWithShape="1">
          <a:blip r:embed="rId4">
            <a:alphaModFix/>
          </a:blip>
          <a:srcRect b="87911" l="0" r="0" t="0"/>
          <a:stretch/>
        </p:blipFill>
        <p:spPr>
          <a:xfrm>
            <a:off x="1242425" y="0"/>
            <a:ext cx="6659150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91"/>
          <p:cNvPicPr preferRelativeResize="0"/>
          <p:nvPr/>
        </p:nvPicPr>
        <p:blipFill rotWithShape="1">
          <a:blip r:embed="rId4">
            <a:alphaModFix/>
          </a:blip>
          <a:srcRect b="0" l="0" r="90231" t="0"/>
          <a:stretch/>
        </p:blipFill>
        <p:spPr>
          <a:xfrm>
            <a:off x="1242430" y="0"/>
            <a:ext cx="6504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92"/>
          <p:cNvPicPr preferRelativeResize="0"/>
          <p:nvPr/>
        </p:nvPicPr>
        <p:blipFill rotWithShape="1">
          <a:blip r:embed="rId3">
            <a:alphaModFix/>
          </a:blip>
          <a:srcRect b="0" l="9771" r="0" t="12087"/>
          <a:stretch/>
        </p:blipFill>
        <p:spPr>
          <a:xfrm>
            <a:off x="1892900" y="621750"/>
            <a:ext cx="6008675" cy="45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92"/>
          <p:cNvPicPr preferRelativeResize="0"/>
          <p:nvPr/>
        </p:nvPicPr>
        <p:blipFill rotWithShape="1">
          <a:blip r:embed="rId4">
            <a:alphaModFix/>
          </a:blip>
          <a:srcRect b="87911" l="0" r="0" t="0"/>
          <a:stretch/>
        </p:blipFill>
        <p:spPr>
          <a:xfrm>
            <a:off x="1242425" y="0"/>
            <a:ext cx="6659150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92"/>
          <p:cNvPicPr preferRelativeResize="0"/>
          <p:nvPr/>
        </p:nvPicPr>
        <p:blipFill rotWithShape="1">
          <a:blip r:embed="rId4">
            <a:alphaModFix/>
          </a:blip>
          <a:srcRect b="0" l="0" r="90231" t="0"/>
          <a:stretch/>
        </p:blipFill>
        <p:spPr>
          <a:xfrm>
            <a:off x="1242430" y="0"/>
            <a:ext cx="6504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93"/>
          <p:cNvPicPr preferRelativeResize="0"/>
          <p:nvPr/>
        </p:nvPicPr>
        <p:blipFill rotWithShape="1">
          <a:blip r:embed="rId3">
            <a:alphaModFix/>
          </a:blip>
          <a:srcRect b="0" l="9305" r="0" t="12087"/>
          <a:stretch/>
        </p:blipFill>
        <p:spPr>
          <a:xfrm>
            <a:off x="1892900" y="621750"/>
            <a:ext cx="7230600" cy="45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93"/>
          <p:cNvPicPr preferRelativeResize="0"/>
          <p:nvPr/>
        </p:nvPicPr>
        <p:blipFill rotWithShape="1">
          <a:blip r:embed="rId4">
            <a:alphaModFix/>
          </a:blip>
          <a:srcRect b="87911" l="0" r="0" t="0"/>
          <a:stretch/>
        </p:blipFill>
        <p:spPr>
          <a:xfrm>
            <a:off x="1242425" y="0"/>
            <a:ext cx="6659150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93"/>
          <p:cNvPicPr preferRelativeResize="0"/>
          <p:nvPr/>
        </p:nvPicPr>
        <p:blipFill rotWithShape="1">
          <a:blip r:embed="rId4">
            <a:alphaModFix/>
          </a:blip>
          <a:srcRect b="0" l="0" r="90231" t="0"/>
          <a:stretch/>
        </p:blipFill>
        <p:spPr>
          <a:xfrm>
            <a:off x="1242430" y="0"/>
            <a:ext cx="6504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2" name="Google Shape;1072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0475" y="242538"/>
            <a:ext cx="1524000" cy="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/>
        </p:nvSpPr>
        <p:spPr>
          <a:xfrm>
            <a:off x="3164900" y="2628125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Velocity model</a:t>
            </a:r>
            <a:endParaRPr/>
          </a:p>
        </p:txBody>
      </p:sp>
      <p:sp>
        <p:nvSpPr>
          <p:cNvPr id="187" name="Google Shape;187;p31"/>
          <p:cNvSpPr/>
          <p:nvPr/>
        </p:nvSpPr>
        <p:spPr>
          <a:xfrm rot="2701042">
            <a:off x="3217459" y="355823"/>
            <a:ext cx="699824" cy="2846812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1"/>
          <p:cNvSpPr/>
          <p:nvPr/>
        </p:nvSpPr>
        <p:spPr>
          <a:xfrm>
            <a:off x="3458125" y="398675"/>
            <a:ext cx="1568700" cy="92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1"/>
          <p:cNvSpPr/>
          <p:nvPr/>
        </p:nvSpPr>
        <p:spPr>
          <a:xfrm rot="9978909">
            <a:off x="7445215" y="1242536"/>
            <a:ext cx="699971" cy="2847029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1"/>
          <p:cNvSpPr/>
          <p:nvPr/>
        </p:nvSpPr>
        <p:spPr>
          <a:xfrm rot="-5400000">
            <a:off x="5105982" y="2391425"/>
            <a:ext cx="699900" cy="43272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1"/>
          <p:cNvSpPr txBox="1"/>
          <p:nvPr/>
        </p:nvSpPr>
        <p:spPr>
          <a:xfrm>
            <a:off x="6206876" y="866782"/>
            <a:ext cx="22803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</a:rPr>
              <a:t>DISCUSS</a:t>
            </a:r>
            <a:endParaRPr b="1" sz="2400">
              <a:solidFill>
                <a:srgbClr val="9900FF"/>
              </a:solidFill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4562723" y="4346299"/>
            <a:ext cx="17019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</a:rPr>
              <a:t>MIGRATE</a:t>
            </a:r>
            <a:endParaRPr b="1" sz="2400">
              <a:solidFill>
                <a:srgbClr val="9900FF"/>
              </a:solidFill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/>
          </a:blip>
          <a:srcRect b="35951" l="59299" r="17966" t="46000"/>
          <a:stretch/>
        </p:blipFill>
        <p:spPr>
          <a:xfrm flipH="1">
            <a:off x="5680025" y="340675"/>
            <a:ext cx="1162100" cy="9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3">
            <a:alphaModFix/>
          </a:blip>
          <a:srcRect b="37798" l="80986" r="0" t="46001"/>
          <a:stretch/>
        </p:blipFill>
        <p:spPr>
          <a:xfrm>
            <a:off x="4875675" y="410573"/>
            <a:ext cx="1000925" cy="8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4">
            <a:alphaModFix/>
          </a:blip>
          <a:srcRect b="41699" l="87989" r="0" t="33948"/>
          <a:stretch/>
        </p:blipFill>
        <p:spPr>
          <a:xfrm>
            <a:off x="4238725" y="525225"/>
            <a:ext cx="818075" cy="74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31"/>
          <p:cNvSpPr txBox="1"/>
          <p:nvPr/>
        </p:nvSpPr>
        <p:spPr>
          <a:xfrm>
            <a:off x="2320676" y="866782"/>
            <a:ext cx="22803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</a:rPr>
              <a:t>REFINE</a:t>
            </a:r>
            <a:endParaRPr b="1" sz="2400">
              <a:solidFill>
                <a:srgbClr val="9900FF"/>
              </a:solidFill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 rotWithShape="1">
          <a:blip r:embed="rId5">
            <a:alphaModFix/>
          </a:blip>
          <a:srcRect b="0" l="16149" r="0" t="56717"/>
          <a:stretch/>
        </p:blipFill>
        <p:spPr>
          <a:xfrm>
            <a:off x="6327875" y="2987775"/>
            <a:ext cx="2645950" cy="114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 rotWithShape="1">
          <a:blip r:embed="rId6">
            <a:alphaModFix/>
          </a:blip>
          <a:srcRect b="5246" l="8087" r="53124" t="49520"/>
          <a:stretch/>
        </p:blipFill>
        <p:spPr>
          <a:xfrm>
            <a:off x="2202191" y="2987752"/>
            <a:ext cx="2658533" cy="114428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4775" y="1490993"/>
            <a:ext cx="2645950" cy="206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8">
            <a:alphaModFix/>
          </a:blip>
          <a:srcRect b="17331" l="13360" r="42014" t="32269"/>
          <a:stretch/>
        </p:blipFill>
        <p:spPr>
          <a:xfrm>
            <a:off x="81775" y="29532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8">
            <a:alphaModFix/>
          </a:blip>
          <a:srcRect b="17331" l="13360" r="42014" t="32269"/>
          <a:stretch/>
        </p:blipFill>
        <p:spPr>
          <a:xfrm>
            <a:off x="234175" y="31056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8">
            <a:alphaModFix/>
          </a:blip>
          <a:srcRect b="17331" l="13360" r="42014" t="32269"/>
          <a:stretch/>
        </p:blipFill>
        <p:spPr>
          <a:xfrm>
            <a:off x="386575" y="3258050"/>
            <a:ext cx="958874" cy="7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8">
            <a:alphaModFix/>
          </a:blip>
          <a:srcRect b="17331" l="13360" r="42014" t="32269"/>
          <a:stretch/>
        </p:blipFill>
        <p:spPr>
          <a:xfrm>
            <a:off x="538975" y="3410450"/>
            <a:ext cx="958874" cy="7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/>
          <p:nvPr/>
        </p:nvSpPr>
        <p:spPr>
          <a:xfrm>
            <a:off x="1638225" y="3400663"/>
            <a:ext cx="423600" cy="4236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1"/>
          <p:cNvSpPr txBox="1"/>
          <p:nvPr/>
        </p:nvSpPr>
        <p:spPr>
          <a:xfrm>
            <a:off x="81775" y="2576250"/>
            <a:ext cx="13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Seismic data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94"/>
          <p:cNvPicPr preferRelativeResize="0"/>
          <p:nvPr/>
        </p:nvPicPr>
        <p:blipFill rotWithShape="1">
          <a:blip r:embed="rId3">
            <a:alphaModFix/>
          </a:blip>
          <a:srcRect b="0" l="9189" r="0" t="12087"/>
          <a:stretch/>
        </p:blipFill>
        <p:spPr>
          <a:xfrm>
            <a:off x="1892900" y="621750"/>
            <a:ext cx="7251099" cy="45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94"/>
          <p:cNvPicPr preferRelativeResize="0"/>
          <p:nvPr/>
        </p:nvPicPr>
        <p:blipFill rotWithShape="1">
          <a:blip r:embed="rId4">
            <a:alphaModFix/>
          </a:blip>
          <a:srcRect b="87911" l="0" r="0" t="0"/>
          <a:stretch/>
        </p:blipFill>
        <p:spPr>
          <a:xfrm>
            <a:off x="1242425" y="0"/>
            <a:ext cx="6659150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94"/>
          <p:cNvPicPr preferRelativeResize="0"/>
          <p:nvPr/>
        </p:nvPicPr>
        <p:blipFill rotWithShape="1">
          <a:blip r:embed="rId4">
            <a:alphaModFix/>
          </a:blip>
          <a:srcRect b="0" l="0" r="90231" t="0"/>
          <a:stretch/>
        </p:blipFill>
        <p:spPr>
          <a:xfrm>
            <a:off x="1242430" y="0"/>
            <a:ext cx="6504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1" name="Google Shape;1081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163" y="238488"/>
            <a:ext cx="2543175" cy="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95"/>
          <p:cNvPicPr preferRelativeResize="0"/>
          <p:nvPr/>
        </p:nvPicPr>
        <p:blipFill rotWithShape="1">
          <a:blip r:embed="rId3">
            <a:alphaModFix/>
          </a:blip>
          <a:srcRect b="0" l="9371" r="0" t="12087"/>
          <a:stretch/>
        </p:blipFill>
        <p:spPr>
          <a:xfrm>
            <a:off x="1892900" y="621750"/>
            <a:ext cx="7251099" cy="45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95"/>
          <p:cNvPicPr preferRelativeResize="0"/>
          <p:nvPr/>
        </p:nvPicPr>
        <p:blipFill rotWithShape="1">
          <a:blip r:embed="rId4">
            <a:alphaModFix/>
          </a:blip>
          <a:srcRect b="87911" l="0" r="0" t="0"/>
          <a:stretch/>
        </p:blipFill>
        <p:spPr>
          <a:xfrm>
            <a:off x="1242425" y="0"/>
            <a:ext cx="6659150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95"/>
          <p:cNvPicPr preferRelativeResize="0"/>
          <p:nvPr/>
        </p:nvPicPr>
        <p:blipFill rotWithShape="1">
          <a:blip r:embed="rId4">
            <a:alphaModFix/>
          </a:blip>
          <a:srcRect b="0" l="0" r="90231" t="0"/>
          <a:stretch/>
        </p:blipFill>
        <p:spPr>
          <a:xfrm>
            <a:off x="1242430" y="0"/>
            <a:ext cx="6504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0" name="Google Shape;1090;p95"/>
          <p:cNvSpPr txBox="1"/>
          <p:nvPr/>
        </p:nvSpPr>
        <p:spPr>
          <a:xfrm>
            <a:off x="251775" y="3307400"/>
            <a:ext cx="2541600" cy="13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Reduced model parameters by </a:t>
            </a:r>
            <a:r>
              <a:rPr b="1" lang="en" sz="2400">
                <a:solidFill>
                  <a:schemeClr val="dk1"/>
                </a:solidFill>
              </a:rPr>
              <a:t>~98%</a:t>
            </a:r>
            <a:endParaRPr b="1" sz="24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96"/>
          <p:cNvSpPr txBox="1"/>
          <p:nvPr>
            <p:ph type="title"/>
          </p:nvPr>
        </p:nvSpPr>
        <p:spPr>
          <a:xfrm>
            <a:off x="1090400" y="1635600"/>
            <a:ext cx="6858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Do RBFs </a:t>
            </a:r>
            <a:r>
              <a:rPr lang="en" sz="3600"/>
              <a:t>help </a:t>
            </a:r>
            <a:r>
              <a:rPr lang="en" sz="3600"/>
              <a:t>improve the inversion outcome?</a:t>
            </a:r>
            <a:endParaRPr sz="3600"/>
          </a:p>
        </p:txBody>
      </p:sp>
      <p:sp>
        <p:nvSpPr>
          <p:cNvPr id="1096" name="Google Shape;1096;p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9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First-order descent is okay sometimes ….</a:t>
            </a:r>
            <a:endParaRPr/>
          </a:p>
        </p:txBody>
      </p:sp>
      <p:sp>
        <p:nvSpPr>
          <p:cNvPr id="1102" name="Google Shape;1102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3" name="Google Shape;1103;p97"/>
          <p:cNvPicPr preferRelativeResize="0"/>
          <p:nvPr/>
        </p:nvPicPr>
        <p:blipFill rotWithShape="1">
          <a:blip r:embed="rId3">
            <a:alphaModFix/>
          </a:blip>
          <a:srcRect b="0" l="17225" r="0" t="0"/>
          <a:stretch/>
        </p:blipFill>
        <p:spPr>
          <a:xfrm>
            <a:off x="1734150" y="1280575"/>
            <a:ext cx="3414025" cy="9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9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...But Newton’s method allows us to converge faster</a:t>
            </a:r>
            <a:endParaRPr/>
          </a:p>
        </p:txBody>
      </p:sp>
      <p:sp>
        <p:nvSpPr>
          <p:cNvPr id="1109" name="Google Shape;1109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0" name="Google Shape;111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850" y="1280575"/>
            <a:ext cx="4124325" cy="9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6" name="Google Shape;1116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850" y="1280575"/>
            <a:ext cx="412432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6775" y="3566500"/>
            <a:ext cx="4562475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99"/>
          <p:cNvSpPr/>
          <p:nvPr/>
        </p:nvSpPr>
        <p:spPr>
          <a:xfrm rot="5400000">
            <a:off x="2963100" y="2410775"/>
            <a:ext cx="1497300" cy="990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99"/>
          <p:cNvSpPr txBox="1"/>
          <p:nvPr/>
        </p:nvSpPr>
        <p:spPr>
          <a:xfrm>
            <a:off x="4207050" y="2519875"/>
            <a:ext cx="30771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Solve </a:t>
            </a:r>
            <a:r>
              <a:rPr lang="en" sz="2000"/>
              <a:t>Newton equation</a:t>
            </a:r>
            <a:endParaRPr sz="2000"/>
          </a:p>
        </p:txBody>
      </p:sp>
      <p:sp>
        <p:nvSpPr>
          <p:cNvPr id="1120" name="Google Shape;1120;p99"/>
          <p:cNvSpPr/>
          <p:nvPr/>
        </p:nvSpPr>
        <p:spPr>
          <a:xfrm>
            <a:off x="1000950" y="1209075"/>
            <a:ext cx="4588500" cy="921600"/>
          </a:xfrm>
          <a:prstGeom prst="rect">
            <a:avLst/>
          </a:prstGeom>
          <a:solidFill>
            <a:srgbClr val="FFFFFF">
              <a:alpha val="5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9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...But Newton’s method allows us to converge faster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27" name="Google Shape;112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850" y="1280575"/>
            <a:ext cx="412432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6775" y="3566500"/>
            <a:ext cx="4562475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00"/>
          <p:cNvSpPr/>
          <p:nvPr/>
        </p:nvSpPr>
        <p:spPr>
          <a:xfrm rot="5400000">
            <a:off x="2963100" y="2410775"/>
            <a:ext cx="1497300" cy="990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100"/>
          <p:cNvSpPr/>
          <p:nvPr/>
        </p:nvSpPr>
        <p:spPr>
          <a:xfrm>
            <a:off x="4246750" y="3313925"/>
            <a:ext cx="2135700" cy="1497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100"/>
          <p:cNvSpPr txBox="1"/>
          <p:nvPr/>
        </p:nvSpPr>
        <p:spPr>
          <a:xfrm>
            <a:off x="4762250" y="2446975"/>
            <a:ext cx="4124400" cy="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Almost always use iterative methods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1132" name="Google Shape;1132;p100"/>
          <p:cNvSpPr/>
          <p:nvPr/>
        </p:nvSpPr>
        <p:spPr>
          <a:xfrm>
            <a:off x="1000950" y="1209075"/>
            <a:ext cx="4588500" cy="921600"/>
          </a:xfrm>
          <a:prstGeom prst="rect">
            <a:avLst/>
          </a:prstGeom>
          <a:solidFill>
            <a:srgbClr val="FFFFFF">
              <a:alpha val="5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10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...But Newton’s method allows us to converge faster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01"/>
          <p:cNvPicPr preferRelativeResize="0"/>
          <p:nvPr/>
        </p:nvPicPr>
        <p:blipFill rotWithShape="1">
          <a:blip r:embed="rId3">
            <a:alphaModFix/>
          </a:blip>
          <a:srcRect b="0" l="21247" r="0" t="0"/>
          <a:stretch/>
        </p:blipFill>
        <p:spPr>
          <a:xfrm>
            <a:off x="4271300" y="254300"/>
            <a:ext cx="3225950" cy="8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01"/>
          <p:cNvPicPr preferRelativeResize="0"/>
          <p:nvPr/>
        </p:nvPicPr>
        <p:blipFill rotWithShape="1">
          <a:blip r:embed="rId3">
            <a:alphaModFix/>
          </a:blip>
          <a:srcRect b="0" l="0" r="79051" t="0"/>
          <a:stretch/>
        </p:blipFill>
        <p:spPr>
          <a:xfrm>
            <a:off x="3324675" y="254300"/>
            <a:ext cx="858150" cy="8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02"/>
          <p:cNvSpPr/>
          <p:nvPr/>
        </p:nvSpPr>
        <p:spPr>
          <a:xfrm>
            <a:off x="6790988" y="1173673"/>
            <a:ext cx="143700" cy="37368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102"/>
          <p:cNvSpPr/>
          <p:nvPr/>
        </p:nvSpPr>
        <p:spPr>
          <a:xfrm>
            <a:off x="4808979" y="1173673"/>
            <a:ext cx="143700" cy="37368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102"/>
          <p:cNvSpPr/>
          <p:nvPr/>
        </p:nvSpPr>
        <p:spPr>
          <a:xfrm>
            <a:off x="364850" y="1173673"/>
            <a:ext cx="3832800" cy="37368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8" name="Google Shape;1148;p102"/>
          <p:cNvPicPr preferRelativeResize="0"/>
          <p:nvPr/>
        </p:nvPicPr>
        <p:blipFill rotWithShape="1">
          <a:blip r:embed="rId3">
            <a:alphaModFix/>
          </a:blip>
          <a:srcRect b="0" l="56714" r="27214" t="0"/>
          <a:stretch/>
        </p:blipFill>
        <p:spPr>
          <a:xfrm>
            <a:off x="5622454" y="4208683"/>
            <a:ext cx="574895" cy="81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102"/>
          <p:cNvPicPr preferRelativeResize="0"/>
          <p:nvPr/>
        </p:nvPicPr>
        <p:blipFill rotWithShape="1">
          <a:blip r:embed="rId4">
            <a:alphaModFix/>
          </a:blip>
          <a:srcRect b="0" l="21247" r="0" t="0"/>
          <a:stretch/>
        </p:blipFill>
        <p:spPr>
          <a:xfrm>
            <a:off x="4271300" y="254300"/>
            <a:ext cx="3225950" cy="8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102"/>
          <p:cNvPicPr preferRelativeResize="0"/>
          <p:nvPr/>
        </p:nvPicPr>
        <p:blipFill rotWithShape="1">
          <a:blip r:embed="rId4">
            <a:alphaModFix/>
          </a:blip>
          <a:srcRect b="0" l="0" r="79051" t="0"/>
          <a:stretch/>
        </p:blipFill>
        <p:spPr>
          <a:xfrm>
            <a:off x="3324675" y="254300"/>
            <a:ext cx="858150" cy="8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03"/>
          <p:cNvSpPr/>
          <p:nvPr/>
        </p:nvSpPr>
        <p:spPr>
          <a:xfrm>
            <a:off x="3558652" y="4324900"/>
            <a:ext cx="638700" cy="5856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103"/>
          <p:cNvSpPr/>
          <p:nvPr/>
        </p:nvSpPr>
        <p:spPr>
          <a:xfrm>
            <a:off x="4808979" y="4324900"/>
            <a:ext cx="143700" cy="5856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103"/>
          <p:cNvSpPr/>
          <p:nvPr/>
        </p:nvSpPr>
        <p:spPr>
          <a:xfrm>
            <a:off x="6790988" y="4324900"/>
            <a:ext cx="143700" cy="5856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9" name="Google Shape;1159;p103"/>
          <p:cNvPicPr preferRelativeResize="0"/>
          <p:nvPr/>
        </p:nvPicPr>
        <p:blipFill rotWithShape="1">
          <a:blip r:embed="rId3">
            <a:alphaModFix/>
          </a:blip>
          <a:srcRect b="0" l="56714" r="27214" t="0"/>
          <a:stretch/>
        </p:blipFill>
        <p:spPr>
          <a:xfrm>
            <a:off x="5622454" y="4208683"/>
            <a:ext cx="574895" cy="81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0650" y="3204800"/>
            <a:ext cx="4076825" cy="925742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32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Before Full-Waveform Inversion (FWI)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pic>
        <p:nvPicPr>
          <p:cNvPr id="213" name="Google Shape;213;p32"/>
          <p:cNvPicPr preferRelativeResize="0"/>
          <p:nvPr/>
        </p:nvPicPr>
        <p:blipFill rotWithShape="1">
          <a:blip r:embed="rId3">
            <a:alphaModFix/>
          </a:blip>
          <a:srcRect b="38590" l="7782" r="45867" t="8319"/>
          <a:stretch/>
        </p:blipFill>
        <p:spPr>
          <a:xfrm>
            <a:off x="776538" y="980133"/>
            <a:ext cx="7114186" cy="386214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/>
        </p:nvSpPr>
        <p:spPr>
          <a:xfrm>
            <a:off x="2022844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215" name="Google Shape;215;p32"/>
          <p:cNvSpPr txBox="1"/>
          <p:nvPr/>
        </p:nvSpPr>
        <p:spPr>
          <a:xfrm>
            <a:off x="3654181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</a:t>
            </a:r>
            <a:endParaRPr sz="1800"/>
          </a:p>
        </p:txBody>
      </p:sp>
      <p:sp>
        <p:nvSpPr>
          <p:cNvPr id="216" name="Google Shape;216;p32"/>
          <p:cNvSpPr txBox="1"/>
          <p:nvPr/>
        </p:nvSpPr>
        <p:spPr>
          <a:xfrm>
            <a:off x="5200450" y="834400"/>
            <a:ext cx="5865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</a:t>
            </a:r>
            <a:endParaRPr sz="1800"/>
          </a:p>
        </p:txBody>
      </p:sp>
      <p:sp>
        <p:nvSpPr>
          <p:cNvPr id="217" name="Google Shape;217;p32"/>
          <p:cNvSpPr txBox="1"/>
          <p:nvPr/>
        </p:nvSpPr>
        <p:spPr>
          <a:xfrm>
            <a:off x="6804657" y="834410"/>
            <a:ext cx="10032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</a:t>
            </a:r>
            <a:endParaRPr sz="1800"/>
          </a:p>
        </p:txBody>
      </p:sp>
      <p:sp>
        <p:nvSpPr>
          <p:cNvPr id="218" name="Google Shape;218;p32"/>
          <p:cNvSpPr txBox="1"/>
          <p:nvPr/>
        </p:nvSpPr>
        <p:spPr>
          <a:xfrm>
            <a:off x="548462" y="1720265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</a:t>
            </a:r>
            <a:endParaRPr sz="1800"/>
          </a:p>
        </p:txBody>
      </p:sp>
      <p:sp>
        <p:nvSpPr>
          <p:cNvPr id="219" name="Google Shape;219;p32"/>
          <p:cNvSpPr txBox="1"/>
          <p:nvPr/>
        </p:nvSpPr>
        <p:spPr>
          <a:xfrm>
            <a:off x="548462" y="2800198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</a:t>
            </a:r>
            <a:endParaRPr sz="1800"/>
          </a:p>
        </p:txBody>
      </p:sp>
      <p:sp>
        <p:nvSpPr>
          <p:cNvPr id="220" name="Google Shape;220;p32"/>
          <p:cNvSpPr txBox="1"/>
          <p:nvPr/>
        </p:nvSpPr>
        <p:spPr>
          <a:xfrm>
            <a:off x="548462" y="3901426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221" name="Google Shape;221;p32"/>
          <p:cNvSpPr txBox="1"/>
          <p:nvPr/>
        </p:nvSpPr>
        <p:spPr>
          <a:xfrm>
            <a:off x="7890725" y="910100"/>
            <a:ext cx="11127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X [km]</a:t>
            </a:r>
            <a:endParaRPr sz="1800"/>
          </a:p>
        </p:txBody>
      </p:sp>
      <p:sp>
        <p:nvSpPr>
          <p:cNvPr id="222" name="Google Shape;222;p32"/>
          <p:cNvSpPr txBox="1"/>
          <p:nvPr/>
        </p:nvSpPr>
        <p:spPr>
          <a:xfrm>
            <a:off x="455675" y="4390350"/>
            <a:ext cx="15303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Z [km]</a:t>
            </a:r>
            <a:endParaRPr sz="1800"/>
          </a:p>
        </p:txBody>
      </p:sp>
      <p:sp>
        <p:nvSpPr>
          <p:cNvPr id="223" name="Google Shape;223;p32"/>
          <p:cNvSpPr txBox="1"/>
          <p:nvPr/>
        </p:nvSpPr>
        <p:spPr>
          <a:xfrm>
            <a:off x="3171400" y="4855025"/>
            <a:ext cx="55455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Figure: Xukai Shen, “Salt model building at Atlantis with Full Waveform Inversion“, SEG 2017</a:t>
            </a:r>
            <a:endParaRPr sz="10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04"/>
          <p:cNvSpPr/>
          <p:nvPr/>
        </p:nvSpPr>
        <p:spPr>
          <a:xfrm>
            <a:off x="3558652" y="4324900"/>
            <a:ext cx="638700" cy="5856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104"/>
          <p:cNvSpPr/>
          <p:nvPr/>
        </p:nvSpPr>
        <p:spPr>
          <a:xfrm>
            <a:off x="4808979" y="4324900"/>
            <a:ext cx="143700" cy="5856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104"/>
          <p:cNvSpPr/>
          <p:nvPr/>
        </p:nvSpPr>
        <p:spPr>
          <a:xfrm>
            <a:off x="6790988" y="4324900"/>
            <a:ext cx="143700" cy="5856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9" name="Google Shape;1169;p104"/>
          <p:cNvPicPr preferRelativeResize="0"/>
          <p:nvPr/>
        </p:nvPicPr>
        <p:blipFill rotWithShape="1">
          <a:blip r:embed="rId3">
            <a:alphaModFix/>
          </a:blip>
          <a:srcRect b="0" l="56714" r="27214" t="0"/>
          <a:stretch/>
        </p:blipFill>
        <p:spPr>
          <a:xfrm>
            <a:off x="5622454" y="4208683"/>
            <a:ext cx="574895" cy="81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0650" y="3204800"/>
            <a:ext cx="4076825" cy="925742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04"/>
          <p:cNvSpPr txBox="1"/>
          <p:nvPr/>
        </p:nvSpPr>
        <p:spPr>
          <a:xfrm>
            <a:off x="822350" y="1043275"/>
            <a:ext cx="40767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Smaller system solves faster!</a:t>
            </a:r>
            <a:endParaRPr sz="3600"/>
          </a:p>
        </p:txBody>
      </p:sp>
      <p:sp>
        <p:nvSpPr>
          <p:cNvPr id="1172" name="Google Shape;1172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Google Shape;1177;p105"/>
          <p:cNvPicPr preferRelativeResize="0"/>
          <p:nvPr/>
        </p:nvPicPr>
        <p:blipFill rotWithShape="1">
          <a:blip r:embed="rId3">
            <a:alphaModFix/>
          </a:blip>
          <a:srcRect b="9" l="0" r="0" t="9"/>
          <a:stretch/>
        </p:blipFill>
        <p:spPr>
          <a:xfrm>
            <a:off x="152400" y="304800"/>
            <a:ext cx="6658897" cy="483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05"/>
          <p:cNvSpPr txBox="1"/>
          <p:nvPr/>
        </p:nvSpPr>
        <p:spPr>
          <a:xfrm>
            <a:off x="22775" y="0"/>
            <a:ext cx="73335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INITIAL MODEL</a:t>
            </a:r>
            <a:endParaRPr sz="3000"/>
          </a:p>
        </p:txBody>
      </p:sp>
      <p:sp>
        <p:nvSpPr>
          <p:cNvPr id="1179" name="Google Shape;1179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0" name="Google Shape;1180;p105"/>
          <p:cNvSpPr txBox="1"/>
          <p:nvPr/>
        </p:nvSpPr>
        <p:spPr>
          <a:xfrm>
            <a:off x="5186725" y="596475"/>
            <a:ext cx="682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181" name="Google Shape;1181;p105"/>
          <p:cNvSpPr/>
          <p:nvPr/>
        </p:nvSpPr>
        <p:spPr>
          <a:xfrm>
            <a:off x="138325" y="2645225"/>
            <a:ext cx="294000" cy="67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105"/>
          <p:cNvSpPr txBox="1"/>
          <p:nvPr/>
        </p:nvSpPr>
        <p:spPr>
          <a:xfrm>
            <a:off x="8650" y="2499875"/>
            <a:ext cx="5877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pic>
        <p:nvPicPr>
          <p:cNvPr id="1183" name="Google Shape;1183;p105"/>
          <p:cNvPicPr preferRelativeResize="0"/>
          <p:nvPr/>
        </p:nvPicPr>
        <p:blipFill rotWithShape="1">
          <a:blip r:embed="rId3">
            <a:alphaModFix/>
          </a:blip>
          <a:srcRect b="3158" l="45748" r="45425" t="87518"/>
          <a:stretch/>
        </p:blipFill>
        <p:spPr>
          <a:xfrm>
            <a:off x="2777600" y="4553000"/>
            <a:ext cx="587704" cy="45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105"/>
          <p:cNvPicPr preferRelativeResize="0"/>
          <p:nvPr/>
        </p:nvPicPr>
        <p:blipFill rotWithShape="1">
          <a:blip r:embed="rId3">
            <a:alphaModFix/>
          </a:blip>
          <a:srcRect b="3158" l="45748" r="45425" t="87518"/>
          <a:stretch/>
        </p:blipFill>
        <p:spPr>
          <a:xfrm>
            <a:off x="3946000" y="4451400"/>
            <a:ext cx="587704" cy="45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106"/>
          <p:cNvPicPr preferRelativeResize="0"/>
          <p:nvPr/>
        </p:nvPicPr>
        <p:blipFill rotWithShape="1">
          <a:blip r:embed="rId3">
            <a:alphaModFix/>
          </a:blip>
          <a:srcRect b="9" l="0" r="0" t="9"/>
          <a:stretch/>
        </p:blipFill>
        <p:spPr>
          <a:xfrm>
            <a:off x="152400" y="304800"/>
            <a:ext cx="6658897" cy="483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06"/>
          <p:cNvSpPr txBox="1"/>
          <p:nvPr/>
        </p:nvSpPr>
        <p:spPr>
          <a:xfrm>
            <a:off x="22775" y="0"/>
            <a:ext cx="73335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TRUE MODEL</a:t>
            </a:r>
            <a:endParaRPr sz="3000"/>
          </a:p>
        </p:txBody>
      </p:sp>
      <p:sp>
        <p:nvSpPr>
          <p:cNvPr id="1191" name="Google Shape;1191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2" name="Google Shape;1192;p106"/>
          <p:cNvSpPr txBox="1"/>
          <p:nvPr/>
        </p:nvSpPr>
        <p:spPr>
          <a:xfrm>
            <a:off x="5186725" y="596475"/>
            <a:ext cx="682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193" name="Google Shape;1193;p106"/>
          <p:cNvSpPr/>
          <p:nvPr/>
        </p:nvSpPr>
        <p:spPr>
          <a:xfrm>
            <a:off x="138325" y="2645225"/>
            <a:ext cx="294000" cy="67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106"/>
          <p:cNvSpPr txBox="1"/>
          <p:nvPr/>
        </p:nvSpPr>
        <p:spPr>
          <a:xfrm>
            <a:off x="8650" y="2499875"/>
            <a:ext cx="5877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  <p:pic>
        <p:nvPicPr>
          <p:cNvPr id="1195" name="Google Shape;1195;p106"/>
          <p:cNvPicPr preferRelativeResize="0"/>
          <p:nvPr/>
        </p:nvPicPr>
        <p:blipFill rotWithShape="1">
          <a:blip r:embed="rId4">
            <a:alphaModFix/>
          </a:blip>
          <a:srcRect b="3158" l="45748" r="45425" t="87518"/>
          <a:stretch/>
        </p:blipFill>
        <p:spPr>
          <a:xfrm>
            <a:off x="2777600" y="4553000"/>
            <a:ext cx="587704" cy="45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06"/>
          <p:cNvPicPr preferRelativeResize="0"/>
          <p:nvPr/>
        </p:nvPicPr>
        <p:blipFill rotWithShape="1">
          <a:blip r:embed="rId4">
            <a:alphaModFix/>
          </a:blip>
          <a:srcRect b="3158" l="45748" r="45425" t="87518"/>
          <a:stretch/>
        </p:blipFill>
        <p:spPr>
          <a:xfrm>
            <a:off x="3946000" y="4451400"/>
            <a:ext cx="587704" cy="45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Google Shape;1201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6657300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107"/>
          <p:cNvSpPr txBox="1"/>
          <p:nvPr/>
        </p:nvSpPr>
        <p:spPr>
          <a:xfrm>
            <a:off x="22775" y="0"/>
            <a:ext cx="84615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INVERTED MODEL it=30</a:t>
            </a:r>
            <a:endParaRPr sz="3000"/>
          </a:p>
        </p:txBody>
      </p:sp>
      <p:sp>
        <p:nvSpPr>
          <p:cNvPr id="1203" name="Google Shape;1203;p107"/>
          <p:cNvSpPr txBox="1"/>
          <p:nvPr/>
        </p:nvSpPr>
        <p:spPr>
          <a:xfrm>
            <a:off x="7019625" y="1543800"/>
            <a:ext cx="1781400" cy="11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Without RBFs</a:t>
            </a:r>
            <a:endParaRPr b="1" sz="3000"/>
          </a:p>
        </p:txBody>
      </p:sp>
      <p:sp>
        <p:nvSpPr>
          <p:cNvPr id="1204" name="Google Shape;1204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5" name="Google Shape;1205;p107"/>
          <p:cNvSpPr txBox="1"/>
          <p:nvPr/>
        </p:nvSpPr>
        <p:spPr>
          <a:xfrm>
            <a:off x="5186725" y="596475"/>
            <a:ext cx="682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206" name="Google Shape;1206;p107"/>
          <p:cNvSpPr/>
          <p:nvPr/>
        </p:nvSpPr>
        <p:spPr>
          <a:xfrm>
            <a:off x="138325" y="2645225"/>
            <a:ext cx="294000" cy="67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107"/>
          <p:cNvSpPr txBox="1"/>
          <p:nvPr/>
        </p:nvSpPr>
        <p:spPr>
          <a:xfrm>
            <a:off x="8650" y="2499875"/>
            <a:ext cx="5877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Google Shape;12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6657300" cy="483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108"/>
          <p:cNvSpPr txBox="1"/>
          <p:nvPr/>
        </p:nvSpPr>
        <p:spPr>
          <a:xfrm>
            <a:off x="22775" y="0"/>
            <a:ext cx="84615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	INVERTED MODEL it=30</a:t>
            </a:r>
            <a:endParaRPr sz="3000"/>
          </a:p>
        </p:txBody>
      </p:sp>
      <p:sp>
        <p:nvSpPr>
          <p:cNvPr id="1214" name="Google Shape;1214;p108"/>
          <p:cNvSpPr txBox="1"/>
          <p:nvPr/>
        </p:nvSpPr>
        <p:spPr>
          <a:xfrm>
            <a:off x="7019625" y="1543800"/>
            <a:ext cx="1781400" cy="11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With RBFs</a:t>
            </a:r>
            <a:endParaRPr b="1" sz="3000"/>
          </a:p>
        </p:txBody>
      </p:sp>
      <p:sp>
        <p:nvSpPr>
          <p:cNvPr id="1215" name="Google Shape;1215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6" name="Google Shape;1216;p108"/>
          <p:cNvSpPr txBox="1"/>
          <p:nvPr/>
        </p:nvSpPr>
        <p:spPr>
          <a:xfrm>
            <a:off x="5186725" y="596475"/>
            <a:ext cx="682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[m]</a:t>
            </a:r>
            <a:endParaRPr/>
          </a:p>
        </p:txBody>
      </p:sp>
      <p:sp>
        <p:nvSpPr>
          <p:cNvPr id="1217" name="Google Shape;1217;p108"/>
          <p:cNvSpPr/>
          <p:nvPr/>
        </p:nvSpPr>
        <p:spPr>
          <a:xfrm>
            <a:off x="138325" y="2645225"/>
            <a:ext cx="294000" cy="67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108"/>
          <p:cNvSpPr txBox="1"/>
          <p:nvPr/>
        </p:nvSpPr>
        <p:spPr>
          <a:xfrm>
            <a:off x="8650" y="2499875"/>
            <a:ext cx="5877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[m]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109"/>
          <p:cNvPicPr preferRelativeResize="0"/>
          <p:nvPr/>
        </p:nvPicPr>
        <p:blipFill rotWithShape="1">
          <a:blip r:embed="rId3">
            <a:alphaModFix/>
          </a:blip>
          <a:srcRect b="2606" l="0" r="0" t="2606"/>
          <a:stretch/>
        </p:blipFill>
        <p:spPr>
          <a:xfrm>
            <a:off x="152400" y="685800"/>
            <a:ext cx="6419850" cy="37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09"/>
          <p:cNvSpPr/>
          <p:nvPr/>
        </p:nvSpPr>
        <p:spPr>
          <a:xfrm>
            <a:off x="2388250" y="417950"/>
            <a:ext cx="2058300" cy="42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109"/>
          <p:cNvSpPr txBox="1"/>
          <p:nvPr/>
        </p:nvSpPr>
        <p:spPr>
          <a:xfrm>
            <a:off x="6482850" y="36881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D9EEB"/>
                </a:solidFill>
              </a:rPr>
              <a:t>With RBFs</a:t>
            </a:r>
            <a:endParaRPr b="1" sz="2400">
              <a:solidFill>
                <a:srgbClr val="6D9EEB"/>
              </a:solidFill>
            </a:endParaRPr>
          </a:p>
        </p:txBody>
      </p:sp>
      <p:sp>
        <p:nvSpPr>
          <p:cNvPr id="1226" name="Google Shape;1226;p109"/>
          <p:cNvSpPr txBox="1"/>
          <p:nvPr/>
        </p:nvSpPr>
        <p:spPr>
          <a:xfrm>
            <a:off x="6482850" y="30023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C4587"/>
                </a:solidFill>
              </a:rPr>
              <a:t>Without RBFs</a:t>
            </a:r>
            <a:endParaRPr b="1" sz="2400">
              <a:solidFill>
                <a:srgbClr val="1C4587"/>
              </a:solidFill>
            </a:endParaRPr>
          </a:p>
        </p:txBody>
      </p:sp>
      <p:sp>
        <p:nvSpPr>
          <p:cNvPr id="1227" name="Google Shape;1227;p109"/>
          <p:cNvSpPr txBox="1"/>
          <p:nvPr/>
        </p:nvSpPr>
        <p:spPr>
          <a:xfrm>
            <a:off x="2366375" y="4385500"/>
            <a:ext cx="2659500" cy="42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Iteration</a:t>
            </a:r>
            <a:endParaRPr b="1" sz="1800"/>
          </a:p>
        </p:txBody>
      </p:sp>
      <p:sp>
        <p:nvSpPr>
          <p:cNvPr id="1228" name="Google Shape;1228;p109"/>
          <p:cNvSpPr txBox="1"/>
          <p:nvPr/>
        </p:nvSpPr>
        <p:spPr>
          <a:xfrm rot="-5400000">
            <a:off x="-1553050" y="2438850"/>
            <a:ext cx="3750900" cy="42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Normalized </a:t>
            </a:r>
            <a:r>
              <a:rPr b="1" lang="en" sz="1800"/>
              <a:t>data residual norm</a:t>
            </a:r>
            <a:endParaRPr b="1" sz="1800"/>
          </a:p>
        </p:txBody>
      </p:sp>
      <p:sp>
        <p:nvSpPr>
          <p:cNvPr id="1229" name="Google Shape;1229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0" name="Google Shape;1230;p109"/>
          <p:cNvSpPr txBox="1"/>
          <p:nvPr/>
        </p:nvSpPr>
        <p:spPr>
          <a:xfrm>
            <a:off x="515500" y="85925"/>
            <a:ext cx="5358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DATA</a:t>
            </a:r>
            <a:r>
              <a:rPr b="1" lang="en" sz="3000"/>
              <a:t> RESIDUAL NORM</a:t>
            </a:r>
            <a:endParaRPr b="1" sz="30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Google Shape;1235;p110"/>
          <p:cNvPicPr preferRelativeResize="0"/>
          <p:nvPr/>
        </p:nvPicPr>
        <p:blipFill rotWithShape="1">
          <a:blip r:embed="rId3">
            <a:alphaModFix/>
          </a:blip>
          <a:srcRect b="3781" l="0" r="0" t="0"/>
          <a:stretch/>
        </p:blipFill>
        <p:spPr>
          <a:xfrm>
            <a:off x="0" y="635575"/>
            <a:ext cx="6604775" cy="37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110"/>
          <p:cNvSpPr/>
          <p:nvPr/>
        </p:nvSpPr>
        <p:spPr>
          <a:xfrm>
            <a:off x="2388250" y="494150"/>
            <a:ext cx="2058300" cy="42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110"/>
          <p:cNvSpPr txBox="1"/>
          <p:nvPr/>
        </p:nvSpPr>
        <p:spPr>
          <a:xfrm>
            <a:off x="6482850" y="36881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D9EEB"/>
                </a:solidFill>
              </a:rPr>
              <a:t>With RBFs</a:t>
            </a:r>
            <a:endParaRPr b="1" sz="2400">
              <a:solidFill>
                <a:srgbClr val="6D9EEB"/>
              </a:solidFill>
            </a:endParaRPr>
          </a:p>
        </p:txBody>
      </p:sp>
      <p:sp>
        <p:nvSpPr>
          <p:cNvPr id="1238" name="Google Shape;1238;p110"/>
          <p:cNvSpPr txBox="1"/>
          <p:nvPr/>
        </p:nvSpPr>
        <p:spPr>
          <a:xfrm>
            <a:off x="6482850" y="1554500"/>
            <a:ext cx="25848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C4587"/>
                </a:solidFill>
              </a:rPr>
              <a:t>Without RBFs</a:t>
            </a:r>
            <a:endParaRPr b="1" sz="2400">
              <a:solidFill>
                <a:srgbClr val="1C4587"/>
              </a:solidFill>
            </a:endParaRPr>
          </a:p>
        </p:txBody>
      </p:sp>
      <p:sp>
        <p:nvSpPr>
          <p:cNvPr id="1239" name="Google Shape;1239;p110"/>
          <p:cNvSpPr txBox="1"/>
          <p:nvPr/>
        </p:nvSpPr>
        <p:spPr>
          <a:xfrm>
            <a:off x="2366375" y="4385500"/>
            <a:ext cx="26595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Iteration</a:t>
            </a:r>
            <a:endParaRPr b="1" sz="1800"/>
          </a:p>
        </p:txBody>
      </p:sp>
      <p:sp>
        <p:nvSpPr>
          <p:cNvPr id="1240" name="Google Shape;1240;p110"/>
          <p:cNvSpPr txBox="1"/>
          <p:nvPr/>
        </p:nvSpPr>
        <p:spPr>
          <a:xfrm rot="-5400000">
            <a:off x="-1558300" y="2496500"/>
            <a:ext cx="3761400" cy="42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Normalized </a:t>
            </a:r>
            <a:r>
              <a:rPr b="1" lang="en" sz="1800"/>
              <a:t>model residual norm</a:t>
            </a:r>
            <a:endParaRPr b="1" sz="1800"/>
          </a:p>
        </p:txBody>
      </p:sp>
      <p:sp>
        <p:nvSpPr>
          <p:cNvPr id="1241" name="Google Shape;1241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2" name="Google Shape;1242;p110"/>
          <p:cNvSpPr txBox="1"/>
          <p:nvPr/>
        </p:nvSpPr>
        <p:spPr>
          <a:xfrm>
            <a:off x="515500" y="85925"/>
            <a:ext cx="521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MODEL RESIDUAL NORM</a:t>
            </a:r>
            <a:endParaRPr b="1" sz="30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direction inversion is better!</a:t>
            </a:r>
            <a:endParaRPr/>
          </a:p>
        </p:txBody>
      </p:sp>
      <p:sp>
        <p:nvSpPr>
          <p:cNvPr id="1248" name="Google Shape;1248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9" name="Google Shape;1249;p111"/>
          <p:cNvPicPr preferRelativeResize="0"/>
          <p:nvPr/>
        </p:nvPicPr>
        <p:blipFill rotWithShape="1">
          <a:blip r:embed="rId3">
            <a:alphaModFix/>
          </a:blip>
          <a:srcRect b="258" l="0" r="0" t="248"/>
          <a:stretch/>
        </p:blipFill>
        <p:spPr>
          <a:xfrm>
            <a:off x="152400" y="1246325"/>
            <a:ext cx="4328047" cy="335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11"/>
          <p:cNvPicPr preferRelativeResize="0"/>
          <p:nvPr/>
        </p:nvPicPr>
        <p:blipFill rotWithShape="1">
          <a:blip r:embed="rId4">
            <a:alphaModFix/>
          </a:blip>
          <a:srcRect b="228" l="0" r="0" t="219"/>
          <a:stretch/>
        </p:blipFill>
        <p:spPr>
          <a:xfrm>
            <a:off x="4644251" y="1255663"/>
            <a:ext cx="4188060" cy="33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111"/>
          <p:cNvSpPr txBox="1"/>
          <p:nvPr/>
        </p:nvSpPr>
        <p:spPr>
          <a:xfrm>
            <a:off x="1481500" y="2149375"/>
            <a:ext cx="19671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AA84F"/>
                </a:solidFill>
              </a:rPr>
              <a:t>With RBFS</a:t>
            </a:r>
            <a:endParaRPr b="1" sz="2400">
              <a:solidFill>
                <a:srgbClr val="6AA84F"/>
              </a:solidFill>
            </a:endParaRPr>
          </a:p>
        </p:txBody>
      </p:sp>
      <p:sp>
        <p:nvSpPr>
          <p:cNvPr id="1252" name="Google Shape;1252;p111"/>
          <p:cNvSpPr txBox="1"/>
          <p:nvPr/>
        </p:nvSpPr>
        <p:spPr>
          <a:xfrm>
            <a:off x="5748700" y="2149375"/>
            <a:ext cx="24846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C0000"/>
                </a:solidFill>
              </a:rPr>
              <a:t>Without RBFS</a:t>
            </a:r>
            <a:endParaRPr b="1" sz="2400">
              <a:solidFill>
                <a:srgbClr val="CC0000"/>
              </a:solidFill>
            </a:endParaRPr>
          </a:p>
        </p:txBody>
      </p:sp>
      <p:pic>
        <p:nvPicPr>
          <p:cNvPr id="1253" name="Google Shape;1253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6200" y="480900"/>
            <a:ext cx="2307260" cy="50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12"/>
          <p:cNvSpPr txBox="1"/>
          <p:nvPr>
            <p:ph type="title"/>
          </p:nvPr>
        </p:nvSpPr>
        <p:spPr>
          <a:xfrm>
            <a:off x="1090400" y="1635600"/>
            <a:ext cx="6858000" cy="24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Is there any way we can include human input into our inversion?</a:t>
            </a:r>
            <a:endParaRPr sz="3600"/>
          </a:p>
        </p:txBody>
      </p:sp>
      <p:sp>
        <p:nvSpPr>
          <p:cNvPr id="1259" name="Google Shape;1259;p1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113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6" name="Google Shape;1266;p113"/>
          <p:cNvSpPr/>
          <p:nvPr/>
        </p:nvSpPr>
        <p:spPr>
          <a:xfrm>
            <a:off x="4675099" y="2104875"/>
            <a:ext cx="1762625" cy="1308249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7" name="Google Shape;1267;p113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1268" name="Google Shape;1268;p113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69" name="Google Shape;1269;p113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1270" name="Google Shape;1270;p113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1271" name="Google Shape;1271;p113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72" name="Google Shape;1272;p113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3" name="Google Shape;1273;p113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4" name="Google Shape;1274;p113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5" name="Google Shape;1275;p113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6" name="Google Shape;1276;p113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77" name="Google Shape;1277;p113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1278" name="Google Shape;1278;p113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79" name="Google Shape;1279;p113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80" name="Google Shape;1280;p113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81" name="Google Shape;1281;p113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82" name="Google Shape;1282;p113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83" name="Google Shape;1283;p113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4" name="Google Shape;1284;p113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5" name="Google Shape;1285;p113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6" name="Google Shape;1286;p113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7" name="Google Shape;1287;p113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8" name="Google Shape;1288;p113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289" name="Google Shape;1289;p113"/>
          <p:cNvGrpSpPr/>
          <p:nvPr/>
        </p:nvGrpSpPr>
        <p:grpSpPr>
          <a:xfrm>
            <a:off x="3457275" y="2751750"/>
            <a:ext cx="2122350" cy="3432425"/>
            <a:chOff x="3457275" y="2751750"/>
            <a:chExt cx="2122350" cy="3432425"/>
          </a:xfrm>
        </p:grpSpPr>
        <p:pic>
          <p:nvPicPr>
            <p:cNvPr id="1290" name="Google Shape;1290;p113"/>
            <p:cNvPicPr preferRelativeResize="0"/>
            <p:nvPr/>
          </p:nvPicPr>
          <p:blipFill rotWithShape="1">
            <a:blip r:embed="rId5">
              <a:alphaModFix/>
            </a:blip>
            <a:srcRect b="45956" l="0" r="86596" t="21979"/>
            <a:stretch/>
          </p:blipFill>
          <p:spPr>
            <a:xfrm>
              <a:off x="3457275" y="2751750"/>
              <a:ext cx="1415700" cy="1512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91" name="Google Shape;1291;p113"/>
            <p:cNvCxnSpPr>
              <a:stCxn id="1290" idx="2"/>
            </p:cNvCxnSpPr>
            <p:nvPr/>
          </p:nvCxnSpPr>
          <p:spPr>
            <a:xfrm>
              <a:off x="4165125" y="4263825"/>
              <a:ext cx="7200" cy="849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2" name="Google Shape;1292;p113"/>
            <p:cNvCxnSpPr>
              <a:stCxn id="1290" idx="2"/>
            </p:cNvCxnSpPr>
            <p:nvPr/>
          </p:nvCxnSpPr>
          <p:spPr>
            <a:xfrm flipH="1" rot="10800000">
              <a:off x="4165125" y="3894825"/>
              <a:ext cx="1414500" cy="369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3" name="Google Shape;1293;p113"/>
            <p:cNvCxnSpPr>
              <a:stCxn id="1290" idx="2"/>
            </p:cNvCxnSpPr>
            <p:nvPr/>
          </p:nvCxnSpPr>
          <p:spPr>
            <a:xfrm flipH="1">
              <a:off x="3914625" y="4263825"/>
              <a:ext cx="250500" cy="80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4" name="Google Shape;1294;p113"/>
            <p:cNvCxnSpPr/>
            <p:nvPr/>
          </p:nvCxnSpPr>
          <p:spPr>
            <a:xfrm flipH="1">
              <a:off x="3924500" y="5113775"/>
              <a:ext cx="257700" cy="107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5" name="Google Shape;1295;p113"/>
            <p:cNvCxnSpPr/>
            <p:nvPr/>
          </p:nvCxnSpPr>
          <p:spPr>
            <a:xfrm>
              <a:off x="4192100" y="5093950"/>
              <a:ext cx="198300" cy="941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296" name="Google Shape;1296;p113"/>
          <p:cNvPicPr preferRelativeResize="0"/>
          <p:nvPr/>
        </p:nvPicPr>
        <p:blipFill rotWithShape="1">
          <a:blip r:embed="rId3">
            <a:alphaModFix/>
          </a:blip>
          <a:srcRect b="35649" l="58773" r="31105" t="51371"/>
          <a:stretch/>
        </p:blipFill>
        <p:spPr>
          <a:xfrm rot="387327">
            <a:off x="5001827" y="2806845"/>
            <a:ext cx="1109173" cy="847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113"/>
          <p:cNvSpPr/>
          <p:nvPr/>
        </p:nvSpPr>
        <p:spPr>
          <a:xfrm>
            <a:off x="5036000" y="2814350"/>
            <a:ext cx="1112675" cy="505075"/>
          </a:xfrm>
          <a:custGeom>
            <a:rect b="b" l="l" r="r" t="t"/>
            <a:pathLst>
              <a:path extrusionOk="0" h="20203" w="44507">
                <a:moveTo>
                  <a:pt x="0" y="0"/>
                </a:moveTo>
                <a:cubicBezTo>
                  <a:pt x="4238" y="1763"/>
                  <a:pt x="2672" y="10346"/>
                  <a:pt x="7008" y="11853"/>
                </a:cubicBezTo>
                <a:cubicBezTo>
                  <a:pt x="12509" y="13765"/>
                  <a:pt x="17932" y="960"/>
                  <a:pt x="22738" y="4249"/>
                </a:cubicBezTo>
                <a:cubicBezTo>
                  <a:pt x="27478" y="7492"/>
                  <a:pt x="24124" y="18312"/>
                  <a:pt x="29597" y="20054"/>
                </a:cubicBezTo>
                <a:cubicBezTo>
                  <a:pt x="32467" y="20968"/>
                  <a:pt x="34745" y="16782"/>
                  <a:pt x="36754" y="14537"/>
                </a:cubicBezTo>
                <a:cubicBezTo>
                  <a:pt x="39274" y="11720"/>
                  <a:pt x="42411" y="9408"/>
                  <a:pt x="44507" y="6262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8" name="Google Shape;1298;p113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9" name="Google Shape;1299;p113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300" name="Google Shape;1300;p113"/>
          <p:cNvCxnSpPr/>
          <p:nvPr/>
        </p:nvCxnSpPr>
        <p:spPr>
          <a:xfrm flipH="1">
            <a:off x="6669800" y="3621350"/>
            <a:ext cx="532500" cy="798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1" name="Google Shape;1301;p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02" name="Google Shape;1302;p113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33"/>
          <p:cNvSpPr txBox="1"/>
          <p:nvPr>
            <p:ph type="title"/>
          </p:nvPr>
        </p:nvSpPr>
        <p:spPr>
          <a:xfrm>
            <a:off x="311700" y="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After</a:t>
            </a:r>
            <a:r>
              <a:rPr b="1" lang="en" sz="3000"/>
              <a:t> </a:t>
            </a:r>
            <a:r>
              <a:rPr b="1" lang="en" sz="3000"/>
              <a:t>Full-Waveform Inversion (FWI)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30" name="Google Shape;230;p33"/>
          <p:cNvSpPr txBox="1"/>
          <p:nvPr/>
        </p:nvSpPr>
        <p:spPr>
          <a:xfrm>
            <a:off x="3171400" y="4855025"/>
            <a:ext cx="55455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Figure: Xukai Shen, “Salt model building at Atlantis with Full Waveform Inversion“, SEG 2017</a:t>
            </a:r>
            <a:endParaRPr sz="1000"/>
          </a:p>
        </p:txBody>
      </p:sp>
      <p:pic>
        <p:nvPicPr>
          <p:cNvPr id="231" name="Google Shape;231;p33"/>
          <p:cNvPicPr preferRelativeResize="0"/>
          <p:nvPr/>
        </p:nvPicPr>
        <p:blipFill rotWithShape="1">
          <a:blip r:embed="rId3">
            <a:alphaModFix/>
          </a:blip>
          <a:srcRect b="38109" l="9749" r="47188" t="9534"/>
          <a:stretch/>
        </p:blipFill>
        <p:spPr>
          <a:xfrm>
            <a:off x="1205603" y="1013650"/>
            <a:ext cx="6662049" cy="382877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3"/>
          <p:cNvSpPr txBox="1"/>
          <p:nvPr/>
        </p:nvSpPr>
        <p:spPr>
          <a:xfrm>
            <a:off x="2022844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233" name="Google Shape;233;p33"/>
          <p:cNvSpPr txBox="1"/>
          <p:nvPr/>
        </p:nvSpPr>
        <p:spPr>
          <a:xfrm>
            <a:off x="3654181" y="834400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</a:t>
            </a:r>
            <a:endParaRPr sz="1800"/>
          </a:p>
        </p:txBody>
      </p:sp>
      <p:sp>
        <p:nvSpPr>
          <p:cNvPr id="234" name="Google Shape;234;p33"/>
          <p:cNvSpPr txBox="1"/>
          <p:nvPr/>
        </p:nvSpPr>
        <p:spPr>
          <a:xfrm>
            <a:off x="5200450" y="834400"/>
            <a:ext cx="5865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</a:t>
            </a:r>
            <a:endParaRPr sz="1800"/>
          </a:p>
        </p:txBody>
      </p:sp>
      <p:sp>
        <p:nvSpPr>
          <p:cNvPr id="235" name="Google Shape;235;p33"/>
          <p:cNvSpPr txBox="1"/>
          <p:nvPr/>
        </p:nvSpPr>
        <p:spPr>
          <a:xfrm>
            <a:off x="6804657" y="834410"/>
            <a:ext cx="10032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</a:t>
            </a:r>
            <a:endParaRPr sz="1800"/>
          </a:p>
        </p:txBody>
      </p:sp>
      <p:sp>
        <p:nvSpPr>
          <p:cNvPr id="236" name="Google Shape;236;p33"/>
          <p:cNvSpPr txBox="1"/>
          <p:nvPr/>
        </p:nvSpPr>
        <p:spPr>
          <a:xfrm>
            <a:off x="548462" y="1720265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</a:t>
            </a:r>
            <a:endParaRPr sz="1800"/>
          </a:p>
        </p:txBody>
      </p:sp>
      <p:sp>
        <p:nvSpPr>
          <p:cNvPr id="237" name="Google Shape;237;p33"/>
          <p:cNvSpPr txBox="1"/>
          <p:nvPr/>
        </p:nvSpPr>
        <p:spPr>
          <a:xfrm>
            <a:off x="548462" y="2800198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</a:t>
            </a:r>
            <a:endParaRPr sz="1800"/>
          </a:p>
        </p:txBody>
      </p:sp>
      <p:sp>
        <p:nvSpPr>
          <p:cNvPr id="238" name="Google Shape;238;p33"/>
          <p:cNvSpPr txBox="1"/>
          <p:nvPr/>
        </p:nvSpPr>
        <p:spPr>
          <a:xfrm>
            <a:off x="548462" y="3901426"/>
            <a:ext cx="597600" cy="4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6</a:t>
            </a:r>
            <a:endParaRPr sz="1800"/>
          </a:p>
        </p:txBody>
      </p:sp>
      <p:sp>
        <p:nvSpPr>
          <p:cNvPr id="239" name="Google Shape;239;p33"/>
          <p:cNvSpPr txBox="1"/>
          <p:nvPr/>
        </p:nvSpPr>
        <p:spPr>
          <a:xfrm>
            <a:off x="7890725" y="910100"/>
            <a:ext cx="11127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X [km]</a:t>
            </a:r>
            <a:endParaRPr sz="1800"/>
          </a:p>
        </p:txBody>
      </p:sp>
      <p:sp>
        <p:nvSpPr>
          <p:cNvPr id="240" name="Google Shape;240;p33"/>
          <p:cNvSpPr txBox="1"/>
          <p:nvPr/>
        </p:nvSpPr>
        <p:spPr>
          <a:xfrm>
            <a:off x="455675" y="4390350"/>
            <a:ext cx="15303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Z [km]</a:t>
            </a:r>
            <a:endParaRPr sz="18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Google Shape;1307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114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9" name="Google Shape;1309;p114"/>
          <p:cNvSpPr/>
          <p:nvPr/>
        </p:nvSpPr>
        <p:spPr>
          <a:xfrm>
            <a:off x="4675099" y="2104875"/>
            <a:ext cx="1762625" cy="1308249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0" name="Google Shape;1310;p114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1311" name="Google Shape;1311;p114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12" name="Google Shape;1312;p114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1313" name="Google Shape;1313;p114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1314" name="Google Shape;1314;p114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15" name="Google Shape;1315;p114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16" name="Google Shape;1316;p114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17" name="Google Shape;1317;p114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18" name="Google Shape;1318;p114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19" name="Google Shape;1319;p114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320" name="Google Shape;1320;p114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1321" name="Google Shape;1321;p114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22" name="Google Shape;1322;p114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3" name="Google Shape;1323;p114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4" name="Google Shape;1324;p114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5" name="Google Shape;1325;p114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326" name="Google Shape;1326;p114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7" name="Google Shape;1327;p114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8" name="Google Shape;1328;p114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9" name="Google Shape;1329;p114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0" name="Google Shape;1330;p114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1" name="Google Shape;1331;p114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332" name="Google Shape;1332;p114"/>
          <p:cNvGrpSpPr/>
          <p:nvPr/>
        </p:nvGrpSpPr>
        <p:grpSpPr>
          <a:xfrm>
            <a:off x="3457275" y="2751750"/>
            <a:ext cx="2122350" cy="3432425"/>
            <a:chOff x="3457275" y="2751750"/>
            <a:chExt cx="2122350" cy="3432425"/>
          </a:xfrm>
        </p:grpSpPr>
        <p:pic>
          <p:nvPicPr>
            <p:cNvPr id="1333" name="Google Shape;1333;p114"/>
            <p:cNvPicPr preferRelativeResize="0"/>
            <p:nvPr/>
          </p:nvPicPr>
          <p:blipFill rotWithShape="1">
            <a:blip r:embed="rId5">
              <a:alphaModFix/>
            </a:blip>
            <a:srcRect b="45956" l="0" r="86596" t="21979"/>
            <a:stretch/>
          </p:blipFill>
          <p:spPr>
            <a:xfrm>
              <a:off x="3457275" y="2751750"/>
              <a:ext cx="1415700" cy="1512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34" name="Google Shape;1334;p114"/>
            <p:cNvCxnSpPr>
              <a:stCxn id="1333" idx="2"/>
            </p:cNvCxnSpPr>
            <p:nvPr/>
          </p:nvCxnSpPr>
          <p:spPr>
            <a:xfrm>
              <a:off x="4165125" y="4263825"/>
              <a:ext cx="7200" cy="849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5" name="Google Shape;1335;p114"/>
            <p:cNvCxnSpPr>
              <a:stCxn id="1333" idx="2"/>
            </p:cNvCxnSpPr>
            <p:nvPr/>
          </p:nvCxnSpPr>
          <p:spPr>
            <a:xfrm flipH="1" rot="10800000">
              <a:off x="4165125" y="3894825"/>
              <a:ext cx="1414500" cy="369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6" name="Google Shape;1336;p114"/>
            <p:cNvCxnSpPr>
              <a:stCxn id="1333" idx="2"/>
            </p:cNvCxnSpPr>
            <p:nvPr/>
          </p:nvCxnSpPr>
          <p:spPr>
            <a:xfrm flipH="1">
              <a:off x="3914625" y="4263825"/>
              <a:ext cx="250500" cy="80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7" name="Google Shape;1337;p114"/>
            <p:cNvCxnSpPr/>
            <p:nvPr/>
          </p:nvCxnSpPr>
          <p:spPr>
            <a:xfrm flipH="1">
              <a:off x="3924500" y="5113775"/>
              <a:ext cx="257700" cy="107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8" name="Google Shape;1338;p114"/>
            <p:cNvCxnSpPr/>
            <p:nvPr/>
          </p:nvCxnSpPr>
          <p:spPr>
            <a:xfrm>
              <a:off x="4192100" y="5093950"/>
              <a:ext cx="198300" cy="941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339" name="Google Shape;1339;p114"/>
          <p:cNvPicPr preferRelativeResize="0"/>
          <p:nvPr/>
        </p:nvPicPr>
        <p:blipFill rotWithShape="1">
          <a:blip r:embed="rId3">
            <a:alphaModFix/>
          </a:blip>
          <a:srcRect b="35649" l="58773" r="31105" t="51371"/>
          <a:stretch/>
        </p:blipFill>
        <p:spPr>
          <a:xfrm rot="387327">
            <a:off x="5001827" y="2806845"/>
            <a:ext cx="1109173" cy="847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14"/>
          <p:cNvSpPr/>
          <p:nvPr/>
        </p:nvSpPr>
        <p:spPr>
          <a:xfrm>
            <a:off x="5036000" y="2814350"/>
            <a:ext cx="1112675" cy="505075"/>
          </a:xfrm>
          <a:custGeom>
            <a:rect b="b" l="l" r="r" t="t"/>
            <a:pathLst>
              <a:path extrusionOk="0" h="20203" w="44507">
                <a:moveTo>
                  <a:pt x="0" y="0"/>
                </a:moveTo>
                <a:cubicBezTo>
                  <a:pt x="4238" y="1763"/>
                  <a:pt x="2672" y="10346"/>
                  <a:pt x="7008" y="11853"/>
                </a:cubicBezTo>
                <a:cubicBezTo>
                  <a:pt x="12509" y="13765"/>
                  <a:pt x="17932" y="960"/>
                  <a:pt x="22738" y="4249"/>
                </a:cubicBezTo>
                <a:cubicBezTo>
                  <a:pt x="27478" y="7492"/>
                  <a:pt x="24124" y="18312"/>
                  <a:pt x="29597" y="20054"/>
                </a:cubicBezTo>
                <a:cubicBezTo>
                  <a:pt x="32467" y="20968"/>
                  <a:pt x="34745" y="16782"/>
                  <a:pt x="36754" y="14537"/>
                </a:cubicBezTo>
                <a:cubicBezTo>
                  <a:pt x="39274" y="11720"/>
                  <a:pt x="42411" y="9408"/>
                  <a:pt x="44507" y="6262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1" name="Google Shape;1341;p114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2" name="Google Shape;1342;p114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343" name="Google Shape;1343;p114"/>
          <p:cNvCxnSpPr/>
          <p:nvPr/>
        </p:nvCxnSpPr>
        <p:spPr>
          <a:xfrm flipH="1">
            <a:off x="6669800" y="3621350"/>
            <a:ext cx="532500" cy="798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4" name="Google Shape;1344;p1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5" name="Google Shape;1345;p114"/>
          <p:cNvSpPr/>
          <p:nvPr/>
        </p:nvSpPr>
        <p:spPr>
          <a:xfrm rot="993974">
            <a:off x="4843034" y="2750853"/>
            <a:ext cx="1262610" cy="654465"/>
          </a:xfrm>
          <a:prstGeom prst="ellipse">
            <a:avLst/>
          </a:prstGeom>
          <a:solidFill>
            <a:srgbClr val="00FF00">
              <a:alpha val="3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46" name="Google Shape;1346;p114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Google Shape;135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75" y="-1031150"/>
            <a:ext cx="7160150" cy="71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115"/>
          <p:cNvSpPr/>
          <p:nvPr/>
        </p:nvSpPr>
        <p:spPr>
          <a:xfrm>
            <a:off x="2059250" y="1835494"/>
            <a:ext cx="5023849" cy="274345"/>
          </a:xfrm>
          <a:custGeom>
            <a:rect b="b" l="l" r="r" t="t"/>
            <a:pathLst>
              <a:path extrusionOk="0" h="7106" w="146746">
                <a:moveTo>
                  <a:pt x="0" y="7106"/>
                </a:moveTo>
                <a:cubicBezTo>
                  <a:pt x="15825" y="7106"/>
                  <a:pt x="31492" y="3909"/>
                  <a:pt x="47195" y="1944"/>
                </a:cubicBezTo>
                <a:cubicBezTo>
                  <a:pt x="70987" y="-1033"/>
                  <a:pt x="95582" y="-550"/>
                  <a:pt x="119093" y="4157"/>
                </a:cubicBezTo>
                <a:cubicBezTo>
                  <a:pt x="128183" y="5977"/>
                  <a:pt x="138457" y="2956"/>
                  <a:pt x="146746" y="7106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3" name="Google Shape;1353;p115"/>
          <p:cNvSpPr/>
          <p:nvPr/>
        </p:nvSpPr>
        <p:spPr>
          <a:xfrm>
            <a:off x="4675099" y="2104875"/>
            <a:ext cx="1762625" cy="1308249"/>
          </a:xfrm>
          <a:custGeom>
            <a:rect b="b" l="l" r="r" t="t"/>
            <a:pathLst>
              <a:path extrusionOk="0" h="37945" w="92405">
                <a:moveTo>
                  <a:pt x="43956" y="7614"/>
                </a:moveTo>
                <a:cubicBezTo>
                  <a:pt x="34059" y="7614"/>
                  <a:pt x="24959" y="-1384"/>
                  <a:pt x="15196" y="240"/>
                </a:cubicBezTo>
                <a:cubicBezTo>
                  <a:pt x="8166" y="1409"/>
                  <a:pt x="1477" y="8369"/>
                  <a:pt x="79" y="15357"/>
                </a:cubicBezTo>
                <a:cubicBezTo>
                  <a:pt x="-235" y="16928"/>
                  <a:pt x="2662" y="17307"/>
                  <a:pt x="4135" y="17938"/>
                </a:cubicBezTo>
                <a:cubicBezTo>
                  <a:pt x="12235" y="21409"/>
                  <a:pt x="21671" y="19900"/>
                  <a:pt x="30313" y="21625"/>
                </a:cubicBezTo>
                <a:cubicBezTo>
                  <a:pt x="36622" y="22884"/>
                  <a:pt x="39038" y="31087"/>
                  <a:pt x="43587" y="35636"/>
                </a:cubicBezTo>
                <a:cubicBezTo>
                  <a:pt x="46161" y="38210"/>
                  <a:pt x="50677" y="37333"/>
                  <a:pt x="54280" y="37848"/>
                </a:cubicBezTo>
                <a:cubicBezTo>
                  <a:pt x="59706" y="38624"/>
                  <a:pt x="60438" y="28131"/>
                  <a:pt x="65341" y="25680"/>
                </a:cubicBezTo>
                <a:cubicBezTo>
                  <a:pt x="69860" y="23420"/>
                  <a:pt x="75767" y="26450"/>
                  <a:pt x="80458" y="24574"/>
                </a:cubicBezTo>
                <a:cubicBezTo>
                  <a:pt x="86393" y="22201"/>
                  <a:pt x="91205" y="15762"/>
                  <a:pt x="92257" y="9457"/>
                </a:cubicBezTo>
                <a:cubicBezTo>
                  <a:pt x="93444" y="2341"/>
                  <a:pt x="78454" y="4295"/>
                  <a:pt x="71240" y="4295"/>
                </a:cubicBezTo>
                <a:cubicBezTo>
                  <a:pt x="65950" y="4295"/>
                  <a:pt x="60676" y="5033"/>
                  <a:pt x="55386" y="5033"/>
                </a:cubicBezTo>
                <a:cubicBezTo>
                  <a:pt x="51958" y="5033"/>
                  <a:pt x="46961" y="4546"/>
                  <a:pt x="45431" y="7614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4" name="Google Shape;1354;p115"/>
          <p:cNvSpPr txBox="1"/>
          <p:nvPr/>
        </p:nvSpPr>
        <p:spPr>
          <a:xfrm>
            <a:off x="1779025" y="567600"/>
            <a:ext cx="1262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BIG OIL, Ltd</a:t>
            </a:r>
            <a:endParaRPr b="1"/>
          </a:p>
        </p:txBody>
      </p:sp>
      <p:sp>
        <p:nvSpPr>
          <p:cNvPr id="1355" name="Google Shape;1355;p115"/>
          <p:cNvSpPr txBox="1"/>
          <p:nvPr/>
        </p:nvSpPr>
        <p:spPr>
          <a:xfrm>
            <a:off x="5257825" y="2287800"/>
            <a:ext cx="10323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Salt</a:t>
            </a:r>
            <a:endParaRPr b="1" sz="240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56" name="Google Shape;1356;p115"/>
          <p:cNvSpPr txBox="1"/>
          <p:nvPr/>
        </p:nvSpPr>
        <p:spPr>
          <a:xfrm>
            <a:off x="2678075" y="1361725"/>
            <a:ext cx="140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Water</a:t>
            </a:r>
            <a:endParaRPr b="1" sz="24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1357" name="Google Shape;1357;p115"/>
          <p:cNvGrpSpPr/>
          <p:nvPr/>
        </p:nvGrpSpPr>
        <p:grpSpPr>
          <a:xfrm>
            <a:off x="1345250" y="2142725"/>
            <a:ext cx="2096700" cy="3982675"/>
            <a:chOff x="1345250" y="1990325"/>
            <a:chExt cx="2096700" cy="3982675"/>
          </a:xfrm>
        </p:grpSpPr>
        <p:pic>
          <p:nvPicPr>
            <p:cNvPr id="1358" name="Google Shape;1358;p115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 flipH="1"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59" name="Google Shape;1359;p115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0" name="Google Shape;1360;p115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1" name="Google Shape;1361;p115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2" name="Google Shape;1362;p115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3" name="Google Shape;1363;p115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364" name="Google Shape;1364;p115"/>
          <p:cNvGrpSpPr/>
          <p:nvPr/>
        </p:nvGrpSpPr>
        <p:grpSpPr>
          <a:xfrm>
            <a:off x="6355475" y="2287793"/>
            <a:ext cx="1486725" cy="3869582"/>
            <a:chOff x="6584075" y="2287793"/>
            <a:chExt cx="1486725" cy="3869582"/>
          </a:xfrm>
        </p:grpSpPr>
        <p:pic>
          <p:nvPicPr>
            <p:cNvPr id="1365" name="Google Shape;1365;p115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66" name="Google Shape;1366;p115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7" name="Google Shape;1367;p115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8" name="Google Shape;1368;p115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9" name="Google Shape;1369;p115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370" name="Google Shape;1370;p115"/>
          <p:cNvSpPr/>
          <p:nvPr/>
        </p:nvSpPr>
        <p:spPr>
          <a:xfrm>
            <a:off x="3087950" y="2048600"/>
            <a:ext cx="1638829" cy="375675"/>
          </a:xfrm>
          <a:custGeom>
            <a:rect b="b" l="l" r="r" t="t"/>
            <a:pathLst>
              <a:path extrusionOk="0" h="15027" w="78535">
                <a:moveTo>
                  <a:pt x="78535" y="1016"/>
                </a:moveTo>
                <a:cubicBezTo>
                  <a:pt x="67962" y="1016"/>
                  <a:pt x="56855" y="-1593"/>
                  <a:pt x="46826" y="1753"/>
                </a:cubicBezTo>
                <a:cubicBezTo>
                  <a:pt x="31436" y="6888"/>
                  <a:pt x="16224" y="15027"/>
                  <a:pt x="0" y="15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1" name="Google Shape;1371;p115"/>
          <p:cNvSpPr/>
          <p:nvPr/>
        </p:nvSpPr>
        <p:spPr>
          <a:xfrm>
            <a:off x="3226450" y="2230695"/>
            <a:ext cx="1423393" cy="442450"/>
          </a:xfrm>
          <a:custGeom>
            <a:rect b="b" l="l" r="r" t="t"/>
            <a:pathLst>
              <a:path extrusionOk="0" h="17698" w="68211">
                <a:moveTo>
                  <a:pt x="68211" y="0"/>
                </a:moveTo>
                <a:cubicBezTo>
                  <a:pt x="44721" y="0"/>
                  <a:pt x="23490" y="17698"/>
                  <a:pt x="0" y="176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2" name="Google Shape;1372;p115"/>
          <p:cNvSpPr/>
          <p:nvPr/>
        </p:nvSpPr>
        <p:spPr>
          <a:xfrm>
            <a:off x="3149510" y="2461123"/>
            <a:ext cx="1454173" cy="654475"/>
          </a:xfrm>
          <a:custGeom>
            <a:rect b="b" l="l" r="r" t="t"/>
            <a:pathLst>
              <a:path extrusionOk="0" h="26179" w="69686">
                <a:moveTo>
                  <a:pt x="69686" y="0"/>
                </a:moveTo>
                <a:cubicBezTo>
                  <a:pt x="44872" y="0"/>
                  <a:pt x="24814" y="26179"/>
                  <a:pt x="0" y="2617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3" name="Google Shape;1373;p115"/>
          <p:cNvSpPr/>
          <p:nvPr/>
        </p:nvSpPr>
        <p:spPr>
          <a:xfrm>
            <a:off x="3211050" y="2746877"/>
            <a:ext cx="1438793" cy="470125"/>
          </a:xfrm>
          <a:custGeom>
            <a:rect b="b" l="l" r="r" t="t"/>
            <a:pathLst>
              <a:path extrusionOk="0" h="18805" w="68949">
                <a:moveTo>
                  <a:pt x="68949" y="0"/>
                </a:moveTo>
                <a:cubicBezTo>
                  <a:pt x="54248" y="0"/>
                  <a:pt x="41602" y="10841"/>
                  <a:pt x="27654" y="15486"/>
                </a:cubicBezTo>
                <a:cubicBezTo>
                  <a:pt x="18845" y="18420"/>
                  <a:pt x="8807" y="15867"/>
                  <a:pt x="0" y="1880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4" name="Google Shape;1374;p115"/>
          <p:cNvSpPr/>
          <p:nvPr/>
        </p:nvSpPr>
        <p:spPr>
          <a:xfrm>
            <a:off x="3457271" y="2866729"/>
            <a:ext cx="1415714" cy="470100"/>
          </a:xfrm>
          <a:custGeom>
            <a:rect b="b" l="l" r="r" t="t"/>
            <a:pathLst>
              <a:path extrusionOk="0" h="18804" w="67843">
                <a:moveTo>
                  <a:pt x="67843" y="0"/>
                </a:moveTo>
                <a:cubicBezTo>
                  <a:pt x="53968" y="0"/>
                  <a:pt x="41733" y="9463"/>
                  <a:pt x="28391" y="13273"/>
                </a:cubicBezTo>
                <a:cubicBezTo>
                  <a:pt x="19120" y="15920"/>
                  <a:pt x="8621" y="14487"/>
                  <a:pt x="0" y="1880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5" name="Google Shape;1375;p115"/>
          <p:cNvSpPr/>
          <p:nvPr/>
        </p:nvSpPr>
        <p:spPr>
          <a:xfrm>
            <a:off x="3441891" y="2885154"/>
            <a:ext cx="1684988" cy="691325"/>
          </a:xfrm>
          <a:custGeom>
            <a:rect b="b" l="l" r="r" t="t"/>
            <a:pathLst>
              <a:path extrusionOk="0" h="27653" w="80747">
                <a:moveTo>
                  <a:pt x="80747" y="0"/>
                </a:moveTo>
                <a:cubicBezTo>
                  <a:pt x="72072" y="4340"/>
                  <a:pt x="62838" y="7459"/>
                  <a:pt x="53831" y="11061"/>
                </a:cubicBezTo>
                <a:cubicBezTo>
                  <a:pt x="49367" y="12846"/>
                  <a:pt x="46225" y="17284"/>
                  <a:pt x="41664" y="18804"/>
                </a:cubicBezTo>
                <a:cubicBezTo>
                  <a:pt x="28194" y="23292"/>
                  <a:pt x="14198" y="27653"/>
                  <a:pt x="0" y="276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376" name="Google Shape;1376;p115"/>
          <p:cNvGrpSpPr/>
          <p:nvPr/>
        </p:nvGrpSpPr>
        <p:grpSpPr>
          <a:xfrm>
            <a:off x="3457275" y="2751750"/>
            <a:ext cx="2122350" cy="3432425"/>
            <a:chOff x="3457275" y="2751750"/>
            <a:chExt cx="2122350" cy="3432425"/>
          </a:xfrm>
        </p:grpSpPr>
        <p:pic>
          <p:nvPicPr>
            <p:cNvPr id="1377" name="Google Shape;1377;p115"/>
            <p:cNvPicPr preferRelativeResize="0"/>
            <p:nvPr/>
          </p:nvPicPr>
          <p:blipFill rotWithShape="1">
            <a:blip r:embed="rId5">
              <a:alphaModFix/>
            </a:blip>
            <a:srcRect b="45956" l="0" r="86596" t="21979"/>
            <a:stretch/>
          </p:blipFill>
          <p:spPr>
            <a:xfrm>
              <a:off x="3457275" y="2751750"/>
              <a:ext cx="1415700" cy="1512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78" name="Google Shape;1378;p115"/>
            <p:cNvCxnSpPr>
              <a:stCxn id="1377" idx="2"/>
            </p:cNvCxnSpPr>
            <p:nvPr/>
          </p:nvCxnSpPr>
          <p:spPr>
            <a:xfrm>
              <a:off x="4165125" y="4263825"/>
              <a:ext cx="7200" cy="849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79" name="Google Shape;1379;p115"/>
            <p:cNvCxnSpPr>
              <a:stCxn id="1377" idx="2"/>
            </p:cNvCxnSpPr>
            <p:nvPr/>
          </p:nvCxnSpPr>
          <p:spPr>
            <a:xfrm flipH="1" rot="10800000">
              <a:off x="4165125" y="3894825"/>
              <a:ext cx="1414500" cy="369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0" name="Google Shape;1380;p115"/>
            <p:cNvCxnSpPr>
              <a:stCxn id="1377" idx="2"/>
            </p:cNvCxnSpPr>
            <p:nvPr/>
          </p:nvCxnSpPr>
          <p:spPr>
            <a:xfrm flipH="1">
              <a:off x="3914625" y="4263825"/>
              <a:ext cx="250500" cy="80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1" name="Google Shape;1381;p115"/>
            <p:cNvCxnSpPr/>
            <p:nvPr/>
          </p:nvCxnSpPr>
          <p:spPr>
            <a:xfrm flipH="1">
              <a:off x="3924500" y="5113775"/>
              <a:ext cx="257700" cy="107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2" name="Google Shape;1382;p115"/>
            <p:cNvCxnSpPr/>
            <p:nvPr/>
          </p:nvCxnSpPr>
          <p:spPr>
            <a:xfrm>
              <a:off x="4192100" y="5093950"/>
              <a:ext cx="198300" cy="941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383" name="Google Shape;1383;p115"/>
          <p:cNvPicPr preferRelativeResize="0"/>
          <p:nvPr/>
        </p:nvPicPr>
        <p:blipFill rotWithShape="1">
          <a:blip r:embed="rId3">
            <a:alphaModFix/>
          </a:blip>
          <a:srcRect b="35649" l="58773" r="31105" t="51371"/>
          <a:stretch/>
        </p:blipFill>
        <p:spPr>
          <a:xfrm rot="387327">
            <a:off x="5001827" y="2806845"/>
            <a:ext cx="1109173" cy="847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115"/>
          <p:cNvSpPr/>
          <p:nvPr/>
        </p:nvSpPr>
        <p:spPr>
          <a:xfrm>
            <a:off x="5036000" y="2814350"/>
            <a:ext cx="1112675" cy="505075"/>
          </a:xfrm>
          <a:custGeom>
            <a:rect b="b" l="l" r="r" t="t"/>
            <a:pathLst>
              <a:path extrusionOk="0" h="20203" w="44507">
                <a:moveTo>
                  <a:pt x="0" y="0"/>
                </a:moveTo>
                <a:cubicBezTo>
                  <a:pt x="4238" y="1763"/>
                  <a:pt x="2672" y="10346"/>
                  <a:pt x="7008" y="11853"/>
                </a:cubicBezTo>
                <a:cubicBezTo>
                  <a:pt x="12509" y="13765"/>
                  <a:pt x="17932" y="960"/>
                  <a:pt x="22738" y="4249"/>
                </a:cubicBezTo>
                <a:cubicBezTo>
                  <a:pt x="27478" y="7492"/>
                  <a:pt x="24124" y="18312"/>
                  <a:pt x="29597" y="20054"/>
                </a:cubicBezTo>
                <a:cubicBezTo>
                  <a:pt x="32467" y="20968"/>
                  <a:pt x="34745" y="16782"/>
                  <a:pt x="36754" y="14537"/>
                </a:cubicBezTo>
                <a:cubicBezTo>
                  <a:pt x="39274" y="11720"/>
                  <a:pt x="42411" y="9408"/>
                  <a:pt x="44507" y="6262"/>
                </a:cubicBezTo>
              </a:path>
            </a:pathLst>
          </a:cu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5" name="Google Shape;1385;p115"/>
          <p:cNvSpPr/>
          <p:nvPr/>
        </p:nvSpPr>
        <p:spPr>
          <a:xfrm>
            <a:off x="3264910" y="3060306"/>
            <a:ext cx="1946604" cy="746625"/>
          </a:xfrm>
          <a:custGeom>
            <a:rect b="b" l="l" r="r" t="t"/>
            <a:pathLst>
              <a:path extrusionOk="0" h="29865" w="93284">
                <a:moveTo>
                  <a:pt x="93284" y="0"/>
                </a:moveTo>
                <a:cubicBezTo>
                  <a:pt x="77430" y="6338"/>
                  <a:pt x="62991" y="17493"/>
                  <a:pt x="46089" y="19910"/>
                </a:cubicBezTo>
                <a:cubicBezTo>
                  <a:pt x="35747" y="21389"/>
                  <a:pt x="25500" y="23548"/>
                  <a:pt x="15117" y="24703"/>
                </a:cubicBezTo>
                <a:cubicBezTo>
                  <a:pt x="9825" y="25292"/>
                  <a:pt x="3768" y="26102"/>
                  <a:pt x="0" y="2986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6" name="Google Shape;1386;p115"/>
          <p:cNvSpPr/>
          <p:nvPr/>
        </p:nvSpPr>
        <p:spPr>
          <a:xfrm>
            <a:off x="3680411" y="3392550"/>
            <a:ext cx="3177640" cy="433850"/>
          </a:xfrm>
          <a:custGeom>
            <a:rect b="b" l="l" r="r" t="t"/>
            <a:pathLst>
              <a:path extrusionOk="0" h="17354" w="152277">
                <a:moveTo>
                  <a:pt x="0" y="17313"/>
                </a:moveTo>
                <a:cubicBezTo>
                  <a:pt x="14688" y="17313"/>
                  <a:pt x="29808" y="17477"/>
                  <a:pt x="43876" y="13257"/>
                </a:cubicBezTo>
                <a:cubicBezTo>
                  <a:pt x="54589" y="10043"/>
                  <a:pt x="63816" y="2192"/>
                  <a:pt x="74848" y="352"/>
                </a:cubicBezTo>
                <a:cubicBezTo>
                  <a:pt x="82803" y="-974"/>
                  <a:pt x="90811" y="2672"/>
                  <a:pt x="98814" y="3670"/>
                </a:cubicBezTo>
                <a:cubicBezTo>
                  <a:pt x="116739" y="5906"/>
                  <a:pt x="136112" y="4458"/>
                  <a:pt x="152277" y="1251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387" name="Google Shape;1387;p115"/>
          <p:cNvCxnSpPr/>
          <p:nvPr/>
        </p:nvCxnSpPr>
        <p:spPr>
          <a:xfrm flipH="1">
            <a:off x="6669800" y="3621350"/>
            <a:ext cx="532500" cy="798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88" name="Google Shape;1388;p1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9" name="Google Shape;1389;p115"/>
          <p:cNvSpPr/>
          <p:nvPr/>
        </p:nvSpPr>
        <p:spPr>
          <a:xfrm rot="993974">
            <a:off x="4843034" y="2750853"/>
            <a:ext cx="1262610" cy="654465"/>
          </a:xfrm>
          <a:prstGeom prst="ellipse">
            <a:avLst/>
          </a:prstGeom>
          <a:solidFill>
            <a:srgbClr val="00FF00">
              <a:alpha val="3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115"/>
          <p:cNvSpPr/>
          <p:nvPr/>
        </p:nvSpPr>
        <p:spPr>
          <a:xfrm>
            <a:off x="4614434" y="1836449"/>
            <a:ext cx="1262700" cy="654600"/>
          </a:xfrm>
          <a:prstGeom prst="ellipse">
            <a:avLst/>
          </a:prstGeom>
          <a:solidFill>
            <a:srgbClr val="FF0000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91" name="Google Shape;1391;p115"/>
          <p:cNvCxnSpPr/>
          <p:nvPr/>
        </p:nvCxnSpPr>
        <p:spPr>
          <a:xfrm flipH="1" rot="10800000">
            <a:off x="2085750" y="1251375"/>
            <a:ext cx="5082900" cy="20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Google Shape;139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89275"/>
            <a:ext cx="4316800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8" name="Google Shape;1398;p116"/>
          <p:cNvSpPr/>
          <p:nvPr/>
        </p:nvSpPr>
        <p:spPr>
          <a:xfrm>
            <a:off x="1902450" y="515500"/>
            <a:ext cx="2074200" cy="94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9" name="Google Shape;1399;p116"/>
          <p:cNvSpPr txBox="1"/>
          <p:nvPr/>
        </p:nvSpPr>
        <p:spPr>
          <a:xfrm>
            <a:off x="3002925" y="4060725"/>
            <a:ext cx="10161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SALT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Google Shape;1404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89275"/>
            <a:ext cx="4316800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6" name="Google Shape;1406;p117"/>
          <p:cNvSpPr/>
          <p:nvPr/>
        </p:nvSpPr>
        <p:spPr>
          <a:xfrm>
            <a:off x="1902450" y="515500"/>
            <a:ext cx="2074200" cy="94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p117"/>
          <p:cNvSpPr/>
          <p:nvPr/>
        </p:nvSpPr>
        <p:spPr>
          <a:xfrm>
            <a:off x="1583325" y="1178275"/>
            <a:ext cx="3399900" cy="55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8" name="Google Shape;1408;p117"/>
          <p:cNvSpPr txBox="1"/>
          <p:nvPr/>
        </p:nvSpPr>
        <p:spPr>
          <a:xfrm>
            <a:off x="3817150" y="503225"/>
            <a:ext cx="30561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Uniform sensitivity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1409" name="Google Shape;1409;p117"/>
          <p:cNvSpPr txBox="1"/>
          <p:nvPr/>
        </p:nvSpPr>
        <p:spPr>
          <a:xfrm>
            <a:off x="3002925" y="4060725"/>
            <a:ext cx="10161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SALT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4" name="Google Shape;141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89275"/>
            <a:ext cx="4316800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6" name="Google Shape;1416;p118"/>
          <p:cNvSpPr/>
          <p:nvPr/>
        </p:nvSpPr>
        <p:spPr>
          <a:xfrm>
            <a:off x="1902450" y="515500"/>
            <a:ext cx="2074200" cy="94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7" name="Google Shape;1417;p118"/>
          <p:cNvGrpSpPr/>
          <p:nvPr/>
        </p:nvGrpSpPr>
        <p:grpSpPr>
          <a:xfrm>
            <a:off x="4667174" y="101769"/>
            <a:ext cx="1291567" cy="2149051"/>
            <a:chOff x="1345250" y="1990325"/>
            <a:chExt cx="2096700" cy="3982675"/>
          </a:xfrm>
        </p:grpSpPr>
        <p:pic>
          <p:nvPicPr>
            <p:cNvPr id="1418" name="Google Shape;1418;p118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19" name="Google Shape;1419;p118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0" name="Google Shape;1420;p118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1" name="Google Shape;1421;p118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2" name="Google Shape;1422;p118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3" name="Google Shape;1423;p118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424" name="Google Shape;1424;p118"/>
          <p:cNvGrpSpPr/>
          <p:nvPr/>
        </p:nvGrpSpPr>
        <p:grpSpPr>
          <a:xfrm>
            <a:off x="5557048" y="132292"/>
            <a:ext cx="915823" cy="2088027"/>
            <a:chOff x="6584075" y="2287793"/>
            <a:chExt cx="1486725" cy="3869582"/>
          </a:xfrm>
        </p:grpSpPr>
        <p:pic>
          <p:nvPicPr>
            <p:cNvPr id="1425" name="Google Shape;1425;p118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26" name="Google Shape;1426;p118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7" name="Google Shape;1427;p118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8" name="Google Shape;1428;p118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9" name="Google Shape;1429;p118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430" name="Google Shape;1430;p118"/>
          <p:cNvGrpSpPr/>
          <p:nvPr/>
        </p:nvGrpSpPr>
        <p:grpSpPr>
          <a:xfrm>
            <a:off x="6273982" y="162806"/>
            <a:ext cx="872071" cy="1852137"/>
            <a:chOff x="3457275" y="2751750"/>
            <a:chExt cx="1415700" cy="3432425"/>
          </a:xfrm>
        </p:grpSpPr>
        <p:pic>
          <p:nvPicPr>
            <p:cNvPr id="1431" name="Google Shape;1431;p118"/>
            <p:cNvPicPr preferRelativeResize="0"/>
            <p:nvPr/>
          </p:nvPicPr>
          <p:blipFill rotWithShape="1">
            <a:blip r:embed="rId5">
              <a:alphaModFix/>
            </a:blip>
            <a:srcRect b="45956" l="0" r="86596" t="21979"/>
            <a:stretch/>
          </p:blipFill>
          <p:spPr>
            <a:xfrm>
              <a:off x="3457275" y="2751750"/>
              <a:ext cx="1415700" cy="1512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32" name="Google Shape;1432;p118"/>
            <p:cNvCxnSpPr>
              <a:stCxn id="1431" idx="2"/>
            </p:cNvCxnSpPr>
            <p:nvPr/>
          </p:nvCxnSpPr>
          <p:spPr>
            <a:xfrm>
              <a:off x="4165125" y="4263825"/>
              <a:ext cx="7200" cy="850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3" name="Google Shape;1433;p118"/>
            <p:cNvCxnSpPr>
              <a:stCxn id="1431" idx="2"/>
            </p:cNvCxnSpPr>
            <p:nvPr/>
          </p:nvCxnSpPr>
          <p:spPr>
            <a:xfrm>
              <a:off x="4165125" y="4263825"/>
              <a:ext cx="578100" cy="5928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4" name="Google Shape;1434;p118"/>
            <p:cNvCxnSpPr>
              <a:stCxn id="1431" idx="2"/>
            </p:cNvCxnSpPr>
            <p:nvPr/>
          </p:nvCxnSpPr>
          <p:spPr>
            <a:xfrm flipH="1">
              <a:off x="3914925" y="4263825"/>
              <a:ext cx="250200" cy="8007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5" name="Google Shape;1435;p118"/>
            <p:cNvCxnSpPr/>
            <p:nvPr/>
          </p:nvCxnSpPr>
          <p:spPr>
            <a:xfrm flipH="1">
              <a:off x="3924500" y="5113775"/>
              <a:ext cx="257700" cy="107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6" name="Google Shape;1436;p118"/>
            <p:cNvCxnSpPr/>
            <p:nvPr/>
          </p:nvCxnSpPr>
          <p:spPr>
            <a:xfrm>
              <a:off x="4192100" y="5093950"/>
              <a:ext cx="198300" cy="941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437" name="Google Shape;1437;p118"/>
          <p:cNvSpPr txBox="1"/>
          <p:nvPr/>
        </p:nvSpPr>
        <p:spPr>
          <a:xfrm>
            <a:off x="3002925" y="4060725"/>
            <a:ext cx="10161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SALT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Google Shape;1442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89275"/>
            <a:ext cx="4316800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Google Shape;1443;p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4" name="Google Shape;1444;p119"/>
          <p:cNvSpPr/>
          <p:nvPr/>
        </p:nvSpPr>
        <p:spPr>
          <a:xfrm>
            <a:off x="2077175" y="1482350"/>
            <a:ext cx="1730700" cy="3936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119"/>
          <p:cNvSpPr txBox="1"/>
          <p:nvPr/>
        </p:nvSpPr>
        <p:spPr>
          <a:xfrm>
            <a:off x="1378750" y="503225"/>
            <a:ext cx="40014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AA84F"/>
                </a:solidFill>
              </a:rPr>
              <a:t>Heightened</a:t>
            </a:r>
            <a:r>
              <a:rPr b="1" lang="en" sz="2400">
                <a:solidFill>
                  <a:srgbClr val="6AA84F"/>
                </a:solidFill>
              </a:rPr>
              <a:t> sensitivity</a:t>
            </a:r>
            <a:endParaRPr b="1" sz="2400">
              <a:solidFill>
                <a:srgbClr val="6AA84F"/>
              </a:solidFill>
            </a:endParaRPr>
          </a:p>
        </p:txBody>
      </p:sp>
      <p:grpSp>
        <p:nvGrpSpPr>
          <p:cNvPr id="1446" name="Google Shape;1446;p119"/>
          <p:cNvGrpSpPr/>
          <p:nvPr/>
        </p:nvGrpSpPr>
        <p:grpSpPr>
          <a:xfrm>
            <a:off x="4667174" y="101769"/>
            <a:ext cx="1291567" cy="2149051"/>
            <a:chOff x="1345250" y="1990325"/>
            <a:chExt cx="2096700" cy="3982675"/>
          </a:xfrm>
        </p:grpSpPr>
        <p:pic>
          <p:nvPicPr>
            <p:cNvPr id="1447" name="Google Shape;1447;p119"/>
            <p:cNvPicPr preferRelativeResize="0"/>
            <p:nvPr/>
          </p:nvPicPr>
          <p:blipFill rotWithShape="1">
            <a:blip r:embed="rId4">
              <a:alphaModFix/>
            </a:blip>
            <a:srcRect b="35951" l="59299" r="17966" t="46000"/>
            <a:stretch/>
          </p:blipFill>
          <p:spPr>
            <a:xfrm>
              <a:off x="1345250" y="1990325"/>
              <a:ext cx="2096700" cy="1669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48" name="Google Shape;1448;p119"/>
            <p:cNvCxnSpPr/>
            <p:nvPr/>
          </p:nvCxnSpPr>
          <p:spPr>
            <a:xfrm>
              <a:off x="2304425" y="3594925"/>
              <a:ext cx="0" cy="986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9" name="Google Shape;1449;p119"/>
            <p:cNvCxnSpPr/>
            <p:nvPr/>
          </p:nvCxnSpPr>
          <p:spPr>
            <a:xfrm>
              <a:off x="2299375" y="3577950"/>
              <a:ext cx="383100" cy="10446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0" name="Google Shape;1450;p119"/>
            <p:cNvCxnSpPr/>
            <p:nvPr/>
          </p:nvCxnSpPr>
          <p:spPr>
            <a:xfrm flipH="1">
              <a:off x="1991025" y="3594925"/>
              <a:ext cx="304200" cy="11061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1" name="Google Shape;1451;p119"/>
            <p:cNvCxnSpPr/>
            <p:nvPr/>
          </p:nvCxnSpPr>
          <p:spPr>
            <a:xfrm flipH="1">
              <a:off x="1981850" y="4590425"/>
              <a:ext cx="331800" cy="12444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2" name="Google Shape;1452;p119"/>
            <p:cNvCxnSpPr/>
            <p:nvPr/>
          </p:nvCxnSpPr>
          <p:spPr>
            <a:xfrm>
              <a:off x="2304425" y="4572000"/>
              <a:ext cx="359400" cy="1401000"/>
            </a:xfrm>
            <a:prstGeom prst="straightConnector1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453" name="Google Shape;1453;p119"/>
          <p:cNvGrpSpPr/>
          <p:nvPr/>
        </p:nvGrpSpPr>
        <p:grpSpPr>
          <a:xfrm>
            <a:off x="5557048" y="132292"/>
            <a:ext cx="915823" cy="2088027"/>
            <a:chOff x="6584075" y="2287793"/>
            <a:chExt cx="1486725" cy="3869582"/>
          </a:xfrm>
        </p:grpSpPr>
        <p:pic>
          <p:nvPicPr>
            <p:cNvPr id="1454" name="Google Shape;1454;p119"/>
            <p:cNvPicPr preferRelativeResize="0"/>
            <p:nvPr/>
          </p:nvPicPr>
          <p:blipFill rotWithShape="1">
            <a:blip r:embed="rId4">
              <a:alphaModFix/>
            </a:blip>
            <a:srcRect b="37798" l="80986" r="0" t="46001"/>
            <a:stretch/>
          </p:blipFill>
          <p:spPr>
            <a:xfrm>
              <a:off x="6584075" y="2287793"/>
              <a:ext cx="1486725" cy="1270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55" name="Google Shape;1455;p119"/>
            <p:cNvCxnSpPr/>
            <p:nvPr/>
          </p:nvCxnSpPr>
          <p:spPr>
            <a:xfrm flipH="1">
              <a:off x="7355750" y="3512325"/>
              <a:ext cx="94800" cy="131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6" name="Google Shape;1456;p119"/>
            <p:cNvCxnSpPr/>
            <p:nvPr/>
          </p:nvCxnSpPr>
          <p:spPr>
            <a:xfrm flipH="1">
              <a:off x="7069950" y="4820875"/>
              <a:ext cx="276600" cy="1336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7" name="Google Shape;1457;p119"/>
            <p:cNvCxnSpPr/>
            <p:nvPr/>
          </p:nvCxnSpPr>
          <p:spPr>
            <a:xfrm>
              <a:off x="7355750" y="4811650"/>
              <a:ext cx="258000" cy="1272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8" name="Google Shape;1458;p119"/>
            <p:cNvCxnSpPr/>
            <p:nvPr/>
          </p:nvCxnSpPr>
          <p:spPr>
            <a:xfrm>
              <a:off x="7461075" y="3513950"/>
              <a:ext cx="263400" cy="1288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459" name="Google Shape;1459;p119"/>
          <p:cNvGrpSpPr/>
          <p:nvPr/>
        </p:nvGrpSpPr>
        <p:grpSpPr>
          <a:xfrm>
            <a:off x="6273982" y="162806"/>
            <a:ext cx="872071" cy="1852137"/>
            <a:chOff x="3457275" y="2751750"/>
            <a:chExt cx="1415700" cy="3432425"/>
          </a:xfrm>
        </p:grpSpPr>
        <p:pic>
          <p:nvPicPr>
            <p:cNvPr id="1460" name="Google Shape;1460;p119"/>
            <p:cNvPicPr preferRelativeResize="0"/>
            <p:nvPr/>
          </p:nvPicPr>
          <p:blipFill rotWithShape="1">
            <a:blip r:embed="rId5">
              <a:alphaModFix/>
            </a:blip>
            <a:srcRect b="45956" l="0" r="86596" t="21979"/>
            <a:stretch/>
          </p:blipFill>
          <p:spPr>
            <a:xfrm>
              <a:off x="3457275" y="2751750"/>
              <a:ext cx="1415700" cy="1512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61" name="Google Shape;1461;p119"/>
            <p:cNvCxnSpPr>
              <a:stCxn id="1460" idx="2"/>
            </p:cNvCxnSpPr>
            <p:nvPr/>
          </p:nvCxnSpPr>
          <p:spPr>
            <a:xfrm>
              <a:off x="4165125" y="4263825"/>
              <a:ext cx="7200" cy="850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62" name="Google Shape;1462;p119"/>
            <p:cNvCxnSpPr>
              <a:stCxn id="1460" idx="2"/>
            </p:cNvCxnSpPr>
            <p:nvPr/>
          </p:nvCxnSpPr>
          <p:spPr>
            <a:xfrm>
              <a:off x="4165125" y="4263825"/>
              <a:ext cx="578100" cy="5928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63" name="Google Shape;1463;p119"/>
            <p:cNvCxnSpPr>
              <a:stCxn id="1460" idx="2"/>
            </p:cNvCxnSpPr>
            <p:nvPr/>
          </p:nvCxnSpPr>
          <p:spPr>
            <a:xfrm flipH="1">
              <a:off x="3914925" y="4263825"/>
              <a:ext cx="250200" cy="8007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64" name="Google Shape;1464;p119"/>
            <p:cNvCxnSpPr/>
            <p:nvPr/>
          </p:nvCxnSpPr>
          <p:spPr>
            <a:xfrm flipH="1">
              <a:off x="3924500" y="5113775"/>
              <a:ext cx="257700" cy="1070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65" name="Google Shape;1465;p119"/>
            <p:cNvCxnSpPr/>
            <p:nvPr/>
          </p:nvCxnSpPr>
          <p:spPr>
            <a:xfrm>
              <a:off x="4192100" y="5093950"/>
              <a:ext cx="198300" cy="941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466" name="Google Shape;1466;p119"/>
          <p:cNvSpPr txBox="1"/>
          <p:nvPr/>
        </p:nvSpPr>
        <p:spPr>
          <a:xfrm>
            <a:off x="3002925" y="4060725"/>
            <a:ext cx="10161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SALT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Google Shape;147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89275"/>
            <a:ext cx="4316800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3" name="Google Shape;1473;p120"/>
          <p:cNvSpPr txBox="1"/>
          <p:nvPr/>
        </p:nvSpPr>
        <p:spPr>
          <a:xfrm>
            <a:off x="3002925" y="4060725"/>
            <a:ext cx="10161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SALT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8" name="Google Shape;147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89275"/>
            <a:ext cx="4316800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9" name="Google Shape;1479;p1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0" name="Google Shape;1480;p121"/>
          <p:cNvSpPr txBox="1"/>
          <p:nvPr/>
        </p:nvSpPr>
        <p:spPr>
          <a:xfrm>
            <a:off x="3002925" y="4060725"/>
            <a:ext cx="10161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SALT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5" name="Google Shape;148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89275"/>
            <a:ext cx="4316800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p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7" name="Google Shape;1487;p122"/>
          <p:cNvSpPr txBox="1"/>
          <p:nvPr/>
        </p:nvSpPr>
        <p:spPr>
          <a:xfrm>
            <a:off x="3002925" y="4060725"/>
            <a:ext cx="10161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SALT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2" name="Google Shape;1492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89275"/>
            <a:ext cx="4316800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4" name="Google Shape;1494;p123"/>
          <p:cNvSpPr txBox="1"/>
          <p:nvPr/>
        </p:nvSpPr>
        <p:spPr>
          <a:xfrm>
            <a:off x="3002925" y="4060725"/>
            <a:ext cx="10161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SALT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