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23"/>
  </p:notesMasterIdLst>
  <p:sldIdLst>
    <p:sldId id="401" r:id="rId2"/>
    <p:sldId id="605" r:id="rId3"/>
    <p:sldId id="603" r:id="rId4"/>
    <p:sldId id="604" r:id="rId5"/>
    <p:sldId id="402" r:id="rId6"/>
    <p:sldId id="464" r:id="rId7"/>
    <p:sldId id="583" r:id="rId8"/>
    <p:sldId id="555" r:id="rId9"/>
    <p:sldId id="565" r:id="rId10"/>
    <p:sldId id="525" r:id="rId11"/>
    <p:sldId id="554" r:id="rId12"/>
    <p:sldId id="526" r:id="rId13"/>
    <p:sldId id="527" r:id="rId14"/>
    <p:sldId id="547" r:id="rId15"/>
    <p:sldId id="636" r:id="rId16"/>
    <p:sldId id="549" r:id="rId17"/>
    <p:sldId id="550" r:id="rId18"/>
    <p:sldId id="551" r:id="rId19"/>
    <p:sldId id="625" r:id="rId20"/>
    <p:sldId id="558" r:id="rId21"/>
    <p:sldId id="560" r:id="rId22"/>
    <p:sldId id="485" r:id="rId23"/>
    <p:sldId id="643" r:id="rId24"/>
    <p:sldId id="626" r:id="rId25"/>
    <p:sldId id="561" r:id="rId26"/>
    <p:sldId id="563" r:id="rId27"/>
    <p:sldId id="622" r:id="rId28"/>
    <p:sldId id="529" r:id="rId29"/>
    <p:sldId id="530" r:id="rId30"/>
    <p:sldId id="531" r:id="rId31"/>
    <p:sldId id="532" r:id="rId32"/>
    <p:sldId id="627" r:id="rId33"/>
    <p:sldId id="564" r:id="rId34"/>
    <p:sldId id="557" r:id="rId35"/>
    <p:sldId id="520" r:id="rId36"/>
    <p:sldId id="521" r:id="rId37"/>
    <p:sldId id="628" r:id="rId38"/>
    <p:sldId id="523" r:id="rId39"/>
    <p:sldId id="567" r:id="rId40"/>
    <p:sldId id="629" r:id="rId41"/>
    <p:sldId id="492" r:id="rId42"/>
    <p:sldId id="584" r:id="rId43"/>
    <p:sldId id="585" r:id="rId44"/>
    <p:sldId id="586" r:id="rId45"/>
    <p:sldId id="502" r:id="rId46"/>
    <p:sldId id="470" r:id="rId47"/>
    <p:sldId id="616" r:id="rId48"/>
    <p:sldId id="535" r:id="rId49"/>
    <p:sldId id="570" r:id="rId50"/>
    <p:sldId id="574" r:id="rId51"/>
    <p:sldId id="571" r:id="rId52"/>
    <p:sldId id="536" r:id="rId53"/>
    <p:sldId id="537" r:id="rId54"/>
    <p:sldId id="575" r:id="rId55"/>
    <p:sldId id="578" r:id="rId56"/>
    <p:sldId id="606" r:id="rId57"/>
    <p:sldId id="579" r:id="rId58"/>
    <p:sldId id="608" r:id="rId59"/>
    <p:sldId id="580" r:id="rId60"/>
    <p:sldId id="544" r:id="rId61"/>
    <p:sldId id="617" r:id="rId62"/>
    <p:sldId id="618" r:id="rId63"/>
    <p:sldId id="587" r:id="rId64"/>
    <p:sldId id="589" r:id="rId65"/>
    <p:sldId id="590" r:id="rId66"/>
    <p:sldId id="642" r:id="rId67"/>
    <p:sldId id="467" r:id="rId68"/>
    <p:sldId id="497" r:id="rId69"/>
    <p:sldId id="499" r:id="rId70"/>
    <p:sldId id="500" r:id="rId71"/>
    <p:sldId id="498" r:id="rId72"/>
    <p:sldId id="501" r:id="rId73"/>
    <p:sldId id="534" r:id="rId74"/>
    <p:sldId id="646" r:id="rId75"/>
    <p:sldId id="503" r:id="rId76"/>
    <p:sldId id="591" r:id="rId77"/>
    <p:sldId id="632" r:id="rId78"/>
    <p:sldId id="573" r:id="rId79"/>
    <p:sldId id="533" r:id="rId80"/>
    <p:sldId id="647" r:id="rId81"/>
    <p:sldId id="649" r:id="rId82"/>
    <p:sldId id="648" r:id="rId83"/>
    <p:sldId id="650" r:id="rId84"/>
    <p:sldId id="596" r:id="rId85"/>
    <p:sldId id="602" r:id="rId86"/>
    <p:sldId id="637" r:id="rId87"/>
    <p:sldId id="638" r:id="rId88"/>
    <p:sldId id="639" r:id="rId89"/>
    <p:sldId id="640" r:id="rId90"/>
    <p:sldId id="652" r:id="rId91"/>
    <p:sldId id="651" r:id="rId92"/>
    <p:sldId id="614" r:id="rId93"/>
    <p:sldId id="609" r:id="rId94"/>
    <p:sldId id="645" r:id="rId95"/>
    <p:sldId id="653" r:id="rId96"/>
    <p:sldId id="472" r:id="rId97"/>
    <p:sldId id="621" r:id="rId98"/>
    <p:sldId id="553" r:id="rId99"/>
    <p:sldId id="619" r:id="rId100"/>
    <p:sldId id="456" r:id="rId101"/>
    <p:sldId id="546" r:id="rId102"/>
    <p:sldId id="516" r:id="rId103"/>
    <p:sldId id="518" r:id="rId104"/>
    <p:sldId id="517" r:id="rId105"/>
    <p:sldId id="519" r:id="rId106"/>
    <p:sldId id="540" r:id="rId107"/>
    <p:sldId id="538" r:id="rId108"/>
    <p:sldId id="615" r:id="rId109"/>
    <p:sldId id="641" r:id="rId110"/>
    <p:sldId id="607" r:id="rId111"/>
    <p:sldId id="568" r:id="rId112"/>
    <p:sldId id="623" r:id="rId113"/>
    <p:sldId id="610" r:id="rId114"/>
    <p:sldId id="613" r:id="rId115"/>
    <p:sldId id="611" r:id="rId116"/>
    <p:sldId id="612" r:id="rId117"/>
    <p:sldId id="597" r:id="rId118"/>
    <p:sldId id="598" r:id="rId119"/>
    <p:sldId id="600" r:id="rId120"/>
    <p:sldId id="601" r:id="rId121"/>
    <p:sldId id="624" r:id="rId122"/>
  </p:sldIdLst>
  <p:sldSz cx="9144000" cy="5143500" type="screen16x9"/>
  <p:notesSz cx="6858000" cy="9144000"/>
  <p:defaultTextStyle>
    <a:defPPr>
      <a:defRPr lang="en-US"/>
    </a:defPPr>
    <a:lvl1pPr marL="0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1pPr>
    <a:lvl2pPr marL="324697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2pPr>
    <a:lvl3pPr marL="649393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3pPr>
    <a:lvl4pPr marL="974090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4pPr>
    <a:lvl5pPr marL="1298786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5pPr>
    <a:lvl6pPr marL="1623483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6pPr>
    <a:lvl7pPr marL="1948181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7pPr>
    <a:lvl8pPr marL="2272876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8pPr>
    <a:lvl9pPr marL="2597574" algn="l" defTabSz="64939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9FF"/>
    <a:srgbClr val="00C440"/>
    <a:srgbClr val="4BDFFF"/>
    <a:srgbClr val="FF69CB"/>
    <a:srgbClr val="F401FE"/>
    <a:srgbClr val="AB164D"/>
    <a:srgbClr val="830000"/>
    <a:srgbClr val="2FFB3A"/>
    <a:srgbClr val="23F5FF"/>
    <a:srgbClr val="2E5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44"/>
    <p:restoredTop sz="93117"/>
  </p:normalViewPr>
  <p:slideViewPr>
    <p:cSldViewPr snapToGrid="0" snapToObjects="1">
      <p:cViewPr varScale="1">
        <p:scale>
          <a:sx n="87" d="100"/>
          <a:sy n="87" d="100"/>
        </p:scale>
        <p:origin x="200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040E4-1E54-3F4A-B10C-47261BFF0173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99398-DE05-A04F-8D32-09728265C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1pPr>
    <a:lvl2pPr marL="324697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2pPr>
    <a:lvl3pPr marL="649393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3pPr>
    <a:lvl4pPr marL="974090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4pPr>
    <a:lvl5pPr marL="1298786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5pPr>
    <a:lvl6pPr marL="1623483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6pPr>
    <a:lvl7pPr marL="1948181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7pPr>
    <a:lvl8pPr marL="2272876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8pPr>
    <a:lvl9pPr marL="2597574" algn="l" defTabSz="649393" rtl="0" eaLnBrk="1" latinLnBrk="0" hangingPunct="1">
      <a:defRPr sz="8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4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9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8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18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9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0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84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67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Explain that by low frequencies I mean long-offset (refractions + diving waves), low frequencies, etc.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3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67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54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61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28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46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26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69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83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81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02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71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1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74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2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94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345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6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67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4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30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Logic:</a:t>
            </a:r>
          </a:p>
          <a:p>
            <a:pPr marL="228600" indent="-228600">
              <a:buAutoNum type="arabicParenR"/>
            </a:pPr>
            <a:r>
              <a:rPr lang="en-US" dirty="0"/>
              <a:t>We want low-wavenumbers first</a:t>
            </a:r>
          </a:p>
          <a:p>
            <a:pPr marL="228600" indent="-228600">
              <a:buAutoNum type="arabicParenR"/>
            </a:pPr>
            <a:r>
              <a:rPr lang="en-US" dirty="0"/>
              <a:t>We cannot use a data-space multi-scale approach (because we need high-frequencies to generate the low-wavenumbers)</a:t>
            </a:r>
          </a:p>
          <a:p>
            <a:pPr marL="228600" indent="-228600">
              <a:buAutoNum type="arabicParenR"/>
            </a:pPr>
            <a:r>
              <a:rPr lang="en-US" dirty="0"/>
              <a:t>We control the wavenumber updates directly on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67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Logic:</a:t>
            </a:r>
          </a:p>
          <a:p>
            <a:pPr marL="228600" indent="-228600">
              <a:buAutoNum type="arabicParenR"/>
            </a:pPr>
            <a:r>
              <a:rPr lang="en-US" dirty="0"/>
              <a:t>We want low-wavenumbers first</a:t>
            </a:r>
          </a:p>
          <a:p>
            <a:pPr marL="228600" indent="-228600">
              <a:buAutoNum type="arabicParenR"/>
            </a:pPr>
            <a:r>
              <a:rPr lang="en-US" dirty="0"/>
              <a:t>We cannot use a data-space multi-scale approach (because we need high-frequencies to generate the low-wavenumbers)</a:t>
            </a:r>
          </a:p>
          <a:p>
            <a:pPr marL="228600" indent="-228600">
              <a:buAutoNum type="arabicParenR"/>
            </a:pPr>
            <a:r>
              <a:rPr lang="en-US" dirty="0"/>
              <a:t>We control the wavenumber updates directly on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7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it is important to get the low-wavenumber component</a:t>
            </a:r>
          </a:p>
          <a:p>
            <a:r>
              <a:rPr lang="en-US" dirty="0" err="1"/>
              <a:t>tomo</a:t>
            </a:r>
            <a:r>
              <a:rPr lang="en-US" dirty="0"/>
              <a:t> method: accuracy depends on using </a:t>
            </a:r>
            <a:r>
              <a:rPr lang="en-US" dirty="0" err="1"/>
              <a:t>kine</a:t>
            </a:r>
            <a:r>
              <a:rPr lang="en-US" dirty="0"/>
              <a:t> of </a:t>
            </a:r>
            <a:r>
              <a:rPr lang="en-US" dirty="0" err="1"/>
              <a:t>refelctions</a:t>
            </a:r>
            <a:r>
              <a:rPr lang="en-US" dirty="0"/>
              <a:t> </a:t>
            </a:r>
          </a:p>
          <a:p>
            <a:r>
              <a:rPr lang="en-US" dirty="0" err="1"/>
              <a:t>Reso</a:t>
            </a:r>
            <a:r>
              <a:rPr lang="en-US" dirty="0"/>
              <a:t> increases with frequency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708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Logic:</a:t>
            </a:r>
          </a:p>
          <a:p>
            <a:pPr marL="228600" indent="-228600">
              <a:buAutoNum type="arabicParenR"/>
            </a:pPr>
            <a:r>
              <a:rPr lang="en-US" dirty="0"/>
              <a:t>We want low-wavenumbers first</a:t>
            </a:r>
          </a:p>
          <a:p>
            <a:pPr marL="228600" indent="-228600">
              <a:buAutoNum type="arabicParenR"/>
            </a:pPr>
            <a:r>
              <a:rPr lang="en-US" dirty="0"/>
              <a:t>We cannot use a data-space multi-scale approach (because we need high-frequencies to generate the low-wavenumbers)</a:t>
            </a:r>
          </a:p>
          <a:p>
            <a:pPr marL="228600" indent="-228600">
              <a:buAutoNum type="arabicParenR"/>
            </a:pPr>
            <a:r>
              <a:rPr lang="en-US" dirty="0"/>
              <a:t>We control the wavenumber updates directly on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372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Logic:</a:t>
            </a:r>
          </a:p>
          <a:p>
            <a:pPr marL="228600" indent="-228600">
              <a:buAutoNum type="arabicParenR"/>
            </a:pPr>
            <a:r>
              <a:rPr lang="en-US" dirty="0"/>
              <a:t>We want low-wavenumbers first</a:t>
            </a:r>
          </a:p>
          <a:p>
            <a:pPr marL="228600" indent="-228600">
              <a:buAutoNum type="arabicParenR"/>
            </a:pPr>
            <a:r>
              <a:rPr lang="en-US" dirty="0"/>
              <a:t>We cannot use a data-space multi-scale approach (because we need high-frequencies to generate the low-wavenumbers)</a:t>
            </a:r>
          </a:p>
          <a:p>
            <a:pPr marL="228600" indent="-228600">
              <a:buAutoNum type="arabicParenR"/>
            </a:pPr>
            <a:r>
              <a:rPr lang="en-US" dirty="0"/>
              <a:t>Explain that people have done this before (Dave Hale + Yong Ma)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We control the wavenumber updates directly on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281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Mention that spline curves are used in CAD (briefly explain why) – Used in computer graphics to model smooth curves</a:t>
            </a:r>
          </a:p>
          <a:p>
            <a:pPr marL="228600" indent="-228600">
              <a:buAutoNum type="arabicParenR"/>
            </a:pPr>
            <a:r>
              <a:rPr lang="en-US" dirty="0"/>
              <a:t>Different than cubic splines (cheaper and does not really interpolate because it does not guarantee to go through the control points)</a:t>
            </a:r>
          </a:p>
          <a:p>
            <a:pPr marL="228600" marR="0" lvl="0" indent="-228600" algn="l" defTabSz="649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(C</a:t>
            </a:r>
            <a:r>
              <a:rPr lang="en-US" baseline="30000" dirty="0"/>
              <a:t>2</a:t>
            </a:r>
            <a:r>
              <a:rPr lang="en-US" dirty="0"/>
              <a:t> for order 3)</a:t>
            </a:r>
          </a:p>
          <a:p>
            <a:pPr marL="228600" marR="0" lvl="0" indent="-228600" algn="l" defTabSz="649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Mention the S*S is well-conditioned (no null space)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558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1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928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666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710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24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829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First paragraph shows the advantage of using spline vs. simple smoothing or wavenumber filtering</a:t>
            </a:r>
          </a:p>
          <a:p>
            <a:pPr marL="228600" indent="-228600">
              <a:buAutoNum type="arabicParenR"/>
            </a:pPr>
            <a:r>
              <a:rPr lang="en-US" dirty="0"/>
              <a:t>Mention that the spline operator is well-defined (no null space)</a:t>
            </a:r>
          </a:p>
          <a:p>
            <a:pPr marL="228600" indent="-228600">
              <a:buAutoNum type="arabicParenR"/>
            </a:pPr>
            <a:r>
              <a:rPr lang="en-US" dirty="0"/>
              <a:t>Reduces the number of model parameters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4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Logic:</a:t>
            </a:r>
          </a:p>
          <a:p>
            <a:pPr marL="228600" indent="-228600">
              <a:buAutoNum type="arabicParenR"/>
            </a:pPr>
            <a:r>
              <a:rPr lang="en-US" dirty="0"/>
              <a:t>We want low-wavenumbers first</a:t>
            </a:r>
          </a:p>
          <a:p>
            <a:pPr marL="228600" indent="-228600">
              <a:buAutoNum type="arabicParenR"/>
            </a:pPr>
            <a:r>
              <a:rPr lang="en-US" dirty="0"/>
              <a:t>We cannot use a data-space multi-scale approach (because we need high-frequencies to generate the low-wavenumbers)</a:t>
            </a:r>
          </a:p>
          <a:p>
            <a:pPr marL="228600" indent="-228600">
              <a:buAutoNum type="arabicParenR"/>
            </a:pPr>
            <a:r>
              <a:rPr lang="en-US" dirty="0"/>
              <a:t>We control the wavenumber updates directly on the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57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430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568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20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626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798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420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646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045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349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17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Explain that by low frequencies I mean long-offset (refractions + diving waves), low frequencies, etc.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358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103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609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Cite paper from Mike Warner https://</a:t>
            </a:r>
            <a:r>
              <a:rPr lang="en-US" dirty="0" err="1"/>
              <a:t>www.researchgate.net</a:t>
            </a:r>
            <a:r>
              <a:rPr lang="en-US" dirty="0"/>
              <a:t>/publication/300148400_Bootstrapped_Waveform_Inversion_Long-wavelength_Velocities_from_Pure_Reflection_Data</a:t>
            </a:r>
          </a:p>
          <a:p>
            <a:pPr marL="228600" indent="-228600">
              <a:buAutoNum type="arabicParenR"/>
            </a:pPr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/publication/228078264_An_overview_of_full-waveform_inversion_in_exploration_geophysics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674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898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528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283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111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16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9.5s recording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21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58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21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sequence or the set of frequency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99398-DE05-A04F-8D32-09728265C7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5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C0A30-40E3-204D-B374-A43515F3A389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435F4-2CA7-5A44-BE84-A9F347C13E6A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3BDC-9E5E-A247-BE7C-5058337AFD11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1997-F8DB-364F-ADE9-5FDB61C0FB7F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4A7CB-43FC-DE41-8B46-0BDC0D6E1AC0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1B8C4-CCE8-6849-A33F-E94F22ED39C3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9D128-1B6B-3B4C-8BCF-112EB81BBFE7}" type="datetime1">
              <a:rPr lang="en-US" smtClean="0"/>
              <a:t>5/13/19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CCB0C-DAA5-AD44-BEFC-E923744CD84E}" type="datetime1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F2D2-21D5-214F-95C3-959CB9045539}" type="datetime1">
              <a:rPr lang="en-US" smtClean="0"/>
              <a:t>5/13/19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C537-9F4C-E145-8734-3A63415FE04D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A9F2-977C-E944-BD66-BAC2BF8F934B}" type="datetime1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3DE56-184E-A746-B500-0D8E7E90EEDF}" type="datetime1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9480-D038-724B-9438-5F51F3881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9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6.emf"/><Relationship Id="rId9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0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5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5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5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14.emf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19.emf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2.emf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25.emf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26.emf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2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30.emf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32.emf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47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8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8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2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8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39898" y="1370318"/>
            <a:ext cx="10168932" cy="1790700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Model-space multi-scale waveform inversion </a:t>
            </a:r>
            <a:br>
              <a:rPr lang="en-US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spline interpolation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9520"/>
            <a:ext cx="6858000" cy="1241822"/>
          </a:xfrm>
        </p:spPr>
        <p:txBody>
          <a:bodyPr>
            <a:norm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Guillaume Barnier*, Ettore Biondi, and Robert Clapp</a:t>
            </a:r>
          </a:p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 176, pp. 1-10</a:t>
            </a:r>
          </a:p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14</a:t>
            </a:r>
            <a:r>
              <a:rPr lang="en-US" sz="16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282353"/>
            <a:ext cx="1200896" cy="110173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2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(0-3 Hz)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A40B9B-408D-584B-A43B-93A6C6F83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20706-820A-6A44-B060-7167A358EB8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68016"/>
            <a:ext cx="4160520" cy="1581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BD173A-DC90-3C40-8F00-2F7E364CA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9F93C3-B965-0D47-9845-3F32F1ED0A5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73E6B8-06A0-1F4D-8F74-B01D80CF800A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73E6B8-06A0-1F4D-8F74-B01D80CF8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82A9D8-9171-3744-AE8C-B73085057399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82A9D8-9171-3744-AE8C-B73085057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AF3799-1137-0841-A87F-21A994C2E7C1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AF3799-1137-0841-A87F-21A994C2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A382AA-A1FB-2940-8FF9-05C37316EB0A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A382AA-A1FB-2940-8FF9-05C37316E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1713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Data-space multi-scale FWI – Data (0-20 Hz)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959D0-DFD4-3540-ADFB-A824441F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6" y="1433383"/>
            <a:ext cx="3903496" cy="3015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CE505A-2060-A842-9CBA-C01088C8B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202" y="1433384"/>
            <a:ext cx="3903496" cy="30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54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Data-space multi-scale FWI (with low frequencies)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3F5FA-1750-0B43-97BD-FC0760C9C0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68016"/>
            <a:ext cx="4160520" cy="1585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4AC40F-50D1-4C49-8328-5B57EF13C6C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0648" y="3026664"/>
            <a:ext cx="2478024" cy="1911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9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FWI first search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33F14-7D21-2247-B8CC-8B8E21633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5350"/>
            <a:ext cx="8991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77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FWI first search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ED3EF-6E45-7B49-A3FC-BEC2BC78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5350"/>
            <a:ext cx="8991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565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FWI first search direction - Reflections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267C0-BCE5-0547-B8B8-BA7E0A026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5350"/>
            <a:ext cx="8991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518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FWI first search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7B107-1205-A347-AB9D-94711388174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1103" y="1034465"/>
            <a:ext cx="8979408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167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with B-splines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106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E48F25-5ECB-8541-8E97-FE8085D478D8}"/>
              </a:ext>
            </a:extLst>
          </p:cNvPr>
          <p:cNvCxnSpPr>
            <a:cxnSpLocks/>
          </p:cNvCxnSpPr>
          <p:nvPr/>
        </p:nvCxnSpPr>
        <p:spPr>
          <a:xfrm flipV="1">
            <a:off x="435863" y="1594884"/>
            <a:ext cx="0" cy="270931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2340742-A2D8-3D44-B81A-A79135B1ED86}"/>
              </a:ext>
            </a:extLst>
          </p:cNvPr>
          <p:cNvSpPr/>
          <p:nvPr/>
        </p:nvSpPr>
        <p:spPr>
          <a:xfrm>
            <a:off x="821803" y="3702065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B9F661-1892-9F48-A9ED-61C19FD25FA5}"/>
              </a:ext>
            </a:extLst>
          </p:cNvPr>
          <p:cNvSpPr txBox="1"/>
          <p:nvPr/>
        </p:nvSpPr>
        <p:spPr>
          <a:xfrm>
            <a:off x="-180647" y="1099786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Velocity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E354BA-FCCC-A845-A2A9-C02B42F74313}"/>
              </a:ext>
            </a:extLst>
          </p:cNvPr>
          <p:cNvSpPr txBox="1"/>
          <p:nvPr/>
        </p:nvSpPr>
        <p:spPr>
          <a:xfrm>
            <a:off x="7727519" y="4149328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Depth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E53AACB-5474-D445-BA49-86B7FFEA338D}"/>
              </a:ext>
            </a:extLst>
          </p:cNvPr>
          <p:cNvSpPr/>
          <p:nvPr/>
        </p:nvSpPr>
        <p:spPr>
          <a:xfrm>
            <a:off x="1141370" y="327349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5663F37-8624-E742-A6EB-5E8A735965A5}"/>
              </a:ext>
            </a:extLst>
          </p:cNvPr>
          <p:cNvSpPr/>
          <p:nvPr/>
        </p:nvSpPr>
        <p:spPr>
          <a:xfrm>
            <a:off x="1825051" y="280480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BAEA89-907A-F145-9F5D-2AF965068981}"/>
              </a:ext>
            </a:extLst>
          </p:cNvPr>
          <p:cNvSpPr/>
          <p:nvPr/>
        </p:nvSpPr>
        <p:spPr>
          <a:xfrm>
            <a:off x="2095078" y="297777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A714C53-F7D3-9948-8242-05B5C83DBC29}"/>
              </a:ext>
            </a:extLst>
          </p:cNvPr>
          <p:cNvSpPr/>
          <p:nvPr/>
        </p:nvSpPr>
        <p:spPr>
          <a:xfrm>
            <a:off x="3104074" y="3030237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0061C75-C979-214D-9AD5-633AC3F29D9F}"/>
              </a:ext>
            </a:extLst>
          </p:cNvPr>
          <p:cNvSpPr/>
          <p:nvPr/>
        </p:nvSpPr>
        <p:spPr>
          <a:xfrm>
            <a:off x="5179788" y="259193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27EFB1A-4036-9F4D-ADFB-E26AB62DDD60}"/>
              </a:ext>
            </a:extLst>
          </p:cNvPr>
          <p:cNvSpPr/>
          <p:nvPr/>
        </p:nvSpPr>
        <p:spPr>
          <a:xfrm>
            <a:off x="5534798" y="219413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94D379D-9EA2-764F-9318-DCFF4DB68088}"/>
              </a:ext>
            </a:extLst>
          </p:cNvPr>
          <p:cNvSpPr/>
          <p:nvPr/>
        </p:nvSpPr>
        <p:spPr>
          <a:xfrm>
            <a:off x="5901120" y="192256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3853AA-930E-FE42-AFD4-8658435108AC}"/>
              </a:ext>
            </a:extLst>
          </p:cNvPr>
          <p:cNvSpPr/>
          <p:nvPr/>
        </p:nvSpPr>
        <p:spPr>
          <a:xfrm>
            <a:off x="6696625" y="205489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7122E53-D1DC-7B43-8EB9-DAF15BF1EF2D}"/>
              </a:ext>
            </a:extLst>
          </p:cNvPr>
          <p:cNvSpPr/>
          <p:nvPr/>
        </p:nvSpPr>
        <p:spPr>
          <a:xfrm>
            <a:off x="7556559" y="1788588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96DABED-0A1E-1D40-9367-F4106AD48AF1}"/>
              </a:ext>
            </a:extLst>
          </p:cNvPr>
          <p:cNvCxnSpPr>
            <a:cxnSpLocks/>
          </p:cNvCxnSpPr>
          <p:nvPr/>
        </p:nvCxnSpPr>
        <p:spPr>
          <a:xfrm>
            <a:off x="85329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FA7429-6DD6-0E44-A6D7-56066AD57B07}"/>
              </a:ext>
            </a:extLst>
          </p:cNvPr>
          <p:cNvCxnSpPr>
            <a:cxnSpLocks/>
          </p:cNvCxnSpPr>
          <p:nvPr/>
        </p:nvCxnSpPr>
        <p:spPr>
          <a:xfrm>
            <a:off x="117738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30127E6-B22C-AC49-9072-B7334C52B261}"/>
              </a:ext>
            </a:extLst>
          </p:cNvPr>
          <p:cNvCxnSpPr>
            <a:cxnSpLocks/>
          </p:cNvCxnSpPr>
          <p:nvPr/>
        </p:nvCxnSpPr>
        <p:spPr>
          <a:xfrm>
            <a:off x="1850174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F71A47-287A-B14A-94E7-B690E830AD01}"/>
              </a:ext>
            </a:extLst>
          </p:cNvPr>
          <p:cNvCxnSpPr>
            <a:cxnSpLocks/>
          </p:cNvCxnSpPr>
          <p:nvPr/>
        </p:nvCxnSpPr>
        <p:spPr>
          <a:xfrm>
            <a:off x="214079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9CC5A4-EFDB-1F45-B564-8DD83D43F7FA}"/>
              </a:ext>
            </a:extLst>
          </p:cNvPr>
          <p:cNvCxnSpPr>
            <a:cxnSpLocks/>
          </p:cNvCxnSpPr>
          <p:nvPr/>
        </p:nvCxnSpPr>
        <p:spPr>
          <a:xfrm>
            <a:off x="314660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285850-CB58-AF42-84AF-05F1B99B5F08}"/>
              </a:ext>
            </a:extLst>
          </p:cNvPr>
          <p:cNvCxnSpPr>
            <a:cxnSpLocks/>
          </p:cNvCxnSpPr>
          <p:nvPr/>
        </p:nvCxnSpPr>
        <p:spPr>
          <a:xfrm flipV="1">
            <a:off x="435863" y="4176612"/>
            <a:ext cx="8146006" cy="4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8C45DD9-312B-3F4B-8B7C-564D0468DA30}"/>
              </a:ext>
            </a:extLst>
          </p:cNvPr>
          <p:cNvCxnSpPr>
            <a:cxnSpLocks/>
          </p:cNvCxnSpPr>
          <p:nvPr/>
        </p:nvCxnSpPr>
        <p:spPr>
          <a:xfrm>
            <a:off x="5237619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4776A04-E0E8-5247-9201-9CD26BB75FE3}"/>
              </a:ext>
            </a:extLst>
          </p:cNvPr>
          <p:cNvCxnSpPr>
            <a:cxnSpLocks/>
          </p:cNvCxnSpPr>
          <p:nvPr/>
        </p:nvCxnSpPr>
        <p:spPr>
          <a:xfrm>
            <a:off x="558051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E4004D-CC43-2349-A446-9DE453CDAD93}"/>
              </a:ext>
            </a:extLst>
          </p:cNvPr>
          <p:cNvCxnSpPr>
            <a:cxnSpLocks/>
          </p:cNvCxnSpPr>
          <p:nvPr/>
        </p:nvCxnSpPr>
        <p:spPr>
          <a:xfrm>
            <a:off x="5953127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185FDB1-8515-D04B-B069-1C19721010C5}"/>
              </a:ext>
            </a:extLst>
          </p:cNvPr>
          <p:cNvCxnSpPr>
            <a:cxnSpLocks/>
          </p:cNvCxnSpPr>
          <p:nvPr/>
        </p:nvCxnSpPr>
        <p:spPr>
          <a:xfrm>
            <a:off x="759589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546D55A-8323-9847-9B81-647B94CC84D6}"/>
              </a:ext>
            </a:extLst>
          </p:cNvPr>
          <p:cNvCxnSpPr>
            <a:cxnSpLocks/>
          </p:cNvCxnSpPr>
          <p:nvPr/>
        </p:nvCxnSpPr>
        <p:spPr>
          <a:xfrm>
            <a:off x="673595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5337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84">
            <a:extLst>
              <a:ext uri="{FF2B5EF4-FFF2-40B4-BE49-F238E27FC236}">
                <a16:creationId xmlns:a16="http://schemas.microsoft.com/office/drawing/2014/main" id="{5F895E2B-4EAD-BB4A-8604-31A9603D37B7}"/>
              </a:ext>
            </a:extLst>
          </p:cNvPr>
          <p:cNvSpPr/>
          <p:nvPr/>
        </p:nvSpPr>
        <p:spPr>
          <a:xfrm>
            <a:off x="893135" y="1860698"/>
            <a:ext cx="6709144" cy="1913860"/>
          </a:xfrm>
          <a:custGeom>
            <a:avLst/>
            <a:gdLst>
              <a:gd name="connsiteX0" fmla="*/ 0 w 6709144"/>
              <a:gd name="connsiteY0" fmla="*/ 1913860 h 1913860"/>
              <a:gd name="connsiteX1" fmla="*/ 563525 w 6709144"/>
              <a:gd name="connsiteY1" fmla="*/ 1244009 h 1913860"/>
              <a:gd name="connsiteX2" fmla="*/ 1584251 w 6709144"/>
              <a:gd name="connsiteY2" fmla="*/ 1031358 h 1913860"/>
              <a:gd name="connsiteX3" fmla="*/ 2594344 w 6709144"/>
              <a:gd name="connsiteY3" fmla="*/ 1456660 h 1913860"/>
              <a:gd name="connsiteX4" fmla="*/ 3710763 w 6709144"/>
              <a:gd name="connsiteY4" fmla="*/ 1414130 h 1913860"/>
              <a:gd name="connsiteX5" fmla="*/ 4391246 w 6709144"/>
              <a:gd name="connsiteY5" fmla="*/ 808074 h 1913860"/>
              <a:gd name="connsiteX6" fmla="*/ 5018567 w 6709144"/>
              <a:gd name="connsiteY6" fmla="*/ 212651 h 1913860"/>
              <a:gd name="connsiteX7" fmla="*/ 5890437 w 6709144"/>
              <a:gd name="connsiteY7" fmla="*/ 350874 h 1913860"/>
              <a:gd name="connsiteX8" fmla="*/ 6709144 w 6709144"/>
              <a:gd name="connsiteY8" fmla="*/ 0 h 191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09144" h="1913860">
                <a:moveTo>
                  <a:pt x="0" y="1913860"/>
                </a:moveTo>
                <a:cubicBezTo>
                  <a:pt x="149741" y="1652476"/>
                  <a:pt x="299483" y="1391093"/>
                  <a:pt x="563525" y="1244009"/>
                </a:cubicBezTo>
                <a:cubicBezTo>
                  <a:pt x="827567" y="1096925"/>
                  <a:pt x="1245781" y="995916"/>
                  <a:pt x="1584251" y="1031358"/>
                </a:cubicBezTo>
                <a:cubicBezTo>
                  <a:pt x="1922721" y="1066800"/>
                  <a:pt x="2239925" y="1392865"/>
                  <a:pt x="2594344" y="1456660"/>
                </a:cubicBezTo>
                <a:cubicBezTo>
                  <a:pt x="2948763" y="1520455"/>
                  <a:pt x="3411279" y="1522228"/>
                  <a:pt x="3710763" y="1414130"/>
                </a:cubicBezTo>
                <a:cubicBezTo>
                  <a:pt x="4010247" y="1306032"/>
                  <a:pt x="4173279" y="1008320"/>
                  <a:pt x="4391246" y="808074"/>
                </a:cubicBezTo>
                <a:cubicBezTo>
                  <a:pt x="4609213" y="607828"/>
                  <a:pt x="4768702" y="288851"/>
                  <a:pt x="5018567" y="212651"/>
                </a:cubicBezTo>
                <a:cubicBezTo>
                  <a:pt x="5268432" y="136451"/>
                  <a:pt x="5608674" y="386316"/>
                  <a:pt x="5890437" y="350874"/>
                </a:cubicBezTo>
                <a:cubicBezTo>
                  <a:pt x="6172200" y="315432"/>
                  <a:pt x="6440672" y="157716"/>
                  <a:pt x="6709144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with B-splines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107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E48F25-5ECB-8541-8E97-FE8085D478D8}"/>
              </a:ext>
            </a:extLst>
          </p:cNvPr>
          <p:cNvCxnSpPr>
            <a:cxnSpLocks/>
          </p:cNvCxnSpPr>
          <p:nvPr/>
        </p:nvCxnSpPr>
        <p:spPr>
          <a:xfrm flipV="1">
            <a:off x="435863" y="1594886"/>
            <a:ext cx="0" cy="260623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2340742-A2D8-3D44-B81A-A79135B1ED86}"/>
              </a:ext>
            </a:extLst>
          </p:cNvPr>
          <p:cNvSpPr/>
          <p:nvPr/>
        </p:nvSpPr>
        <p:spPr>
          <a:xfrm>
            <a:off x="821803" y="370206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B9F661-1892-9F48-A9ED-61C19FD25FA5}"/>
              </a:ext>
            </a:extLst>
          </p:cNvPr>
          <p:cNvSpPr txBox="1"/>
          <p:nvPr/>
        </p:nvSpPr>
        <p:spPr>
          <a:xfrm>
            <a:off x="-180647" y="1099786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Velocity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E354BA-FCCC-A845-A2A9-C02B42F74313}"/>
              </a:ext>
            </a:extLst>
          </p:cNvPr>
          <p:cNvSpPr txBox="1"/>
          <p:nvPr/>
        </p:nvSpPr>
        <p:spPr>
          <a:xfrm>
            <a:off x="7727519" y="4149328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Depth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E53AACB-5474-D445-BA49-86B7FFEA338D}"/>
              </a:ext>
            </a:extLst>
          </p:cNvPr>
          <p:cNvSpPr/>
          <p:nvPr/>
        </p:nvSpPr>
        <p:spPr>
          <a:xfrm>
            <a:off x="1141370" y="327349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5663F37-8624-E742-A6EB-5E8A735965A5}"/>
              </a:ext>
            </a:extLst>
          </p:cNvPr>
          <p:cNvSpPr/>
          <p:nvPr/>
        </p:nvSpPr>
        <p:spPr>
          <a:xfrm>
            <a:off x="1825051" y="280480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BAEA89-907A-F145-9F5D-2AF965068981}"/>
              </a:ext>
            </a:extLst>
          </p:cNvPr>
          <p:cNvSpPr/>
          <p:nvPr/>
        </p:nvSpPr>
        <p:spPr>
          <a:xfrm>
            <a:off x="2095078" y="297777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A714C53-F7D3-9948-8242-05B5C83DBC29}"/>
              </a:ext>
            </a:extLst>
          </p:cNvPr>
          <p:cNvSpPr/>
          <p:nvPr/>
        </p:nvSpPr>
        <p:spPr>
          <a:xfrm>
            <a:off x="3104074" y="3030237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0061C75-C979-214D-9AD5-633AC3F29D9F}"/>
              </a:ext>
            </a:extLst>
          </p:cNvPr>
          <p:cNvSpPr/>
          <p:nvPr/>
        </p:nvSpPr>
        <p:spPr>
          <a:xfrm>
            <a:off x="5179788" y="259193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27EFB1A-4036-9F4D-ADFB-E26AB62DDD60}"/>
              </a:ext>
            </a:extLst>
          </p:cNvPr>
          <p:cNvSpPr/>
          <p:nvPr/>
        </p:nvSpPr>
        <p:spPr>
          <a:xfrm>
            <a:off x="5534798" y="219413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94D379D-9EA2-764F-9318-DCFF4DB68088}"/>
              </a:ext>
            </a:extLst>
          </p:cNvPr>
          <p:cNvSpPr/>
          <p:nvPr/>
        </p:nvSpPr>
        <p:spPr>
          <a:xfrm>
            <a:off x="5901120" y="192256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3853AA-930E-FE42-AFD4-8658435108AC}"/>
              </a:ext>
            </a:extLst>
          </p:cNvPr>
          <p:cNvSpPr/>
          <p:nvPr/>
        </p:nvSpPr>
        <p:spPr>
          <a:xfrm>
            <a:off x="6696625" y="205489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7122E53-D1DC-7B43-8EB9-DAF15BF1EF2D}"/>
              </a:ext>
            </a:extLst>
          </p:cNvPr>
          <p:cNvSpPr/>
          <p:nvPr/>
        </p:nvSpPr>
        <p:spPr>
          <a:xfrm>
            <a:off x="7556559" y="178858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96DABED-0A1E-1D40-9367-F4106AD48AF1}"/>
              </a:ext>
            </a:extLst>
          </p:cNvPr>
          <p:cNvCxnSpPr>
            <a:cxnSpLocks/>
          </p:cNvCxnSpPr>
          <p:nvPr/>
        </p:nvCxnSpPr>
        <p:spPr>
          <a:xfrm>
            <a:off x="85329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FA7429-6DD6-0E44-A6D7-56066AD57B07}"/>
              </a:ext>
            </a:extLst>
          </p:cNvPr>
          <p:cNvCxnSpPr>
            <a:cxnSpLocks/>
          </p:cNvCxnSpPr>
          <p:nvPr/>
        </p:nvCxnSpPr>
        <p:spPr>
          <a:xfrm>
            <a:off x="117738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30127E6-B22C-AC49-9072-B7334C52B261}"/>
              </a:ext>
            </a:extLst>
          </p:cNvPr>
          <p:cNvCxnSpPr>
            <a:cxnSpLocks/>
          </p:cNvCxnSpPr>
          <p:nvPr/>
        </p:nvCxnSpPr>
        <p:spPr>
          <a:xfrm>
            <a:off x="1850174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F71A47-287A-B14A-94E7-B690E830AD01}"/>
              </a:ext>
            </a:extLst>
          </p:cNvPr>
          <p:cNvCxnSpPr>
            <a:cxnSpLocks/>
          </p:cNvCxnSpPr>
          <p:nvPr/>
        </p:nvCxnSpPr>
        <p:spPr>
          <a:xfrm>
            <a:off x="214079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9CC5A4-EFDB-1F45-B564-8DD83D43F7FA}"/>
              </a:ext>
            </a:extLst>
          </p:cNvPr>
          <p:cNvCxnSpPr>
            <a:cxnSpLocks/>
          </p:cNvCxnSpPr>
          <p:nvPr/>
        </p:nvCxnSpPr>
        <p:spPr>
          <a:xfrm>
            <a:off x="314660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285850-CB58-AF42-84AF-05F1B99B5F08}"/>
              </a:ext>
            </a:extLst>
          </p:cNvPr>
          <p:cNvCxnSpPr>
            <a:cxnSpLocks/>
          </p:cNvCxnSpPr>
          <p:nvPr/>
        </p:nvCxnSpPr>
        <p:spPr>
          <a:xfrm flipV="1">
            <a:off x="435863" y="4176612"/>
            <a:ext cx="8146006" cy="4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8C45DD9-312B-3F4B-8B7C-564D0468DA30}"/>
              </a:ext>
            </a:extLst>
          </p:cNvPr>
          <p:cNvCxnSpPr>
            <a:cxnSpLocks/>
          </p:cNvCxnSpPr>
          <p:nvPr/>
        </p:nvCxnSpPr>
        <p:spPr>
          <a:xfrm>
            <a:off x="5237619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4776A04-E0E8-5247-9201-9CD26BB75FE3}"/>
              </a:ext>
            </a:extLst>
          </p:cNvPr>
          <p:cNvCxnSpPr>
            <a:cxnSpLocks/>
          </p:cNvCxnSpPr>
          <p:nvPr/>
        </p:nvCxnSpPr>
        <p:spPr>
          <a:xfrm>
            <a:off x="558051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E4004D-CC43-2349-A446-9DE453CDAD93}"/>
              </a:ext>
            </a:extLst>
          </p:cNvPr>
          <p:cNvCxnSpPr>
            <a:cxnSpLocks/>
          </p:cNvCxnSpPr>
          <p:nvPr/>
        </p:nvCxnSpPr>
        <p:spPr>
          <a:xfrm>
            <a:off x="5953127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185FDB1-8515-D04B-B069-1C19721010C5}"/>
              </a:ext>
            </a:extLst>
          </p:cNvPr>
          <p:cNvCxnSpPr>
            <a:cxnSpLocks/>
          </p:cNvCxnSpPr>
          <p:nvPr/>
        </p:nvCxnSpPr>
        <p:spPr>
          <a:xfrm>
            <a:off x="759589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D7C7B975-B34E-8E42-899A-970F197C68F4}"/>
              </a:ext>
            </a:extLst>
          </p:cNvPr>
          <p:cNvSpPr txBox="1"/>
          <p:nvPr/>
        </p:nvSpPr>
        <p:spPr>
          <a:xfrm>
            <a:off x="2762195" y="4673900"/>
            <a:ext cx="3111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Irregular (coarse) spline grid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6C76A54-58DE-454B-A5AA-B512E794A6C9}"/>
              </a:ext>
            </a:extLst>
          </p:cNvPr>
          <p:cNvSpPr txBox="1"/>
          <p:nvPr/>
        </p:nvSpPr>
        <p:spPr>
          <a:xfrm>
            <a:off x="6093791" y="4623442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Spline node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1D6222F7-D1E2-B345-8E14-FDAB1669C264}"/>
              </a:ext>
            </a:extLst>
          </p:cNvPr>
          <p:cNvSpPr/>
          <p:nvPr/>
        </p:nvSpPr>
        <p:spPr>
          <a:xfrm rot="16200000">
            <a:off x="4024536" y="1109535"/>
            <a:ext cx="365760" cy="6881170"/>
          </a:xfrm>
          <a:prstGeom prst="leftBrace">
            <a:avLst>
              <a:gd name="adj1" fmla="val 5583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77C2487-CEC9-7B48-A9A3-344C75EA5837}"/>
              </a:ext>
            </a:extLst>
          </p:cNvPr>
          <p:cNvCxnSpPr>
            <a:cxnSpLocks/>
          </p:cNvCxnSpPr>
          <p:nvPr/>
        </p:nvCxnSpPr>
        <p:spPr>
          <a:xfrm>
            <a:off x="673595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6489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E554-44EA-A243-BADD-50E3F0B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Data-space multi-scale FWI - Spectra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D5C1A-3C7B-0C41-B4A2-3E4277F2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6A28F-383A-C041-9F08-144B2619C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950" y="1205707"/>
            <a:ext cx="498479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662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E554-44EA-A243-BADD-50E3F0B1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Data-space multi-scale FWI - Spectra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D5C1A-3C7B-0C41-B4A2-3E4277F2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E3AB4-287A-B344-9813-0B2883BA1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70" y="1268016"/>
            <a:ext cx="4850067" cy="373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67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(0-4 Hz)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A40B9B-408D-584B-A43B-93A6C6F83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533C5-3548-0448-B53F-9F67A8D6C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B8A8CF-0CAB-854D-8805-009987071FC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0130F-C430-764E-9448-AB2971BC226F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6" y="1268016"/>
            <a:ext cx="4160520" cy="1585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9029F9-2EC2-C941-AA5D-40D359EB6761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9029F9-2EC2-C941-AA5D-40D359EB6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695E08-D5CD-644E-A86D-2EC6920D685C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695E08-D5CD-644E-A86D-2EC6920D6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7C8681-07A7-0D4C-B1FC-892A5A0B2ACC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7C8681-07A7-0D4C-B1FC-892A5A0B2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1308CD-7862-FE48-8679-0C6330E9783B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1308CD-7862-FE48-8679-0C6330E97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09013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92C4E-BC4F-E742-A6B3-9CBCD64055F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46888"/>
            <a:ext cx="8156448" cy="43982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3FC4-2C9D-FD4D-AA9A-BA70B5FF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110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9B8C1-3E8B-D24A-8CE7-5DF53CA5EA8F}"/>
              </a:ext>
            </a:extLst>
          </p:cNvPr>
          <p:cNvCxnSpPr>
            <a:cxnSpLocks/>
          </p:cNvCxnSpPr>
          <p:nvPr/>
        </p:nvCxnSpPr>
        <p:spPr>
          <a:xfrm>
            <a:off x="1397108" y="567157"/>
            <a:ext cx="497710" cy="0"/>
          </a:xfrm>
          <a:prstGeom prst="line">
            <a:avLst/>
          </a:prstGeom>
          <a:ln w="635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8FADFC-AB63-FD41-9097-68EF5B17E641}"/>
              </a:ext>
            </a:extLst>
          </p:cNvPr>
          <p:cNvSpPr txBox="1"/>
          <p:nvPr/>
        </p:nvSpPr>
        <p:spPr>
          <a:xfrm>
            <a:off x="1890686" y="397880"/>
            <a:ext cx="81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1DF3C3-A746-7C4F-8B9A-1148DBB0FFD4}"/>
              </a:ext>
            </a:extLst>
          </p:cNvPr>
          <p:cNvCxnSpPr>
            <a:cxnSpLocks/>
          </p:cNvCxnSpPr>
          <p:nvPr/>
        </p:nvCxnSpPr>
        <p:spPr>
          <a:xfrm flipH="1" flipV="1">
            <a:off x="1084591" y="173619"/>
            <a:ext cx="9325" cy="39215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9CB0CAB9-C0AB-6B4F-B7D1-CCC64480164E}"/>
              </a:ext>
            </a:extLst>
          </p:cNvPr>
          <p:cNvSpPr/>
          <p:nvPr/>
        </p:nvSpPr>
        <p:spPr>
          <a:xfrm>
            <a:off x="440267" y="173617"/>
            <a:ext cx="635000" cy="503715"/>
          </a:xfrm>
          <a:custGeom>
            <a:avLst/>
            <a:gdLst>
              <a:gd name="connsiteX0" fmla="*/ 338666 w 541866"/>
              <a:gd name="connsiteY0" fmla="*/ 0 h 508000"/>
              <a:gd name="connsiteX1" fmla="*/ 541866 w 541866"/>
              <a:gd name="connsiteY1" fmla="*/ 254000 h 508000"/>
              <a:gd name="connsiteX2" fmla="*/ 254000 w 541866"/>
              <a:gd name="connsiteY2" fmla="*/ 508000 h 508000"/>
              <a:gd name="connsiteX3" fmla="*/ 0 w 541866"/>
              <a:gd name="connsiteY3" fmla="*/ 304800 h 508000"/>
              <a:gd name="connsiteX4" fmla="*/ 338666 w 541866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" h="508000">
                <a:moveTo>
                  <a:pt x="338666" y="0"/>
                </a:moveTo>
                <a:lnTo>
                  <a:pt x="541866" y="254000"/>
                </a:lnTo>
                <a:lnTo>
                  <a:pt x="254000" y="508000"/>
                </a:lnTo>
                <a:lnTo>
                  <a:pt x="0" y="304800"/>
                </a:lnTo>
                <a:lnTo>
                  <a:pt x="338666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186F59-EA7A-914A-9D93-7B8A6B3232BB}"/>
              </a:ext>
            </a:extLst>
          </p:cNvPr>
          <p:cNvSpPr txBox="1"/>
          <p:nvPr/>
        </p:nvSpPr>
        <p:spPr>
          <a:xfrm>
            <a:off x="8219607" y="4120587"/>
            <a:ext cx="122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 [km]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5FEC3-9A3F-0D42-AE2D-AC9178498579}"/>
              </a:ext>
            </a:extLst>
          </p:cNvPr>
          <p:cNvSpPr txBox="1"/>
          <p:nvPr/>
        </p:nvSpPr>
        <p:spPr>
          <a:xfrm>
            <a:off x="1894818" y="668468"/>
            <a:ext cx="3078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SPLINE - </a:t>
            </a:r>
            <a:r>
              <a:rPr lang="en-US" sz="1600" b="1" dirty="0"/>
              <a:t>IRREGULAR GRID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B60CB6-4268-9A45-BE63-114CC0BFFEB1}"/>
              </a:ext>
            </a:extLst>
          </p:cNvPr>
          <p:cNvCxnSpPr>
            <a:cxnSpLocks/>
          </p:cNvCxnSpPr>
          <p:nvPr/>
        </p:nvCxnSpPr>
        <p:spPr>
          <a:xfrm>
            <a:off x="1397108" y="837745"/>
            <a:ext cx="49771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B7172E-46A5-6D4E-B73C-0F8FAA46E78B}"/>
              </a:ext>
            </a:extLst>
          </p:cNvPr>
          <p:cNvCxnSpPr>
            <a:cxnSpLocks/>
          </p:cNvCxnSpPr>
          <p:nvPr/>
        </p:nvCxnSpPr>
        <p:spPr>
          <a:xfrm flipV="1">
            <a:off x="1093916" y="4105819"/>
            <a:ext cx="773823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948ED0B-CF47-094C-8BD0-4FD68FB83005}"/>
              </a:ext>
            </a:extLst>
          </p:cNvPr>
          <p:cNvSpPr/>
          <p:nvPr/>
        </p:nvSpPr>
        <p:spPr>
          <a:xfrm>
            <a:off x="1075267" y="4394716"/>
            <a:ext cx="5465492" cy="353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A93147-47C8-224D-8DC7-5E5ECE035EDB}"/>
              </a:ext>
            </a:extLst>
          </p:cNvPr>
          <p:cNvSpPr/>
          <p:nvPr/>
        </p:nvSpPr>
        <p:spPr>
          <a:xfrm rot="5400000">
            <a:off x="-572473" y="1923655"/>
            <a:ext cx="2137161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153E29-BD02-E649-A7ED-41D23A7E3146}"/>
              </a:ext>
            </a:extLst>
          </p:cNvPr>
          <p:cNvSpPr/>
          <p:nvPr/>
        </p:nvSpPr>
        <p:spPr>
          <a:xfrm rot="5400000">
            <a:off x="656896" y="247376"/>
            <a:ext cx="421650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4B5251-48A1-9244-8C44-5B50E1080663}"/>
              </a:ext>
            </a:extLst>
          </p:cNvPr>
          <p:cNvSpPr txBox="1"/>
          <p:nvPr/>
        </p:nvSpPr>
        <p:spPr>
          <a:xfrm>
            <a:off x="-22833" y="202022"/>
            <a:ext cx="122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Vel</a:t>
            </a:r>
            <a:r>
              <a:rPr lang="en-US" sz="1800" b="1" dirty="0"/>
              <a:t> [km/s]</a:t>
            </a:r>
          </a:p>
        </p:txBody>
      </p:sp>
    </p:spTree>
    <p:extLst>
      <p:ext uri="{BB962C8B-B14F-4D97-AF65-F5344CB8AC3E}">
        <p14:creationId xmlns:p14="http://schemas.microsoft.com/office/powerpoint/2010/main" val="28727291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9084D4F-4A8B-7A4E-96FE-9F6C75C5715E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111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85000"/>
                  </a:schemeClr>
                </a:solidFill>
              </a:rPr>
              <a:t>Low-frequency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C54D1-D3CD-4744-8FA9-8D112A451755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No 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0669D-E434-FC49-B4ED-ACE0261CE519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Simultaneous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1D450A-58BC-924C-B587-6A24C17F894B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F1EF63-A631-B445-A707-CC0680C44061}"/>
              </a:ext>
            </a:extLst>
          </p:cNvPr>
          <p:cNvSpPr/>
          <p:nvPr/>
        </p:nvSpPr>
        <p:spPr>
          <a:xfrm>
            <a:off x="4744180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282C8-095B-D545-8C39-C783B2B36F9F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5DDC30-363E-8441-8DD5-55C157FECAE4}"/>
              </a:ext>
            </a:extLst>
          </p:cNvPr>
          <p:cNvSpPr/>
          <p:nvPr/>
        </p:nvSpPr>
        <p:spPr>
          <a:xfrm>
            <a:off x="4744180" y="3517424"/>
            <a:ext cx="3979563" cy="948828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9A79EF-B752-F94A-9AC9-29B3CF85778F}"/>
              </a:ext>
            </a:extLst>
          </p:cNvPr>
          <p:cNvSpPr txBox="1"/>
          <p:nvPr/>
        </p:nvSpPr>
        <p:spPr>
          <a:xfrm>
            <a:off x="4843173" y="3760011"/>
            <a:ext cx="36249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TFWI, RFWI, WEMVA, and…</a:t>
            </a:r>
          </a:p>
        </p:txBody>
      </p:sp>
    </p:spTree>
    <p:extLst>
      <p:ext uri="{BB962C8B-B14F-4D97-AF65-F5344CB8AC3E}">
        <p14:creationId xmlns:p14="http://schemas.microsoft.com/office/powerpoint/2010/main" val="35977415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Model-space multi scale FWI –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9ABBFC8-4898-944C-937A-D5EAFFA77735}"/>
                  </a:ext>
                </a:extLst>
              </p:cNvPr>
              <p:cNvSpPr/>
              <p:nvPr/>
            </p:nvSpPr>
            <p:spPr>
              <a:xfrm>
                <a:off x="1750143" y="2408039"/>
                <a:ext cx="1337187" cy="103238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FWI</a:t>
                </a:r>
              </a:p>
              <a:p>
                <a:pPr algn="ctr"/>
                <a:r>
                  <a:rPr lang="en-US" dirty="0"/>
                  <a:t>SPLINE GRID </a:t>
                </a:r>
              </a:p>
              <a:p>
                <a:pPr algn="ctr"/>
                <a:r>
                  <a:rPr lang="en-US" dirty="0"/>
                  <a:t>#</a:t>
                </a:r>
                <a14:m>
                  <m:oMath xmlns:m="http://schemas.openxmlformats.org/officeDocument/2006/math"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9ABBFC8-4898-944C-937A-D5EAFFA77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43" y="2408039"/>
                <a:ext cx="1337187" cy="103238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2E091747-78A1-8C4D-8EFF-3AA528A4EBE1}"/>
              </a:ext>
            </a:extLst>
          </p:cNvPr>
          <p:cNvSpPr/>
          <p:nvPr/>
        </p:nvSpPr>
        <p:spPr>
          <a:xfrm>
            <a:off x="1160209" y="2759110"/>
            <a:ext cx="490998" cy="2909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6EF1D3C-D0D9-4A4E-81C5-BBB2422A5ACA}"/>
              </a:ext>
            </a:extLst>
          </p:cNvPr>
          <p:cNvSpPr/>
          <p:nvPr/>
        </p:nvSpPr>
        <p:spPr>
          <a:xfrm rot="16200000">
            <a:off x="2204773" y="3532126"/>
            <a:ext cx="449617" cy="3126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F1BF2D-F344-B242-88FB-564E850657C2}"/>
                  </a:ext>
                </a:extLst>
              </p:cNvPr>
              <p:cNvSpPr txBox="1"/>
              <p:nvPr/>
            </p:nvSpPr>
            <p:spPr>
              <a:xfrm>
                <a:off x="549991" y="2700118"/>
                <a:ext cx="679040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1600" b="1" i="1" baseline="-2500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𝒊𝒏𝒊𝒕</m:t>
                          </m:r>
                        </m:sup>
                      </m:sSubSup>
                    </m:oMath>
                  </m:oMathPara>
                </a14:m>
                <a:endParaRPr lang="en-US" sz="16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F1BF2D-F344-B242-88FB-564E8506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91" y="2700118"/>
                <a:ext cx="679040" cy="3575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70310A-0587-1C48-BF07-FC9AE7570ED1}"/>
              </a:ext>
            </a:extLst>
          </p:cNvPr>
          <p:cNvSpPr/>
          <p:nvPr/>
        </p:nvSpPr>
        <p:spPr>
          <a:xfrm>
            <a:off x="555518" y="1828523"/>
            <a:ext cx="3800172" cy="2704147"/>
          </a:xfrm>
          <a:prstGeom prst="round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1BDFFCE-ABE8-1645-B6ED-760EDE857C34}"/>
              </a:ext>
            </a:extLst>
          </p:cNvPr>
          <p:cNvSpPr/>
          <p:nvPr/>
        </p:nvSpPr>
        <p:spPr>
          <a:xfrm>
            <a:off x="1750143" y="3955373"/>
            <a:ext cx="1337187" cy="4789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Full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data-bandwidth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16F375-66D3-C94E-A450-5BFC1B9E8FCC}"/>
                  </a:ext>
                </a:extLst>
              </p:cNvPr>
              <p:cNvSpPr txBox="1"/>
              <p:nvPr/>
            </p:nvSpPr>
            <p:spPr>
              <a:xfrm>
                <a:off x="3568497" y="2637793"/>
                <a:ext cx="679040" cy="419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sub>
                        <m:sup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𝒇𝒊𝒏𝒂𝒍</m:t>
                          </m:r>
                        </m:sup>
                      </m:sSubSup>
                    </m:oMath>
                  </m:oMathPara>
                </a14:m>
                <a:endParaRPr lang="en-US" sz="16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16F375-66D3-C94E-A450-5BFC1B9E8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97" y="2637793"/>
                <a:ext cx="679040" cy="419859"/>
              </a:xfrm>
              <a:prstGeom prst="rect">
                <a:avLst/>
              </a:prstGeom>
              <a:blipFill>
                <a:blip r:embed="rId5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C73BAF-B5BE-1849-BFE7-CD2ABAB4C221}"/>
                  </a:ext>
                </a:extLst>
              </p:cNvPr>
              <p:cNvSpPr txBox="1"/>
              <p:nvPr/>
            </p:nvSpPr>
            <p:spPr>
              <a:xfrm>
                <a:off x="1061888" y="1170039"/>
                <a:ext cx="297917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Spline grid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#</m:t>
                    </m:r>
                    <m:r>
                      <a:rPr lang="en-US" sz="3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30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C73BAF-B5BE-1849-BFE7-CD2ABAB4C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888" y="1170039"/>
                <a:ext cx="2979174" cy="553998"/>
              </a:xfrm>
              <a:prstGeom prst="rect">
                <a:avLst/>
              </a:prstGeom>
              <a:blipFill>
                <a:blip r:embed="rId6"/>
                <a:stretch>
                  <a:fillRect t="-11111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D2AB81F9-CD2F-6F40-8B93-B0D2A2FE3153}"/>
              </a:ext>
            </a:extLst>
          </p:cNvPr>
          <p:cNvSpPr txBox="1"/>
          <p:nvPr/>
        </p:nvSpPr>
        <p:spPr>
          <a:xfrm>
            <a:off x="-9832" y="2649692"/>
            <a:ext cx="45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…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16E4E4E7-35B5-5D49-87F6-BF9EC912BFDA}"/>
              </a:ext>
            </a:extLst>
          </p:cNvPr>
          <p:cNvSpPr/>
          <p:nvPr/>
        </p:nvSpPr>
        <p:spPr>
          <a:xfrm>
            <a:off x="3117444" y="2759110"/>
            <a:ext cx="490998" cy="2909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D2ABF80E-8D7C-7E45-ACE1-FE2E2CC3DAD6}"/>
                  </a:ext>
                </a:extLst>
              </p:cNvPr>
              <p:cNvSpPr/>
              <p:nvPr/>
            </p:nvSpPr>
            <p:spPr>
              <a:xfrm>
                <a:off x="5978630" y="2408039"/>
                <a:ext cx="1337187" cy="103238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FWI</a:t>
                </a:r>
              </a:p>
              <a:p>
                <a:pPr algn="ctr"/>
                <a:r>
                  <a:rPr lang="en-US" dirty="0"/>
                  <a:t>SPLINE GRID </a:t>
                </a:r>
              </a:p>
              <a:p>
                <a:pPr algn="ctr"/>
                <a:r>
                  <a:rPr lang="en-US" dirty="0"/>
                  <a:t>#</a:t>
                </a:r>
                <a14:m>
                  <m:oMath xmlns:m="http://schemas.openxmlformats.org/officeDocument/2006/math"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D2ABF80E-8D7C-7E45-ACE1-FE2E2CC3DA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630" y="2408039"/>
                <a:ext cx="1337187" cy="103238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ight Arrow 41">
            <a:extLst>
              <a:ext uri="{FF2B5EF4-FFF2-40B4-BE49-F238E27FC236}">
                <a16:creationId xmlns:a16="http://schemas.microsoft.com/office/drawing/2014/main" id="{93593C32-8D0D-764D-B165-BE2031FD48A2}"/>
              </a:ext>
            </a:extLst>
          </p:cNvPr>
          <p:cNvSpPr/>
          <p:nvPr/>
        </p:nvSpPr>
        <p:spPr>
          <a:xfrm>
            <a:off x="5418192" y="2759110"/>
            <a:ext cx="490998" cy="29091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B60BDC5E-A187-5F40-B86C-C7B6C4F115B7}"/>
              </a:ext>
            </a:extLst>
          </p:cNvPr>
          <p:cNvSpPr/>
          <p:nvPr/>
        </p:nvSpPr>
        <p:spPr>
          <a:xfrm rot="16200000">
            <a:off x="6433260" y="3532126"/>
            <a:ext cx="449617" cy="3126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66A056C-131E-CC45-BEE3-D997C0D1092F}"/>
                  </a:ext>
                </a:extLst>
              </p:cNvPr>
              <p:cNvSpPr txBox="1"/>
              <p:nvPr/>
            </p:nvSpPr>
            <p:spPr>
              <a:xfrm>
                <a:off x="4778478" y="2700118"/>
                <a:ext cx="679040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b>
                        <m:sup>
                          <m:r>
                            <a:rPr lang="en-US" sz="16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𝒊𝒏𝒊𝒕</m:t>
                          </m:r>
                        </m:sup>
                      </m:sSubSup>
                    </m:oMath>
                  </m:oMathPara>
                </a14:m>
                <a:endParaRPr lang="en-US" sz="16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66A056C-131E-CC45-BEE3-D997C0D1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478" y="2700118"/>
                <a:ext cx="679040" cy="3738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52BBD5C-E1E8-6445-B2B5-29FF0DC4B31E}"/>
              </a:ext>
            </a:extLst>
          </p:cNvPr>
          <p:cNvSpPr/>
          <p:nvPr/>
        </p:nvSpPr>
        <p:spPr>
          <a:xfrm>
            <a:off x="4784005" y="1828523"/>
            <a:ext cx="3800172" cy="2704147"/>
          </a:xfrm>
          <a:prstGeom prst="round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3097313C-7D59-7143-85DF-D52E23D63ADC}"/>
              </a:ext>
            </a:extLst>
          </p:cNvPr>
          <p:cNvSpPr/>
          <p:nvPr/>
        </p:nvSpPr>
        <p:spPr>
          <a:xfrm>
            <a:off x="5978630" y="3955373"/>
            <a:ext cx="1337187" cy="4789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Full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data-bandwidth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1D47FD1-4DF7-A047-A56E-10A2D2D5BF35}"/>
                  </a:ext>
                </a:extLst>
              </p:cNvPr>
              <p:cNvSpPr txBox="1"/>
              <p:nvPr/>
            </p:nvSpPr>
            <p:spPr>
              <a:xfrm>
                <a:off x="5231383" y="1170039"/>
                <a:ext cx="2979174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Spline grid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#</m:t>
                    </m:r>
                    <m:r>
                      <a:rPr lang="en-US" sz="30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0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0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1D47FD1-4DF7-A047-A56E-10A2D2D5B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383" y="1170039"/>
                <a:ext cx="2979174" cy="553998"/>
              </a:xfrm>
              <a:prstGeom prst="rect">
                <a:avLst/>
              </a:prstGeom>
              <a:blipFill>
                <a:blip r:embed="rId9"/>
                <a:stretch>
                  <a:fillRect l="-3814" t="-11111" b="-2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Arrow 48">
            <a:extLst>
              <a:ext uri="{FF2B5EF4-FFF2-40B4-BE49-F238E27FC236}">
                <a16:creationId xmlns:a16="http://schemas.microsoft.com/office/drawing/2014/main" id="{3F1F3FA0-7801-E247-84A4-BA31CD25ABE0}"/>
              </a:ext>
            </a:extLst>
          </p:cNvPr>
          <p:cNvSpPr/>
          <p:nvPr/>
        </p:nvSpPr>
        <p:spPr>
          <a:xfrm>
            <a:off x="7345931" y="2759110"/>
            <a:ext cx="490998" cy="29091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8522B6-44A8-5B49-9AEF-E2256F1BF716}"/>
              </a:ext>
            </a:extLst>
          </p:cNvPr>
          <p:cNvSpPr txBox="1"/>
          <p:nvPr/>
        </p:nvSpPr>
        <p:spPr>
          <a:xfrm>
            <a:off x="8610599" y="2649692"/>
            <a:ext cx="45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7ED7D10-5DD5-CE4B-93E9-A961BC1A647D}"/>
                  </a:ext>
                </a:extLst>
              </p:cNvPr>
              <p:cNvSpPr txBox="1"/>
              <p:nvPr/>
            </p:nvSpPr>
            <p:spPr>
              <a:xfrm>
                <a:off x="7792074" y="2700118"/>
                <a:ext cx="679040" cy="42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b>
                        <m:sup>
                          <m:r>
                            <a:rPr lang="en-US" sz="16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𝒇𝒊𝒏𝒂𝒍</m:t>
                          </m:r>
                        </m:sup>
                      </m:sSubSup>
                    </m:oMath>
                  </m:oMathPara>
                </a14:m>
                <a:endParaRPr lang="en-US" sz="16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7ED7D10-5DD5-CE4B-93E9-A961BC1A6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074" y="2700118"/>
                <a:ext cx="679040" cy="421077"/>
              </a:xfrm>
              <a:prstGeom prst="rect">
                <a:avLst/>
              </a:prstGeom>
              <a:blipFill>
                <a:blip r:embed="rId10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urved Down Arrow 51">
            <a:extLst>
              <a:ext uri="{FF2B5EF4-FFF2-40B4-BE49-F238E27FC236}">
                <a16:creationId xmlns:a16="http://schemas.microsoft.com/office/drawing/2014/main" id="{6465E38D-63B3-B14B-AE34-1B78BB90A507}"/>
              </a:ext>
            </a:extLst>
          </p:cNvPr>
          <p:cNvSpPr/>
          <p:nvPr/>
        </p:nvSpPr>
        <p:spPr>
          <a:xfrm>
            <a:off x="3986675" y="2164211"/>
            <a:ext cx="1209981" cy="463620"/>
          </a:xfrm>
          <a:prstGeom prst="curved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6A4C900-8C43-AE41-B2DF-9663FE8B05D0}"/>
              </a:ext>
            </a:extLst>
          </p:cNvPr>
          <p:cNvGrpSpPr/>
          <p:nvPr/>
        </p:nvGrpSpPr>
        <p:grpSpPr>
          <a:xfrm>
            <a:off x="3805698" y="1167912"/>
            <a:ext cx="1651820" cy="513752"/>
            <a:chOff x="3913239" y="4761949"/>
            <a:chExt cx="1651820" cy="513752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88AB020C-2ADB-5B4A-BC64-A104F62ACDA2}"/>
                </a:ext>
              </a:extLst>
            </p:cNvPr>
            <p:cNvSpPr/>
            <p:nvPr/>
          </p:nvSpPr>
          <p:spPr>
            <a:xfrm>
              <a:off x="3913239" y="4767263"/>
              <a:ext cx="1651820" cy="50843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B489D18-9EF7-5040-90FC-F1839D5FBB39}"/>
                </a:ext>
              </a:extLst>
            </p:cNvPr>
            <p:cNvSpPr txBox="1"/>
            <p:nvPr/>
          </p:nvSpPr>
          <p:spPr>
            <a:xfrm>
              <a:off x="4016171" y="4761949"/>
              <a:ext cx="1431517" cy="485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Convert model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to new grid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349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84DA-D2C1-2F44-8A20-FF5F916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FC909-3A4A-E94D-87E6-0B608432854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84" y="0"/>
            <a:ext cx="6656832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78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84DA-D2C1-2F44-8A20-FF5F916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33BBD-662B-034F-9A2A-00CF2E9B2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0" y="0"/>
            <a:ext cx="66591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171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84DA-D2C1-2F44-8A20-FF5F916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35742-AB3D-1141-9806-45C0B1997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0" y="0"/>
            <a:ext cx="66591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7738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84DA-D2C1-2F44-8A20-FF5F916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9864D-4CE1-9348-8AEC-1853160B4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0" y="0"/>
            <a:ext cx="66591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811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Model-space multi-scale FWI (0-20 Hz) – Mesh #3nlcg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80CAB-47D7-9145-8E88-8E7B18E9306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A6EA6F-2767-7D4A-A1B0-B896E072374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242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Model-space multi-scale FWI (0-20 Hz) – Mesh #4nlcg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AEEDB3-85F7-4349-860D-A7E7DAC2965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DD5CCB-DFD3-5F47-A27D-BC1A64DE32E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673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Model-space multi-scale FWI (0-20 Hz) – Mesh #5nlcg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094460-FFDE-F746-9270-02AEC3947CA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AD8F8-D7D9-A54B-BCD7-ED632B8BA40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2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(0-5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C77BAD-D15B-874C-9569-6D3E508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D3E0D-E07A-D249-BCF7-E6B719FC1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55D0E-C51A-E44B-BCC7-97F444127F6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3180F9-7FA5-1344-851E-73D86CC4644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6" y="1268016"/>
            <a:ext cx="4160520" cy="1585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7EF02C-955F-E34A-A9A0-DDF7B6DA269A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7EF02C-955F-E34A-A9A0-DDF7B6DA2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8FAA6E-46F3-A340-9CEC-9CDD038CE434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8FAA6E-46F3-A340-9CEC-9CDD038CE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816997-8151-9E48-B66E-24A152AAE411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816997-8151-9E48-B66E-24A152AAE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371B71-2271-6B43-96AE-678E6CA27701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371B71-2271-6B43-96AE-678E6CA27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4769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Model-space multi-scale FWI (0-20 Hz) – Mesh #6nlcg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E8804-BE41-6C41-819C-64208A423C7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DBF6D9-224D-9044-A673-448B506A304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25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Model-space multi-scale FWI (0-20 Hz) – </a:t>
            </a:r>
            <a:r>
              <a:rPr lang="en-US" dirty="0" err="1"/>
              <a:t>Finalnlcg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A7A6C-C398-204B-9147-0AD9E080834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1ECF3-07D2-4643-B57A-7A5790F1790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5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(0-6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C77BAD-D15B-874C-9569-6D3E508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E3BD7-93DE-E24F-8795-580DDC5AF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F141F9-C93E-3C41-B5D4-785CCE43E6E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119ED-E949-D54B-B894-03134AC0846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6" y="1268016"/>
            <a:ext cx="4160520" cy="1585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10DD51-1B43-C647-8E02-FE072E361CBC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10DD51-1B43-C647-8E02-FE072E361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F7BE81-6229-8246-9695-B40CDA98900C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F7BE81-6229-8246-9695-B40CDA989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753CC7-BDAF-C647-A901-86A6EEB21886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753CC7-BDAF-C647-A901-86A6EEB21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E6AE6E-5FB9-FB4C-8C41-725E7CBD3DF7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E6AE6E-5FB9-FB4C-8C41-725E7CBD3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656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(0-8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C77BAD-D15B-874C-9569-6D3E508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D8211-FD43-3848-A8D0-3A2715AD71A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68016"/>
            <a:ext cx="4160520" cy="1581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8D8F7-294D-3D4D-B060-64BD6CF77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F914EF-50D9-8A46-9A7D-E94DA36A7F4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0A2061-5F67-B142-8782-660109FC73C1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0A2061-5F67-B142-8782-660109FC7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E92BB0-92F0-7346-B897-3785483F1990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E92BB0-92F0-7346-B897-3785483F1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6BCA08-8E73-6A49-A316-C080AF2B601E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6BCA08-8E73-6A49-A316-C080AF2B6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C815F7-FC05-9142-BC48-D7C770CD27E6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C815F7-FC05-9142-BC48-D7C770CD2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589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(0-10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15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C77BAD-D15B-874C-9569-6D3E508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8D8F7-294D-3D4D-B060-64BD6CF77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F914EF-50D9-8A46-9A7D-E94DA36A7F4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7D67F3-2FCA-4246-8654-7DABA5C71AD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6" y="1268016"/>
            <a:ext cx="4160520" cy="1585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8CC2EB-55F2-2F49-A322-0F136AF2BADF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8CC2EB-55F2-2F49-A322-0F136AF2B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6602F8-2E1B-9949-BD58-EFCCAE65691C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6602F8-2E1B-9949-BD58-EFCCAE656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198767-1785-974F-A916-D1C07E2DDE11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198767-1785-974F-A916-D1C07E2D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61498E-2332-5649-803F-8C768A4F18D2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61498E-2332-5649-803F-8C768A4F1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180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(0-12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16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C77BAD-D15B-874C-9569-6D3E508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BB71C3-0864-F242-BFE5-9FB36B5DB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76438-1C27-214F-96A9-53CE208E35F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09561-BF47-0E49-B449-CE2FB0FB461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6" y="1268016"/>
            <a:ext cx="4160520" cy="1585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C3C2A2-DD91-2544-9035-165969E12BB8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C3C2A2-DD91-2544-9035-165969E12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89D06F-0C45-EB4B-A5EF-606B5B74600F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89D06F-0C45-EB4B-A5EF-606B5B746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129FF1-9FF7-3B46-988D-8B4E1F84E339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129FF1-9FF7-3B46-988D-8B4E1F84E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CA38DF-A1A2-E64C-A372-E0BF907EEC34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CA38DF-A1A2-E64C-A372-E0BF907EE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56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(0-16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17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C77BAD-D15B-874C-9569-6D3E508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C309B-6840-924C-8E37-F11A3815A79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68016"/>
            <a:ext cx="4160520" cy="1581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3A006D-4689-0F4B-B8E4-6375731AF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6C741-1157-034F-970E-5C99B8DEA22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DB11CA-CC03-B046-AE1A-17863D3A265B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DB11CA-CC03-B046-AE1A-17863D3A2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A7F291-B5C5-7044-9103-B7FE2DCD2EFB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A7F291-B5C5-7044-9103-B7FE2DCD2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CAEBE2-8E92-4F4D-A6B5-F389578A335E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CAEBE2-8E92-4F4D-A6B5-F389578A3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A948CD-E935-4F4E-B266-D392F0EC5965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A948CD-E935-4F4E-B266-D392F0EC5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9936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(0-20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18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C77BAD-D15B-874C-9569-6D3E508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7F6DB9-08ED-3246-938E-2825AF838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72EBA-2EF0-5D4C-96D7-ACBBCDDF4D4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16FAE-CEC9-0B49-9686-131CE66F32E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6" y="1268016"/>
            <a:ext cx="4160520" cy="1585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A7E2E5-8602-2C44-AB86-46ADE4877A0B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A7E2E5-8602-2C44-AB86-46ADE4877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FD2502-92C8-7A44-A1B9-03F52BA4D8A8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FD2502-92C8-7A44-A1B9-03F52BA4D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6492D0-F0D8-6948-9824-2640142ED779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6492D0-F0D8-6948-9824-2640142ED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46D205-758A-C84F-AE54-6A577BB7E116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46D205-758A-C84F-AE54-6A577BB7E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649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19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9D120-F594-8B46-A1DB-C3EED931BC14}"/>
              </a:ext>
            </a:extLst>
          </p:cNvPr>
          <p:cNvSpPr txBox="1"/>
          <p:nvPr/>
        </p:nvSpPr>
        <p:spPr>
          <a:xfrm>
            <a:off x="3185338" y="2127992"/>
            <a:ext cx="104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73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3275"/>
            <a:ext cx="7886700" cy="3867831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approach for multi-scale waveform inversion</a:t>
            </a:r>
          </a:p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Build low-wavenumber updates using all frequencies (simultaneously)</a:t>
            </a:r>
          </a:p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Simultaneously inject all data frequencies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Parametrize model on an irregularly sampled spline grid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Refine grid with iterations</a:t>
            </a:r>
          </a:p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FWIME: Use high-frequency data to update low-wavenumbers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20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4D56311A-E1B4-2E4E-94F3-969B49EFBEDE}"/>
              </a:ext>
            </a:extLst>
          </p:cNvPr>
          <p:cNvSpPr>
            <a:spLocks noChangeAspect="1"/>
          </p:cNvSpPr>
          <p:nvPr/>
        </p:nvSpPr>
        <p:spPr>
          <a:xfrm rot="18771388">
            <a:off x="3521865" y="2236048"/>
            <a:ext cx="640080" cy="363545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0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21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8461E-831C-954F-BFB4-5AE93E87E467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Simultaneous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74279-4D7D-8E41-9F01-AB1B0A9121DE}"/>
              </a:ext>
            </a:extLst>
          </p:cNvPr>
          <p:cNvSpPr txBox="1"/>
          <p:nvPr/>
        </p:nvSpPr>
        <p:spPr>
          <a:xfrm>
            <a:off x="3185338" y="3637896"/>
            <a:ext cx="104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4906F8A6-4BDF-1C4D-A429-D0C8BB3310CC}"/>
              </a:ext>
            </a:extLst>
          </p:cNvPr>
          <p:cNvSpPr>
            <a:spLocks noChangeAspect="1"/>
          </p:cNvSpPr>
          <p:nvPr/>
        </p:nvSpPr>
        <p:spPr>
          <a:xfrm rot="18771388">
            <a:off x="3521865" y="2236048"/>
            <a:ext cx="640080" cy="363545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7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8614204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(0-20 Hz, simultaneous)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02963-09A5-B946-AD99-8B0A0B436ED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37522-DD49-9148-91F5-F53BD971A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AE042F-C3C0-E843-9F53-798A83D31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B0AB1-9C2B-1C41-B240-0BCDF290109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97C7BF-E3E9-564F-87F2-8680063DD19B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97C7BF-E3E9-564F-87F2-8680063DD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2E4A14-98E9-7F49-B61D-9192D00C95E2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2E4A14-98E9-7F49-B61D-9192D00C9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D3CB41-8A17-4C40-B2FD-BDB70C011905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D3CB41-8A17-4C40-B2FD-BDB70C011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EF5F7E-1915-BA4B-8928-4051165D3B20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EF5F7E-1915-BA4B-8928-4051165D3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946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(0-20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C77BAD-D15B-874C-9569-6D3E5084B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83041-9F7E-304C-9EA6-D51600209F3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71900"/>
            <a:ext cx="4160520" cy="1581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7F6DB9-08ED-3246-938E-2825AF838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72EBA-2EF0-5D4C-96D7-ACBBCDDF4D4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6E1837-58E7-F14A-AB66-D95D2C0C322E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6E1837-58E7-F14A-AB66-D95D2C0C3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E7E64F-FB34-004C-A955-0126056D16CE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E7E64F-FB34-004C-A955-0126056D1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38CFFC-11E7-6F4D-948D-9D99E01D81A4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38CFFC-11E7-6F4D-948D-9D99E01D8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B4614F-4EDD-7B47-92D1-9D5E675C1410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B4614F-4EDD-7B47-92D1-9D5E675C1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171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24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8461E-831C-954F-BFB4-5AE93E87E467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Simultaneous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74279-4D7D-8E41-9F01-AB1B0A9121DE}"/>
              </a:ext>
            </a:extLst>
          </p:cNvPr>
          <p:cNvSpPr txBox="1"/>
          <p:nvPr/>
        </p:nvSpPr>
        <p:spPr>
          <a:xfrm>
            <a:off x="3185338" y="3637896"/>
            <a:ext cx="104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E53FED44-943F-0C4B-94AF-FD8F69A04E96}"/>
              </a:ext>
            </a:extLst>
          </p:cNvPr>
          <p:cNvSpPr>
            <a:spLocks noChangeAspect="1"/>
          </p:cNvSpPr>
          <p:nvPr/>
        </p:nvSpPr>
        <p:spPr>
          <a:xfrm rot="18771388">
            <a:off x="3521865" y="2236048"/>
            <a:ext cx="640080" cy="363545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97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25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28" name="L-Shape 27">
            <a:extLst>
              <a:ext uri="{FF2B5EF4-FFF2-40B4-BE49-F238E27FC236}">
                <a16:creationId xmlns:a16="http://schemas.microsoft.com/office/drawing/2014/main" id="{F2D9EFA6-2125-3048-A5FA-D3FECD9944D9}"/>
              </a:ext>
            </a:extLst>
          </p:cNvPr>
          <p:cNvSpPr>
            <a:spLocks noChangeAspect="1"/>
          </p:cNvSpPr>
          <p:nvPr/>
        </p:nvSpPr>
        <p:spPr>
          <a:xfrm rot="18771388">
            <a:off x="3521865" y="2236048"/>
            <a:ext cx="640080" cy="363545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7784B-C988-B743-B20D-A832D2FD9771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Simultaneous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89E59C8-DF1D-DF4D-A02C-C952BDD22EAC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F225E7AE-8EA1-D04C-B068-7E325A12FBB3}"/>
              </a:ext>
            </a:extLst>
          </p:cNvPr>
          <p:cNvSpPr/>
          <p:nvPr/>
        </p:nvSpPr>
        <p:spPr>
          <a:xfrm rot="2650731">
            <a:off x="1630512" y="3499837"/>
            <a:ext cx="1005840" cy="1005840"/>
          </a:xfrm>
          <a:prstGeom prst="plus">
            <a:avLst>
              <a:gd name="adj" fmla="val 415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02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26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7784B-C988-B743-B20D-A832D2FD9771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Simultaneous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89E59C8-DF1D-DF4D-A02C-C952BDD22EAC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4443D-C79E-1449-93AA-4CC0A49B2F58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8696996-F4AA-9142-8B6B-07B5EA033848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A2818C-4F02-4845-B296-C44E9D3B6C24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5D463-0C24-0F4C-B990-E31D0A11AA1A}"/>
              </a:ext>
            </a:extLst>
          </p:cNvPr>
          <p:cNvSpPr txBox="1"/>
          <p:nvPr/>
        </p:nvSpPr>
        <p:spPr>
          <a:xfrm>
            <a:off x="7681818" y="2127992"/>
            <a:ext cx="104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9BA7235D-DDF0-E64B-A3A9-AEB2D18EE304}"/>
              </a:ext>
            </a:extLst>
          </p:cNvPr>
          <p:cNvSpPr>
            <a:spLocks noChangeAspect="1"/>
          </p:cNvSpPr>
          <p:nvPr/>
        </p:nvSpPr>
        <p:spPr>
          <a:xfrm rot="18771388">
            <a:off x="3521865" y="2236048"/>
            <a:ext cx="640080" cy="363545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41FFA1B1-665D-AC45-BCCB-6FF6DFC95E1D}"/>
              </a:ext>
            </a:extLst>
          </p:cNvPr>
          <p:cNvSpPr/>
          <p:nvPr/>
        </p:nvSpPr>
        <p:spPr>
          <a:xfrm rot="2650731">
            <a:off x="1630512" y="3499837"/>
            <a:ext cx="1005840" cy="1005840"/>
          </a:xfrm>
          <a:prstGeom prst="plus">
            <a:avLst>
              <a:gd name="adj" fmla="val 415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3F5FA-1750-0B43-97BD-FC0760C9C0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68016"/>
            <a:ext cx="4160520" cy="1585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4AC40F-50D1-4C49-8328-5B57EF13C6C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0648" y="3026664"/>
            <a:ext cx="2478024" cy="1911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D0CCDE-96DE-044A-A0F4-07C3DB3F04E1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D0CCDE-96DE-044A-A0F4-07C3DB3F0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3945DC-65B6-D746-A743-1B17784AF769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3945DC-65B6-D746-A743-1B17784AF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ED7977-C226-2D4A-9F04-65302C8D3D32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ED7977-C226-2D4A-9F04-65302C8D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26D39A-0091-1E45-9F34-3C9AF3B96026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26D39A-0091-1E45-9F34-3C9AF3B96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4514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(4-6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37522-DD49-9148-91F5-F53BD971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8618B-028F-304E-A38D-0D17E0319B1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881F1-CA63-8D44-8940-10B2F557A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8B8365-4B75-DF43-AF7A-571E20BD0FE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3AE55A-77C7-7249-BDD5-DF141E025697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3AE55A-77C7-7249-BDD5-DF141E025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66890A-E80C-F645-8632-27A9F6B00E31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66890A-E80C-F645-8632-27A9F6B00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051071-3DFD-074C-AAB7-F8E05D545FA7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051071-3DFD-074C-AAB7-F8E05D545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13A483-DE2A-0440-8D8B-32CB49E514C6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13A483-DE2A-0440-8D8B-32CB49E51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320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37522-DD49-9148-91F5-F53BD971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89812-6AF5-3E44-889E-2D545B42FFA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34999A-11A5-A143-89D9-8A4339458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142ED9-C270-0649-B944-DE708C577BB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BE423AE-72C8-AC47-B807-8DB3A858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(4-8 Hz)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03BD60-390F-FF4B-9080-4B976714F51B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03BD60-390F-FF4B-9080-4B976714F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391319-76C2-524E-BD57-453AEF9FB1B6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391319-76C2-524E-BD57-453AEF9FB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9FDE4C-8A85-944C-8203-1B3595952D59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9FDE4C-8A85-944C-8203-1B359595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E54092-0F7B-074D-A845-E1B1337AD2BA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E54092-0F7B-074D-A845-E1B1337AD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947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3275"/>
            <a:ext cx="7886700" cy="3867831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Model-space approach for multi-scale waveform inversion</a:t>
            </a:r>
          </a:p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Build low-wavenumber updates using all frequencies (simultaneously)</a:t>
            </a:r>
          </a:p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Simultaneously inject all data frequencies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Parametrize model on a coarse spline grid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Refine grid with iterations</a:t>
            </a:r>
          </a:p>
          <a:p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When?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FWIME: Use high-frequency data to update low-wavenumbers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6A31E0-1634-2443-9F3D-94072E779CBB}"/>
              </a:ext>
            </a:extLst>
          </p:cNvPr>
          <p:cNvSpPr/>
          <p:nvPr/>
        </p:nvSpPr>
        <p:spPr>
          <a:xfrm>
            <a:off x="430307" y="1173275"/>
            <a:ext cx="7381192" cy="2833949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7B130-F1D3-D445-AAE5-D7C5A5C45A53}"/>
              </a:ext>
            </a:extLst>
          </p:cNvPr>
          <p:cNvSpPr txBox="1"/>
          <p:nvPr/>
        </p:nvSpPr>
        <p:spPr>
          <a:xfrm>
            <a:off x="7942757" y="2099344"/>
            <a:ext cx="910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55859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37522-DD49-9148-91F5-F53BD971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CBA28-79AA-5642-BB80-A20FF7F5820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6BFC8E-CD62-2E4D-9DF7-ECF8B7998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F02038-8567-B14D-AA17-2FCA440ACB9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15BF95B-101B-0C4F-9960-8030D4F7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(4-15 Hz)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13FBDD-D08B-EB41-A956-8AF12810319B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13FBDD-D08B-EB41-A956-8AF128103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B3F4EC-A45C-0C4A-8515-C7DCF61E566E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B3F4EC-A45C-0C4A-8515-C7DCF61E5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AD5849-8AD6-CA47-91D3-4B11C5EF1693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4AD5849-8AD6-CA47-91D3-4B11C5EF1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FC6210-1140-BD4D-8B96-2B42A65E8E1D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FC6210-1140-BD4D-8B96-2B42A65E8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7738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37522-DD49-9148-91F5-F53BD971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30B1F7-ACE9-E240-B55B-6C42B0B6F09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7946C-24C5-4A49-949D-1E141CB76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998E80-9F60-8742-B307-0B94266F3EB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60D4351-40BC-B14A-B1FF-50388835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 (4-20 Hz)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AF8D80-E041-0144-9C02-57EBEB6DCB3F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AF8D80-E041-0144-9C02-57EBEB6DC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7E672B-B187-034C-899E-4EB4CF444445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7E672B-B187-034C-899E-4EB4CF44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595169-9035-5E4D-BEDC-4F21179C6BED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595169-9035-5E4D-BEDC-4F21179C6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A06587-B3E8-154E-9B81-C9F51660E1C6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A06587-B3E8-154E-9B81-C9F51660E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2664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32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F7784B-C988-B743-B20D-A832D2FD9771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Simultaneous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89E59C8-DF1D-DF4D-A02C-C952BDD22EAC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4443D-C79E-1449-93AA-4CC0A49B2F58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8696996-F4AA-9142-8B6B-07B5EA033848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A2818C-4F02-4845-B296-C44E9D3B6C24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5D463-0C24-0F4C-B990-E31D0A11AA1A}"/>
              </a:ext>
            </a:extLst>
          </p:cNvPr>
          <p:cNvSpPr txBox="1"/>
          <p:nvPr/>
        </p:nvSpPr>
        <p:spPr>
          <a:xfrm>
            <a:off x="7681818" y="2127992"/>
            <a:ext cx="104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sp>
        <p:nvSpPr>
          <p:cNvPr id="18" name="L-Shape 17">
            <a:extLst>
              <a:ext uri="{FF2B5EF4-FFF2-40B4-BE49-F238E27FC236}">
                <a16:creationId xmlns:a16="http://schemas.microsoft.com/office/drawing/2014/main" id="{45AF2CE6-5E75-1B41-914B-3AB60C625DA5}"/>
              </a:ext>
            </a:extLst>
          </p:cNvPr>
          <p:cNvSpPr>
            <a:spLocks noChangeAspect="1"/>
          </p:cNvSpPr>
          <p:nvPr/>
        </p:nvSpPr>
        <p:spPr>
          <a:xfrm rot="18771388">
            <a:off x="3521865" y="2236048"/>
            <a:ext cx="640080" cy="363545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E5D05B99-AAAC-D849-AD74-516965775B66}"/>
              </a:ext>
            </a:extLst>
          </p:cNvPr>
          <p:cNvSpPr/>
          <p:nvPr/>
        </p:nvSpPr>
        <p:spPr>
          <a:xfrm rot="2650731">
            <a:off x="1630512" y="3499837"/>
            <a:ext cx="1005840" cy="1005840"/>
          </a:xfrm>
          <a:prstGeom prst="plus">
            <a:avLst>
              <a:gd name="adj" fmla="val 415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32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7A282C8-095B-D545-8C39-C783B2B36F9F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9084D4F-4A8B-7A4E-96FE-9F6C75C5715E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33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C54D1-D3CD-4744-8FA9-8D112A451755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0669D-E434-FC49-B4ED-ACE0261CE519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Simultaneous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1D450A-58BC-924C-B587-6A24C17F894B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F1EF63-A631-B445-A707-CC0680C44061}"/>
              </a:ext>
            </a:extLst>
          </p:cNvPr>
          <p:cNvSpPr/>
          <p:nvPr/>
        </p:nvSpPr>
        <p:spPr>
          <a:xfrm>
            <a:off x="4744180" y="1986257"/>
            <a:ext cx="3979563" cy="948828"/>
          </a:xfrm>
          <a:prstGeom prst="round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ross 15">
            <a:extLst>
              <a:ext uri="{FF2B5EF4-FFF2-40B4-BE49-F238E27FC236}">
                <a16:creationId xmlns:a16="http://schemas.microsoft.com/office/drawing/2014/main" id="{5891273C-FC23-3944-886D-02CABBB3FE85}"/>
              </a:ext>
            </a:extLst>
          </p:cNvPr>
          <p:cNvSpPr/>
          <p:nvPr/>
        </p:nvSpPr>
        <p:spPr>
          <a:xfrm rot="2650731">
            <a:off x="1630512" y="3499837"/>
            <a:ext cx="1005840" cy="1005840"/>
          </a:xfrm>
          <a:prstGeom prst="plus">
            <a:avLst>
              <a:gd name="adj" fmla="val 415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id="{EFA86CEB-D816-A243-BF12-35036F8B34C6}"/>
              </a:ext>
            </a:extLst>
          </p:cNvPr>
          <p:cNvSpPr>
            <a:spLocks noChangeAspect="1"/>
          </p:cNvSpPr>
          <p:nvPr/>
        </p:nvSpPr>
        <p:spPr>
          <a:xfrm rot="18771388">
            <a:off x="3521865" y="2236048"/>
            <a:ext cx="640080" cy="363545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1BC8D6AE-A348-2A4B-B498-EDCEF2C4A4C9}"/>
              </a:ext>
            </a:extLst>
          </p:cNvPr>
          <p:cNvSpPr/>
          <p:nvPr/>
        </p:nvSpPr>
        <p:spPr>
          <a:xfrm rot="2650731">
            <a:off x="6172050" y="1967583"/>
            <a:ext cx="1005840" cy="1005840"/>
          </a:xfrm>
          <a:prstGeom prst="plus">
            <a:avLst>
              <a:gd name="adj" fmla="val 415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724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84DA-D2C1-2F44-8A20-FF5F916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0B306-FC6A-BF42-93B9-BDDE1F12D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165" y="434345"/>
            <a:ext cx="2476846" cy="1913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528447-3F8C-CA44-9C86-DF10238B1D1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8692" y="2897358"/>
            <a:ext cx="2478024" cy="19110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E102B8-2FD6-4D42-A941-A0B3E671F5E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47638" y="2897357"/>
            <a:ext cx="2478024" cy="1911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A7972F-AE5E-E448-A480-4737B2B1286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258165" y="2897357"/>
            <a:ext cx="2478024" cy="19110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1DC1EA-A9D0-D94F-BA7D-C356AEAF2939}"/>
              </a:ext>
            </a:extLst>
          </p:cNvPr>
          <p:cNvSpPr txBox="1"/>
          <p:nvPr/>
        </p:nvSpPr>
        <p:spPr>
          <a:xfrm>
            <a:off x="3838827" y="67517"/>
            <a:ext cx="1565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True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2C74E2-8510-9F40-9446-7AC6DFA6E879}"/>
              </a:ext>
            </a:extLst>
          </p:cNvPr>
          <p:cNvSpPr txBox="1"/>
          <p:nvPr/>
        </p:nvSpPr>
        <p:spPr>
          <a:xfrm>
            <a:off x="748582" y="2533033"/>
            <a:ext cx="167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0-20 Hz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E05103-2BFC-C341-9173-680317325909}"/>
              </a:ext>
            </a:extLst>
          </p:cNvPr>
          <p:cNvSpPr txBox="1"/>
          <p:nvPr/>
        </p:nvSpPr>
        <p:spPr>
          <a:xfrm>
            <a:off x="3294067" y="2533033"/>
            <a:ext cx="261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0-20 Hz (simultaneous)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FEEBAA-06DE-BF4B-8522-8F624FF5A166}"/>
              </a:ext>
            </a:extLst>
          </p:cNvPr>
          <p:cNvSpPr txBox="1"/>
          <p:nvPr/>
        </p:nvSpPr>
        <p:spPr>
          <a:xfrm>
            <a:off x="6721015" y="2533033"/>
            <a:ext cx="167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4-20 Hz</a:t>
            </a:r>
          </a:p>
        </p:txBody>
      </p:sp>
    </p:spTree>
    <p:extLst>
      <p:ext uri="{BB962C8B-B14F-4D97-AF65-F5344CB8AC3E}">
        <p14:creationId xmlns:p14="http://schemas.microsoft.com/office/powerpoint/2010/main" val="3104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9084D4F-4A8B-7A4E-96FE-9F6C75C5715E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35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85000"/>
                  </a:schemeClr>
                </a:solidFill>
              </a:rPr>
              <a:t>Low-frequency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C54D1-D3CD-4744-8FA9-8D112A451755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0669D-E434-FC49-B4ED-ACE0261CE519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Simultaneous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1D450A-58BC-924C-B587-6A24C17F894B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F1EF63-A631-B445-A707-CC0680C44061}"/>
              </a:ext>
            </a:extLst>
          </p:cNvPr>
          <p:cNvSpPr/>
          <p:nvPr/>
        </p:nvSpPr>
        <p:spPr>
          <a:xfrm>
            <a:off x="4744180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282C8-095B-D545-8C39-C783B2B36F9F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AA846-7418-6242-A5B9-F9FBB19EBC82}"/>
              </a:ext>
            </a:extLst>
          </p:cNvPr>
          <p:cNvSpPr txBox="1"/>
          <p:nvPr/>
        </p:nvSpPr>
        <p:spPr>
          <a:xfrm>
            <a:off x="5107699" y="3437841"/>
            <a:ext cx="3252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532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5DDC30-363E-8441-8DD5-55C157FECAE4}"/>
              </a:ext>
            </a:extLst>
          </p:cNvPr>
          <p:cNvSpPr/>
          <p:nvPr/>
        </p:nvSpPr>
        <p:spPr>
          <a:xfrm>
            <a:off x="4744180" y="3068294"/>
            <a:ext cx="3979563" cy="17624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9084D4F-4A8B-7A4E-96FE-9F6C75C5715E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36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85000"/>
                  </a:schemeClr>
                </a:solidFill>
              </a:rPr>
              <a:t>Low-frequency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C54D1-D3CD-4744-8FA9-8D112A451755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0669D-E434-FC49-B4ED-ACE0261CE519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Simultaneous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1D450A-58BC-924C-B587-6A24C17F894B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F1EF63-A631-B445-A707-CC0680C44061}"/>
              </a:ext>
            </a:extLst>
          </p:cNvPr>
          <p:cNvSpPr/>
          <p:nvPr/>
        </p:nvSpPr>
        <p:spPr>
          <a:xfrm>
            <a:off x="4744180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282C8-095B-D545-8C39-C783B2B36F9F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4FE05A-8A40-2D4A-B85B-C5752F45F18A}"/>
              </a:ext>
            </a:extLst>
          </p:cNvPr>
          <p:cNvSpPr txBox="1"/>
          <p:nvPr/>
        </p:nvSpPr>
        <p:spPr>
          <a:xfrm>
            <a:off x="4849022" y="3298950"/>
            <a:ext cx="3769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Reflection-based tomography algorithms</a:t>
            </a:r>
          </a:p>
        </p:txBody>
      </p:sp>
    </p:spTree>
    <p:extLst>
      <p:ext uri="{BB962C8B-B14F-4D97-AF65-F5344CB8AC3E}">
        <p14:creationId xmlns:p14="http://schemas.microsoft.com/office/powerpoint/2010/main" val="1626010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9084D4F-4A8B-7A4E-96FE-9F6C75C5715E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37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85000"/>
                  </a:schemeClr>
                </a:solidFill>
              </a:rPr>
              <a:t>Low-frequency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C54D1-D3CD-4744-8FA9-8D112A451755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0669D-E434-FC49-B4ED-ACE0261CE519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Simultaneous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1D450A-58BC-924C-B587-6A24C17F894B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F1EF63-A631-B445-A707-CC0680C44061}"/>
              </a:ext>
            </a:extLst>
          </p:cNvPr>
          <p:cNvSpPr/>
          <p:nvPr/>
        </p:nvSpPr>
        <p:spPr>
          <a:xfrm>
            <a:off x="4744180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282C8-095B-D545-8C39-C783B2B36F9F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580DBCE-1275-734C-88C2-29CFA997675B}"/>
              </a:ext>
            </a:extLst>
          </p:cNvPr>
          <p:cNvSpPr/>
          <p:nvPr/>
        </p:nvSpPr>
        <p:spPr>
          <a:xfrm>
            <a:off x="4744180" y="3068293"/>
            <a:ext cx="3979563" cy="1758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ADBF1A-89FA-6346-ADC4-13A1B317801B}"/>
              </a:ext>
            </a:extLst>
          </p:cNvPr>
          <p:cNvSpPr txBox="1"/>
          <p:nvPr/>
        </p:nvSpPr>
        <p:spPr>
          <a:xfrm>
            <a:off x="4744180" y="3102152"/>
            <a:ext cx="38972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Recover low-wavenumbers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Short-offset + reflection data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Simultaneously invert full data bandwidth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FA65751-6675-CA47-A2CA-41E8BA670AF1}"/>
              </a:ext>
            </a:extLst>
          </p:cNvPr>
          <p:cNvSpPr/>
          <p:nvPr/>
        </p:nvSpPr>
        <p:spPr>
          <a:xfrm>
            <a:off x="4744180" y="3068293"/>
            <a:ext cx="3979563" cy="1758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8EF7E1-92A6-D648-AD23-9EC1A19AF697}"/>
              </a:ext>
            </a:extLst>
          </p:cNvPr>
          <p:cNvSpPr txBox="1"/>
          <p:nvPr/>
        </p:nvSpPr>
        <p:spPr>
          <a:xfrm>
            <a:off x="4744180" y="3122784"/>
            <a:ext cx="3979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Tomographic FWI (TFWI)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Reflection FWI (RFWI)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Wave-equation migration velocity analysis (WEMVA)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Adaptive waveform inversion (AWI)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9084D4F-4A8B-7A4E-96FE-9F6C75C5715E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38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85000"/>
                  </a:schemeClr>
                </a:solidFill>
              </a:rPr>
              <a:t>Low-frequency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C54D1-D3CD-4744-8FA9-8D112A451755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0669D-E434-FC49-B4ED-ACE0261CE519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Simultaneous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1D450A-58BC-924C-B587-6A24C17F894B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F1EF63-A631-B445-A707-CC0680C44061}"/>
              </a:ext>
            </a:extLst>
          </p:cNvPr>
          <p:cNvSpPr/>
          <p:nvPr/>
        </p:nvSpPr>
        <p:spPr>
          <a:xfrm>
            <a:off x="4744180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282C8-095B-D545-8C39-C783B2B36F9F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</p:spTree>
    <p:extLst>
      <p:ext uri="{BB962C8B-B14F-4D97-AF65-F5344CB8AC3E}">
        <p14:creationId xmlns:p14="http://schemas.microsoft.com/office/powerpoint/2010/main" val="30401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973E1B-2CB2-1B4C-B21F-D27D4CE93787}"/>
              </a:ext>
            </a:extLst>
          </p:cNvPr>
          <p:cNvSpPr/>
          <p:nvPr/>
        </p:nvSpPr>
        <p:spPr>
          <a:xfrm>
            <a:off x="4744180" y="3068293"/>
            <a:ext cx="3979563" cy="1758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9084D4F-4A8B-7A4E-96FE-9F6C75C5715E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39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85000"/>
                  </a:schemeClr>
                </a:solidFill>
              </a:rPr>
              <a:t>Low-frequency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C54D1-D3CD-4744-8FA9-8D112A451755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0669D-E434-FC49-B4ED-ACE0261CE519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Simultaneous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1D450A-58BC-924C-B587-6A24C17F894B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F1EF63-A631-B445-A707-CC0680C44061}"/>
              </a:ext>
            </a:extLst>
          </p:cNvPr>
          <p:cNvSpPr/>
          <p:nvPr/>
        </p:nvSpPr>
        <p:spPr>
          <a:xfrm>
            <a:off x="4744180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282C8-095B-D545-8C39-C783B2B36F9F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1BCC00-C716-964C-88BD-EAA48FB2FF4B}"/>
              </a:ext>
            </a:extLst>
          </p:cNvPr>
          <p:cNvSpPr txBox="1"/>
          <p:nvPr/>
        </p:nvSpPr>
        <p:spPr>
          <a:xfrm>
            <a:off x="4754012" y="3286874"/>
            <a:ext cx="39795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Full waveform inversion </a:t>
            </a:r>
          </a:p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by model extension</a:t>
            </a:r>
          </a:p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(next talk)</a:t>
            </a:r>
          </a:p>
        </p:txBody>
      </p:sp>
    </p:spTree>
    <p:extLst>
      <p:ext uri="{BB962C8B-B14F-4D97-AF65-F5344CB8AC3E}">
        <p14:creationId xmlns:p14="http://schemas.microsoft.com/office/powerpoint/2010/main" val="250098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3275"/>
            <a:ext cx="7886700" cy="3867831"/>
          </a:xfrm>
        </p:spPr>
        <p:txBody>
          <a:bodyPr>
            <a:noAutofit/>
          </a:bodyPr>
          <a:lstStyle/>
          <a:p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Model-space approach for multi-scale waveform inversion</a:t>
            </a:r>
          </a:p>
          <a:p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Why?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Build low-wavenumber updates using all frequencies (simultaneously)</a:t>
            </a:r>
          </a:p>
          <a:p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How?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Simultaneously inject all data frequencies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Parametrize model on a coarse spline grid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Refine grid with iterations</a:t>
            </a:r>
          </a:p>
          <a:p>
            <a:r>
              <a:rPr lang="en-US" sz="2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When?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FWIME: Use high-frequency data to update low-wavenumbers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B801FB-02C5-D240-95ED-4A83DD49F3C0}"/>
              </a:ext>
            </a:extLst>
          </p:cNvPr>
          <p:cNvSpPr/>
          <p:nvPr/>
        </p:nvSpPr>
        <p:spPr>
          <a:xfrm>
            <a:off x="430307" y="4007224"/>
            <a:ext cx="7381192" cy="899431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2C5AF-5B9D-3944-B419-806F86BE4645}"/>
              </a:ext>
            </a:extLst>
          </p:cNvPr>
          <p:cNvSpPr txBox="1"/>
          <p:nvPr/>
        </p:nvSpPr>
        <p:spPr>
          <a:xfrm>
            <a:off x="7786868" y="4072535"/>
            <a:ext cx="1388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Today</a:t>
            </a:r>
          </a:p>
          <a:p>
            <a:r>
              <a:rPr lang="en-US" sz="2000" dirty="0">
                <a:solidFill>
                  <a:srgbClr val="0070C0"/>
                </a:solidFill>
              </a:rPr>
              <a:t>@ 10:25am</a:t>
            </a:r>
          </a:p>
        </p:txBody>
      </p:sp>
    </p:spTree>
    <p:extLst>
      <p:ext uri="{BB962C8B-B14F-4D97-AF65-F5344CB8AC3E}">
        <p14:creationId xmlns:p14="http://schemas.microsoft.com/office/powerpoint/2010/main" val="406969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9084D4F-4A8B-7A4E-96FE-9F6C75C5715E}"/>
              </a:ext>
            </a:extLst>
          </p:cNvPr>
          <p:cNvSpPr/>
          <p:nvPr/>
        </p:nvSpPr>
        <p:spPr>
          <a:xfrm>
            <a:off x="4744180" y="409903"/>
            <a:ext cx="3979563" cy="994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40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>
                    <a:lumMod val="85000"/>
                  </a:schemeClr>
                </a:solidFill>
              </a:rPr>
              <a:t>Low-frequency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C54D1-D3CD-4744-8FA9-8D112A451755}"/>
              </a:ext>
            </a:extLst>
          </p:cNvPr>
          <p:cNvSpPr txBox="1"/>
          <p:nvPr/>
        </p:nvSpPr>
        <p:spPr>
          <a:xfrm>
            <a:off x="4832668" y="605174"/>
            <a:ext cx="38087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No low-frequency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EC24430-6666-874D-8B09-2B57C4D5615A}"/>
              </a:ext>
            </a:extLst>
          </p:cNvPr>
          <p:cNvSpPr/>
          <p:nvPr/>
        </p:nvSpPr>
        <p:spPr>
          <a:xfrm>
            <a:off x="308658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0669D-E434-FC49-B4ED-ACE0261CE519}"/>
              </a:ext>
            </a:extLst>
          </p:cNvPr>
          <p:cNvSpPr txBox="1"/>
          <p:nvPr/>
        </p:nvSpPr>
        <p:spPr>
          <a:xfrm>
            <a:off x="509432" y="3753312"/>
            <a:ext cx="32525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Simultaneous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C1D450A-58BC-924C-B587-6A24C17F894B}"/>
              </a:ext>
            </a:extLst>
          </p:cNvPr>
          <p:cNvSpPr/>
          <p:nvPr/>
        </p:nvSpPr>
        <p:spPr>
          <a:xfrm>
            <a:off x="308658" y="3517425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F1EF63-A631-B445-A707-CC0680C44061}"/>
              </a:ext>
            </a:extLst>
          </p:cNvPr>
          <p:cNvSpPr/>
          <p:nvPr/>
        </p:nvSpPr>
        <p:spPr>
          <a:xfrm>
            <a:off x="4744180" y="1986257"/>
            <a:ext cx="3979563" cy="948828"/>
          </a:xfrm>
          <a:prstGeom prst="round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282C8-095B-D545-8C39-C783B2B36F9F}"/>
              </a:ext>
            </a:extLst>
          </p:cNvPr>
          <p:cNvSpPr txBox="1"/>
          <p:nvPr/>
        </p:nvSpPr>
        <p:spPr>
          <a:xfrm>
            <a:off x="4959927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1">
                    <a:lumMod val="65000"/>
                  </a:schemeClr>
                </a:solidFill>
              </a:rPr>
              <a:t>multi-scale FWI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419107C-DB98-FC4B-AE9B-F12F88950C13}"/>
              </a:ext>
            </a:extLst>
          </p:cNvPr>
          <p:cNvSpPr/>
          <p:nvPr/>
        </p:nvSpPr>
        <p:spPr>
          <a:xfrm>
            <a:off x="4744180" y="3068293"/>
            <a:ext cx="3979563" cy="17624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FWIME</a:t>
            </a:r>
          </a:p>
        </p:txBody>
      </p:sp>
    </p:spTree>
    <p:extLst>
      <p:ext uri="{BB962C8B-B14F-4D97-AF65-F5344CB8AC3E}">
        <p14:creationId xmlns:p14="http://schemas.microsoft.com/office/powerpoint/2010/main" val="604405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718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Build low-wavenumbers first!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Simultaneously invert full data-bandwidth to build low-wavenumbers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not useful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Control content of wavenumber updates directly on model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Model-space multi-scale waveform inversion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How?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Smoothing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Wavenumber filtering (Biondi and </a:t>
            </a:r>
            <a:r>
              <a:rPr lang="en-US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Almomin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2014)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Spline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4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718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Build low-wavenumbers first!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Simultaneously invert full data-bandwidth to build low-wavenumbers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not useful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Control content of wavenumber updates directly on model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Wavelength continuation (Biondi and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Almomin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2014)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waveform inversion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How?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Smoothing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Wavenumber filtering (Biondi and </a:t>
            </a:r>
            <a:r>
              <a:rPr lang="en-US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Almomin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2014)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Spline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5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718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Build low-wavenumbers first!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Simultaneously invert full data-bandwidth to build low-wavenumbers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not useful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Control content of wavenumber updates directly on model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Wavelength continuation (Biondi and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Almomin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2014)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waveform inversion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How?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Smoothing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Wavenumber filtering (Biondi and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Almomin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2014)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Spline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718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Build low-wavenumbers first!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Simultaneously invert full data-bandwidth to build low-wavenumbers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not useful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Control content of wavenumber updates directly on model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Wavelength continuation (Biondi and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Almomin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2014)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waveform inversion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How?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Smoothing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Wavenumber filtering (Biondi and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Almomin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, 2014)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Spline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84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0272" y="1896839"/>
            <a:ext cx="10373033" cy="994172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chemeClr val="bg2">
                    <a:lumMod val="25000"/>
                  </a:schemeClr>
                </a:solidFill>
              </a:rPr>
              <a:t>Waveform inversion by </a:t>
            </a:r>
            <a:br>
              <a:rPr lang="en-US" sz="4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500" dirty="0">
                <a:solidFill>
                  <a:schemeClr val="bg2">
                    <a:lumMod val="25000"/>
                  </a:schemeClr>
                </a:solidFill>
              </a:rPr>
              <a:t>spline interpolation:</a:t>
            </a:r>
            <a:br>
              <a:rPr lang="en-US" sz="4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000" i="1" dirty="0">
                <a:solidFill>
                  <a:schemeClr val="bg2">
                    <a:lumMod val="25000"/>
                  </a:schemeClr>
                </a:solidFill>
              </a:rPr>
              <a:t>How do we integrate it in our workflow?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23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using basis-splines (B-splines)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Integrating spline parametrization in waveform inversion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29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using basis-splines (B-splines)</a:t>
            </a: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Integrating spline parametrization in waveform inversion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05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using B-splines -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78C9480-D038-724B-9438-5F51F3881735}" type="slidenum">
              <a:rPr lang="en-US" smtClean="0"/>
              <a:t>48</a:t>
            </a:fld>
            <a:endParaRPr lang="en-US"/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24324566-E388-CD49-861E-E3E243B8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77493"/>
            <a:ext cx="7886700" cy="581324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Linear mapping of a property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Ensures smoothness (order 3) 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Not an “interpolation” method (e.g., cubic splines)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Computationally very efficient (2D, 3D, 4D, etc.)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Well-conditioned: </a:t>
            </a:r>
            <a:r>
              <a:rPr lang="en-US" sz="1800" dirty="0">
                <a:solidFill>
                  <a:srgbClr val="FF0000"/>
                </a:solidFill>
              </a:rPr>
              <a:t>S</a:t>
            </a:r>
            <a:r>
              <a:rPr lang="en-US" sz="1800" baseline="30000" dirty="0">
                <a:solidFill>
                  <a:srgbClr val="FF0000"/>
                </a:solidFill>
              </a:rPr>
              <a:t>*</a:t>
            </a:r>
            <a:r>
              <a:rPr lang="en-US" sz="1800" dirty="0">
                <a:solidFill>
                  <a:srgbClr val="00B050"/>
                </a:solidFill>
              </a:rPr>
              <a:t>S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invertible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81B23347-DC74-D846-AB9D-94B4A9873A61}"/>
              </a:ext>
            </a:extLst>
          </p:cNvPr>
          <p:cNvSpPr/>
          <p:nvPr/>
        </p:nvSpPr>
        <p:spPr>
          <a:xfrm>
            <a:off x="2625213" y="1769810"/>
            <a:ext cx="1307690" cy="98322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COARSE</a:t>
            </a:r>
          </a:p>
          <a:p>
            <a:pPr algn="ctr"/>
            <a:r>
              <a:rPr lang="en-US" sz="1600" b="1" dirty="0"/>
              <a:t>IRREGULAR</a:t>
            </a:r>
          </a:p>
          <a:p>
            <a:pPr algn="ctr"/>
            <a:r>
              <a:rPr lang="en-US" sz="1600" b="1" dirty="0"/>
              <a:t>GRID</a:t>
            </a:r>
          </a:p>
        </p:txBody>
      </p:sp>
      <p:sp>
        <p:nvSpPr>
          <p:cNvPr id="128" name="Right Arrow 127">
            <a:extLst>
              <a:ext uri="{FF2B5EF4-FFF2-40B4-BE49-F238E27FC236}">
                <a16:creationId xmlns:a16="http://schemas.microsoft.com/office/drawing/2014/main" id="{99EBF7BD-6A85-AA42-8C3A-673F71B4143C}"/>
              </a:ext>
            </a:extLst>
          </p:cNvPr>
          <p:cNvSpPr/>
          <p:nvPr/>
        </p:nvSpPr>
        <p:spPr>
          <a:xfrm>
            <a:off x="4326194" y="1838243"/>
            <a:ext cx="904567" cy="334297"/>
          </a:xfrm>
          <a:prstGeom prst="rightArrow">
            <a:avLst/>
          </a:prstGeom>
          <a:solidFill>
            <a:srgbClr val="00B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83695C0E-1D3F-B44D-91FA-E4204F47F465}"/>
              </a:ext>
            </a:extLst>
          </p:cNvPr>
          <p:cNvSpPr/>
          <p:nvPr/>
        </p:nvSpPr>
        <p:spPr>
          <a:xfrm>
            <a:off x="5637623" y="1769810"/>
            <a:ext cx="1307690" cy="9832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FINE</a:t>
            </a:r>
          </a:p>
          <a:p>
            <a:pPr algn="ctr"/>
            <a:r>
              <a:rPr lang="en-US" sz="1600" b="1" dirty="0"/>
              <a:t>REGULAR</a:t>
            </a:r>
          </a:p>
          <a:p>
            <a:pPr algn="ctr"/>
            <a:r>
              <a:rPr lang="en-US" sz="1600" b="1" dirty="0"/>
              <a:t>GRID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AFE6D17-9656-A14A-8A01-F86C70B20E9E}"/>
              </a:ext>
            </a:extLst>
          </p:cNvPr>
          <p:cNvSpPr txBox="1"/>
          <p:nvPr/>
        </p:nvSpPr>
        <p:spPr>
          <a:xfrm>
            <a:off x="4590288" y="1389997"/>
            <a:ext cx="432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132" name="Right Arrow 131">
            <a:extLst>
              <a:ext uri="{FF2B5EF4-FFF2-40B4-BE49-F238E27FC236}">
                <a16:creationId xmlns:a16="http://schemas.microsoft.com/office/drawing/2014/main" id="{DE088E46-A27F-1648-A475-52AB98C931A2}"/>
              </a:ext>
            </a:extLst>
          </p:cNvPr>
          <p:cNvSpPr/>
          <p:nvPr/>
        </p:nvSpPr>
        <p:spPr>
          <a:xfrm rot="10800000">
            <a:off x="4298761" y="2354163"/>
            <a:ext cx="904567" cy="334297"/>
          </a:xfrm>
          <a:prstGeom prst="rightArrow">
            <a:avLst/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3702EE0-8699-5742-AC77-683B18EDFA26}"/>
              </a:ext>
            </a:extLst>
          </p:cNvPr>
          <p:cNvSpPr txBox="1"/>
          <p:nvPr/>
        </p:nvSpPr>
        <p:spPr>
          <a:xfrm>
            <a:off x="4340597" y="2593085"/>
            <a:ext cx="87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S</a:t>
            </a:r>
            <a:r>
              <a:rPr lang="en-US" sz="3000" baseline="30000" dirty="0">
                <a:solidFill>
                  <a:srgbClr val="FF0000"/>
                </a:solidFill>
              </a:rPr>
              <a:t>*</a:t>
            </a:r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2A3545-1D61-E54F-9958-375217338D31}"/>
              </a:ext>
            </a:extLst>
          </p:cNvPr>
          <p:cNvCxnSpPr>
            <a:cxnSpLocks/>
          </p:cNvCxnSpPr>
          <p:nvPr/>
        </p:nvCxnSpPr>
        <p:spPr>
          <a:xfrm flipV="1">
            <a:off x="6278589" y="2753036"/>
            <a:ext cx="0" cy="394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7FBEEB3-833E-FA43-BCD6-AAEF2B9B8012}"/>
              </a:ext>
            </a:extLst>
          </p:cNvPr>
          <p:cNvSpPr txBox="1"/>
          <p:nvPr/>
        </p:nvSpPr>
        <p:spPr>
          <a:xfrm>
            <a:off x="5414760" y="3130855"/>
            <a:ext cx="1828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1"/>
                </a:solidFill>
              </a:rPr>
              <a:t>Finite-difference grid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84D0B4-C1A0-B847-8B1F-913BA99C18A0}"/>
              </a:ext>
            </a:extLst>
          </p:cNvPr>
          <p:cNvCxnSpPr>
            <a:cxnSpLocks/>
          </p:cNvCxnSpPr>
          <p:nvPr/>
        </p:nvCxnSpPr>
        <p:spPr>
          <a:xfrm flipV="1">
            <a:off x="3247104" y="2769264"/>
            <a:ext cx="0" cy="3940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2145B88-01E9-654C-8AC7-6E2AAC9B3E70}"/>
              </a:ext>
            </a:extLst>
          </p:cNvPr>
          <p:cNvSpPr txBox="1"/>
          <p:nvPr/>
        </p:nvSpPr>
        <p:spPr>
          <a:xfrm>
            <a:off x="2383275" y="3147083"/>
            <a:ext cx="1828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Spline grid</a:t>
            </a:r>
          </a:p>
        </p:txBody>
      </p:sp>
    </p:spTree>
    <p:extLst>
      <p:ext uri="{BB962C8B-B14F-4D97-AF65-F5344CB8AC3E}">
        <p14:creationId xmlns:p14="http://schemas.microsoft.com/office/powerpoint/2010/main" val="35613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29" grpId="0" animBg="1"/>
      <p:bldP spid="130" grpId="0"/>
      <p:bldP spid="132" grpId="0" animBg="1"/>
      <p:bldP spid="133" grpId="0"/>
      <p:bldP spid="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with B-splines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378C9480-D038-724B-9438-5F51F3881735}" type="slidenum">
              <a:rPr lang="en-US" smtClean="0"/>
              <a:t>49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E48F25-5ECB-8541-8E97-FE8085D478D8}"/>
              </a:ext>
            </a:extLst>
          </p:cNvPr>
          <p:cNvCxnSpPr>
            <a:cxnSpLocks/>
          </p:cNvCxnSpPr>
          <p:nvPr/>
        </p:nvCxnSpPr>
        <p:spPr>
          <a:xfrm flipV="1">
            <a:off x="435863" y="1594886"/>
            <a:ext cx="0" cy="260623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B9F661-1892-9F48-A9ED-61C19FD25FA5}"/>
              </a:ext>
            </a:extLst>
          </p:cNvPr>
          <p:cNvSpPr txBox="1"/>
          <p:nvPr/>
        </p:nvSpPr>
        <p:spPr>
          <a:xfrm>
            <a:off x="-180647" y="1099786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Velocity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E354BA-FCCC-A845-A2A9-C02B42F74313}"/>
              </a:ext>
            </a:extLst>
          </p:cNvPr>
          <p:cNvSpPr txBox="1"/>
          <p:nvPr/>
        </p:nvSpPr>
        <p:spPr>
          <a:xfrm>
            <a:off x="7727519" y="4149328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Depth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E53AACB-5474-D445-BA49-86B7FFEA338D}"/>
              </a:ext>
            </a:extLst>
          </p:cNvPr>
          <p:cNvSpPr/>
          <p:nvPr/>
        </p:nvSpPr>
        <p:spPr>
          <a:xfrm>
            <a:off x="1141370" y="327349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5663F37-8624-E742-A6EB-5E8A735965A5}"/>
              </a:ext>
            </a:extLst>
          </p:cNvPr>
          <p:cNvSpPr/>
          <p:nvPr/>
        </p:nvSpPr>
        <p:spPr>
          <a:xfrm>
            <a:off x="1825051" y="280480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BAEA89-907A-F145-9F5D-2AF965068981}"/>
              </a:ext>
            </a:extLst>
          </p:cNvPr>
          <p:cNvSpPr/>
          <p:nvPr/>
        </p:nvSpPr>
        <p:spPr>
          <a:xfrm>
            <a:off x="2095078" y="297777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A714C53-F7D3-9948-8242-05B5C83DBC29}"/>
              </a:ext>
            </a:extLst>
          </p:cNvPr>
          <p:cNvSpPr/>
          <p:nvPr/>
        </p:nvSpPr>
        <p:spPr>
          <a:xfrm>
            <a:off x="3104074" y="3030237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0061C75-C979-214D-9AD5-633AC3F29D9F}"/>
              </a:ext>
            </a:extLst>
          </p:cNvPr>
          <p:cNvSpPr/>
          <p:nvPr/>
        </p:nvSpPr>
        <p:spPr>
          <a:xfrm>
            <a:off x="5179788" y="259193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27EFB1A-4036-9F4D-ADFB-E26AB62DDD60}"/>
              </a:ext>
            </a:extLst>
          </p:cNvPr>
          <p:cNvSpPr/>
          <p:nvPr/>
        </p:nvSpPr>
        <p:spPr>
          <a:xfrm>
            <a:off x="5534798" y="219413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94D379D-9EA2-764F-9318-DCFF4DB68088}"/>
              </a:ext>
            </a:extLst>
          </p:cNvPr>
          <p:cNvSpPr/>
          <p:nvPr/>
        </p:nvSpPr>
        <p:spPr>
          <a:xfrm>
            <a:off x="5901120" y="192256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3853AA-930E-FE42-AFD4-8658435108AC}"/>
              </a:ext>
            </a:extLst>
          </p:cNvPr>
          <p:cNvSpPr/>
          <p:nvPr/>
        </p:nvSpPr>
        <p:spPr>
          <a:xfrm>
            <a:off x="6696625" y="205489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7122E53-D1DC-7B43-8EB9-DAF15BF1EF2D}"/>
              </a:ext>
            </a:extLst>
          </p:cNvPr>
          <p:cNvSpPr/>
          <p:nvPr/>
        </p:nvSpPr>
        <p:spPr>
          <a:xfrm>
            <a:off x="7556559" y="178858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285850-CB58-AF42-84AF-05F1B99B5F08}"/>
              </a:ext>
            </a:extLst>
          </p:cNvPr>
          <p:cNvCxnSpPr>
            <a:cxnSpLocks/>
          </p:cNvCxnSpPr>
          <p:nvPr/>
        </p:nvCxnSpPr>
        <p:spPr>
          <a:xfrm flipV="1">
            <a:off x="435863" y="4176612"/>
            <a:ext cx="8146006" cy="4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E6538A-B6A7-394D-A06A-46E57DBC46F6}"/>
              </a:ext>
            </a:extLst>
          </p:cNvPr>
          <p:cNvCxnSpPr>
            <a:cxnSpLocks/>
          </p:cNvCxnSpPr>
          <p:nvPr/>
        </p:nvCxnSpPr>
        <p:spPr>
          <a:xfrm>
            <a:off x="3149794" y="2430682"/>
            <a:ext cx="0" cy="5082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144418E-69A2-8E46-BD18-5B88E57DEE82}"/>
              </a:ext>
            </a:extLst>
          </p:cNvPr>
          <p:cNvSpPr txBox="1"/>
          <p:nvPr/>
        </p:nvSpPr>
        <p:spPr>
          <a:xfrm>
            <a:off x="2095078" y="1996724"/>
            <a:ext cx="210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Control point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A8E0624-4A06-E940-A040-F4961DA672AA}"/>
              </a:ext>
            </a:extLst>
          </p:cNvPr>
          <p:cNvCxnSpPr>
            <a:cxnSpLocks/>
          </p:cNvCxnSpPr>
          <p:nvPr/>
        </p:nvCxnSpPr>
        <p:spPr>
          <a:xfrm>
            <a:off x="85329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043704-5011-FF45-93D4-40C2685DD46B}"/>
              </a:ext>
            </a:extLst>
          </p:cNvPr>
          <p:cNvCxnSpPr>
            <a:cxnSpLocks/>
          </p:cNvCxnSpPr>
          <p:nvPr/>
        </p:nvCxnSpPr>
        <p:spPr>
          <a:xfrm>
            <a:off x="117738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7743543-C7A0-B84E-90BE-0616AC9F2318}"/>
              </a:ext>
            </a:extLst>
          </p:cNvPr>
          <p:cNvCxnSpPr>
            <a:cxnSpLocks/>
          </p:cNvCxnSpPr>
          <p:nvPr/>
        </p:nvCxnSpPr>
        <p:spPr>
          <a:xfrm>
            <a:off x="1850174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35DD8F2-B115-1D42-A28D-8BB1514840A9}"/>
              </a:ext>
            </a:extLst>
          </p:cNvPr>
          <p:cNvCxnSpPr>
            <a:cxnSpLocks/>
          </p:cNvCxnSpPr>
          <p:nvPr/>
        </p:nvCxnSpPr>
        <p:spPr>
          <a:xfrm>
            <a:off x="214079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B392E2-065F-BE4A-AEDD-3C352287DB12}"/>
              </a:ext>
            </a:extLst>
          </p:cNvPr>
          <p:cNvCxnSpPr>
            <a:cxnSpLocks/>
          </p:cNvCxnSpPr>
          <p:nvPr/>
        </p:nvCxnSpPr>
        <p:spPr>
          <a:xfrm>
            <a:off x="314660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6114450-7F8F-824E-90EE-58497A0F3629}"/>
              </a:ext>
            </a:extLst>
          </p:cNvPr>
          <p:cNvCxnSpPr>
            <a:cxnSpLocks/>
          </p:cNvCxnSpPr>
          <p:nvPr/>
        </p:nvCxnSpPr>
        <p:spPr>
          <a:xfrm>
            <a:off x="5237619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6B3C0B9-8D83-EF42-BA92-1BEAAA297496}"/>
              </a:ext>
            </a:extLst>
          </p:cNvPr>
          <p:cNvCxnSpPr>
            <a:cxnSpLocks/>
          </p:cNvCxnSpPr>
          <p:nvPr/>
        </p:nvCxnSpPr>
        <p:spPr>
          <a:xfrm>
            <a:off x="558051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6B277A9-8512-324F-A066-CE4E160E9B91}"/>
              </a:ext>
            </a:extLst>
          </p:cNvPr>
          <p:cNvCxnSpPr>
            <a:cxnSpLocks/>
          </p:cNvCxnSpPr>
          <p:nvPr/>
        </p:nvCxnSpPr>
        <p:spPr>
          <a:xfrm>
            <a:off x="5953127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8CFE7A4-FC1B-9344-BB6D-371DC1189701}"/>
              </a:ext>
            </a:extLst>
          </p:cNvPr>
          <p:cNvCxnSpPr>
            <a:cxnSpLocks/>
          </p:cNvCxnSpPr>
          <p:nvPr/>
        </p:nvCxnSpPr>
        <p:spPr>
          <a:xfrm>
            <a:off x="673595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89CBFEB-8623-8641-BB0B-8229F345C652}"/>
              </a:ext>
            </a:extLst>
          </p:cNvPr>
          <p:cNvCxnSpPr>
            <a:cxnSpLocks/>
          </p:cNvCxnSpPr>
          <p:nvPr/>
        </p:nvCxnSpPr>
        <p:spPr>
          <a:xfrm>
            <a:off x="759589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44008C4B-3C54-A743-88E4-55AA2D8B932F}"/>
              </a:ext>
            </a:extLst>
          </p:cNvPr>
          <p:cNvSpPr/>
          <p:nvPr/>
        </p:nvSpPr>
        <p:spPr>
          <a:xfrm>
            <a:off x="821803" y="370206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3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Motivation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Spline parametrization for waveform inversion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 examples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Summary, conclusions, and opportunities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44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with B-splines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50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E48F25-5ECB-8541-8E97-FE8085D478D8}"/>
              </a:ext>
            </a:extLst>
          </p:cNvPr>
          <p:cNvCxnSpPr>
            <a:cxnSpLocks/>
          </p:cNvCxnSpPr>
          <p:nvPr/>
        </p:nvCxnSpPr>
        <p:spPr>
          <a:xfrm flipV="1">
            <a:off x="435863" y="1594886"/>
            <a:ext cx="0" cy="260623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2340742-A2D8-3D44-B81A-A79135B1ED86}"/>
              </a:ext>
            </a:extLst>
          </p:cNvPr>
          <p:cNvSpPr/>
          <p:nvPr/>
        </p:nvSpPr>
        <p:spPr>
          <a:xfrm>
            <a:off x="821803" y="370206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B9F661-1892-9F48-A9ED-61C19FD25FA5}"/>
              </a:ext>
            </a:extLst>
          </p:cNvPr>
          <p:cNvSpPr txBox="1"/>
          <p:nvPr/>
        </p:nvSpPr>
        <p:spPr>
          <a:xfrm>
            <a:off x="-180647" y="1099786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Velocity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E354BA-FCCC-A845-A2A9-C02B42F74313}"/>
              </a:ext>
            </a:extLst>
          </p:cNvPr>
          <p:cNvSpPr txBox="1"/>
          <p:nvPr/>
        </p:nvSpPr>
        <p:spPr>
          <a:xfrm>
            <a:off x="7727519" y="4149328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Depth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E53AACB-5474-D445-BA49-86B7FFEA338D}"/>
              </a:ext>
            </a:extLst>
          </p:cNvPr>
          <p:cNvSpPr/>
          <p:nvPr/>
        </p:nvSpPr>
        <p:spPr>
          <a:xfrm>
            <a:off x="1141370" y="327349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5663F37-8624-E742-A6EB-5E8A735965A5}"/>
              </a:ext>
            </a:extLst>
          </p:cNvPr>
          <p:cNvSpPr/>
          <p:nvPr/>
        </p:nvSpPr>
        <p:spPr>
          <a:xfrm>
            <a:off x="1825051" y="280480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BAEA89-907A-F145-9F5D-2AF965068981}"/>
              </a:ext>
            </a:extLst>
          </p:cNvPr>
          <p:cNvSpPr/>
          <p:nvPr/>
        </p:nvSpPr>
        <p:spPr>
          <a:xfrm>
            <a:off x="2095078" y="297777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A714C53-F7D3-9948-8242-05B5C83DBC29}"/>
              </a:ext>
            </a:extLst>
          </p:cNvPr>
          <p:cNvSpPr/>
          <p:nvPr/>
        </p:nvSpPr>
        <p:spPr>
          <a:xfrm>
            <a:off x="3104074" y="3030237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0061C75-C979-214D-9AD5-633AC3F29D9F}"/>
              </a:ext>
            </a:extLst>
          </p:cNvPr>
          <p:cNvSpPr/>
          <p:nvPr/>
        </p:nvSpPr>
        <p:spPr>
          <a:xfrm>
            <a:off x="5179788" y="259193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27EFB1A-4036-9F4D-ADFB-E26AB62DDD60}"/>
              </a:ext>
            </a:extLst>
          </p:cNvPr>
          <p:cNvSpPr/>
          <p:nvPr/>
        </p:nvSpPr>
        <p:spPr>
          <a:xfrm>
            <a:off x="5534798" y="219413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94D379D-9EA2-764F-9318-DCFF4DB68088}"/>
              </a:ext>
            </a:extLst>
          </p:cNvPr>
          <p:cNvSpPr/>
          <p:nvPr/>
        </p:nvSpPr>
        <p:spPr>
          <a:xfrm>
            <a:off x="5901120" y="192256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3853AA-930E-FE42-AFD4-8658435108AC}"/>
              </a:ext>
            </a:extLst>
          </p:cNvPr>
          <p:cNvSpPr/>
          <p:nvPr/>
        </p:nvSpPr>
        <p:spPr>
          <a:xfrm>
            <a:off x="6696625" y="205489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7122E53-D1DC-7B43-8EB9-DAF15BF1EF2D}"/>
              </a:ext>
            </a:extLst>
          </p:cNvPr>
          <p:cNvSpPr/>
          <p:nvPr/>
        </p:nvSpPr>
        <p:spPr>
          <a:xfrm>
            <a:off x="7556559" y="178858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96DABED-0A1E-1D40-9367-F4106AD48AF1}"/>
              </a:ext>
            </a:extLst>
          </p:cNvPr>
          <p:cNvCxnSpPr>
            <a:cxnSpLocks/>
          </p:cNvCxnSpPr>
          <p:nvPr/>
        </p:nvCxnSpPr>
        <p:spPr>
          <a:xfrm>
            <a:off x="85329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FA7429-6DD6-0E44-A6D7-56066AD57B07}"/>
              </a:ext>
            </a:extLst>
          </p:cNvPr>
          <p:cNvCxnSpPr>
            <a:cxnSpLocks/>
          </p:cNvCxnSpPr>
          <p:nvPr/>
        </p:nvCxnSpPr>
        <p:spPr>
          <a:xfrm>
            <a:off x="117738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30127E6-B22C-AC49-9072-B7334C52B261}"/>
              </a:ext>
            </a:extLst>
          </p:cNvPr>
          <p:cNvCxnSpPr>
            <a:cxnSpLocks/>
          </p:cNvCxnSpPr>
          <p:nvPr/>
        </p:nvCxnSpPr>
        <p:spPr>
          <a:xfrm>
            <a:off x="1850174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F71A47-287A-B14A-94E7-B690E830AD01}"/>
              </a:ext>
            </a:extLst>
          </p:cNvPr>
          <p:cNvCxnSpPr>
            <a:cxnSpLocks/>
          </p:cNvCxnSpPr>
          <p:nvPr/>
        </p:nvCxnSpPr>
        <p:spPr>
          <a:xfrm>
            <a:off x="214079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9CC5A4-EFDB-1F45-B564-8DD83D43F7FA}"/>
              </a:ext>
            </a:extLst>
          </p:cNvPr>
          <p:cNvCxnSpPr>
            <a:cxnSpLocks/>
          </p:cNvCxnSpPr>
          <p:nvPr/>
        </p:nvCxnSpPr>
        <p:spPr>
          <a:xfrm>
            <a:off x="314660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285850-CB58-AF42-84AF-05F1B99B5F08}"/>
              </a:ext>
            </a:extLst>
          </p:cNvPr>
          <p:cNvCxnSpPr>
            <a:cxnSpLocks/>
          </p:cNvCxnSpPr>
          <p:nvPr/>
        </p:nvCxnSpPr>
        <p:spPr>
          <a:xfrm flipV="1">
            <a:off x="435863" y="4176612"/>
            <a:ext cx="8146006" cy="4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8C45DD9-312B-3F4B-8B7C-564D0468DA30}"/>
              </a:ext>
            </a:extLst>
          </p:cNvPr>
          <p:cNvCxnSpPr>
            <a:cxnSpLocks/>
          </p:cNvCxnSpPr>
          <p:nvPr/>
        </p:nvCxnSpPr>
        <p:spPr>
          <a:xfrm>
            <a:off x="5237619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4776A04-E0E8-5247-9201-9CD26BB75FE3}"/>
              </a:ext>
            </a:extLst>
          </p:cNvPr>
          <p:cNvCxnSpPr>
            <a:cxnSpLocks/>
          </p:cNvCxnSpPr>
          <p:nvPr/>
        </p:nvCxnSpPr>
        <p:spPr>
          <a:xfrm>
            <a:off x="558051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E4004D-CC43-2349-A446-9DE453CDAD93}"/>
              </a:ext>
            </a:extLst>
          </p:cNvPr>
          <p:cNvCxnSpPr>
            <a:cxnSpLocks/>
          </p:cNvCxnSpPr>
          <p:nvPr/>
        </p:nvCxnSpPr>
        <p:spPr>
          <a:xfrm>
            <a:off x="5953127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908F4EC-43D7-BF4E-9B43-9D70AE61954A}"/>
              </a:ext>
            </a:extLst>
          </p:cNvPr>
          <p:cNvCxnSpPr>
            <a:cxnSpLocks/>
          </p:cNvCxnSpPr>
          <p:nvPr/>
        </p:nvCxnSpPr>
        <p:spPr>
          <a:xfrm>
            <a:off x="673595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185FDB1-8515-D04B-B069-1C19721010C5}"/>
              </a:ext>
            </a:extLst>
          </p:cNvPr>
          <p:cNvCxnSpPr>
            <a:cxnSpLocks/>
          </p:cNvCxnSpPr>
          <p:nvPr/>
        </p:nvCxnSpPr>
        <p:spPr>
          <a:xfrm>
            <a:off x="759589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D7C7B975-B34E-8E42-899A-970F197C68F4}"/>
              </a:ext>
            </a:extLst>
          </p:cNvPr>
          <p:cNvSpPr txBox="1"/>
          <p:nvPr/>
        </p:nvSpPr>
        <p:spPr>
          <a:xfrm>
            <a:off x="2762195" y="4699658"/>
            <a:ext cx="3111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Irregular (coarse) spline grid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35F2DD6-6801-7D44-B6C2-1241DD5958F0}"/>
              </a:ext>
            </a:extLst>
          </p:cNvPr>
          <p:cNvCxnSpPr>
            <a:cxnSpLocks/>
          </p:cNvCxnSpPr>
          <p:nvPr/>
        </p:nvCxnSpPr>
        <p:spPr>
          <a:xfrm flipV="1">
            <a:off x="6735954" y="4304501"/>
            <a:ext cx="1" cy="3257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46C76A54-58DE-454B-A5AA-B512E794A6C9}"/>
              </a:ext>
            </a:extLst>
          </p:cNvPr>
          <p:cNvSpPr txBox="1"/>
          <p:nvPr/>
        </p:nvSpPr>
        <p:spPr>
          <a:xfrm>
            <a:off x="6093791" y="4623442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Spline node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E6538A-B6A7-394D-A06A-46E57DBC46F6}"/>
              </a:ext>
            </a:extLst>
          </p:cNvPr>
          <p:cNvCxnSpPr>
            <a:cxnSpLocks/>
          </p:cNvCxnSpPr>
          <p:nvPr/>
        </p:nvCxnSpPr>
        <p:spPr>
          <a:xfrm flipH="1">
            <a:off x="436306" y="1639578"/>
            <a:ext cx="862433" cy="4760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144418E-69A2-8E46-BD18-5B88E57DEE82}"/>
              </a:ext>
            </a:extLst>
          </p:cNvPr>
          <p:cNvSpPr txBox="1"/>
          <p:nvPr/>
        </p:nvSpPr>
        <p:spPr>
          <a:xfrm>
            <a:off x="817488" y="1326853"/>
            <a:ext cx="3325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Spline node “weight”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1D6222F7-D1E2-B345-8E14-FDAB1669C264}"/>
              </a:ext>
            </a:extLst>
          </p:cNvPr>
          <p:cNvSpPr/>
          <p:nvPr/>
        </p:nvSpPr>
        <p:spPr>
          <a:xfrm rot="16200000">
            <a:off x="4024536" y="1109535"/>
            <a:ext cx="365760" cy="6881170"/>
          </a:xfrm>
          <a:prstGeom prst="leftBrace">
            <a:avLst>
              <a:gd name="adj1" fmla="val 55833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29E274-6657-FE4C-A7D5-4E5F67399632}"/>
              </a:ext>
            </a:extLst>
          </p:cNvPr>
          <p:cNvCxnSpPr>
            <a:cxnSpLocks/>
          </p:cNvCxnSpPr>
          <p:nvPr/>
        </p:nvCxnSpPr>
        <p:spPr>
          <a:xfrm>
            <a:off x="435863" y="2093532"/>
            <a:ext cx="630214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143724C-3AE8-3F44-A299-0A41B6048005}"/>
              </a:ext>
            </a:extLst>
          </p:cNvPr>
          <p:cNvCxnSpPr>
            <a:cxnSpLocks/>
          </p:cNvCxnSpPr>
          <p:nvPr/>
        </p:nvCxnSpPr>
        <p:spPr>
          <a:xfrm flipV="1">
            <a:off x="6738008" y="2115641"/>
            <a:ext cx="0" cy="206097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7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12" grpId="0"/>
      <p:bldP spid="112" grpId="1"/>
      <p:bldP spid="42" grpId="0"/>
      <p:bldP spid="42" grpId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84">
            <a:extLst>
              <a:ext uri="{FF2B5EF4-FFF2-40B4-BE49-F238E27FC236}">
                <a16:creationId xmlns:a16="http://schemas.microsoft.com/office/drawing/2014/main" id="{5F895E2B-4EAD-BB4A-8604-31A9603D37B7}"/>
              </a:ext>
            </a:extLst>
          </p:cNvPr>
          <p:cNvSpPr/>
          <p:nvPr/>
        </p:nvSpPr>
        <p:spPr>
          <a:xfrm>
            <a:off x="893135" y="1860698"/>
            <a:ext cx="6709144" cy="1913860"/>
          </a:xfrm>
          <a:custGeom>
            <a:avLst/>
            <a:gdLst>
              <a:gd name="connsiteX0" fmla="*/ 0 w 6709144"/>
              <a:gd name="connsiteY0" fmla="*/ 1913860 h 1913860"/>
              <a:gd name="connsiteX1" fmla="*/ 563525 w 6709144"/>
              <a:gd name="connsiteY1" fmla="*/ 1244009 h 1913860"/>
              <a:gd name="connsiteX2" fmla="*/ 1584251 w 6709144"/>
              <a:gd name="connsiteY2" fmla="*/ 1031358 h 1913860"/>
              <a:gd name="connsiteX3" fmla="*/ 2594344 w 6709144"/>
              <a:gd name="connsiteY3" fmla="*/ 1456660 h 1913860"/>
              <a:gd name="connsiteX4" fmla="*/ 3710763 w 6709144"/>
              <a:gd name="connsiteY4" fmla="*/ 1414130 h 1913860"/>
              <a:gd name="connsiteX5" fmla="*/ 4391246 w 6709144"/>
              <a:gd name="connsiteY5" fmla="*/ 808074 h 1913860"/>
              <a:gd name="connsiteX6" fmla="*/ 5018567 w 6709144"/>
              <a:gd name="connsiteY6" fmla="*/ 212651 h 1913860"/>
              <a:gd name="connsiteX7" fmla="*/ 5890437 w 6709144"/>
              <a:gd name="connsiteY7" fmla="*/ 350874 h 1913860"/>
              <a:gd name="connsiteX8" fmla="*/ 6709144 w 6709144"/>
              <a:gd name="connsiteY8" fmla="*/ 0 h 191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09144" h="1913860">
                <a:moveTo>
                  <a:pt x="0" y="1913860"/>
                </a:moveTo>
                <a:cubicBezTo>
                  <a:pt x="149741" y="1652476"/>
                  <a:pt x="299483" y="1391093"/>
                  <a:pt x="563525" y="1244009"/>
                </a:cubicBezTo>
                <a:cubicBezTo>
                  <a:pt x="827567" y="1096925"/>
                  <a:pt x="1245781" y="995916"/>
                  <a:pt x="1584251" y="1031358"/>
                </a:cubicBezTo>
                <a:cubicBezTo>
                  <a:pt x="1922721" y="1066800"/>
                  <a:pt x="2239925" y="1392865"/>
                  <a:pt x="2594344" y="1456660"/>
                </a:cubicBezTo>
                <a:cubicBezTo>
                  <a:pt x="2948763" y="1520455"/>
                  <a:pt x="3411279" y="1522228"/>
                  <a:pt x="3710763" y="1414130"/>
                </a:cubicBezTo>
                <a:cubicBezTo>
                  <a:pt x="4010247" y="1306032"/>
                  <a:pt x="4173279" y="1008320"/>
                  <a:pt x="4391246" y="808074"/>
                </a:cubicBezTo>
                <a:cubicBezTo>
                  <a:pt x="4609213" y="607828"/>
                  <a:pt x="4768702" y="288851"/>
                  <a:pt x="5018567" y="212651"/>
                </a:cubicBezTo>
                <a:cubicBezTo>
                  <a:pt x="5268432" y="136451"/>
                  <a:pt x="5608674" y="386316"/>
                  <a:pt x="5890437" y="350874"/>
                </a:cubicBezTo>
                <a:cubicBezTo>
                  <a:pt x="6172200" y="315432"/>
                  <a:pt x="6440672" y="157716"/>
                  <a:pt x="6709144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with B-splines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51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E48F25-5ECB-8541-8E97-FE8085D478D8}"/>
              </a:ext>
            </a:extLst>
          </p:cNvPr>
          <p:cNvCxnSpPr>
            <a:cxnSpLocks/>
          </p:cNvCxnSpPr>
          <p:nvPr/>
        </p:nvCxnSpPr>
        <p:spPr>
          <a:xfrm flipV="1">
            <a:off x="435863" y="1594884"/>
            <a:ext cx="0" cy="270931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2340742-A2D8-3D44-B81A-A79135B1ED86}"/>
              </a:ext>
            </a:extLst>
          </p:cNvPr>
          <p:cNvSpPr/>
          <p:nvPr/>
        </p:nvSpPr>
        <p:spPr>
          <a:xfrm>
            <a:off x="821803" y="3702065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B9F661-1892-9F48-A9ED-61C19FD25FA5}"/>
              </a:ext>
            </a:extLst>
          </p:cNvPr>
          <p:cNvSpPr txBox="1"/>
          <p:nvPr/>
        </p:nvSpPr>
        <p:spPr>
          <a:xfrm>
            <a:off x="-180647" y="1099786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Velocity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E354BA-FCCC-A845-A2A9-C02B42F74313}"/>
              </a:ext>
            </a:extLst>
          </p:cNvPr>
          <p:cNvSpPr txBox="1"/>
          <p:nvPr/>
        </p:nvSpPr>
        <p:spPr>
          <a:xfrm>
            <a:off x="7727519" y="4149328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Depth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E53AACB-5474-D445-BA49-86B7FFEA338D}"/>
              </a:ext>
            </a:extLst>
          </p:cNvPr>
          <p:cNvSpPr/>
          <p:nvPr/>
        </p:nvSpPr>
        <p:spPr>
          <a:xfrm>
            <a:off x="1141370" y="327349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5663F37-8624-E742-A6EB-5E8A735965A5}"/>
              </a:ext>
            </a:extLst>
          </p:cNvPr>
          <p:cNvSpPr/>
          <p:nvPr/>
        </p:nvSpPr>
        <p:spPr>
          <a:xfrm>
            <a:off x="1825051" y="280480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BAEA89-907A-F145-9F5D-2AF965068981}"/>
              </a:ext>
            </a:extLst>
          </p:cNvPr>
          <p:cNvSpPr/>
          <p:nvPr/>
        </p:nvSpPr>
        <p:spPr>
          <a:xfrm>
            <a:off x="2095078" y="297777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A714C53-F7D3-9948-8242-05B5C83DBC29}"/>
              </a:ext>
            </a:extLst>
          </p:cNvPr>
          <p:cNvSpPr/>
          <p:nvPr/>
        </p:nvSpPr>
        <p:spPr>
          <a:xfrm>
            <a:off x="3104074" y="3030237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0061C75-C979-214D-9AD5-633AC3F29D9F}"/>
              </a:ext>
            </a:extLst>
          </p:cNvPr>
          <p:cNvSpPr/>
          <p:nvPr/>
        </p:nvSpPr>
        <p:spPr>
          <a:xfrm>
            <a:off x="5179788" y="2591938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27EFB1A-4036-9F4D-ADFB-E26AB62DDD60}"/>
              </a:ext>
            </a:extLst>
          </p:cNvPr>
          <p:cNvSpPr/>
          <p:nvPr/>
        </p:nvSpPr>
        <p:spPr>
          <a:xfrm>
            <a:off x="5534798" y="219413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94D379D-9EA2-764F-9318-DCFF4DB68088}"/>
              </a:ext>
            </a:extLst>
          </p:cNvPr>
          <p:cNvSpPr/>
          <p:nvPr/>
        </p:nvSpPr>
        <p:spPr>
          <a:xfrm>
            <a:off x="5901120" y="1922560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E3853AA-930E-FE42-AFD4-8658435108AC}"/>
              </a:ext>
            </a:extLst>
          </p:cNvPr>
          <p:cNvSpPr/>
          <p:nvPr/>
        </p:nvSpPr>
        <p:spPr>
          <a:xfrm>
            <a:off x="6696625" y="2054895"/>
            <a:ext cx="91440" cy="914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7122E53-D1DC-7B43-8EB9-DAF15BF1EF2D}"/>
              </a:ext>
            </a:extLst>
          </p:cNvPr>
          <p:cNvSpPr/>
          <p:nvPr/>
        </p:nvSpPr>
        <p:spPr>
          <a:xfrm>
            <a:off x="7556559" y="1788588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96DABED-0A1E-1D40-9367-F4106AD48AF1}"/>
              </a:ext>
            </a:extLst>
          </p:cNvPr>
          <p:cNvCxnSpPr>
            <a:cxnSpLocks/>
          </p:cNvCxnSpPr>
          <p:nvPr/>
        </p:nvCxnSpPr>
        <p:spPr>
          <a:xfrm>
            <a:off x="85329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FA7429-6DD6-0E44-A6D7-56066AD57B07}"/>
              </a:ext>
            </a:extLst>
          </p:cNvPr>
          <p:cNvCxnSpPr>
            <a:cxnSpLocks/>
          </p:cNvCxnSpPr>
          <p:nvPr/>
        </p:nvCxnSpPr>
        <p:spPr>
          <a:xfrm>
            <a:off x="117738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30127E6-B22C-AC49-9072-B7334C52B261}"/>
              </a:ext>
            </a:extLst>
          </p:cNvPr>
          <p:cNvCxnSpPr>
            <a:cxnSpLocks/>
          </p:cNvCxnSpPr>
          <p:nvPr/>
        </p:nvCxnSpPr>
        <p:spPr>
          <a:xfrm>
            <a:off x="1850174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F71A47-287A-B14A-94E7-B690E830AD01}"/>
              </a:ext>
            </a:extLst>
          </p:cNvPr>
          <p:cNvCxnSpPr>
            <a:cxnSpLocks/>
          </p:cNvCxnSpPr>
          <p:nvPr/>
        </p:nvCxnSpPr>
        <p:spPr>
          <a:xfrm>
            <a:off x="214079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9CC5A4-EFDB-1F45-B564-8DD83D43F7FA}"/>
              </a:ext>
            </a:extLst>
          </p:cNvPr>
          <p:cNvCxnSpPr>
            <a:cxnSpLocks/>
          </p:cNvCxnSpPr>
          <p:nvPr/>
        </p:nvCxnSpPr>
        <p:spPr>
          <a:xfrm>
            <a:off x="3146602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285850-CB58-AF42-84AF-05F1B99B5F08}"/>
              </a:ext>
            </a:extLst>
          </p:cNvPr>
          <p:cNvCxnSpPr>
            <a:cxnSpLocks/>
          </p:cNvCxnSpPr>
          <p:nvPr/>
        </p:nvCxnSpPr>
        <p:spPr>
          <a:xfrm flipV="1">
            <a:off x="435863" y="4176612"/>
            <a:ext cx="8146006" cy="4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8C45DD9-312B-3F4B-8B7C-564D0468DA30}"/>
              </a:ext>
            </a:extLst>
          </p:cNvPr>
          <p:cNvCxnSpPr>
            <a:cxnSpLocks/>
          </p:cNvCxnSpPr>
          <p:nvPr/>
        </p:nvCxnSpPr>
        <p:spPr>
          <a:xfrm>
            <a:off x="5237619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4776A04-E0E8-5247-9201-9CD26BB75FE3}"/>
              </a:ext>
            </a:extLst>
          </p:cNvPr>
          <p:cNvCxnSpPr>
            <a:cxnSpLocks/>
          </p:cNvCxnSpPr>
          <p:nvPr/>
        </p:nvCxnSpPr>
        <p:spPr>
          <a:xfrm>
            <a:off x="5580518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E4004D-CC43-2349-A446-9DE453CDAD93}"/>
              </a:ext>
            </a:extLst>
          </p:cNvPr>
          <p:cNvCxnSpPr>
            <a:cxnSpLocks/>
          </p:cNvCxnSpPr>
          <p:nvPr/>
        </p:nvCxnSpPr>
        <p:spPr>
          <a:xfrm>
            <a:off x="5953127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185FDB1-8515-D04B-B069-1C19721010C5}"/>
              </a:ext>
            </a:extLst>
          </p:cNvPr>
          <p:cNvCxnSpPr>
            <a:cxnSpLocks/>
          </p:cNvCxnSpPr>
          <p:nvPr/>
        </p:nvCxnSpPr>
        <p:spPr>
          <a:xfrm>
            <a:off x="759589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546D55A-8323-9847-9B81-647B94CC84D6}"/>
              </a:ext>
            </a:extLst>
          </p:cNvPr>
          <p:cNvCxnSpPr>
            <a:cxnSpLocks/>
          </p:cNvCxnSpPr>
          <p:nvPr/>
        </p:nvCxnSpPr>
        <p:spPr>
          <a:xfrm>
            <a:off x="6735953" y="4176612"/>
            <a:ext cx="0" cy="998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D489E8-863C-9D42-8E58-3A07DC77EA57}"/>
              </a:ext>
            </a:extLst>
          </p:cNvPr>
          <p:cNvCxnSpPr>
            <a:cxnSpLocks/>
          </p:cNvCxnSpPr>
          <p:nvPr/>
        </p:nvCxnSpPr>
        <p:spPr>
          <a:xfrm flipH="1" flipV="1">
            <a:off x="4898878" y="3155471"/>
            <a:ext cx="337625" cy="25914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1DDA2A-D003-0E4A-A0D0-2D93AFCCD357}"/>
              </a:ext>
            </a:extLst>
          </p:cNvPr>
          <p:cNvSpPr txBox="1"/>
          <p:nvPr/>
        </p:nvSpPr>
        <p:spPr>
          <a:xfrm>
            <a:off x="5056115" y="3255831"/>
            <a:ext cx="227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Parametric curve</a:t>
            </a:r>
          </a:p>
        </p:txBody>
      </p:sp>
    </p:spTree>
    <p:extLst>
      <p:ext uri="{BB962C8B-B14F-4D97-AF65-F5344CB8AC3E}">
        <p14:creationId xmlns:p14="http://schemas.microsoft.com/office/powerpoint/2010/main" val="23116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84">
            <a:extLst>
              <a:ext uri="{FF2B5EF4-FFF2-40B4-BE49-F238E27FC236}">
                <a16:creationId xmlns:a16="http://schemas.microsoft.com/office/drawing/2014/main" id="{5F895E2B-4EAD-BB4A-8604-31A9603D37B7}"/>
              </a:ext>
            </a:extLst>
          </p:cNvPr>
          <p:cNvSpPr/>
          <p:nvPr/>
        </p:nvSpPr>
        <p:spPr>
          <a:xfrm>
            <a:off x="893135" y="1860698"/>
            <a:ext cx="6709144" cy="1913860"/>
          </a:xfrm>
          <a:custGeom>
            <a:avLst/>
            <a:gdLst>
              <a:gd name="connsiteX0" fmla="*/ 0 w 6709144"/>
              <a:gd name="connsiteY0" fmla="*/ 1913860 h 1913860"/>
              <a:gd name="connsiteX1" fmla="*/ 563525 w 6709144"/>
              <a:gd name="connsiteY1" fmla="*/ 1244009 h 1913860"/>
              <a:gd name="connsiteX2" fmla="*/ 1584251 w 6709144"/>
              <a:gd name="connsiteY2" fmla="*/ 1031358 h 1913860"/>
              <a:gd name="connsiteX3" fmla="*/ 2594344 w 6709144"/>
              <a:gd name="connsiteY3" fmla="*/ 1456660 h 1913860"/>
              <a:gd name="connsiteX4" fmla="*/ 3710763 w 6709144"/>
              <a:gd name="connsiteY4" fmla="*/ 1414130 h 1913860"/>
              <a:gd name="connsiteX5" fmla="*/ 4391246 w 6709144"/>
              <a:gd name="connsiteY5" fmla="*/ 808074 h 1913860"/>
              <a:gd name="connsiteX6" fmla="*/ 5018567 w 6709144"/>
              <a:gd name="connsiteY6" fmla="*/ 212651 h 1913860"/>
              <a:gd name="connsiteX7" fmla="*/ 5890437 w 6709144"/>
              <a:gd name="connsiteY7" fmla="*/ 350874 h 1913860"/>
              <a:gd name="connsiteX8" fmla="*/ 6709144 w 6709144"/>
              <a:gd name="connsiteY8" fmla="*/ 0 h 191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09144" h="1913860">
                <a:moveTo>
                  <a:pt x="0" y="1913860"/>
                </a:moveTo>
                <a:cubicBezTo>
                  <a:pt x="149741" y="1652476"/>
                  <a:pt x="299483" y="1391093"/>
                  <a:pt x="563525" y="1244009"/>
                </a:cubicBezTo>
                <a:cubicBezTo>
                  <a:pt x="827567" y="1096925"/>
                  <a:pt x="1245781" y="995916"/>
                  <a:pt x="1584251" y="1031358"/>
                </a:cubicBezTo>
                <a:cubicBezTo>
                  <a:pt x="1922721" y="1066800"/>
                  <a:pt x="2239925" y="1392865"/>
                  <a:pt x="2594344" y="1456660"/>
                </a:cubicBezTo>
                <a:cubicBezTo>
                  <a:pt x="2948763" y="1520455"/>
                  <a:pt x="3411279" y="1522228"/>
                  <a:pt x="3710763" y="1414130"/>
                </a:cubicBezTo>
                <a:cubicBezTo>
                  <a:pt x="4010247" y="1306032"/>
                  <a:pt x="4173279" y="1008320"/>
                  <a:pt x="4391246" y="808074"/>
                </a:cubicBezTo>
                <a:cubicBezTo>
                  <a:pt x="4609213" y="607828"/>
                  <a:pt x="4768702" y="288851"/>
                  <a:pt x="5018567" y="212651"/>
                </a:cubicBezTo>
                <a:cubicBezTo>
                  <a:pt x="5268432" y="136451"/>
                  <a:pt x="5608674" y="386316"/>
                  <a:pt x="5890437" y="350874"/>
                </a:cubicBezTo>
                <a:cubicBezTo>
                  <a:pt x="6172200" y="315432"/>
                  <a:pt x="6440672" y="157716"/>
                  <a:pt x="6709144" y="0"/>
                </a:cubicBez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with B-splines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52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E48F25-5ECB-8541-8E97-FE8085D478D8}"/>
              </a:ext>
            </a:extLst>
          </p:cNvPr>
          <p:cNvCxnSpPr>
            <a:cxnSpLocks/>
          </p:cNvCxnSpPr>
          <p:nvPr/>
        </p:nvCxnSpPr>
        <p:spPr>
          <a:xfrm flipV="1">
            <a:off x="435863" y="1594884"/>
            <a:ext cx="0" cy="270931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B9F661-1892-9F48-A9ED-61C19FD25FA5}"/>
              </a:ext>
            </a:extLst>
          </p:cNvPr>
          <p:cNvSpPr txBox="1"/>
          <p:nvPr/>
        </p:nvSpPr>
        <p:spPr>
          <a:xfrm>
            <a:off x="-180647" y="1099786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Velocity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E354BA-FCCC-A845-A2A9-C02B42F74313}"/>
              </a:ext>
            </a:extLst>
          </p:cNvPr>
          <p:cNvSpPr txBox="1"/>
          <p:nvPr/>
        </p:nvSpPr>
        <p:spPr>
          <a:xfrm>
            <a:off x="7727519" y="4149328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Depth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96DABED-0A1E-1D40-9367-F4106AD48AF1}"/>
              </a:ext>
            </a:extLst>
          </p:cNvPr>
          <p:cNvCxnSpPr>
            <a:cxnSpLocks/>
          </p:cNvCxnSpPr>
          <p:nvPr/>
        </p:nvCxnSpPr>
        <p:spPr>
          <a:xfrm>
            <a:off x="853292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FA7429-6DD6-0E44-A6D7-56066AD57B07}"/>
              </a:ext>
            </a:extLst>
          </p:cNvPr>
          <p:cNvCxnSpPr>
            <a:cxnSpLocks/>
          </p:cNvCxnSpPr>
          <p:nvPr/>
        </p:nvCxnSpPr>
        <p:spPr>
          <a:xfrm>
            <a:off x="1274705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30127E6-B22C-AC49-9072-B7334C52B261}"/>
              </a:ext>
            </a:extLst>
          </p:cNvPr>
          <p:cNvCxnSpPr>
            <a:cxnSpLocks/>
          </p:cNvCxnSpPr>
          <p:nvPr/>
        </p:nvCxnSpPr>
        <p:spPr>
          <a:xfrm>
            <a:off x="1696118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F71A47-287A-B14A-94E7-B690E830AD01}"/>
              </a:ext>
            </a:extLst>
          </p:cNvPr>
          <p:cNvCxnSpPr>
            <a:cxnSpLocks/>
          </p:cNvCxnSpPr>
          <p:nvPr/>
        </p:nvCxnSpPr>
        <p:spPr>
          <a:xfrm>
            <a:off x="2117531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9CC5A4-EFDB-1F45-B564-8DD83D43F7FA}"/>
              </a:ext>
            </a:extLst>
          </p:cNvPr>
          <p:cNvCxnSpPr>
            <a:cxnSpLocks/>
          </p:cNvCxnSpPr>
          <p:nvPr/>
        </p:nvCxnSpPr>
        <p:spPr>
          <a:xfrm>
            <a:off x="3381770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4776A04-E0E8-5247-9201-9CD26BB75FE3}"/>
              </a:ext>
            </a:extLst>
          </p:cNvPr>
          <p:cNvCxnSpPr>
            <a:cxnSpLocks/>
          </p:cNvCxnSpPr>
          <p:nvPr/>
        </p:nvCxnSpPr>
        <p:spPr>
          <a:xfrm>
            <a:off x="6331661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E4004D-CC43-2349-A446-9DE453CDAD93}"/>
              </a:ext>
            </a:extLst>
          </p:cNvPr>
          <p:cNvCxnSpPr>
            <a:cxnSpLocks/>
          </p:cNvCxnSpPr>
          <p:nvPr/>
        </p:nvCxnSpPr>
        <p:spPr>
          <a:xfrm>
            <a:off x="6753074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908F4EC-43D7-BF4E-9B43-9D70AE61954A}"/>
              </a:ext>
            </a:extLst>
          </p:cNvPr>
          <p:cNvCxnSpPr>
            <a:cxnSpLocks/>
          </p:cNvCxnSpPr>
          <p:nvPr/>
        </p:nvCxnSpPr>
        <p:spPr>
          <a:xfrm>
            <a:off x="7174487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185FDB1-8515-D04B-B069-1C19721010C5}"/>
              </a:ext>
            </a:extLst>
          </p:cNvPr>
          <p:cNvCxnSpPr>
            <a:cxnSpLocks/>
          </p:cNvCxnSpPr>
          <p:nvPr/>
        </p:nvCxnSpPr>
        <p:spPr>
          <a:xfrm>
            <a:off x="7595893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9F09F3-01CB-6A4A-8CF8-F04DE0F188C8}"/>
              </a:ext>
            </a:extLst>
          </p:cNvPr>
          <p:cNvCxnSpPr>
            <a:cxnSpLocks/>
          </p:cNvCxnSpPr>
          <p:nvPr/>
        </p:nvCxnSpPr>
        <p:spPr>
          <a:xfrm>
            <a:off x="3803183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C51348-DC7C-5B43-B1D4-E788B4A07CF8}"/>
              </a:ext>
            </a:extLst>
          </p:cNvPr>
          <p:cNvCxnSpPr>
            <a:cxnSpLocks/>
          </p:cNvCxnSpPr>
          <p:nvPr/>
        </p:nvCxnSpPr>
        <p:spPr>
          <a:xfrm>
            <a:off x="4646009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E484138-8C72-1F49-BCA9-3966A156E47C}"/>
              </a:ext>
            </a:extLst>
          </p:cNvPr>
          <p:cNvCxnSpPr>
            <a:cxnSpLocks/>
          </p:cNvCxnSpPr>
          <p:nvPr/>
        </p:nvCxnSpPr>
        <p:spPr>
          <a:xfrm>
            <a:off x="5488835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D8A61E5-9702-EF4F-8A5F-B48BB92D51DA}"/>
              </a:ext>
            </a:extLst>
          </p:cNvPr>
          <p:cNvCxnSpPr>
            <a:cxnSpLocks/>
          </p:cNvCxnSpPr>
          <p:nvPr/>
        </p:nvCxnSpPr>
        <p:spPr>
          <a:xfrm>
            <a:off x="5910248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E970287-DC4E-A441-8463-6936D4B1C655}"/>
              </a:ext>
            </a:extLst>
          </p:cNvPr>
          <p:cNvCxnSpPr>
            <a:cxnSpLocks/>
          </p:cNvCxnSpPr>
          <p:nvPr/>
        </p:nvCxnSpPr>
        <p:spPr>
          <a:xfrm>
            <a:off x="2538944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A850C7-3B14-3347-A03E-31C0347E4DBD}"/>
              </a:ext>
            </a:extLst>
          </p:cNvPr>
          <p:cNvCxnSpPr>
            <a:cxnSpLocks/>
          </p:cNvCxnSpPr>
          <p:nvPr/>
        </p:nvCxnSpPr>
        <p:spPr>
          <a:xfrm>
            <a:off x="2960357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B3E8D7B-E6F9-BB49-9149-61982E6BEF31}"/>
              </a:ext>
            </a:extLst>
          </p:cNvPr>
          <p:cNvCxnSpPr>
            <a:cxnSpLocks/>
          </p:cNvCxnSpPr>
          <p:nvPr/>
        </p:nvCxnSpPr>
        <p:spPr>
          <a:xfrm>
            <a:off x="4224596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D3E92D5-64FE-294A-A62A-6586AC67EE9C}"/>
              </a:ext>
            </a:extLst>
          </p:cNvPr>
          <p:cNvCxnSpPr>
            <a:cxnSpLocks/>
          </p:cNvCxnSpPr>
          <p:nvPr/>
        </p:nvCxnSpPr>
        <p:spPr>
          <a:xfrm>
            <a:off x="5067422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285850-CB58-AF42-84AF-05F1B99B5F08}"/>
              </a:ext>
            </a:extLst>
          </p:cNvPr>
          <p:cNvCxnSpPr>
            <a:cxnSpLocks/>
          </p:cNvCxnSpPr>
          <p:nvPr/>
        </p:nvCxnSpPr>
        <p:spPr>
          <a:xfrm flipV="1">
            <a:off x="435863" y="4176612"/>
            <a:ext cx="8146006" cy="4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74B9CF62-1E59-7444-8B3F-7B47D67BF7A5}"/>
              </a:ext>
            </a:extLst>
          </p:cNvPr>
          <p:cNvSpPr/>
          <p:nvPr/>
        </p:nvSpPr>
        <p:spPr>
          <a:xfrm>
            <a:off x="1230977" y="3202392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24D1280-015E-9946-822A-06AAE6E88698}"/>
              </a:ext>
            </a:extLst>
          </p:cNvPr>
          <p:cNvSpPr/>
          <p:nvPr/>
        </p:nvSpPr>
        <p:spPr>
          <a:xfrm>
            <a:off x="1652390" y="2949543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7168851-7D29-1B41-BDA8-7A2B97FA7D93}"/>
              </a:ext>
            </a:extLst>
          </p:cNvPr>
          <p:cNvSpPr/>
          <p:nvPr/>
        </p:nvSpPr>
        <p:spPr>
          <a:xfrm>
            <a:off x="2071811" y="2858103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0157FDE-0C12-114C-949B-D56E26BFD357}"/>
              </a:ext>
            </a:extLst>
          </p:cNvPr>
          <p:cNvSpPr/>
          <p:nvPr/>
        </p:nvSpPr>
        <p:spPr>
          <a:xfrm>
            <a:off x="2491232" y="2850608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C9849A7-C8A0-9A48-8292-39A20A69B55B}"/>
              </a:ext>
            </a:extLst>
          </p:cNvPr>
          <p:cNvSpPr/>
          <p:nvPr/>
        </p:nvSpPr>
        <p:spPr>
          <a:xfrm>
            <a:off x="2914637" y="3040983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FB40572-3CD1-124A-9D67-42DD173B3CB5}"/>
              </a:ext>
            </a:extLst>
          </p:cNvPr>
          <p:cNvSpPr/>
          <p:nvPr/>
        </p:nvSpPr>
        <p:spPr>
          <a:xfrm>
            <a:off x="3336050" y="3248112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A659ACD-C5A9-F64F-8341-75BD754171ED}"/>
              </a:ext>
            </a:extLst>
          </p:cNvPr>
          <p:cNvSpPr/>
          <p:nvPr/>
        </p:nvSpPr>
        <p:spPr>
          <a:xfrm>
            <a:off x="3757463" y="3332057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898A96E-0745-5B45-976C-B5B5AA0FBDC2}"/>
              </a:ext>
            </a:extLst>
          </p:cNvPr>
          <p:cNvSpPr/>
          <p:nvPr/>
        </p:nvSpPr>
        <p:spPr>
          <a:xfrm>
            <a:off x="4178876" y="3308822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B25C032-4929-5544-88EA-C9CB915C09FA}"/>
              </a:ext>
            </a:extLst>
          </p:cNvPr>
          <p:cNvSpPr/>
          <p:nvPr/>
        </p:nvSpPr>
        <p:spPr>
          <a:xfrm>
            <a:off x="4600157" y="3224121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A89E124-41F3-7045-8E68-BD7683CC5111}"/>
              </a:ext>
            </a:extLst>
          </p:cNvPr>
          <p:cNvSpPr/>
          <p:nvPr/>
        </p:nvSpPr>
        <p:spPr>
          <a:xfrm>
            <a:off x="4993540" y="2888833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FF79F81-79CA-604C-A96A-DACB50576FE8}"/>
              </a:ext>
            </a:extLst>
          </p:cNvPr>
          <p:cNvSpPr/>
          <p:nvPr/>
        </p:nvSpPr>
        <p:spPr>
          <a:xfrm>
            <a:off x="5443115" y="2419141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F69612-0779-8641-B083-F366C25D9E09}"/>
              </a:ext>
            </a:extLst>
          </p:cNvPr>
          <p:cNvSpPr/>
          <p:nvPr/>
        </p:nvSpPr>
        <p:spPr>
          <a:xfrm>
            <a:off x="5864528" y="201690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537C0D0-F350-9540-8C67-4B68DB1F7E9C}"/>
              </a:ext>
            </a:extLst>
          </p:cNvPr>
          <p:cNvSpPr/>
          <p:nvPr/>
        </p:nvSpPr>
        <p:spPr>
          <a:xfrm>
            <a:off x="6285941" y="210834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DAC2837-AD11-3443-AC36-3AF302AC3BCF}"/>
              </a:ext>
            </a:extLst>
          </p:cNvPr>
          <p:cNvSpPr/>
          <p:nvPr/>
        </p:nvSpPr>
        <p:spPr>
          <a:xfrm>
            <a:off x="6707354" y="215406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0F29F1D-221D-1741-9139-3EE54AC481F4}"/>
              </a:ext>
            </a:extLst>
          </p:cNvPr>
          <p:cNvSpPr/>
          <p:nvPr/>
        </p:nvSpPr>
        <p:spPr>
          <a:xfrm>
            <a:off x="7128767" y="206262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F0305B2-AA0D-C749-B1EB-E371F9EB4027}"/>
              </a:ext>
            </a:extLst>
          </p:cNvPr>
          <p:cNvSpPr txBox="1"/>
          <p:nvPr/>
        </p:nvSpPr>
        <p:spPr>
          <a:xfrm>
            <a:off x="2310644" y="4684583"/>
            <a:ext cx="391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Regular Finite-difference (finer) grid</a:t>
            </a:r>
          </a:p>
        </p:txBody>
      </p: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90C8CF12-4E7A-1144-8355-F898600CA1C4}"/>
              </a:ext>
            </a:extLst>
          </p:cNvPr>
          <p:cNvSpPr/>
          <p:nvPr/>
        </p:nvSpPr>
        <p:spPr>
          <a:xfrm rot="16200000">
            <a:off x="4024536" y="1072959"/>
            <a:ext cx="365760" cy="6881170"/>
          </a:xfrm>
          <a:prstGeom prst="leftBrace">
            <a:avLst>
              <a:gd name="adj1" fmla="val 55833"/>
              <a:gd name="adj2" fmla="val 5000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271485-8BD7-E94B-A431-616BE476F6C8}"/>
              </a:ext>
            </a:extLst>
          </p:cNvPr>
          <p:cNvSpPr/>
          <p:nvPr/>
        </p:nvSpPr>
        <p:spPr>
          <a:xfrm>
            <a:off x="821803" y="3702065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0920185-7772-A345-803F-B70B3F1E10CB}"/>
              </a:ext>
            </a:extLst>
          </p:cNvPr>
          <p:cNvSpPr/>
          <p:nvPr/>
        </p:nvSpPr>
        <p:spPr>
          <a:xfrm>
            <a:off x="7556559" y="1788588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10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with B-splines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53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E48F25-5ECB-8541-8E97-FE8085D478D8}"/>
              </a:ext>
            </a:extLst>
          </p:cNvPr>
          <p:cNvCxnSpPr>
            <a:cxnSpLocks/>
          </p:cNvCxnSpPr>
          <p:nvPr/>
        </p:nvCxnSpPr>
        <p:spPr>
          <a:xfrm flipV="1">
            <a:off x="435863" y="1594884"/>
            <a:ext cx="0" cy="270931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B9F661-1892-9F48-A9ED-61C19FD25FA5}"/>
              </a:ext>
            </a:extLst>
          </p:cNvPr>
          <p:cNvSpPr txBox="1"/>
          <p:nvPr/>
        </p:nvSpPr>
        <p:spPr>
          <a:xfrm>
            <a:off x="-180647" y="1099786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Velocity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E354BA-FCCC-A845-A2A9-C02B42F74313}"/>
              </a:ext>
            </a:extLst>
          </p:cNvPr>
          <p:cNvSpPr txBox="1"/>
          <p:nvPr/>
        </p:nvSpPr>
        <p:spPr>
          <a:xfrm>
            <a:off x="7727519" y="4149328"/>
            <a:ext cx="16760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Depth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96DABED-0A1E-1D40-9367-F4106AD48AF1}"/>
              </a:ext>
            </a:extLst>
          </p:cNvPr>
          <p:cNvCxnSpPr>
            <a:cxnSpLocks/>
          </p:cNvCxnSpPr>
          <p:nvPr/>
        </p:nvCxnSpPr>
        <p:spPr>
          <a:xfrm>
            <a:off x="853292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FA7429-6DD6-0E44-A6D7-56066AD57B07}"/>
              </a:ext>
            </a:extLst>
          </p:cNvPr>
          <p:cNvCxnSpPr>
            <a:cxnSpLocks/>
          </p:cNvCxnSpPr>
          <p:nvPr/>
        </p:nvCxnSpPr>
        <p:spPr>
          <a:xfrm>
            <a:off x="1274705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30127E6-B22C-AC49-9072-B7334C52B261}"/>
              </a:ext>
            </a:extLst>
          </p:cNvPr>
          <p:cNvCxnSpPr>
            <a:cxnSpLocks/>
          </p:cNvCxnSpPr>
          <p:nvPr/>
        </p:nvCxnSpPr>
        <p:spPr>
          <a:xfrm>
            <a:off x="1696118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F71A47-287A-B14A-94E7-B690E830AD01}"/>
              </a:ext>
            </a:extLst>
          </p:cNvPr>
          <p:cNvCxnSpPr>
            <a:cxnSpLocks/>
          </p:cNvCxnSpPr>
          <p:nvPr/>
        </p:nvCxnSpPr>
        <p:spPr>
          <a:xfrm>
            <a:off x="2117531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9CC5A4-EFDB-1F45-B564-8DD83D43F7FA}"/>
              </a:ext>
            </a:extLst>
          </p:cNvPr>
          <p:cNvCxnSpPr>
            <a:cxnSpLocks/>
          </p:cNvCxnSpPr>
          <p:nvPr/>
        </p:nvCxnSpPr>
        <p:spPr>
          <a:xfrm>
            <a:off x="3381770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4776A04-E0E8-5247-9201-9CD26BB75FE3}"/>
              </a:ext>
            </a:extLst>
          </p:cNvPr>
          <p:cNvCxnSpPr>
            <a:cxnSpLocks/>
          </p:cNvCxnSpPr>
          <p:nvPr/>
        </p:nvCxnSpPr>
        <p:spPr>
          <a:xfrm>
            <a:off x="6331661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E4004D-CC43-2349-A446-9DE453CDAD93}"/>
              </a:ext>
            </a:extLst>
          </p:cNvPr>
          <p:cNvCxnSpPr>
            <a:cxnSpLocks/>
          </p:cNvCxnSpPr>
          <p:nvPr/>
        </p:nvCxnSpPr>
        <p:spPr>
          <a:xfrm>
            <a:off x="6753074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908F4EC-43D7-BF4E-9B43-9D70AE61954A}"/>
              </a:ext>
            </a:extLst>
          </p:cNvPr>
          <p:cNvCxnSpPr>
            <a:cxnSpLocks/>
          </p:cNvCxnSpPr>
          <p:nvPr/>
        </p:nvCxnSpPr>
        <p:spPr>
          <a:xfrm>
            <a:off x="7174487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185FDB1-8515-D04B-B069-1C19721010C5}"/>
              </a:ext>
            </a:extLst>
          </p:cNvPr>
          <p:cNvCxnSpPr>
            <a:cxnSpLocks/>
          </p:cNvCxnSpPr>
          <p:nvPr/>
        </p:nvCxnSpPr>
        <p:spPr>
          <a:xfrm>
            <a:off x="7595893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9F09F3-01CB-6A4A-8CF8-F04DE0F188C8}"/>
              </a:ext>
            </a:extLst>
          </p:cNvPr>
          <p:cNvCxnSpPr>
            <a:cxnSpLocks/>
          </p:cNvCxnSpPr>
          <p:nvPr/>
        </p:nvCxnSpPr>
        <p:spPr>
          <a:xfrm>
            <a:off x="3803183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C51348-DC7C-5B43-B1D4-E788B4A07CF8}"/>
              </a:ext>
            </a:extLst>
          </p:cNvPr>
          <p:cNvCxnSpPr>
            <a:cxnSpLocks/>
          </p:cNvCxnSpPr>
          <p:nvPr/>
        </p:nvCxnSpPr>
        <p:spPr>
          <a:xfrm>
            <a:off x="4646009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E484138-8C72-1F49-BCA9-3966A156E47C}"/>
              </a:ext>
            </a:extLst>
          </p:cNvPr>
          <p:cNvCxnSpPr>
            <a:cxnSpLocks/>
          </p:cNvCxnSpPr>
          <p:nvPr/>
        </p:nvCxnSpPr>
        <p:spPr>
          <a:xfrm>
            <a:off x="5488835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D8A61E5-9702-EF4F-8A5F-B48BB92D51DA}"/>
              </a:ext>
            </a:extLst>
          </p:cNvPr>
          <p:cNvCxnSpPr>
            <a:cxnSpLocks/>
          </p:cNvCxnSpPr>
          <p:nvPr/>
        </p:nvCxnSpPr>
        <p:spPr>
          <a:xfrm>
            <a:off x="5910248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E970287-DC4E-A441-8463-6936D4B1C655}"/>
              </a:ext>
            </a:extLst>
          </p:cNvPr>
          <p:cNvCxnSpPr>
            <a:cxnSpLocks/>
          </p:cNvCxnSpPr>
          <p:nvPr/>
        </p:nvCxnSpPr>
        <p:spPr>
          <a:xfrm>
            <a:off x="2538944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A850C7-3B14-3347-A03E-31C0347E4DBD}"/>
              </a:ext>
            </a:extLst>
          </p:cNvPr>
          <p:cNvCxnSpPr>
            <a:cxnSpLocks/>
          </p:cNvCxnSpPr>
          <p:nvPr/>
        </p:nvCxnSpPr>
        <p:spPr>
          <a:xfrm>
            <a:off x="2960357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B3E8D7B-E6F9-BB49-9149-61982E6BEF31}"/>
              </a:ext>
            </a:extLst>
          </p:cNvPr>
          <p:cNvCxnSpPr>
            <a:cxnSpLocks/>
          </p:cNvCxnSpPr>
          <p:nvPr/>
        </p:nvCxnSpPr>
        <p:spPr>
          <a:xfrm>
            <a:off x="4224596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D3E92D5-64FE-294A-A62A-6586AC67EE9C}"/>
              </a:ext>
            </a:extLst>
          </p:cNvPr>
          <p:cNvCxnSpPr>
            <a:cxnSpLocks/>
          </p:cNvCxnSpPr>
          <p:nvPr/>
        </p:nvCxnSpPr>
        <p:spPr>
          <a:xfrm>
            <a:off x="5067422" y="4176612"/>
            <a:ext cx="0" cy="998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285850-CB58-AF42-84AF-05F1B99B5F08}"/>
              </a:ext>
            </a:extLst>
          </p:cNvPr>
          <p:cNvCxnSpPr>
            <a:cxnSpLocks/>
          </p:cNvCxnSpPr>
          <p:nvPr/>
        </p:nvCxnSpPr>
        <p:spPr>
          <a:xfrm flipV="1">
            <a:off x="435863" y="4176612"/>
            <a:ext cx="8146006" cy="46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74B9CF62-1E59-7444-8B3F-7B47D67BF7A5}"/>
              </a:ext>
            </a:extLst>
          </p:cNvPr>
          <p:cNvSpPr/>
          <p:nvPr/>
        </p:nvSpPr>
        <p:spPr>
          <a:xfrm>
            <a:off x="1230977" y="3202392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24D1280-015E-9946-822A-06AAE6E88698}"/>
              </a:ext>
            </a:extLst>
          </p:cNvPr>
          <p:cNvSpPr/>
          <p:nvPr/>
        </p:nvSpPr>
        <p:spPr>
          <a:xfrm>
            <a:off x="1652390" y="2949543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7168851-7D29-1B41-BDA8-7A2B97FA7D93}"/>
              </a:ext>
            </a:extLst>
          </p:cNvPr>
          <p:cNvSpPr/>
          <p:nvPr/>
        </p:nvSpPr>
        <p:spPr>
          <a:xfrm>
            <a:off x="2071811" y="2858103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0157FDE-0C12-114C-949B-D56E26BFD357}"/>
              </a:ext>
            </a:extLst>
          </p:cNvPr>
          <p:cNvSpPr/>
          <p:nvPr/>
        </p:nvSpPr>
        <p:spPr>
          <a:xfrm>
            <a:off x="2491232" y="2850608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C9849A7-C8A0-9A48-8292-39A20A69B55B}"/>
              </a:ext>
            </a:extLst>
          </p:cNvPr>
          <p:cNvSpPr/>
          <p:nvPr/>
        </p:nvSpPr>
        <p:spPr>
          <a:xfrm>
            <a:off x="2914637" y="3040983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FB40572-3CD1-124A-9D67-42DD173B3CB5}"/>
              </a:ext>
            </a:extLst>
          </p:cNvPr>
          <p:cNvSpPr/>
          <p:nvPr/>
        </p:nvSpPr>
        <p:spPr>
          <a:xfrm>
            <a:off x="3336050" y="3248112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A659ACD-C5A9-F64F-8341-75BD754171ED}"/>
              </a:ext>
            </a:extLst>
          </p:cNvPr>
          <p:cNvSpPr/>
          <p:nvPr/>
        </p:nvSpPr>
        <p:spPr>
          <a:xfrm>
            <a:off x="3757463" y="3332057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898A96E-0745-5B45-976C-B5B5AA0FBDC2}"/>
              </a:ext>
            </a:extLst>
          </p:cNvPr>
          <p:cNvSpPr/>
          <p:nvPr/>
        </p:nvSpPr>
        <p:spPr>
          <a:xfrm>
            <a:off x="4178876" y="3308822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B25C032-4929-5544-88EA-C9CB915C09FA}"/>
              </a:ext>
            </a:extLst>
          </p:cNvPr>
          <p:cNvSpPr/>
          <p:nvPr/>
        </p:nvSpPr>
        <p:spPr>
          <a:xfrm>
            <a:off x="4600157" y="3224121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A89E124-41F3-7045-8E68-BD7683CC5111}"/>
              </a:ext>
            </a:extLst>
          </p:cNvPr>
          <p:cNvSpPr/>
          <p:nvPr/>
        </p:nvSpPr>
        <p:spPr>
          <a:xfrm>
            <a:off x="4993540" y="2888833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FF79F81-79CA-604C-A96A-DACB50576FE8}"/>
              </a:ext>
            </a:extLst>
          </p:cNvPr>
          <p:cNvSpPr/>
          <p:nvPr/>
        </p:nvSpPr>
        <p:spPr>
          <a:xfrm>
            <a:off x="5443115" y="2419141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F69612-0779-8641-B083-F366C25D9E09}"/>
              </a:ext>
            </a:extLst>
          </p:cNvPr>
          <p:cNvSpPr/>
          <p:nvPr/>
        </p:nvSpPr>
        <p:spPr>
          <a:xfrm>
            <a:off x="5864528" y="201690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537C0D0-F350-9540-8C67-4B68DB1F7E9C}"/>
              </a:ext>
            </a:extLst>
          </p:cNvPr>
          <p:cNvSpPr/>
          <p:nvPr/>
        </p:nvSpPr>
        <p:spPr>
          <a:xfrm>
            <a:off x="6285941" y="210834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DAC2837-AD11-3443-AC36-3AF302AC3BCF}"/>
              </a:ext>
            </a:extLst>
          </p:cNvPr>
          <p:cNvSpPr/>
          <p:nvPr/>
        </p:nvSpPr>
        <p:spPr>
          <a:xfrm>
            <a:off x="6707354" y="215406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0F29F1D-221D-1741-9139-3EE54AC481F4}"/>
              </a:ext>
            </a:extLst>
          </p:cNvPr>
          <p:cNvSpPr/>
          <p:nvPr/>
        </p:nvSpPr>
        <p:spPr>
          <a:xfrm>
            <a:off x="7128767" y="2062625"/>
            <a:ext cx="91440" cy="91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037B610-A358-0B49-BE0B-D2B150789592}"/>
              </a:ext>
            </a:extLst>
          </p:cNvPr>
          <p:cNvSpPr/>
          <p:nvPr/>
        </p:nvSpPr>
        <p:spPr>
          <a:xfrm>
            <a:off x="821803" y="3702065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87D3B7A-6F3A-334E-913C-333382409377}"/>
              </a:ext>
            </a:extLst>
          </p:cNvPr>
          <p:cNvSpPr/>
          <p:nvPr/>
        </p:nvSpPr>
        <p:spPr>
          <a:xfrm>
            <a:off x="7556559" y="1788588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958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3FC4-2C9D-FD4D-AA9A-BA70B5FF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54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1DF3C3-A746-7C4F-8B9A-1148DBB0FFD4}"/>
              </a:ext>
            </a:extLst>
          </p:cNvPr>
          <p:cNvCxnSpPr>
            <a:cxnSpLocks/>
          </p:cNvCxnSpPr>
          <p:nvPr/>
        </p:nvCxnSpPr>
        <p:spPr>
          <a:xfrm flipH="1" flipV="1">
            <a:off x="1084591" y="173619"/>
            <a:ext cx="9325" cy="39215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9CB0CAB9-C0AB-6B4F-B7D1-CCC64480164E}"/>
              </a:ext>
            </a:extLst>
          </p:cNvPr>
          <p:cNvSpPr/>
          <p:nvPr/>
        </p:nvSpPr>
        <p:spPr>
          <a:xfrm>
            <a:off x="440267" y="173617"/>
            <a:ext cx="635000" cy="503715"/>
          </a:xfrm>
          <a:custGeom>
            <a:avLst/>
            <a:gdLst>
              <a:gd name="connsiteX0" fmla="*/ 338666 w 541866"/>
              <a:gd name="connsiteY0" fmla="*/ 0 h 508000"/>
              <a:gd name="connsiteX1" fmla="*/ 541866 w 541866"/>
              <a:gd name="connsiteY1" fmla="*/ 254000 h 508000"/>
              <a:gd name="connsiteX2" fmla="*/ 254000 w 541866"/>
              <a:gd name="connsiteY2" fmla="*/ 508000 h 508000"/>
              <a:gd name="connsiteX3" fmla="*/ 0 w 541866"/>
              <a:gd name="connsiteY3" fmla="*/ 304800 h 508000"/>
              <a:gd name="connsiteX4" fmla="*/ 338666 w 541866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" h="508000">
                <a:moveTo>
                  <a:pt x="338666" y="0"/>
                </a:moveTo>
                <a:lnTo>
                  <a:pt x="541866" y="254000"/>
                </a:lnTo>
                <a:lnTo>
                  <a:pt x="254000" y="508000"/>
                </a:lnTo>
                <a:lnTo>
                  <a:pt x="0" y="304800"/>
                </a:lnTo>
                <a:lnTo>
                  <a:pt x="338666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186F59-EA7A-914A-9D93-7B8A6B3232BB}"/>
              </a:ext>
            </a:extLst>
          </p:cNvPr>
          <p:cNvSpPr txBox="1"/>
          <p:nvPr/>
        </p:nvSpPr>
        <p:spPr>
          <a:xfrm>
            <a:off x="8219607" y="4120587"/>
            <a:ext cx="122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 [km]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C4691C-86AB-9E4D-9131-E814DC025D42}"/>
              </a:ext>
            </a:extLst>
          </p:cNvPr>
          <p:cNvCxnSpPr>
            <a:cxnSpLocks/>
          </p:cNvCxnSpPr>
          <p:nvPr/>
        </p:nvCxnSpPr>
        <p:spPr>
          <a:xfrm>
            <a:off x="1397108" y="567157"/>
            <a:ext cx="497710" cy="0"/>
          </a:xfrm>
          <a:prstGeom prst="line">
            <a:avLst/>
          </a:prstGeom>
          <a:ln w="635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AA1185F-A0C7-9744-B477-6632824A123B}"/>
              </a:ext>
            </a:extLst>
          </p:cNvPr>
          <p:cNvSpPr txBox="1"/>
          <p:nvPr/>
        </p:nvSpPr>
        <p:spPr>
          <a:xfrm>
            <a:off x="1890686" y="397880"/>
            <a:ext cx="81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B312514-C32C-8D4E-B63B-3FF63A25359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46888"/>
            <a:ext cx="8156448" cy="439826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8482EAE-33B6-924B-AA39-FC2538187ADF}"/>
              </a:ext>
            </a:extLst>
          </p:cNvPr>
          <p:cNvSpPr/>
          <p:nvPr/>
        </p:nvSpPr>
        <p:spPr>
          <a:xfrm>
            <a:off x="1075267" y="4394716"/>
            <a:ext cx="5465492" cy="353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16D954-4774-784F-A05A-B15FC3861361}"/>
              </a:ext>
            </a:extLst>
          </p:cNvPr>
          <p:cNvSpPr/>
          <p:nvPr/>
        </p:nvSpPr>
        <p:spPr>
          <a:xfrm rot="5400000">
            <a:off x="-572473" y="1923655"/>
            <a:ext cx="2137161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56D5AD-9E86-6A43-999C-F8B25C1ACC6D}"/>
              </a:ext>
            </a:extLst>
          </p:cNvPr>
          <p:cNvSpPr/>
          <p:nvPr/>
        </p:nvSpPr>
        <p:spPr>
          <a:xfrm rot="5400000">
            <a:off x="656896" y="247376"/>
            <a:ext cx="421650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4B5251-48A1-9244-8C44-5B50E1080663}"/>
              </a:ext>
            </a:extLst>
          </p:cNvPr>
          <p:cNvSpPr txBox="1"/>
          <p:nvPr/>
        </p:nvSpPr>
        <p:spPr>
          <a:xfrm>
            <a:off x="-22833" y="202022"/>
            <a:ext cx="122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Vel</a:t>
            </a:r>
            <a:r>
              <a:rPr lang="en-US" sz="1800" b="1" dirty="0"/>
              <a:t> [km/s]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545FBD-D991-4045-B6D0-08D7950A8173}"/>
              </a:ext>
            </a:extLst>
          </p:cNvPr>
          <p:cNvCxnSpPr>
            <a:cxnSpLocks/>
          </p:cNvCxnSpPr>
          <p:nvPr/>
        </p:nvCxnSpPr>
        <p:spPr>
          <a:xfrm flipV="1">
            <a:off x="1093916" y="4105819"/>
            <a:ext cx="773823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203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1D23C4-8DE8-464E-B12A-E0F32549A50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46888"/>
            <a:ext cx="8156448" cy="43982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3FC4-2C9D-FD4D-AA9A-BA70B5FF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55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9B8C1-3E8B-D24A-8CE7-5DF53CA5EA8F}"/>
              </a:ext>
            </a:extLst>
          </p:cNvPr>
          <p:cNvCxnSpPr>
            <a:cxnSpLocks/>
          </p:cNvCxnSpPr>
          <p:nvPr/>
        </p:nvCxnSpPr>
        <p:spPr>
          <a:xfrm>
            <a:off x="1397108" y="567157"/>
            <a:ext cx="497710" cy="0"/>
          </a:xfrm>
          <a:prstGeom prst="line">
            <a:avLst/>
          </a:prstGeom>
          <a:ln w="635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8FADFC-AB63-FD41-9097-68EF5B17E641}"/>
              </a:ext>
            </a:extLst>
          </p:cNvPr>
          <p:cNvSpPr txBox="1"/>
          <p:nvPr/>
        </p:nvSpPr>
        <p:spPr>
          <a:xfrm>
            <a:off x="1890686" y="397880"/>
            <a:ext cx="81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1DF3C3-A746-7C4F-8B9A-1148DBB0FFD4}"/>
              </a:ext>
            </a:extLst>
          </p:cNvPr>
          <p:cNvCxnSpPr>
            <a:cxnSpLocks/>
          </p:cNvCxnSpPr>
          <p:nvPr/>
        </p:nvCxnSpPr>
        <p:spPr>
          <a:xfrm flipH="1" flipV="1">
            <a:off x="1084591" y="173619"/>
            <a:ext cx="9325" cy="39215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9CB0CAB9-C0AB-6B4F-B7D1-CCC64480164E}"/>
              </a:ext>
            </a:extLst>
          </p:cNvPr>
          <p:cNvSpPr/>
          <p:nvPr/>
        </p:nvSpPr>
        <p:spPr>
          <a:xfrm>
            <a:off x="440267" y="173617"/>
            <a:ext cx="635000" cy="503715"/>
          </a:xfrm>
          <a:custGeom>
            <a:avLst/>
            <a:gdLst>
              <a:gd name="connsiteX0" fmla="*/ 338666 w 541866"/>
              <a:gd name="connsiteY0" fmla="*/ 0 h 508000"/>
              <a:gd name="connsiteX1" fmla="*/ 541866 w 541866"/>
              <a:gd name="connsiteY1" fmla="*/ 254000 h 508000"/>
              <a:gd name="connsiteX2" fmla="*/ 254000 w 541866"/>
              <a:gd name="connsiteY2" fmla="*/ 508000 h 508000"/>
              <a:gd name="connsiteX3" fmla="*/ 0 w 541866"/>
              <a:gd name="connsiteY3" fmla="*/ 304800 h 508000"/>
              <a:gd name="connsiteX4" fmla="*/ 338666 w 541866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" h="508000">
                <a:moveTo>
                  <a:pt x="338666" y="0"/>
                </a:moveTo>
                <a:lnTo>
                  <a:pt x="541866" y="254000"/>
                </a:lnTo>
                <a:lnTo>
                  <a:pt x="254000" y="508000"/>
                </a:lnTo>
                <a:lnTo>
                  <a:pt x="0" y="304800"/>
                </a:lnTo>
                <a:lnTo>
                  <a:pt x="338666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186F59-EA7A-914A-9D93-7B8A6B3232BB}"/>
              </a:ext>
            </a:extLst>
          </p:cNvPr>
          <p:cNvSpPr txBox="1"/>
          <p:nvPr/>
        </p:nvSpPr>
        <p:spPr>
          <a:xfrm>
            <a:off x="8219607" y="4120587"/>
            <a:ext cx="122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 [km]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0758CC-2833-5249-80FF-6C230FA16B40}"/>
              </a:ext>
            </a:extLst>
          </p:cNvPr>
          <p:cNvCxnSpPr>
            <a:cxnSpLocks/>
          </p:cNvCxnSpPr>
          <p:nvPr/>
        </p:nvCxnSpPr>
        <p:spPr>
          <a:xfrm flipV="1">
            <a:off x="1093916" y="4105819"/>
            <a:ext cx="773823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A5FEC3-9A3F-0D42-AE2D-AC9178498579}"/>
              </a:ext>
            </a:extLst>
          </p:cNvPr>
          <p:cNvSpPr txBox="1"/>
          <p:nvPr/>
        </p:nvSpPr>
        <p:spPr>
          <a:xfrm>
            <a:off x="1894818" y="668468"/>
            <a:ext cx="3078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SPLINE - </a:t>
            </a:r>
            <a:r>
              <a:rPr lang="en-US" sz="1600" b="1" dirty="0">
                <a:solidFill>
                  <a:srgbClr val="FF0000"/>
                </a:solidFill>
              </a:rPr>
              <a:t>REGULAR GRID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B60CB6-4268-9A45-BE63-114CC0BFFEB1}"/>
              </a:ext>
            </a:extLst>
          </p:cNvPr>
          <p:cNvCxnSpPr>
            <a:cxnSpLocks/>
          </p:cNvCxnSpPr>
          <p:nvPr/>
        </p:nvCxnSpPr>
        <p:spPr>
          <a:xfrm>
            <a:off x="1397108" y="837745"/>
            <a:ext cx="49771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B192E1C-0B31-144C-B009-04C04C8938CB}"/>
              </a:ext>
            </a:extLst>
          </p:cNvPr>
          <p:cNvSpPr/>
          <p:nvPr/>
        </p:nvSpPr>
        <p:spPr>
          <a:xfrm>
            <a:off x="1075267" y="4394716"/>
            <a:ext cx="5465492" cy="353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8F66CB-06BD-2E4B-A878-EF4049223256}"/>
              </a:ext>
            </a:extLst>
          </p:cNvPr>
          <p:cNvSpPr/>
          <p:nvPr/>
        </p:nvSpPr>
        <p:spPr>
          <a:xfrm rot="5400000">
            <a:off x="-572473" y="1923655"/>
            <a:ext cx="2137161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A2FC77-FAB6-344D-8B9D-4F59FE8D7CF9}"/>
              </a:ext>
            </a:extLst>
          </p:cNvPr>
          <p:cNvSpPr/>
          <p:nvPr/>
        </p:nvSpPr>
        <p:spPr>
          <a:xfrm rot="5400000">
            <a:off x="656896" y="247376"/>
            <a:ext cx="421650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4B5251-48A1-9244-8C44-5B50E1080663}"/>
              </a:ext>
            </a:extLst>
          </p:cNvPr>
          <p:cNvSpPr txBox="1"/>
          <p:nvPr/>
        </p:nvSpPr>
        <p:spPr>
          <a:xfrm>
            <a:off x="-22833" y="202022"/>
            <a:ext cx="122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Vel</a:t>
            </a:r>
            <a:r>
              <a:rPr lang="en-US" sz="1800" b="1" dirty="0"/>
              <a:t> [km/s]</a:t>
            </a:r>
          </a:p>
        </p:txBody>
      </p:sp>
    </p:spTree>
    <p:extLst>
      <p:ext uri="{BB962C8B-B14F-4D97-AF65-F5344CB8AC3E}">
        <p14:creationId xmlns:p14="http://schemas.microsoft.com/office/powerpoint/2010/main" val="23897125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3FC4-2C9D-FD4D-AA9A-BA70B5FF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56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1DF3C3-A746-7C4F-8B9A-1148DBB0FFD4}"/>
              </a:ext>
            </a:extLst>
          </p:cNvPr>
          <p:cNvCxnSpPr>
            <a:cxnSpLocks/>
          </p:cNvCxnSpPr>
          <p:nvPr/>
        </p:nvCxnSpPr>
        <p:spPr>
          <a:xfrm flipH="1" flipV="1">
            <a:off x="1084591" y="173619"/>
            <a:ext cx="9325" cy="39215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9CB0CAB9-C0AB-6B4F-B7D1-CCC64480164E}"/>
              </a:ext>
            </a:extLst>
          </p:cNvPr>
          <p:cNvSpPr/>
          <p:nvPr/>
        </p:nvSpPr>
        <p:spPr>
          <a:xfrm>
            <a:off x="440267" y="173617"/>
            <a:ext cx="635000" cy="503715"/>
          </a:xfrm>
          <a:custGeom>
            <a:avLst/>
            <a:gdLst>
              <a:gd name="connsiteX0" fmla="*/ 338666 w 541866"/>
              <a:gd name="connsiteY0" fmla="*/ 0 h 508000"/>
              <a:gd name="connsiteX1" fmla="*/ 541866 w 541866"/>
              <a:gd name="connsiteY1" fmla="*/ 254000 h 508000"/>
              <a:gd name="connsiteX2" fmla="*/ 254000 w 541866"/>
              <a:gd name="connsiteY2" fmla="*/ 508000 h 508000"/>
              <a:gd name="connsiteX3" fmla="*/ 0 w 541866"/>
              <a:gd name="connsiteY3" fmla="*/ 304800 h 508000"/>
              <a:gd name="connsiteX4" fmla="*/ 338666 w 541866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" h="508000">
                <a:moveTo>
                  <a:pt x="338666" y="0"/>
                </a:moveTo>
                <a:lnTo>
                  <a:pt x="541866" y="254000"/>
                </a:lnTo>
                <a:lnTo>
                  <a:pt x="254000" y="508000"/>
                </a:lnTo>
                <a:lnTo>
                  <a:pt x="0" y="304800"/>
                </a:lnTo>
                <a:lnTo>
                  <a:pt x="338666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186F59-EA7A-914A-9D93-7B8A6B3232BB}"/>
              </a:ext>
            </a:extLst>
          </p:cNvPr>
          <p:cNvSpPr txBox="1"/>
          <p:nvPr/>
        </p:nvSpPr>
        <p:spPr>
          <a:xfrm>
            <a:off x="8219607" y="4120587"/>
            <a:ext cx="122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 [km]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C4691C-86AB-9E4D-9131-E814DC025D42}"/>
              </a:ext>
            </a:extLst>
          </p:cNvPr>
          <p:cNvCxnSpPr>
            <a:cxnSpLocks/>
          </p:cNvCxnSpPr>
          <p:nvPr/>
        </p:nvCxnSpPr>
        <p:spPr>
          <a:xfrm>
            <a:off x="1397108" y="567157"/>
            <a:ext cx="497710" cy="0"/>
          </a:xfrm>
          <a:prstGeom prst="line">
            <a:avLst/>
          </a:prstGeom>
          <a:ln w="635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AA1185F-A0C7-9744-B477-6632824A123B}"/>
              </a:ext>
            </a:extLst>
          </p:cNvPr>
          <p:cNvSpPr txBox="1"/>
          <p:nvPr/>
        </p:nvSpPr>
        <p:spPr>
          <a:xfrm>
            <a:off x="1890686" y="397880"/>
            <a:ext cx="81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B312514-C32C-8D4E-B63B-3FF63A25359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46888"/>
            <a:ext cx="8156448" cy="439826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8482EAE-33B6-924B-AA39-FC2538187ADF}"/>
              </a:ext>
            </a:extLst>
          </p:cNvPr>
          <p:cNvSpPr/>
          <p:nvPr/>
        </p:nvSpPr>
        <p:spPr>
          <a:xfrm>
            <a:off x="1075267" y="4394716"/>
            <a:ext cx="5465492" cy="353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16D954-4774-784F-A05A-B15FC3861361}"/>
              </a:ext>
            </a:extLst>
          </p:cNvPr>
          <p:cNvSpPr/>
          <p:nvPr/>
        </p:nvSpPr>
        <p:spPr>
          <a:xfrm rot="5400000">
            <a:off x="-572473" y="1923655"/>
            <a:ext cx="2137161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56D5AD-9E86-6A43-999C-F8B25C1ACC6D}"/>
              </a:ext>
            </a:extLst>
          </p:cNvPr>
          <p:cNvSpPr/>
          <p:nvPr/>
        </p:nvSpPr>
        <p:spPr>
          <a:xfrm rot="5400000">
            <a:off x="656896" y="247376"/>
            <a:ext cx="421650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4B5251-48A1-9244-8C44-5B50E1080663}"/>
              </a:ext>
            </a:extLst>
          </p:cNvPr>
          <p:cNvSpPr txBox="1"/>
          <p:nvPr/>
        </p:nvSpPr>
        <p:spPr>
          <a:xfrm>
            <a:off x="-22833" y="202022"/>
            <a:ext cx="122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Vel</a:t>
            </a:r>
            <a:r>
              <a:rPr lang="en-US" sz="1800" b="1" dirty="0"/>
              <a:t> [km/s]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545FBD-D991-4045-B6D0-08D7950A8173}"/>
              </a:ext>
            </a:extLst>
          </p:cNvPr>
          <p:cNvCxnSpPr>
            <a:cxnSpLocks/>
          </p:cNvCxnSpPr>
          <p:nvPr/>
        </p:nvCxnSpPr>
        <p:spPr>
          <a:xfrm flipV="1">
            <a:off x="1093916" y="4105819"/>
            <a:ext cx="773823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9DF7EE-32D1-8F4C-871A-385CFD5B738E}"/>
              </a:ext>
            </a:extLst>
          </p:cNvPr>
          <p:cNvCxnSpPr>
            <a:cxnSpLocks/>
          </p:cNvCxnSpPr>
          <p:nvPr/>
        </p:nvCxnSpPr>
        <p:spPr>
          <a:xfrm flipV="1">
            <a:off x="1093916" y="2942279"/>
            <a:ext cx="3286060" cy="1399"/>
          </a:xfrm>
          <a:prstGeom prst="straightConnector1">
            <a:avLst/>
          </a:prstGeom>
          <a:ln w="31750">
            <a:solidFill>
              <a:srgbClr val="00C44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E90ECC9-A69C-354C-941C-5C3A431062BF}"/>
              </a:ext>
            </a:extLst>
          </p:cNvPr>
          <p:cNvSpPr txBox="1"/>
          <p:nvPr/>
        </p:nvSpPr>
        <p:spPr>
          <a:xfrm>
            <a:off x="1988286" y="2986537"/>
            <a:ext cx="1743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C440"/>
                </a:solidFill>
              </a:rPr>
              <a:t>COARSE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C12F52-D9AD-9742-9626-BBFF428AC9F3}"/>
              </a:ext>
            </a:extLst>
          </p:cNvPr>
          <p:cNvCxnSpPr>
            <a:cxnSpLocks/>
          </p:cNvCxnSpPr>
          <p:nvPr/>
        </p:nvCxnSpPr>
        <p:spPr>
          <a:xfrm flipV="1">
            <a:off x="4381504" y="2943678"/>
            <a:ext cx="1189956" cy="1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B8F4DE-0626-EA4D-B97E-595BD60F6BBF}"/>
              </a:ext>
            </a:extLst>
          </p:cNvPr>
          <p:cNvSpPr txBox="1"/>
          <p:nvPr/>
        </p:nvSpPr>
        <p:spPr>
          <a:xfrm>
            <a:off x="4125436" y="2986537"/>
            <a:ext cx="1743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FINE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26D924-BE8F-744E-B83B-464934C71D06}"/>
              </a:ext>
            </a:extLst>
          </p:cNvPr>
          <p:cNvCxnSpPr>
            <a:cxnSpLocks/>
          </p:cNvCxnSpPr>
          <p:nvPr/>
        </p:nvCxnSpPr>
        <p:spPr>
          <a:xfrm flipV="1">
            <a:off x="5582983" y="2943679"/>
            <a:ext cx="2773490" cy="1"/>
          </a:xfrm>
          <a:prstGeom prst="straightConnector1">
            <a:avLst/>
          </a:prstGeom>
          <a:ln w="31750">
            <a:solidFill>
              <a:srgbClr val="00C44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1A4B33-FF07-F34B-8B6B-35289EE68511}"/>
              </a:ext>
            </a:extLst>
          </p:cNvPr>
          <p:cNvSpPr txBox="1"/>
          <p:nvPr/>
        </p:nvSpPr>
        <p:spPr>
          <a:xfrm>
            <a:off x="6162140" y="2986537"/>
            <a:ext cx="1743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C440"/>
                </a:solidFill>
              </a:rPr>
              <a:t>COARSE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10241B9-EE31-8C4C-BD1B-F34E304D140C}"/>
              </a:ext>
            </a:extLst>
          </p:cNvPr>
          <p:cNvSpPr/>
          <p:nvPr/>
        </p:nvSpPr>
        <p:spPr>
          <a:xfrm>
            <a:off x="5020408" y="483577"/>
            <a:ext cx="720969" cy="2250831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" grpId="0" animBg="1"/>
      <p:bldP spid="2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92C4E-BC4F-E742-A6B3-9CBCD64055F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46888"/>
            <a:ext cx="8156448" cy="43982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3FC4-2C9D-FD4D-AA9A-BA70B5FF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57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9B8C1-3E8B-D24A-8CE7-5DF53CA5EA8F}"/>
              </a:ext>
            </a:extLst>
          </p:cNvPr>
          <p:cNvCxnSpPr>
            <a:cxnSpLocks/>
          </p:cNvCxnSpPr>
          <p:nvPr/>
        </p:nvCxnSpPr>
        <p:spPr>
          <a:xfrm>
            <a:off x="1397108" y="567157"/>
            <a:ext cx="497710" cy="0"/>
          </a:xfrm>
          <a:prstGeom prst="line">
            <a:avLst/>
          </a:prstGeom>
          <a:ln w="635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8FADFC-AB63-FD41-9097-68EF5B17E641}"/>
              </a:ext>
            </a:extLst>
          </p:cNvPr>
          <p:cNvSpPr txBox="1"/>
          <p:nvPr/>
        </p:nvSpPr>
        <p:spPr>
          <a:xfrm>
            <a:off x="1890686" y="397880"/>
            <a:ext cx="81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1DF3C3-A746-7C4F-8B9A-1148DBB0FFD4}"/>
              </a:ext>
            </a:extLst>
          </p:cNvPr>
          <p:cNvCxnSpPr>
            <a:cxnSpLocks/>
          </p:cNvCxnSpPr>
          <p:nvPr/>
        </p:nvCxnSpPr>
        <p:spPr>
          <a:xfrm flipH="1" flipV="1">
            <a:off x="1084591" y="173619"/>
            <a:ext cx="9325" cy="39215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9CB0CAB9-C0AB-6B4F-B7D1-CCC64480164E}"/>
              </a:ext>
            </a:extLst>
          </p:cNvPr>
          <p:cNvSpPr/>
          <p:nvPr/>
        </p:nvSpPr>
        <p:spPr>
          <a:xfrm>
            <a:off x="440267" y="173617"/>
            <a:ext cx="635000" cy="503715"/>
          </a:xfrm>
          <a:custGeom>
            <a:avLst/>
            <a:gdLst>
              <a:gd name="connsiteX0" fmla="*/ 338666 w 541866"/>
              <a:gd name="connsiteY0" fmla="*/ 0 h 508000"/>
              <a:gd name="connsiteX1" fmla="*/ 541866 w 541866"/>
              <a:gd name="connsiteY1" fmla="*/ 254000 h 508000"/>
              <a:gd name="connsiteX2" fmla="*/ 254000 w 541866"/>
              <a:gd name="connsiteY2" fmla="*/ 508000 h 508000"/>
              <a:gd name="connsiteX3" fmla="*/ 0 w 541866"/>
              <a:gd name="connsiteY3" fmla="*/ 304800 h 508000"/>
              <a:gd name="connsiteX4" fmla="*/ 338666 w 541866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" h="508000">
                <a:moveTo>
                  <a:pt x="338666" y="0"/>
                </a:moveTo>
                <a:lnTo>
                  <a:pt x="541866" y="254000"/>
                </a:lnTo>
                <a:lnTo>
                  <a:pt x="254000" y="508000"/>
                </a:lnTo>
                <a:lnTo>
                  <a:pt x="0" y="304800"/>
                </a:lnTo>
                <a:lnTo>
                  <a:pt x="338666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186F59-EA7A-914A-9D93-7B8A6B3232BB}"/>
              </a:ext>
            </a:extLst>
          </p:cNvPr>
          <p:cNvSpPr txBox="1"/>
          <p:nvPr/>
        </p:nvSpPr>
        <p:spPr>
          <a:xfrm>
            <a:off x="8219607" y="4120587"/>
            <a:ext cx="122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 [km]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5FEC3-9A3F-0D42-AE2D-AC9178498579}"/>
              </a:ext>
            </a:extLst>
          </p:cNvPr>
          <p:cNvSpPr txBox="1"/>
          <p:nvPr/>
        </p:nvSpPr>
        <p:spPr>
          <a:xfrm>
            <a:off x="1894818" y="668468"/>
            <a:ext cx="3078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SPLINE - </a:t>
            </a:r>
            <a:r>
              <a:rPr lang="en-US" sz="1600" b="1" dirty="0"/>
              <a:t>IRREGULAR GRID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B60CB6-4268-9A45-BE63-114CC0BFFEB1}"/>
              </a:ext>
            </a:extLst>
          </p:cNvPr>
          <p:cNvCxnSpPr>
            <a:cxnSpLocks/>
          </p:cNvCxnSpPr>
          <p:nvPr/>
        </p:nvCxnSpPr>
        <p:spPr>
          <a:xfrm>
            <a:off x="1397108" y="837745"/>
            <a:ext cx="49771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B7172E-46A5-6D4E-B73C-0F8FAA46E78B}"/>
              </a:ext>
            </a:extLst>
          </p:cNvPr>
          <p:cNvCxnSpPr>
            <a:cxnSpLocks/>
          </p:cNvCxnSpPr>
          <p:nvPr/>
        </p:nvCxnSpPr>
        <p:spPr>
          <a:xfrm flipV="1">
            <a:off x="1093916" y="4105819"/>
            <a:ext cx="773823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948ED0B-CF47-094C-8BD0-4FD68FB83005}"/>
              </a:ext>
            </a:extLst>
          </p:cNvPr>
          <p:cNvSpPr/>
          <p:nvPr/>
        </p:nvSpPr>
        <p:spPr>
          <a:xfrm>
            <a:off x="1075267" y="4394716"/>
            <a:ext cx="5465492" cy="353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A93147-47C8-224D-8DC7-5E5ECE035EDB}"/>
              </a:ext>
            </a:extLst>
          </p:cNvPr>
          <p:cNvSpPr/>
          <p:nvPr/>
        </p:nvSpPr>
        <p:spPr>
          <a:xfrm rot="5400000">
            <a:off x="-572473" y="1923655"/>
            <a:ext cx="2137161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153E29-BD02-E649-A7ED-41D23A7E3146}"/>
              </a:ext>
            </a:extLst>
          </p:cNvPr>
          <p:cNvSpPr/>
          <p:nvPr/>
        </p:nvSpPr>
        <p:spPr>
          <a:xfrm rot="5400000">
            <a:off x="656896" y="247376"/>
            <a:ext cx="421650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4B5251-48A1-9244-8C44-5B50E1080663}"/>
              </a:ext>
            </a:extLst>
          </p:cNvPr>
          <p:cNvSpPr txBox="1"/>
          <p:nvPr/>
        </p:nvSpPr>
        <p:spPr>
          <a:xfrm>
            <a:off x="-22833" y="202022"/>
            <a:ext cx="122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Vel</a:t>
            </a:r>
            <a:r>
              <a:rPr lang="en-US" sz="1800" b="1" dirty="0"/>
              <a:t> [km/s]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C06595B-2D60-1F4E-81E0-6374AE7377FD}"/>
              </a:ext>
            </a:extLst>
          </p:cNvPr>
          <p:cNvCxnSpPr>
            <a:cxnSpLocks/>
          </p:cNvCxnSpPr>
          <p:nvPr/>
        </p:nvCxnSpPr>
        <p:spPr>
          <a:xfrm flipV="1">
            <a:off x="1093916" y="2942279"/>
            <a:ext cx="3286060" cy="1399"/>
          </a:xfrm>
          <a:prstGeom prst="straightConnector1">
            <a:avLst/>
          </a:prstGeom>
          <a:ln w="31750">
            <a:solidFill>
              <a:srgbClr val="00C44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86530A3-5A99-BA4A-B321-CC85418E3BAF}"/>
              </a:ext>
            </a:extLst>
          </p:cNvPr>
          <p:cNvSpPr txBox="1"/>
          <p:nvPr/>
        </p:nvSpPr>
        <p:spPr>
          <a:xfrm>
            <a:off x="1988286" y="2986537"/>
            <a:ext cx="1743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C440"/>
                </a:solidFill>
              </a:rPr>
              <a:t>COARSE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8AEE7C-4D67-064E-83F7-58DDC952D227}"/>
              </a:ext>
            </a:extLst>
          </p:cNvPr>
          <p:cNvCxnSpPr>
            <a:cxnSpLocks/>
          </p:cNvCxnSpPr>
          <p:nvPr/>
        </p:nvCxnSpPr>
        <p:spPr>
          <a:xfrm flipV="1">
            <a:off x="4381504" y="2943678"/>
            <a:ext cx="1189956" cy="1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A187538-516B-ED49-A0C8-2A5802CF1319}"/>
              </a:ext>
            </a:extLst>
          </p:cNvPr>
          <p:cNvSpPr txBox="1"/>
          <p:nvPr/>
        </p:nvSpPr>
        <p:spPr>
          <a:xfrm>
            <a:off x="4125436" y="2986537"/>
            <a:ext cx="1743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FINE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2FB9F26-CBD0-3042-B444-CE5775F98D25}"/>
              </a:ext>
            </a:extLst>
          </p:cNvPr>
          <p:cNvCxnSpPr>
            <a:cxnSpLocks/>
          </p:cNvCxnSpPr>
          <p:nvPr/>
        </p:nvCxnSpPr>
        <p:spPr>
          <a:xfrm flipV="1">
            <a:off x="5582983" y="2943679"/>
            <a:ext cx="2773490" cy="1"/>
          </a:xfrm>
          <a:prstGeom prst="straightConnector1">
            <a:avLst/>
          </a:prstGeom>
          <a:ln w="31750">
            <a:solidFill>
              <a:srgbClr val="00C44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0FAC03-888B-EF45-B824-073149236B98}"/>
              </a:ext>
            </a:extLst>
          </p:cNvPr>
          <p:cNvSpPr txBox="1"/>
          <p:nvPr/>
        </p:nvSpPr>
        <p:spPr>
          <a:xfrm>
            <a:off x="6162140" y="2986537"/>
            <a:ext cx="1743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C440"/>
                </a:solidFill>
              </a:rPr>
              <a:t>COARSE</a:t>
            </a:r>
          </a:p>
        </p:txBody>
      </p:sp>
    </p:spTree>
    <p:extLst>
      <p:ext uri="{BB962C8B-B14F-4D97-AF65-F5344CB8AC3E}">
        <p14:creationId xmlns:p14="http://schemas.microsoft.com/office/powerpoint/2010/main" val="24448062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3FC4-2C9D-FD4D-AA9A-BA70B5FF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58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1DF3C3-A746-7C4F-8B9A-1148DBB0FFD4}"/>
              </a:ext>
            </a:extLst>
          </p:cNvPr>
          <p:cNvCxnSpPr>
            <a:cxnSpLocks/>
          </p:cNvCxnSpPr>
          <p:nvPr/>
        </p:nvCxnSpPr>
        <p:spPr>
          <a:xfrm flipH="1" flipV="1">
            <a:off x="1084591" y="173619"/>
            <a:ext cx="9325" cy="39215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9CB0CAB9-C0AB-6B4F-B7D1-CCC64480164E}"/>
              </a:ext>
            </a:extLst>
          </p:cNvPr>
          <p:cNvSpPr/>
          <p:nvPr/>
        </p:nvSpPr>
        <p:spPr>
          <a:xfrm>
            <a:off x="440267" y="173617"/>
            <a:ext cx="635000" cy="503715"/>
          </a:xfrm>
          <a:custGeom>
            <a:avLst/>
            <a:gdLst>
              <a:gd name="connsiteX0" fmla="*/ 338666 w 541866"/>
              <a:gd name="connsiteY0" fmla="*/ 0 h 508000"/>
              <a:gd name="connsiteX1" fmla="*/ 541866 w 541866"/>
              <a:gd name="connsiteY1" fmla="*/ 254000 h 508000"/>
              <a:gd name="connsiteX2" fmla="*/ 254000 w 541866"/>
              <a:gd name="connsiteY2" fmla="*/ 508000 h 508000"/>
              <a:gd name="connsiteX3" fmla="*/ 0 w 541866"/>
              <a:gd name="connsiteY3" fmla="*/ 304800 h 508000"/>
              <a:gd name="connsiteX4" fmla="*/ 338666 w 541866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" h="508000">
                <a:moveTo>
                  <a:pt x="338666" y="0"/>
                </a:moveTo>
                <a:lnTo>
                  <a:pt x="541866" y="254000"/>
                </a:lnTo>
                <a:lnTo>
                  <a:pt x="254000" y="508000"/>
                </a:lnTo>
                <a:lnTo>
                  <a:pt x="0" y="304800"/>
                </a:lnTo>
                <a:lnTo>
                  <a:pt x="338666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186F59-EA7A-914A-9D93-7B8A6B3232BB}"/>
              </a:ext>
            </a:extLst>
          </p:cNvPr>
          <p:cNvSpPr txBox="1"/>
          <p:nvPr/>
        </p:nvSpPr>
        <p:spPr>
          <a:xfrm>
            <a:off x="8219607" y="4120587"/>
            <a:ext cx="122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 [km]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C4691C-86AB-9E4D-9131-E814DC025D42}"/>
              </a:ext>
            </a:extLst>
          </p:cNvPr>
          <p:cNvCxnSpPr>
            <a:cxnSpLocks/>
          </p:cNvCxnSpPr>
          <p:nvPr/>
        </p:nvCxnSpPr>
        <p:spPr>
          <a:xfrm>
            <a:off x="1397108" y="567157"/>
            <a:ext cx="497710" cy="0"/>
          </a:xfrm>
          <a:prstGeom prst="line">
            <a:avLst/>
          </a:prstGeom>
          <a:ln w="635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AA1185F-A0C7-9744-B477-6632824A123B}"/>
              </a:ext>
            </a:extLst>
          </p:cNvPr>
          <p:cNvSpPr txBox="1"/>
          <p:nvPr/>
        </p:nvSpPr>
        <p:spPr>
          <a:xfrm>
            <a:off x="1890686" y="397880"/>
            <a:ext cx="81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B312514-C32C-8D4E-B63B-3FF63A25359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46888"/>
            <a:ext cx="8156448" cy="439826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8482EAE-33B6-924B-AA39-FC2538187ADF}"/>
              </a:ext>
            </a:extLst>
          </p:cNvPr>
          <p:cNvSpPr/>
          <p:nvPr/>
        </p:nvSpPr>
        <p:spPr>
          <a:xfrm>
            <a:off x="1075267" y="4394716"/>
            <a:ext cx="5465492" cy="353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16D954-4774-784F-A05A-B15FC3861361}"/>
              </a:ext>
            </a:extLst>
          </p:cNvPr>
          <p:cNvSpPr/>
          <p:nvPr/>
        </p:nvSpPr>
        <p:spPr>
          <a:xfrm rot="5400000">
            <a:off x="-572473" y="1923655"/>
            <a:ext cx="2137161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56D5AD-9E86-6A43-999C-F8B25C1ACC6D}"/>
              </a:ext>
            </a:extLst>
          </p:cNvPr>
          <p:cNvSpPr/>
          <p:nvPr/>
        </p:nvSpPr>
        <p:spPr>
          <a:xfrm rot="5400000">
            <a:off x="656896" y="247376"/>
            <a:ext cx="421650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4B5251-48A1-9244-8C44-5B50E1080663}"/>
              </a:ext>
            </a:extLst>
          </p:cNvPr>
          <p:cNvSpPr txBox="1"/>
          <p:nvPr/>
        </p:nvSpPr>
        <p:spPr>
          <a:xfrm>
            <a:off x="-22833" y="202022"/>
            <a:ext cx="122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Vel</a:t>
            </a:r>
            <a:r>
              <a:rPr lang="en-US" sz="1800" b="1" dirty="0"/>
              <a:t> [km/s]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545FBD-D991-4045-B6D0-08D7950A8173}"/>
              </a:ext>
            </a:extLst>
          </p:cNvPr>
          <p:cNvCxnSpPr>
            <a:cxnSpLocks/>
          </p:cNvCxnSpPr>
          <p:nvPr/>
        </p:nvCxnSpPr>
        <p:spPr>
          <a:xfrm flipV="1">
            <a:off x="1093916" y="4105819"/>
            <a:ext cx="773823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6C0A60-B4C9-E445-AF94-8BBC1E7B8F15}"/>
              </a:ext>
            </a:extLst>
          </p:cNvPr>
          <p:cNvCxnSpPr>
            <a:cxnSpLocks/>
          </p:cNvCxnSpPr>
          <p:nvPr/>
        </p:nvCxnSpPr>
        <p:spPr>
          <a:xfrm flipV="1">
            <a:off x="1093916" y="2943678"/>
            <a:ext cx="1815795" cy="2"/>
          </a:xfrm>
          <a:prstGeom prst="straightConnector1">
            <a:avLst/>
          </a:prstGeom>
          <a:ln w="31750">
            <a:solidFill>
              <a:srgbClr val="00C44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DA6661-E2B1-1544-929F-87DCDA89E0AC}"/>
              </a:ext>
            </a:extLst>
          </p:cNvPr>
          <p:cNvSpPr txBox="1"/>
          <p:nvPr/>
        </p:nvSpPr>
        <p:spPr>
          <a:xfrm>
            <a:off x="1129944" y="2574256"/>
            <a:ext cx="1517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C440"/>
                </a:solidFill>
              </a:rPr>
              <a:t>COARSE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77271F-FEEB-3B48-81C8-D4673838C4BD}"/>
              </a:ext>
            </a:extLst>
          </p:cNvPr>
          <p:cNvCxnSpPr>
            <a:cxnSpLocks/>
          </p:cNvCxnSpPr>
          <p:nvPr/>
        </p:nvCxnSpPr>
        <p:spPr>
          <a:xfrm flipV="1">
            <a:off x="2935480" y="2943678"/>
            <a:ext cx="1189956" cy="1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AF6BE8-8395-804C-B033-9BC4B279E6C9}"/>
              </a:ext>
            </a:extLst>
          </p:cNvPr>
          <p:cNvSpPr txBox="1"/>
          <p:nvPr/>
        </p:nvSpPr>
        <p:spPr>
          <a:xfrm>
            <a:off x="2748610" y="2524906"/>
            <a:ext cx="1743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FINE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8AF051-B790-AB46-970E-57335995EBD7}"/>
              </a:ext>
            </a:extLst>
          </p:cNvPr>
          <p:cNvCxnSpPr>
            <a:cxnSpLocks/>
          </p:cNvCxnSpPr>
          <p:nvPr/>
        </p:nvCxnSpPr>
        <p:spPr>
          <a:xfrm>
            <a:off x="4151205" y="2943680"/>
            <a:ext cx="4205986" cy="1"/>
          </a:xfrm>
          <a:prstGeom prst="straightConnector1">
            <a:avLst/>
          </a:prstGeom>
          <a:ln w="31750">
            <a:solidFill>
              <a:srgbClr val="00B0F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C23A4B-0866-354E-BB56-2D096E349AFB}"/>
              </a:ext>
            </a:extLst>
          </p:cNvPr>
          <p:cNvSpPr txBox="1"/>
          <p:nvPr/>
        </p:nvSpPr>
        <p:spPr>
          <a:xfrm>
            <a:off x="4992552" y="2975904"/>
            <a:ext cx="272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INCREASINGLY  COARSE</a:t>
            </a:r>
          </a:p>
        </p:txBody>
      </p:sp>
    </p:spTree>
    <p:extLst>
      <p:ext uri="{BB962C8B-B14F-4D97-AF65-F5344CB8AC3E}">
        <p14:creationId xmlns:p14="http://schemas.microsoft.com/office/powerpoint/2010/main" val="157281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5CCA4B-EF62-CC45-A67B-7FB1902290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46888"/>
            <a:ext cx="8156448" cy="43982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3FC4-2C9D-FD4D-AA9A-BA70B5FF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59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69B8C1-3E8B-D24A-8CE7-5DF53CA5EA8F}"/>
              </a:ext>
            </a:extLst>
          </p:cNvPr>
          <p:cNvCxnSpPr>
            <a:cxnSpLocks/>
          </p:cNvCxnSpPr>
          <p:nvPr/>
        </p:nvCxnSpPr>
        <p:spPr>
          <a:xfrm>
            <a:off x="1397108" y="567157"/>
            <a:ext cx="497710" cy="0"/>
          </a:xfrm>
          <a:prstGeom prst="line">
            <a:avLst/>
          </a:prstGeom>
          <a:ln w="63500">
            <a:solidFill>
              <a:srgbClr val="000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8FADFC-AB63-FD41-9097-68EF5B17E641}"/>
              </a:ext>
            </a:extLst>
          </p:cNvPr>
          <p:cNvSpPr txBox="1"/>
          <p:nvPr/>
        </p:nvSpPr>
        <p:spPr>
          <a:xfrm>
            <a:off x="1890686" y="397880"/>
            <a:ext cx="810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1DF3C3-A746-7C4F-8B9A-1148DBB0FFD4}"/>
              </a:ext>
            </a:extLst>
          </p:cNvPr>
          <p:cNvCxnSpPr>
            <a:cxnSpLocks/>
          </p:cNvCxnSpPr>
          <p:nvPr/>
        </p:nvCxnSpPr>
        <p:spPr>
          <a:xfrm flipH="1" flipV="1">
            <a:off x="1084591" y="173619"/>
            <a:ext cx="9325" cy="39215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9CB0CAB9-C0AB-6B4F-B7D1-CCC64480164E}"/>
              </a:ext>
            </a:extLst>
          </p:cNvPr>
          <p:cNvSpPr/>
          <p:nvPr/>
        </p:nvSpPr>
        <p:spPr>
          <a:xfrm>
            <a:off x="440267" y="173617"/>
            <a:ext cx="635000" cy="503715"/>
          </a:xfrm>
          <a:custGeom>
            <a:avLst/>
            <a:gdLst>
              <a:gd name="connsiteX0" fmla="*/ 338666 w 541866"/>
              <a:gd name="connsiteY0" fmla="*/ 0 h 508000"/>
              <a:gd name="connsiteX1" fmla="*/ 541866 w 541866"/>
              <a:gd name="connsiteY1" fmla="*/ 254000 h 508000"/>
              <a:gd name="connsiteX2" fmla="*/ 254000 w 541866"/>
              <a:gd name="connsiteY2" fmla="*/ 508000 h 508000"/>
              <a:gd name="connsiteX3" fmla="*/ 0 w 541866"/>
              <a:gd name="connsiteY3" fmla="*/ 304800 h 508000"/>
              <a:gd name="connsiteX4" fmla="*/ 338666 w 541866"/>
              <a:gd name="connsiteY4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66" h="508000">
                <a:moveTo>
                  <a:pt x="338666" y="0"/>
                </a:moveTo>
                <a:lnTo>
                  <a:pt x="541866" y="254000"/>
                </a:lnTo>
                <a:lnTo>
                  <a:pt x="254000" y="508000"/>
                </a:lnTo>
                <a:lnTo>
                  <a:pt x="0" y="304800"/>
                </a:lnTo>
                <a:lnTo>
                  <a:pt x="338666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186F59-EA7A-914A-9D93-7B8A6B3232BB}"/>
              </a:ext>
            </a:extLst>
          </p:cNvPr>
          <p:cNvSpPr txBox="1"/>
          <p:nvPr/>
        </p:nvSpPr>
        <p:spPr>
          <a:xfrm>
            <a:off x="8219607" y="4120587"/>
            <a:ext cx="122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 [km]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5FEC3-9A3F-0D42-AE2D-AC9178498579}"/>
              </a:ext>
            </a:extLst>
          </p:cNvPr>
          <p:cNvSpPr txBox="1"/>
          <p:nvPr/>
        </p:nvSpPr>
        <p:spPr>
          <a:xfrm>
            <a:off x="1894818" y="668468"/>
            <a:ext cx="3078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SPLINE - </a:t>
            </a:r>
            <a:r>
              <a:rPr lang="en-US" sz="1600" b="1" dirty="0">
                <a:solidFill>
                  <a:srgbClr val="F401FE"/>
                </a:solidFill>
              </a:rPr>
              <a:t>IRREGULAR GRID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B60CB6-4268-9A45-BE63-114CC0BFFEB1}"/>
              </a:ext>
            </a:extLst>
          </p:cNvPr>
          <p:cNvCxnSpPr>
            <a:cxnSpLocks/>
          </p:cNvCxnSpPr>
          <p:nvPr/>
        </p:nvCxnSpPr>
        <p:spPr>
          <a:xfrm>
            <a:off x="1397108" y="837745"/>
            <a:ext cx="497710" cy="0"/>
          </a:xfrm>
          <a:prstGeom prst="line">
            <a:avLst/>
          </a:prstGeom>
          <a:ln w="63500">
            <a:solidFill>
              <a:srgbClr val="F401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55F09B-5213-5E4F-A9A6-820C8EF0E9CC}"/>
              </a:ext>
            </a:extLst>
          </p:cNvPr>
          <p:cNvCxnSpPr>
            <a:cxnSpLocks/>
          </p:cNvCxnSpPr>
          <p:nvPr/>
        </p:nvCxnSpPr>
        <p:spPr>
          <a:xfrm flipV="1">
            <a:off x="1093916" y="4105819"/>
            <a:ext cx="773823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B1038EB-1E44-CE45-8E54-C77A1DD946DB}"/>
              </a:ext>
            </a:extLst>
          </p:cNvPr>
          <p:cNvSpPr/>
          <p:nvPr/>
        </p:nvSpPr>
        <p:spPr>
          <a:xfrm>
            <a:off x="1075267" y="4394716"/>
            <a:ext cx="5465492" cy="353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5A99E2-70A7-7C4B-A3F1-DB67AAF83738}"/>
              </a:ext>
            </a:extLst>
          </p:cNvPr>
          <p:cNvSpPr/>
          <p:nvPr/>
        </p:nvSpPr>
        <p:spPr>
          <a:xfrm rot="5400000">
            <a:off x="-572473" y="1923655"/>
            <a:ext cx="2137161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9D0996-D9E8-3243-A986-9AEE6359940D}"/>
              </a:ext>
            </a:extLst>
          </p:cNvPr>
          <p:cNvSpPr/>
          <p:nvPr/>
        </p:nvSpPr>
        <p:spPr>
          <a:xfrm rot="5400000">
            <a:off x="656896" y="247376"/>
            <a:ext cx="421650" cy="3887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4B5251-48A1-9244-8C44-5B50E1080663}"/>
              </a:ext>
            </a:extLst>
          </p:cNvPr>
          <p:cNvSpPr txBox="1"/>
          <p:nvPr/>
        </p:nvSpPr>
        <p:spPr>
          <a:xfrm>
            <a:off x="-22833" y="202022"/>
            <a:ext cx="122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Vel</a:t>
            </a:r>
            <a:r>
              <a:rPr lang="en-US" sz="1800" b="1" dirty="0"/>
              <a:t> [km/s]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02FF52-65FD-6B4C-99F5-2047EADE0B5C}"/>
              </a:ext>
            </a:extLst>
          </p:cNvPr>
          <p:cNvCxnSpPr>
            <a:cxnSpLocks/>
          </p:cNvCxnSpPr>
          <p:nvPr/>
        </p:nvCxnSpPr>
        <p:spPr>
          <a:xfrm flipV="1">
            <a:off x="1093916" y="2943678"/>
            <a:ext cx="1815795" cy="2"/>
          </a:xfrm>
          <a:prstGeom prst="straightConnector1">
            <a:avLst/>
          </a:prstGeom>
          <a:ln w="31750">
            <a:solidFill>
              <a:srgbClr val="00C44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90D074E-37E5-AB49-A538-A7047164F818}"/>
              </a:ext>
            </a:extLst>
          </p:cNvPr>
          <p:cNvSpPr txBox="1"/>
          <p:nvPr/>
        </p:nvSpPr>
        <p:spPr>
          <a:xfrm>
            <a:off x="1129944" y="2574256"/>
            <a:ext cx="1517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C440"/>
                </a:solidFill>
              </a:rPr>
              <a:t>COARSE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DBAFD7-E843-AF40-8417-33B4D6D10614}"/>
              </a:ext>
            </a:extLst>
          </p:cNvPr>
          <p:cNvCxnSpPr>
            <a:cxnSpLocks/>
          </p:cNvCxnSpPr>
          <p:nvPr/>
        </p:nvCxnSpPr>
        <p:spPr>
          <a:xfrm flipV="1">
            <a:off x="2935480" y="2943678"/>
            <a:ext cx="1189956" cy="1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499335F-E24C-6843-B799-66365899037D}"/>
              </a:ext>
            </a:extLst>
          </p:cNvPr>
          <p:cNvSpPr txBox="1"/>
          <p:nvPr/>
        </p:nvSpPr>
        <p:spPr>
          <a:xfrm>
            <a:off x="2748610" y="2524906"/>
            <a:ext cx="1743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FINE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A16EBF-FBBB-4F42-A6C1-01A9407FD8EE}"/>
              </a:ext>
            </a:extLst>
          </p:cNvPr>
          <p:cNvCxnSpPr>
            <a:cxnSpLocks/>
          </p:cNvCxnSpPr>
          <p:nvPr/>
        </p:nvCxnSpPr>
        <p:spPr>
          <a:xfrm>
            <a:off x="4151205" y="2943680"/>
            <a:ext cx="4205986" cy="1"/>
          </a:xfrm>
          <a:prstGeom prst="straightConnector1">
            <a:avLst/>
          </a:prstGeom>
          <a:ln w="31750">
            <a:solidFill>
              <a:srgbClr val="00B0F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C381468-C28B-0449-8DA1-FFCC0A45E6CC}"/>
              </a:ext>
            </a:extLst>
          </p:cNvPr>
          <p:cNvSpPr txBox="1"/>
          <p:nvPr/>
        </p:nvSpPr>
        <p:spPr>
          <a:xfrm>
            <a:off x="4992552" y="2975904"/>
            <a:ext cx="272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INCREASINGLY  COARSE</a:t>
            </a:r>
          </a:p>
        </p:txBody>
      </p:sp>
    </p:spTree>
    <p:extLst>
      <p:ext uri="{BB962C8B-B14F-4D97-AF65-F5344CB8AC3E}">
        <p14:creationId xmlns:p14="http://schemas.microsoft.com/office/powerpoint/2010/main" val="4107301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7717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>
                <a:solidFill>
                  <a:schemeClr val="bg2">
                    <a:lumMod val="25000"/>
                  </a:schemeClr>
                </a:solidFill>
              </a:rPr>
              <a:t>Motivation:</a:t>
            </a:r>
            <a:br>
              <a:rPr lang="en-US" sz="5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Why model-space multi-scale approach?</a:t>
            </a:r>
            <a:br>
              <a:rPr lang="en-US" i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i="1" dirty="0">
                <a:solidFill>
                  <a:schemeClr val="bg2">
                    <a:lumMod val="25000"/>
                  </a:schemeClr>
                </a:solidFill>
              </a:rPr>
              <a:t>Why splines?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99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63FC4-2C9D-FD4D-AA9A-BA70B5FF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32EB2D-68D1-1948-9B58-98CBBDBB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6" y="2067337"/>
            <a:ext cx="2754070" cy="2051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91924F-0129-5F4A-909A-6E3FE6C15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973" y="2067337"/>
            <a:ext cx="2754070" cy="2051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82C1C9-4BE1-9D41-9E31-98120694B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10" y="2067337"/>
            <a:ext cx="2752344" cy="205143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9CE507A-87F4-1C4A-BE88-A69E849E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with B-splines – 2D example</a:t>
            </a:r>
          </a:p>
        </p:txBody>
      </p:sp>
      <p:sp>
        <p:nvSpPr>
          <p:cNvPr id="20" name="Curved Down Arrow 19">
            <a:extLst>
              <a:ext uri="{FF2B5EF4-FFF2-40B4-BE49-F238E27FC236}">
                <a16:creationId xmlns:a16="http://schemas.microsoft.com/office/drawing/2014/main" id="{94C8ECB1-BEE5-DD49-9091-40E2F71061F6}"/>
              </a:ext>
            </a:extLst>
          </p:cNvPr>
          <p:cNvSpPr/>
          <p:nvPr/>
        </p:nvSpPr>
        <p:spPr>
          <a:xfrm>
            <a:off x="5402244" y="1653869"/>
            <a:ext cx="1391479" cy="413468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urved Down Arrow 20">
            <a:extLst>
              <a:ext uri="{FF2B5EF4-FFF2-40B4-BE49-F238E27FC236}">
                <a16:creationId xmlns:a16="http://schemas.microsoft.com/office/drawing/2014/main" id="{7877A3A5-5B69-8D49-86EB-F53233F0DA19}"/>
              </a:ext>
            </a:extLst>
          </p:cNvPr>
          <p:cNvSpPr/>
          <p:nvPr/>
        </p:nvSpPr>
        <p:spPr>
          <a:xfrm>
            <a:off x="2288150" y="1653869"/>
            <a:ext cx="1391479" cy="41346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6E6E1-94F4-E446-82DD-AD3A33381C3F}"/>
              </a:ext>
            </a:extLst>
          </p:cNvPr>
          <p:cNvSpPr txBox="1"/>
          <p:nvPr/>
        </p:nvSpPr>
        <p:spPr>
          <a:xfrm>
            <a:off x="5953900" y="1134140"/>
            <a:ext cx="432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66550-2638-1343-BA19-4AE976B9A71F}"/>
              </a:ext>
            </a:extLst>
          </p:cNvPr>
          <p:cNvSpPr txBox="1"/>
          <p:nvPr/>
        </p:nvSpPr>
        <p:spPr>
          <a:xfrm>
            <a:off x="2565791" y="1134140"/>
            <a:ext cx="875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S</a:t>
            </a:r>
            <a:r>
              <a:rPr lang="en-US" sz="3000" baseline="30000" dirty="0">
                <a:solidFill>
                  <a:srgbClr val="FF0000"/>
                </a:solidFill>
              </a:rPr>
              <a:t>*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6CF3CD-FA35-F445-8C22-628FF8EF2340}"/>
              </a:ext>
            </a:extLst>
          </p:cNvPr>
          <p:cNvSpPr txBox="1"/>
          <p:nvPr/>
        </p:nvSpPr>
        <p:spPr>
          <a:xfrm>
            <a:off x="72061" y="4148115"/>
            <a:ext cx="2761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True model 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on fine grid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9BE610-13BA-A94A-9B88-BC9A27A97075}"/>
              </a:ext>
            </a:extLst>
          </p:cNvPr>
          <p:cNvSpPr txBox="1"/>
          <p:nvPr/>
        </p:nvSpPr>
        <p:spPr>
          <a:xfrm>
            <a:off x="2833775" y="4164017"/>
            <a:ext cx="3259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True model 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projected on spline grid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2FC593-2CAA-3E4A-B5BE-26A73A957A28}"/>
              </a:ext>
            </a:extLst>
          </p:cNvPr>
          <p:cNvSpPr txBox="1"/>
          <p:nvPr/>
        </p:nvSpPr>
        <p:spPr>
          <a:xfrm>
            <a:off x="6202860" y="4164017"/>
            <a:ext cx="26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True model </a:t>
            </a:r>
          </a:p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re-projected on fine grid</a:t>
            </a:r>
          </a:p>
        </p:txBody>
      </p:sp>
    </p:spTree>
    <p:extLst>
      <p:ext uri="{BB962C8B-B14F-4D97-AF65-F5344CB8AC3E}">
        <p14:creationId xmlns:p14="http://schemas.microsoft.com/office/powerpoint/2010/main" val="310897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5" grpId="0"/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using basis-splines (B-splines)</a:t>
            </a: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Integrating spline parametrization in waveform inversion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33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Interpolation using basis-splines (B-splines)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Integrating spline parametrization in waveform inversion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57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3154A-92A9-724B-9BF8-A786538E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Conventional FWI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12900-4652-644F-93BA-40D723BB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8F9202-DF55-AE45-A1AB-6E21D981DA83}"/>
                  </a:ext>
                </a:extLst>
              </p:cNvPr>
              <p:cNvSpPr/>
              <p:nvPr/>
            </p:nvSpPr>
            <p:spPr>
              <a:xfrm>
                <a:off x="564642" y="1680490"/>
                <a:ext cx="7693383" cy="95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000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000" b="0" i="1">
                          <a:solidFill>
                            <a:schemeClr val="tx1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000" b="0" i="1" baseline="-250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8F9202-DF55-AE45-A1AB-6E21D981D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2" y="1680490"/>
                <a:ext cx="7693383" cy="956672"/>
              </a:xfrm>
              <a:prstGeom prst="rect">
                <a:avLst/>
              </a:prstGeom>
              <a:blipFill>
                <a:blip r:embed="rId2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8C70B7-9E07-9F4E-8305-4F740A99B876}"/>
                  </a:ext>
                </a:extLst>
              </p:cNvPr>
              <p:cNvSpPr txBox="1"/>
              <p:nvPr/>
            </p:nvSpPr>
            <p:spPr>
              <a:xfrm>
                <a:off x="564642" y="3415397"/>
                <a:ext cx="73266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 Velocity model defined on a</a:t>
                </a:r>
                <a:r>
                  <a:rPr lang="en-US" sz="2000" dirty="0"/>
                  <a:t>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finite-difference</a:t>
                </a:r>
                <a:r>
                  <a:rPr lang="en-US" sz="2000" dirty="0"/>
                  <a:t> 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grid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8C70B7-9E07-9F4E-8305-4F740A99B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2" y="3415397"/>
                <a:ext cx="7326630" cy="400110"/>
              </a:xfrm>
              <a:prstGeom prst="rect">
                <a:avLst/>
              </a:prstGeom>
              <a:blipFill>
                <a:blip r:embed="rId3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926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3154A-92A9-724B-9BF8-A786538E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588502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 with spline parametrization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12900-4652-644F-93BA-40D723BB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8F9202-DF55-AE45-A1AB-6E21D981DA83}"/>
                  </a:ext>
                </a:extLst>
              </p:cNvPr>
              <p:cNvSpPr/>
              <p:nvPr/>
            </p:nvSpPr>
            <p:spPr>
              <a:xfrm>
                <a:off x="677600" y="1673792"/>
                <a:ext cx="7693383" cy="95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000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000" b="0" i="1">
                          <a:solidFill>
                            <a:schemeClr val="tx1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3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3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000" b="0" i="1" baseline="-250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3000" b="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𝑜𝑏𝑠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8F9202-DF55-AE45-A1AB-6E21D981D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00" y="1673792"/>
                <a:ext cx="7693383" cy="95667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8C70B7-9E07-9F4E-8305-4F740A99B876}"/>
                  </a:ext>
                </a:extLst>
              </p:cNvPr>
              <p:cNvSpPr txBox="1"/>
              <p:nvPr/>
            </p:nvSpPr>
            <p:spPr>
              <a:xfrm>
                <a:off x="564642" y="3415397"/>
                <a:ext cx="73266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 Velocity model defined on a </a:t>
                </a:r>
                <a:r>
                  <a:rPr lang="en-US" sz="2000" i="1" dirty="0">
                    <a:solidFill>
                      <a:srgbClr val="00B050"/>
                    </a:solidFill>
                  </a:rPr>
                  <a:t>coarse spline</a:t>
                </a:r>
                <a:r>
                  <a:rPr lang="en-US" sz="2000" dirty="0"/>
                  <a:t> 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grid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8C70B7-9E07-9F4E-8305-4F740A99B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2" y="3415397"/>
                <a:ext cx="7326630" cy="400110"/>
              </a:xfrm>
              <a:prstGeom prst="rect">
                <a:avLst/>
              </a:prstGeom>
              <a:blipFill>
                <a:blip r:embed="rId3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C90D8-C7CB-B04A-9514-5B5449E0277C}"/>
                  </a:ext>
                </a:extLst>
              </p:cNvPr>
              <p:cNvSpPr txBox="1"/>
              <p:nvPr/>
            </p:nvSpPr>
            <p:spPr>
              <a:xfrm>
                <a:off x="564642" y="3948135"/>
                <a:ext cx="73266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 Spline interpolation operator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4C90D8-C7CB-B04A-9514-5B5449E02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2" y="3948135"/>
                <a:ext cx="7326630" cy="400110"/>
              </a:xfrm>
              <a:prstGeom prst="rect">
                <a:avLst/>
              </a:prstGeom>
              <a:blipFill>
                <a:blip r:embed="rId4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74630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3154A-92A9-724B-9BF8-A786538E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588502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 gradient with spline parametrization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12900-4652-644F-93BA-40D723BB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8F9202-DF55-AE45-A1AB-6E21D981DA83}"/>
                  </a:ext>
                </a:extLst>
              </p:cNvPr>
              <p:cNvSpPr/>
              <p:nvPr/>
            </p:nvSpPr>
            <p:spPr>
              <a:xfrm>
                <a:off x="734130" y="1880657"/>
                <a:ext cx="7693383" cy="613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∇Φ</m:t>
                      </m:r>
                      <m:d>
                        <m:d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000" b="0" i="1" baseline="-250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3000" b="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charset="0"/>
                            </a:rPr>
                            <m:t>𝑓</m:t>
                          </m:r>
                          <m:r>
                            <a:rPr lang="en-US" sz="30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000" i="1" baseline="-25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000" i="1">
                              <a:latin typeface="Cambria Math" charset="0"/>
                            </a:rPr>
                            <m:t>)</m:t>
                          </m:r>
                          <m:r>
                            <a:rPr lang="en-US" sz="30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8F9202-DF55-AE45-A1AB-6E21D981D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30" y="1880657"/>
                <a:ext cx="7693383" cy="613438"/>
              </a:xfrm>
              <a:prstGeom prst="rect">
                <a:avLst/>
              </a:prstGeom>
              <a:blipFill>
                <a:blip r:embed="rId2"/>
                <a:stretch>
                  <a:fillRect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E7F6FF-B155-9448-84F0-59FECC7A573C}"/>
                  </a:ext>
                </a:extLst>
              </p:cNvPr>
              <p:cNvSpPr txBox="1"/>
              <p:nvPr/>
            </p:nvSpPr>
            <p:spPr>
              <a:xfrm>
                <a:off x="564642" y="3415397"/>
                <a:ext cx="73266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 Velocity model defined on a </a:t>
                </a:r>
                <a:r>
                  <a:rPr lang="en-US" sz="2000" i="1" dirty="0">
                    <a:solidFill>
                      <a:srgbClr val="00B050"/>
                    </a:solidFill>
                  </a:rPr>
                  <a:t>coarse spline</a:t>
                </a:r>
                <a:r>
                  <a:rPr lang="en-US" sz="2000" dirty="0"/>
                  <a:t> 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grid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E7F6FF-B155-9448-84F0-59FECC7A5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2" y="3415397"/>
                <a:ext cx="7326630" cy="400110"/>
              </a:xfrm>
              <a:prstGeom prst="rect">
                <a:avLst/>
              </a:prstGeom>
              <a:blipFill>
                <a:blip r:embed="rId3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716F3E-355F-B347-9C38-DE14A79871AF}"/>
                  </a:ext>
                </a:extLst>
              </p:cNvPr>
              <p:cNvSpPr txBox="1"/>
              <p:nvPr/>
            </p:nvSpPr>
            <p:spPr>
              <a:xfrm>
                <a:off x="564642" y="3948135"/>
                <a:ext cx="73266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 Adjoint of spline interpolation operator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716F3E-355F-B347-9C38-DE14A7987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2" y="3948135"/>
                <a:ext cx="7326630" cy="400110"/>
              </a:xfrm>
              <a:prstGeom prst="rect">
                <a:avLst/>
              </a:prstGeom>
              <a:blipFill>
                <a:blip r:embed="rId4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D9A79F-CC51-FC4E-A26B-7522638B1258}"/>
              </a:ext>
            </a:extLst>
          </p:cNvPr>
          <p:cNvSpPr/>
          <p:nvPr/>
        </p:nvSpPr>
        <p:spPr>
          <a:xfrm>
            <a:off x="4154148" y="1774789"/>
            <a:ext cx="3365938" cy="804042"/>
          </a:xfrm>
          <a:prstGeom prst="round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89118-F417-4242-8DE8-A2299C7CEEF6}"/>
              </a:ext>
            </a:extLst>
          </p:cNvPr>
          <p:cNvSpPr txBox="1"/>
          <p:nvPr/>
        </p:nvSpPr>
        <p:spPr>
          <a:xfrm>
            <a:off x="4108670" y="1303858"/>
            <a:ext cx="335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Conventional FWI gradient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9394FC9-3953-D440-9ED3-02760AE17910}"/>
              </a:ext>
            </a:extLst>
          </p:cNvPr>
          <p:cNvSpPr/>
          <p:nvPr/>
        </p:nvSpPr>
        <p:spPr>
          <a:xfrm>
            <a:off x="3556877" y="1774789"/>
            <a:ext cx="551793" cy="804042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EC2EE-8C1A-024B-B41F-345B92E5C5A5}"/>
              </a:ext>
            </a:extLst>
          </p:cNvPr>
          <p:cNvSpPr txBox="1"/>
          <p:nvPr/>
        </p:nvSpPr>
        <p:spPr>
          <a:xfrm>
            <a:off x="2204984" y="2650976"/>
            <a:ext cx="3350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Projection onto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spline grid</a:t>
            </a:r>
          </a:p>
        </p:txBody>
      </p:sp>
    </p:spTree>
    <p:extLst>
      <p:ext uri="{BB962C8B-B14F-4D97-AF65-F5344CB8AC3E}">
        <p14:creationId xmlns:p14="http://schemas.microsoft.com/office/powerpoint/2010/main" val="31290102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3154A-92A9-724B-9BF8-A786538E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588502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FWI gradient with spline parametrization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12900-4652-644F-93BA-40D723BB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8F9202-DF55-AE45-A1AB-6E21D981DA83}"/>
                  </a:ext>
                </a:extLst>
              </p:cNvPr>
              <p:cNvSpPr/>
              <p:nvPr/>
            </p:nvSpPr>
            <p:spPr>
              <a:xfrm>
                <a:off x="1498054" y="1918522"/>
                <a:ext cx="2387305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∇Φ</m:t>
                      </m:r>
                      <m:d>
                        <m:dPr>
                          <m:ctrlP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000" b="0" i="1" baseline="-250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3000" b="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D8F9202-DF55-AE45-A1AB-6E21D981DA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054" y="1918522"/>
                <a:ext cx="2387305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E7F6FF-B155-9448-84F0-59FECC7A573C}"/>
                  </a:ext>
                </a:extLst>
              </p:cNvPr>
              <p:cNvSpPr txBox="1"/>
              <p:nvPr/>
            </p:nvSpPr>
            <p:spPr>
              <a:xfrm>
                <a:off x="564642" y="3415397"/>
                <a:ext cx="73266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 Velocity model defined on a </a:t>
                </a:r>
                <a:r>
                  <a:rPr lang="en-US" sz="2000" i="1" dirty="0">
                    <a:solidFill>
                      <a:srgbClr val="00B050"/>
                    </a:solidFill>
                  </a:rPr>
                  <a:t>coarse spline</a:t>
                </a:r>
                <a:r>
                  <a:rPr lang="en-US" sz="2000" dirty="0"/>
                  <a:t> 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grid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E7F6FF-B155-9448-84F0-59FECC7A5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2" y="3415397"/>
                <a:ext cx="7326630" cy="400110"/>
              </a:xfrm>
              <a:prstGeom prst="rect">
                <a:avLst/>
              </a:prstGeom>
              <a:blipFill>
                <a:blip r:embed="rId3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716F3E-355F-B347-9C38-DE14A79871AF}"/>
                  </a:ext>
                </a:extLst>
              </p:cNvPr>
              <p:cNvSpPr txBox="1"/>
              <p:nvPr/>
            </p:nvSpPr>
            <p:spPr>
              <a:xfrm>
                <a:off x="564642" y="3948135"/>
                <a:ext cx="73266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 Adjoint of spline interpolation operator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716F3E-355F-B347-9C38-DE14A7987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2" y="3948135"/>
                <a:ext cx="7326630" cy="400110"/>
              </a:xfrm>
              <a:prstGeom prst="rect">
                <a:avLst/>
              </a:prstGeom>
              <a:blipFill>
                <a:blip r:embed="rId4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D9A79F-CC51-FC4E-A26B-7522638B1258}"/>
              </a:ext>
            </a:extLst>
          </p:cNvPr>
          <p:cNvSpPr/>
          <p:nvPr/>
        </p:nvSpPr>
        <p:spPr>
          <a:xfrm>
            <a:off x="4154148" y="1774789"/>
            <a:ext cx="3365938" cy="804042"/>
          </a:xfrm>
          <a:prstGeom prst="round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89118-F417-4242-8DE8-A2299C7CEEF6}"/>
              </a:ext>
            </a:extLst>
          </p:cNvPr>
          <p:cNvSpPr txBox="1"/>
          <p:nvPr/>
        </p:nvSpPr>
        <p:spPr>
          <a:xfrm>
            <a:off x="4108670" y="1303858"/>
            <a:ext cx="335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Conventional FWI gradient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9394FC9-3953-D440-9ED3-02760AE17910}"/>
              </a:ext>
            </a:extLst>
          </p:cNvPr>
          <p:cNvSpPr/>
          <p:nvPr/>
        </p:nvSpPr>
        <p:spPr>
          <a:xfrm>
            <a:off x="3556877" y="1774789"/>
            <a:ext cx="551793" cy="804042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EC2EE-8C1A-024B-B41F-345B92E5C5A5}"/>
              </a:ext>
            </a:extLst>
          </p:cNvPr>
          <p:cNvSpPr txBox="1"/>
          <p:nvPr/>
        </p:nvSpPr>
        <p:spPr>
          <a:xfrm>
            <a:off x="2204984" y="2650976"/>
            <a:ext cx="3350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Projection onto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spline grid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F9E271-5631-3348-8C98-5C24A4193257}"/>
                  </a:ext>
                </a:extLst>
              </p:cNvPr>
              <p:cNvSpPr/>
              <p:nvPr/>
            </p:nvSpPr>
            <p:spPr>
              <a:xfrm>
                <a:off x="3584460" y="1900473"/>
                <a:ext cx="643497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F9E271-5631-3348-8C98-5C24A41932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460" y="1900473"/>
                <a:ext cx="643497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00E194-0DF8-6543-AE8F-554B05DBA5A6}"/>
                  </a:ext>
                </a:extLst>
              </p:cNvPr>
              <p:cNvSpPr/>
              <p:nvPr/>
            </p:nvSpPr>
            <p:spPr>
              <a:xfrm>
                <a:off x="3942298" y="1868040"/>
                <a:ext cx="3863447" cy="613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charset="0"/>
                            </a:rPr>
                            <m:t>𝑓</m:t>
                          </m:r>
                          <m:r>
                            <a:rPr lang="en-US" sz="30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000" i="1" baseline="-25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3000" i="1">
                              <a:latin typeface="Cambria Math" charset="0"/>
                            </a:rPr>
                            <m:t>)</m:t>
                          </m:r>
                          <m:r>
                            <a:rPr lang="en-US" sz="30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𝑜𝑏𝑠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00E194-0DF8-6543-AE8F-554B05DBA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298" y="1868040"/>
                <a:ext cx="3863447" cy="613438"/>
              </a:xfrm>
              <a:prstGeom prst="rect">
                <a:avLst/>
              </a:prstGeom>
              <a:blipFill>
                <a:blip r:embed="rId6"/>
                <a:stretch>
                  <a:fillRect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5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5" grpId="0" animBg="1"/>
      <p:bldP spid="16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Single-reflector model - Velocity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E0238-DE2C-6242-9216-65B59FCE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255"/>
            <a:ext cx="5114260" cy="2828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7D623-BCCC-3D40-89DD-FE5B7482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254" y="1398255"/>
            <a:ext cx="3661665" cy="28282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891F2D-B657-3F47-BEBD-104E716DF1B9}"/>
              </a:ext>
            </a:extLst>
          </p:cNvPr>
          <p:cNvCxnSpPr>
            <a:cxnSpLocks/>
          </p:cNvCxnSpPr>
          <p:nvPr/>
        </p:nvCxnSpPr>
        <p:spPr>
          <a:xfrm>
            <a:off x="262270" y="3370520"/>
            <a:ext cx="4274288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B22B0C-D2CA-D647-AD44-D96E417E9D0A}"/>
              </a:ext>
            </a:extLst>
          </p:cNvPr>
          <p:cNvCxnSpPr>
            <a:cxnSpLocks/>
          </p:cNvCxnSpPr>
          <p:nvPr/>
        </p:nvCxnSpPr>
        <p:spPr>
          <a:xfrm>
            <a:off x="7270926" y="1957094"/>
            <a:ext cx="4497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E5AFC18-758B-A346-A562-0AC53ED1EE68}"/>
              </a:ext>
            </a:extLst>
          </p:cNvPr>
          <p:cNvSpPr txBox="1"/>
          <p:nvPr/>
        </p:nvSpPr>
        <p:spPr>
          <a:xfrm>
            <a:off x="6171244" y="1803455"/>
            <a:ext cx="1446028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Interface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FC8E7D-F91B-D549-8C72-99D770C36066}"/>
              </a:ext>
            </a:extLst>
          </p:cNvPr>
          <p:cNvSpPr txBox="1"/>
          <p:nvPr/>
        </p:nvSpPr>
        <p:spPr>
          <a:xfrm>
            <a:off x="1908749" y="3732891"/>
            <a:ext cx="1446028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Interface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12B160-C5E7-CF46-B44A-B893CF171BB7}"/>
              </a:ext>
            </a:extLst>
          </p:cNvPr>
          <p:cNvCxnSpPr>
            <a:cxnSpLocks/>
          </p:cNvCxnSpPr>
          <p:nvPr/>
        </p:nvCxnSpPr>
        <p:spPr>
          <a:xfrm flipH="1" flipV="1">
            <a:off x="1860730" y="3448592"/>
            <a:ext cx="374804" cy="3763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116673C-DBAF-EA41-9327-8AD9564E0139}"/>
              </a:ext>
            </a:extLst>
          </p:cNvPr>
          <p:cNvSpPr txBox="1"/>
          <p:nvPr/>
        </p:nvSpPr>
        <p:spPr>
          <a:xfrm>
            <a:off x="1103931" y="4263205"/>
            <a:ext cx="2590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True velocity model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B2A851-4AD4-E045-85E1-6294CB5CA555}"/>
              </a:ext>
            </a:extLst>
          </p:cNvPr>
          <p:cNvSpPr txBox="1"/>
          <p:nvPr/>
        </p:nvSpPr>
        <p:spPr>
          <a:xfrm>
            <a:off x="5907799" y="4263205"/>
            <a:ext cx="260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1D velocity profiles</a:t>
            </a:r>
          </a:p>
        </p:txBody>
      </p:sp>
    </p:spTree>
    <p:extLst>
      <p:ext uri="{BB962C8B-B14F-4D97-AF65-F5344CB8AC3E}">
        <p14:creationId xmlns:p14="http://schemas.microsoft.com/office/powerpoint/2010/main" val="39952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Single-reflector model – Data (9-20 Hz)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8969-9B39-674B-9A30-CC5CC25A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379" y="1499191"/>
            <a:ext cx="3744261" cy="2892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BD0885-C8A4-7746-85CC-7AFA3189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5" y="1499191"/>
            <a:ext cx="3744261" cy="289205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B1912A-492C-D746-B623-20A37ED10996}"/>
              </a:ext>
            </a:extLst>
          </p:cNvPr>
          <p:cNvCxnSpPr>
            <a:cxnSpLocks/>
          </p:cNvCxnSpPr>
          <p:nvPr/>
        </p:nvCxnSpPr>
        <p:spPr>
          <a:xfrm flipH="1">
            <a:off x="6827432" y="2398426"/>
            <a:ext cx="600194" cy="8478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418D00-D39D-D94D-AF3E-262D9E1ED19A}"/>
              </a:ext>
            </a:extLst>
          </p:cNvPr>
          <p:cNvSpPr txBox="1"/>
          <p:nvPr/>
        </p:nvSpPr>
        <p:spPr>
          <a:xfrm>
            <a:off x="6255877" y="2020886"/>
            <a:ext cx="2206365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Reflection from interface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7E9FA-5901-C94E-928B-17452D2790B2}"/>
              </a:ext>
            </a:extLst>
          </p:cNvPr>
          <p:cNvSpPr txBox="1"/>
          <p:nvPr/>
        </p:nvSpPr>
        <p:spPr>
          <a:xfrm>
            <a:off x="1179642" y="4421227"/>
            <a:ext cx="2487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Observed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F93FB0-1C66-9B4C-AD1E-A584F7FE7D13}"/>
              </a:ext>
            </a:extLst>
          </p:cNvPr>
          <p:cNvSpPr txBox="1"/>
          <p:nvPr/>
        </p:nvSpPr>
        <p:spPr>
          <a:xfrm>
            <a:off x="5486466" y="4421227"/>
            <a:ext cx="24871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FWI data residual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83A9E4-9E3C-5444-94EF-20A2C346C0C2}"/>
              </a:ext>
            </a:extLst>
          </p:cNvPr>
          <p:cNvCxnSpPr>
            <a:cxnSpLocks/>
          </p:cNvCxnSpPr>
          <p:nvPr/>
        </p:nvCxnSpPr>
        <p:spPr>
          <a:xfrm flipH="1">
            <a:off x="2563163" y="2398426"/>
            <a:ext cx="600194" cy="8478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12CC95-4176-A641-9F39-1DD04BAE6B4B}"/>
              </a:ext>
            </a:extLst>
          </p:cNvPr>
          <p:cNvSpPr txBox="1"/>
          <p:nvPr/>
        </p:nvSpPr>
        <p:spPr>
          <a:xfrm>
            <a:off x="1991608" y="2020886"/>
            <a:ext cx="2206365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Reflection from interface</a:t>
            </a:r>
          </a:p>
        </p:txBody>
      </p:sp>
    </p:spTree>
    <p:extLst>
      <p:ext uri="{BB962C8B-B14F-4D97-AF65-F5344CB8AC3E}">
        <p14:creationId xmlns:p14="http://schemas.microsoft.com/office/powerpoint/2010/main" val="31253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FWIME® first search direction – </a:t>
            </a:r>
            <a:r>
              <a:rPr lang="en-US" sz="3000" dirty="0">
                <a:solidFill>
                  <a:srgbClr val="FF0000"/>
                </a:solidFill>
              </a:rPr>
              <a:t>Component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C68BD-0410-0944-978B-35482DAE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6424"/>
            <a:ext cx="8991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5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718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Build low-wavenumbers first!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Simultaneously invert full data-bandwidth to build low-wavenumbers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Data-space multi-scale not useful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Control content of wavenumber updates directly on model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Model-space multi-scale waveform inversion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How?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Smoothing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Wavenumber filtering (Biondi and </a:t>
            </a:r>
            <a:r>
              <a:rPr lang="en-US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Almomin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2014)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Spline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67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3E385-5DA6-7A44-8C44-B55D73498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46425"/>
            <a:ext cx="8991600" cy="3352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42EEF6-AC74-9447-A82C-F7B34F385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FWIME® first search direction – </a:t>
            </a:r>
            <a:r>
              <a:rPr lang="en-US" sz="3000" dirty="0">
                <a:solidFill>
                  <a:srgbClr val="00B0F0"/>
                </a:solidFill>
              </a:rPr>
              <a:t>Component #2</a:t>
            </a:r>
          </a:p>
        </p:txBody>
      </p:sp>
    </p:spTree>
    <p:extLst>
      <p:ext uri="{BB962C8B-B14F-4D97-AF65-F5344CB8AC3E}">
        <p14:creationId xmlns:p14="http://schemas.microsoft.com/office/powerpoint/2010/main" val="6096221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AFF23-0F4E-ED4D-9B70-CF085F7ACBA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1103" y="1050367"/>
            <a:ext cx="8988552" cy="33558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FE3138-699C-F149-A8BA-D956CA7C8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– Fine grid</a:t>
            </a:r>
          </a:p>
        </p:txBody>
      </p:sp>
    </p:spTree>
    <p:extLst>
      <p:ext uri="{BB962C8B-B14F-4D97-AF65-F5344CB8AC3E}">
        <p14:creationId xmlns:p14="http://schemas.microsoft.com/office/powerpoint/2010/main" val="20604409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- Spline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A5F10-4853-944E-8DE5-98EB77DB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896" y="1253319"/>
            <a:ext cx="4838012" cy="35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3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8132173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 first search direction - Spline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4BCB6-9D78-0548-A5C4-88AC9C4A066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1042416"/>
            <a:ext cx="8988552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38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8132173" cy="99417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Ideal search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37081D-6DEF-7545-80AC-FAB5C3FA3F3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1042416"/>
            <a:ext cx="8988552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593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FWIME® first search direction -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CFC89-11D1-2A41-AD02-272B49CC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88" y="1061284"/>
            <a:ext cx="4256451" cy="1587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A70C1-63EE-694C-BEEA-AB6F07673A4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" y="1061284"/>
            <a:ext cx="4251960" cy="158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FFBBB-22EB-A24E-BF1D-5E2A8D9BCE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3106916"/>
            <a:ext cx="4251960" cy="158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37C71-85DC-5344-9EA4-CB060C35C86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02879" y="3106916"/>
            <a:ext cx="4251960" cy="1591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4E9F72-C658-9747-8C6E-76E74EB22EB4}"/>
              </a:ext>
            </a:extLst>
          </p:cNvPr>
          <p:cNvSpPr txBox="1"/>
          <p:nvPr/>
        </p:nvSpPr>
        <p:spPr>
          <a:xfrm>
            <a:off x="1351723" y="2671640"/>
            <a:ext cx="1661822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Component #1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DCD732-3A06-814A-B74B-5715FC5907F6}"/>
              </a:ext>
            </a:extLst>
          </p:cNvPr>
          <p:cNvSpPr txBox="1"/>
          <p:nvPr/>
        </p:nvSpPr>
        <p:spPr>
          <a:xfrm>
            <a:off x="5899869" y="2671640"/>
            <a:ext cx="1661822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Component #2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B5E9D-2660-FF44-BDB7-0CDFB3D966F7}"/>
              </a:ext>
            </a:extLst>
          </p:cNvPr>
          <p:cNvSpPr txBox="1"/>
          <p:nvPr/>
        </p:nvSpPr>
        <p:spPr>
          <a:xfrm>
            <a:off x="986757" y="4738981"/>
            <a:ext cx="2534477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Total search direction (#1 + #2)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AB71B1-4E77-E842-8E62-A7241AF4EA1F}"/>
              </a:ext>
            </a:extLst>
          </p:cNvPr>
          <p:cNvSpPr txBox="1"/>
          <p:nvPr/>
        </p:nvSpPr>
        <p:spPr>
          <a:xfrm>
            <a:off x="4917844" y="4738981"/>
            <a:ext cx="3523261" cy="28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Total search direction with spline interpolation</a:t>
            </a:r>
          </a:p>
        </p:txBody>
      </p:sp>
    </p:spTree>
    <p:extLst>
      <p:ext uri="{BB962C8B-B14F-4D97-AF65-F5344CB8AC3E}">
        <p14:creationId xmlns:p14="http://schemas.microsoft.com/office/powerpoint/2010/main" val="323831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3154A-92A9-724B-9BF8-A786538E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8588502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Initial model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12900-4652-644F-93BA-40D723BB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4F6C5E07-437D-7E4B-A71A-4A20810535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Design initial model on fine grid: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𝑖𝑛𝑖𝑡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Compute initial model on coarse grid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𝑖𝑛𝑖𝑡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by minimizing: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4F6C5E07-437D-7E4B-A71A-4A20810535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69219"/>
                <a:ext cx="7886700" cy="3263504"/>
              </a:xfrm>
              <a:blipFill>
                <a:blip r:embed="rId2"/>
                <a:stretch>
                  <a:fillRect l="-643" t="-1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D28590D-09BB-C642-AD79-6128C8AC96BB}"/>
                  </a:ext>
                </a:extLst>
              </p:cNvPr>
              <p:cNvSpPr/>
              <p:nvPr/>
            </p:nvSpPr>
            <p:spPr>
              <a:xfrm>
                <a:off x="1989528" y="2667571"/>
                <a:ext cx="5409543" cy="95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3000" b="0" i="1">
                          <a:solidFill>
                            <a:schemeClr val="tx1"/>
                          </a:solidFill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en-US" sz="3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3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𝑛𝑖𝑡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D28590D-09BB-C642-AD79-6128C8AC9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528" y="2667571"/>
                <a:ext cx="5409543" cy="956672"/>
              </a:xfrm>
              <a:prstGeom prst="rect">
                <a:avLst/>
              </a:prstGeom>
              <a:blipFill>
                <a:blip r:embed="rId3"/>
                <a:stretch>
                  <a:fillRect l="-703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4865A45-329D-3346-87F8-1F70F0570EED}"/>
                  </a:ext>
                </a:extLst>
              </p:cNvPr>
              <p:cNvSpPr/>
              <p:nvPr/>
            </p:nvSpPr>
            <p:spPr>
              <a:xfrm>
                <a:off x="2233368" y="3810591"/>
                <a:ext cx="5409543" cy="568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3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p>
                      </m:sSub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𝑎𝑟𝑔𝑚𝑖𝑛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4865A45-329D-3346-87F8-1F70F0570E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368" y="3810591"/>
                <a:ext cx="5409543" cy="568938"/>
              </a:xfrm>
              <a:prstGeom prst="rect">
                <a:avLst/>
              </a:prstGeom>
              <a:blipFill>
                <a:blip r:embed="rId4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D7375F-AC34-1A42-AE01-23463B950A81}"/>
                  </a:ext>
                </a:extLst>
              </p:cNvPr>
              <p:cNvSpPr txBox="1"/>
              <p:nvPr/>
            </p:nvSpPr>
            <p:spPr>
              <a:xfrm>
                <a:off x="3986784" y="4197144"/>
                <a:ext cx="5852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D7375F-AC34-1A42-AE01-23463B950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784" y="4197144"/>
                <a:ext cx="585216" cy="553998"/>
              </a:xfrm>
              <a:prstGeom prst="rect">
                <a:avLst/>
              </a:prstGeom>
              <a:blipFill>
                <a:blip r:embed="rId5"/>
                <a:stretch>
                  <a:fillRect r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282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FWI –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9ABBFC8-4898-944C-937A-D5EAFFA77735}"/>
                  </a:ext>
                </a:extLst>
              </p:cNvPr>
              <p:cNvSpPr/>
              <p:nvPr/>
            </p:nvSpPr>
            <p:spPr>
              <a:xfrm>
                <a:off x="1750143" y="2408039"/>
                <a:ext cx="1337187" cy="103238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FWI</a:t>
                </a:r>
              </a:p>
              <a:p>
                <a:pPr algn="ctr"/>
                <a:r>
                  <a:rPr lang="en-US" dirty="0"/>
                  <a:t>SPLINE GRID </a:t>
                </a:r>
              </a:p>
              <a:p>
                <a:pPr algn="ctr"/>
                <a:r>
                  <a:rPr lang="en-US" dirty="0"/>
                  <a:t>#</a:t>
                </a:r>
                <a14:m>
                  <m:oMath xmlns:m="http://schemas.openxmlformats.org/officeDocument/2006/math"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9ABBFC8-4898-944C-937A-D5EAFFA77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143" y="2408039"/>
                <a:ext cx="1337187" cy="103238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2E091747-78A1-8C4D-8EFF-3AA528A4EBE1}"/>
              </a:ext>
            </a:extLst>
          </p:cNvPr>
          <p:cNvSpPr/>
          <p:nvPr/>
        </p:nvSpPr>
        <p:spPr>
          <a:xfrm>
            <a:off x="1160209" y="2759110"/>
            <a:ext cx="490998" cy="2909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6EF1D3C-D0D9-4A4E-81C5-BBB2422A5ACA}"/>
              </a:ext>
            </a:extLst>
          </p:cNvPr>
          <p:cNvSpPr/>
          <p:nvPr/>
        </p:nvSpPr>
        <p:spPr>
          <a:xfrm rot="16200000">
            <a:off x="2204773" y="3532126"/>
            <a:ext cx="449617" cy="3126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F1BF2D-F344-B242-88FB-564E850657C2}"/>
                  </a:ext>
                </a:extLst>
              </p:cNvPr>
              <p:cNvSpPr txBox="1"/>
              <p:nvPr/>
            </p:nvSpPr>
            <p:spPr>
              <a:xfrm>
                <a:off x="549991" y="2700118"/>
                <a:ext cx="679040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1600" b="1" i="1" baseline="-2500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𝒊𝒏𝒊𝒕</m:t>
                          </m:r>
                        </m:sup>
                      </m:sSubSup>
                    </m:oMath>
                  </m:oMathPara>
                </a14:m>
                <a:endParaRPr lang="en-US" sz="16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F1BF2D-F344-B242-88FB-564E8506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91" y="2700118"/>
                <a:ext cx="679040" cy="3575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70310A-0587-1C48-BF07-FC9AE7570ED1}"/>
              </a:ext>
            </a:extLst>
          </p:cNvPr>
          <p:cNvSpPr/>
          <p:nvPr/>
        </p:nvSpPr>
        <p:spPr>
          <a:xfrm>
            <a:off x="555518" y="1828523"/>
            <a:ext cx="3800172" cy="2704147"/>
          </a:xfrm>
          <a:prstGeom prst="round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1BDFFCE-ABE8-1645-B6ED-760EDE857C34}"/>
              </a:ext>
            </a:extLst>
          </p:cNvPr>
          <p:cNvSpPr/>
          <p:nvPr/>
        </p:nvSpPr>
        <p:spPr>
          <a:xfrm>
            <a:off x="1750143" y="3955373"/>
            <a:ext cx="1337187" cy="4789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Full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data-bandwidth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16F375-66D3-C94E-A450-5BFC1B9E8FCC}"/>
                  </a:ext>
                </a:extLst>
              </p:cNvPr>
              <p:cNvSpPr txBox="1"/>
              <p:nvPr/>
            </p:nvSpPr>
            <p:spPr>
              <a:xfrm>
                <a:off x="3568497" y="2637793"/>
                <a:ext cx="679040" cy="419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1600" b="1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sub>
                        <m:sup>
                          <m:r>
                            <a:rPr lang="en-US" sz="16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𝒇𝒊𝒏𝒂𝒍</m:t>
                          </m:r>
                        </m:sup>
                      </m:sSubSup>
                    </m:oMath>
                  </m:oMathPara>
                </a14:m>
                <a:endParaRPr lang="en-US" sz="16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16F375-66D3-C94E-A450-5BFC1B9E8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97" y="2637793"/>
                <a:ext cx="679040" cy="419859"/>
              </a:xfrm>
              <a:prstGeom prst="rect">
                <a:avLst/>
              </a:prstGeom>
              <a:blipFill>
                <a:blip r:embed="rId5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C73BAF-B5BE-1849-BFE7-CD2ABAB4C221}"/>
                  </a:ext>
                </a:extLst>
              </p:cNvPr>
              <p:cNvSpPr txBox="1"/>
              <p:nvPr/>
            </p:nvSpPr>
            <p:spPr>
              <a:xfrm>
                <a:off x="1061888" y="1170039"/>
                <a:ext cx="297917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Spline grid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#</m:t>
                    </m:r>
                    <m:r>
                      <a:rPr lang="en-US" sz="30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30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5C73BAF-B5BE-1849-BFE7-CD2ABAB4C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888" y="1170039"/>
                <a:ext cx="2979174" cy="553998"/>
              </a:xfrm>
              <a:prstGeom prst="rect">
                <a:avLst/>
              </a:prstGeom>
              <a:blipFill>
                <a:blip r:embed="rId6"/>
                <a:stretch>
                  <a:fillRect t="-11111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D2AB81F9-CD2F-6F40-8B93-B0D2A2FE3153}"/>
              </a:ext>
            </a:extLst>
          </p:cNvPr>
          <p:cNvSpPr txBox="1"/>
          <p:nvPr/>
        </p:nvSpPr>
        <p:spPr>
          <a:xfrm>
            <a:off x="-9832" y="2649692"/>
            <a:ext cx="45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…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16E4E4E7-35B5-5D49-87F6-BF9EC912BFDA}"/>
              </a:ext>
            </a:extLst>
          </p:cNvPr>
          <p:cNvSpPr/>
          <p:nvPr/>
        </p:nvSpPr>
        <p:spPr>
          <a:xfrm>
            <a:off x="3117444" y="2759110"/>
            <a:ext cx="490998" cy="29091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urved Down Arrow 27">
            <a:extLst>
              <a:ext uri="{FF2B5EF4-FFF2-40B4-BE49-F238E27FC236}">
                <a16:creationId xmlns:a16="http://schemas.microsoft.com/office/drawing/2014/main" id="{33584727-6C4A-E340-9546-A910508AA1BB}"/>
              </a:ext>
            </a:extLst>
          </p:cNvPr>
          <p:cNvSpPr/>
          <p:nvPr/>
        </p:nvSpPr>
        <p:spPr>
          <a:xfrm>
            <a:off x="3986675" y="2164211"/>
            <a:ext cx="1209981" cy="463620"/>
          </a:xfrm>
          <a:prstGeom prst="curved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80A803-C0A0-414C-8CC9-1CAE7C9F23E1}"/>
              </a:ext>
            </a:extLst>
          </p:cNvPr>
          <p:cNvGrpSpPr/>
          <p:nvPr/>
        </p:nvGrpSpPr>
        <p:grpSpPr>
          <a:xfrm>
            <a:off x="3805698" y="1167912"/>
            <a:ext cx="1651820" cy="513752"/>
            <a:chOff x="3913239" y="4761949"/>
            <a:chExt cx="1651820" cy="513752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2F2B54F-59DF-AF48-B810-5A29765EB5EC}"/>
                </a:ext>
              </a:extLst>
            </p:cNvPr>
            <p:cNvSpPr/>
            <p:nvPr/>
          </p:nvSpPr>
          <p:spPr>
            <a:xfrm>
              <a:off x="3913239" y="4767263"/>
              <a:ext cx="1651820" cy="50843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074877-84FC-2640-983A-B4B3CBB40CA4}"/>
                </a:ext>
              </a:extLst>
            </p:cNvPr>
            <p:cNvSpPr txBox="1"/>
            <p:nvPr/>
          </p:nvSpPr>
          <p:spPr>
            <a:xfrm>
              <a:off x="4016171" y="4761949"/>
              <a:ext cx="1431517" cy="485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Convert model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to new grid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0B0F0C9-EA39-814C-9ECD-F762C604A2E5}"/>
                  </a:ext>
                </a:extLst>
              </p:cNvPr>
              <p:cNvSpPr txBox="1"/>
              <p:nvPr/>
            </p:nvSpPr>
            <p:spPr>
              <a:xfrm>
                <a:off x="4778478" y="2700118"/>
                <a:ext cx="679040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b>
                        <m:sup>
                          <m:r>
                            <a:rPr lang="en-US" sz="16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𝒊𝒏𝒊𝒕</m:t>
                          </m:r>
                        </m:sup>
                      </m:sSubSup>
                    </m:oMath>
                  </m:oMathPara>
                </a14:m>
                <a:endParaRPr lang="en-US" sz="16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0B0F0C9-EA39-814C-9ECD-F762C604A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478" y="2700118"/>
                <a:ext cx="679040" cy="373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FFB80F58-50B6-7849-A72C-55284F32750F}"/>
                  </a:ext>
                </a:extLst>
              </p:cNvPr>
              <p:cNvSpPr/>
              <p:nvPr/>
            </p:nvSpPr>
            <p:spPr>
              <a:xfrm>
                <a:off x="5978630" y="2408039"/>
                <a:ext cx="1337187" cy="103238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FWI</a:t>
                </a:r>
              </a:p>
              <a:p>
                <a:pPr algn="ctr"/>
                <a:r>
                  <a:rPr lang="en-US" dirty="0"/>
                  <a:t>SPLINE GRID </a:t>
                </a:r>
              </a:p>
              <a:p>
                <a:pPr algn="ctr"/>
                <a:r>
                  <a:rPr lang="en-US" dirty="0"/>
                  <a:t>#</a:t>
                </a:r>
                <a14:m>
                  <m:oMath xmlns:m="http://schemas.openxmlformats.org/officeDocument/2006/math"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+1</a:t>
                </a:r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FFB80F58-50B6-7849-A72C-55284F3275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630" y="2408039"/>
                <a:ext cx="1337187" cy="103238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ight Arrow 37">
            <a:extLst>
              <a:ext uri="{FF2B5EF4-FFF2-40B4-BE49-F238E27FC236}">
                <a16:creationId xmlns:a16="http://schemas.microsoft.com/office/drawing/2014/main" id="{686D1BC7-4E56-D047-8DBC-B96DBB234F69}"/>
              </a:ext>
            </a:extLst>
          </p:cNvPr>
          <p:cNvSpPr/>
          <p:nvPr/>
        </p:nvSpPr>
        <p:spPr>
          <a:xfrm>
            <a:off x="5418192" y="2759110"/>
            <a:ext cx="490998" cy="29091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9337AF36-E4ED-C047-9F4E-CFB6B284FD01}"/>
              </a:ext>
            </a:extLst>
          </p:cNvPr>
          <p:cNvSpPr/>
          <p:nvPr/>
        </p:nvSpPr>
        <p:spPr>
          <a:xfrm rot="16200000">
            <a:off x="6433260" y="3532126"/>
            <a:ext cx="449617" cy="31260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8C0BAF6-D350-8542-BEE2-34F499E234ED}"/>
              </a:ext>
            </a:extLst>
          </p:cNvPr>
          <p:cNvSpPr/>
          <p:nvPr/>
        </p:nvSpPr>
        <p:spPr>
          <a:xfrm>
            <a:off x="4784005" y="1828523"/>
            <a:ext cx="3800172" cy="2704147"/>
          </a:xfrm>
          <a:prstGeom prst="round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00BA45F-8C6B-094D-84A1-A4B76CA16D65}"/>
              </a:ext>
            </a:extLst>
          </p:cNvPr>
          <p:cNvSpPr/>
          <p:nvPr/>
        </p:nvSpPr>
        <p:spPr>
          <a:xfrm>
            <a:off x="5978630" y="3955373"/>
            <a:ext cx="1337187" cy="4789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Full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data-bandwidth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5E4A936-F391-DA46-A027-7FE5275B20F6}"/>
                  </a:ext>
                </a:extLst>
              </p:cNvPr>
              <p:cNvSpPr txBox="1"/>
              <p:nvPr/>
            </p:nvSpPr>
            <p:spPr>
              <a:xfrm>
                <a:off x="5231383" y="1170039"/>
                <a:ext cx="2979174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Spline grid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#</m:t>
                    </m:r>
                    <m:r>
                      <a:rPr lang="en-US" sz="30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0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300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5E4A936-F391-DA46-A027-7FE5275B2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383" y="1170039"/>
                <a:ext cx="2979174" cy="553998"/>
              </a:xfrm>
              <a:prstGeom prst="rect">
                <a:avLst/>
              </a:prstGeom>
              <a:blipFill>
                <a:blip r:embed="rId9"/>
                <a:stretch>
                  <a:fillRect l="-3814" t="-11111" b="-2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ight Arrow 56">
            <a:extLst>
              <a:ext uri="{FF2B5EF4-FFF2-40B4-BE49-F238E27FC236}">
                <a16:creationId xmlns:a16="http://schemas.microsoft.com/office/drawing/2014/main" id="{95A1D6F6-C422-FE4E-920B-8A8FC74C6C44}"/>
              </a:ext>
            </a:extLst>
          </p:cNvPr>
          <p:cNvSpPr/>
          <p:nvPr/>
        </p:nvSpPr>
        <p:spPr>
          <a:xfrm>
            <a:off x="7345931" y="2759110"/>
            <a:ext cx="490998" cy="29091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E48FDE6-99E4-CB48-AA3F-BC1AA66F093A}"/>
                  </a:ext>
                </a:extLst>
              </p:cNvPr>
              <p:cNvSpPr txBox="1"/>
              <p:nvPr/>
            </p:nvSpPr>
            <p:spPr>
              <a:xfrm>
                <a:off x="7792074" y="2700118"/>
                <a:ext cx="679040" cy="42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1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b>
                        <m:sup>
                          <m:r>
                            <a:rPr lang="en-US" sz="16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𝒇𝒊𝒏𝒂𝒍</m:t>
                          </m:r>
                        </m:sup>
                      </m:sSubSup>
                    </m:oMath>
                  </m:oMathPara>
                </a14:m>
                <a:endParaRPr lang="en-US" sz="16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E48FDE6-99E4-CB48-AA3F-BC1AA66F0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074" y="2700118"/>
                <a:ext cx="679040" cy="421077"/>
              </a:xfrm>
              <a:prstGeom prst="rect">
                <a:avLst/>
              </a:prstGeom>
              <a:blipFill>
                <a:blip r:embed="rId10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479D651E-A24B-E649-A46C-C27F8655A2DF}"/>
              </a:ext>
            </a:extLst>
          </p:cNvPr>
          <p:cNvSpPr txBox="1"/>
          <p:nvPr/>
        </p:nvSpPr>
        <p:spPr>
          <a:xfrm>
            <a:off x="8610599" y="2649692"/>
            <a:ext cx="451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240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  <p:bldP spid="18" grpId="0" animBg="1"/>
      <p:bldP spid="29" grpId="0"/>
      <p:bldP spid="37" grpId="0" animBg="1"/>
      <p:bldP spid="28" grpId="0" animBg="1"/>
      <p:bldP spid="28" grpId="1" animBg="1"/>
      <p:bldP spid="34" grpId="0"/>
      <p:bldP spid="35" grpId="0" animBg="1"/>
      <p:bldP spid="38" grpId="0" animBg="1"/>
      <p:bldP spid="39" grpId="0" animBg="1"/>
      <p:bldP spid="40" grpId="0" animBg="1"/>
      <p:bldP spid="47" grpId="0" animBg="1"/>
      <p:bldP spid="56" grpId="0"/>
      <p:bldP spid="57" grpId="0" animBg="1"/>
      <p:bldP spid="58" grpId="0"/>
      <p:bldP spid="5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4CA2040-EC58-0846-B693-C60C04726DCD}"/>
              </a:ext>
            </a:extLst>
          </p:cNvPr>
          <p:cNvSpPr/>
          <p:nvPr/>
        </p:nvSpPr>
        <p:spPr>
          <a:xfrm>
            <a:off x="628650" y="1162741"/>
            <a:ext cx="7634817" cy="3604521"/>
          </a:xfrm>
          <a:prstGeom prst="roundRect">
            <a:avLst>
              <a:gd name="adj" fmla="val 780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A02DF-A45C-8F40-8FB3-CA04B1600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Benefits of B-splines for waveform inversion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2033B-9731-3F45-AE9C-05A69173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F4B5C-D903-8040-9CAC-1C745E91B529}"/>
              </a:ext>
            </a:extLst>
          </p:cNvPr>
          <p:cNvSpPr txBox="1"/>
          <p:nvPr/>
        </p:nvSpPr>
        <p:spPr>
          <a:xfrm>
            <a:off x="628650" y="1390220"/>
            <a:ext cx="76348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Flexibility on node disposition</a:t>
            </a:r>
          </a:p>
          <a:p>
            <a:pPr marL="610447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Refine grid spacing with iterations (model-space multi-scale)</a:t>
            </a:r>
          </a:p>
          <a:p>
            <a:pPr marL="610447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Control wavenumber-content of model updates</a:t>
            </a:r>
          </a:p>
          <a:p>
            <a:pPr marL="610447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Incorporate geological/geophysical prior information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Attractive computational cost</a:t>
            </a:r>
          </a:p>
          <a:p>
            <a:pPr marL="667597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Basis functions have limited support </a:t>
            </a:r>
          </a:p>
          <a:p>
            <a:pPr marL="667597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Implementation for higher dimensions efficient and straightforward</a:t>
            </a:r>
          </a:p>
          <a:p>
            <a:pPr marL="667597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Reduced number of model parameters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Mathematically elegant and consistent </a:t>
            </a:r>
          </a:p>
          <a:p>
            <a:pPr marL="667597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Easy to implement and adequate for waveform inversion</a:t>
            </a:r>
          </a:p>
          <a:p>
            <a:pPr marL="667597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Mitigates need for gradient “tweaking”</a:t>
            </a:r>
          </a:p>
          <a:p>
            <a:pPr marL="667597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Reduces need for user input</a:t>
            </a:r>
          </a:p>
          <a:p>
            <a:pPr marL="667597" lvl="1" indent="-34290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667597" lvl="1" indent="-34290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0" y="1877174"/>
            <a:ext cx="8439150" cy="994172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chemeClr val="bg2">
                    <a:lumMod val="25000"/>
                  </a:schemeClr>
                </a:solidFill>
              </a:rPr>
              <a:t>Model-space multi-scale FWI:</a:t>
            </a:r>
            <a:br>
              <a:rPr lang="en-US" sz="45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000" i="1" dirty="0">
                <a:solidFill>
                  <a:schemeClr val="bg2">
                    <a:lumMod val="25000"/>
                  </a:schemeClr>
                </a:solidFill>
              </a:rPr>
              <a:t>Numerical examples on the </a:t>
            </a:r>
            <a:r>
              <a:rPr lang="en-US" sz="3000" i="1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sz="3000" i="1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5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</a:t>
            </a:fld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C52F05-5D76-5D44-86CE-92B51838CCE6}"/>
              </a:ext>
            </a:extLst>
          </p:cNvPr>
          <p:cNvSpPr/>
          <p:nvPr/>
        </p:nvSpPr>
        <p:spPr>
          <a:xfrm>
            <a:off x="308658" y="409903"/>
            <a:ext cx="3979563" cy="9940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E1DB1-65D7-084D-8E53-10ABC6071668}"/>
              </a:ext>
            </a:extLst>
          </p:cNvPr>
          <p:cNvSpPr txBox="1"/>
          <p:nvPr/>
        </p:nvSpPr>
        <p:spPr>
          <a:xfrm>
            <a:off x="680766" y="605174"/>
            <a:ext cx="3229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Low-frequency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4D540-FF00-7A4A-9735-63797BBDBDDE}"/>
              </a:ext>
            </a:extLst>
          </p:cNvPr>
          <p:cNvSpPr txBox="1"/>
          <p:nvPr/>
        </p:nvSpPr>
        <p:spPr>
          <a:xfrm>
            <a:off x="524405" y="2060561"/>
            <a:ext cx="3391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  <a:p>
            <a:pPr algn="ctr"/>
            <a:r>
              <a:rPr lang="en-US" sz="2300" dirty="0">
                <a:solidFill>
                  <a:schemeClr val="bg2">
                    <a:lumMod val="25000"/>
                  </a:schemeClr>
                </a:solidFill>
              </a:rPr>
              <a:t>multi-scale FWI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9D120-F594-8B46-A1DB-C3EED931BC14}"/>
              </a:ext>
            </a:extLst>
          </p:cNvPr>
          <p:cNvSpPr txBox="1"/>
          <p:nvPr/>
        </p:nvSpPr>
        <p:spPr>
          <a:xfrm>
            <a:off x="3185338" y="2127992"/>
            <a:ext cx="104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31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 scale FWI 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628084" cy="3263504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Calibrate method on FWI for future application on FWIME </a:t>
            </a:r>
          </a:p>
          <a:p>
            <a:r>
              <a:rPr lang="en-US" sz="25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 scenarios: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Broadband (0-20 Hz), long-offset data 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Limited bandwidth (4-20 Hz), long-offset data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675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 scale FWI 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628084" cy="3263504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Calibrate method on FWI for future application on FWIME </a:t>
            </a:r>
          </a:p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2 scenarios: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Broadband (0-20 Hz), long-offset data 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Limited bandwidth (4-20 Hz), long-offset data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 scale FWI 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628084" cy="3263504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Calibrate method on FWI for future application on FWIME </a:t>
            </a:r>
          </a:p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2 scenarios: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Broadband (0-20 Hz), long-offset data 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Limited bandwidth (4-20 Hz), long-offset data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74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 scale FWI 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628084" cy="3263504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Calibrate method on FWI for future application on FWIME </a:t>
            </a:r>
          </a:p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2 scenarios: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Broadband (0-20 Hz), long-offset data 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Limited bandwidth (4-20 Hz), long-offset data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8183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3F5FA-1750-0B43-97BD-FC0760C9C0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68016"/>
            <a:ext cx="4160520" cy="1585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4AC40F-50D1-4C49-8328-5B57EF13C6C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0648" y="3026664"/>
            <a:ext cx="2478024" cy="1911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FWI (0-20 Hz)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AB5247-1C43-2F49-9EFF-2169ADE7BA61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AB5247-1C43-2F49-9EFF-2169ADE7B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2C7427-BE7E-BC44-99EC-EE395A7625A1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2C7427-BE7E-BC44-99EC-EE395A762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A1F225-191B-7743-B235-23AF11CB9518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A1F225-191B-7743-B235-23AF11CB9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375CEF-7387-784A-BDF9-F5C0A270EA00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375CEF-7387-784A-BDF9-F5C0A270E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4472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E0799-0DC6-4641-89F0-E4D3D621C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603" y="924561"/>
            <a:ext cx="5169637" cy="399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8F0708-B6CD-0648-8711-B48E1AAB954B}"/>
              </a:ext>
            </a:extLst>
          </p:cNvPr>
          <p:cNvSpPr txBox="1"/>
          <p:nvPr/>
        </p:nvSpPr>
        <p:spPr>
          <a:xfrm>
            <a:off x="2900558" y="200416"/>
            <a:ext cx="36074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Spline mesh #3</a:t>
            </a:r>
          </a:p>
        </p:txBody>
      </p:sp>
    </p:spTree>
    <p:extLst>
      <p:ext uri="{BB962C8B-B14F-4D97-AF65-F5344CB8AC3E}">
        <p14:creationId xmlns:p14="http://schemas.microsoft.com/office/powerpoint/2010/main" val="17499628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FWI (0-20 Hz) – Mesh #3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E522A-6BD4-E545-83B3-1A9250C384E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32382-35FD-8341-975F-77FE663A678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BA71D2-09FE-BF45-9AB5-6719ECD48C50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BA71D2-09FE-BF45-9AB5-6719ECD48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936ED4-64A7-0E48-B2CE-BADA7ABB9254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936ED4-64A7-0E48-B2CE-BADA7ABB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33796D-E3DA-1F47-AD84-FAFF0CB7E37D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33796D-E3DA-1F47-AD84-FAFF0CB7E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73522A-AA35-1847-9411-1A47A8747C70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73522A-AA35-1847-9411-1A47A8747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5103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FWI (0-20 Hz) – Mesh #4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E6B29-8B2C-044D-83BA-0A766D9A2E8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B21CC4-A455-D54E-990F-5C07BCB8EC6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E0DED9-60E8-7F47-949B-1586CF5883CC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E0DED9-60E8-7F47-949B-1586CF588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DAC785-DE58-1A48-B528-A4840A9AE4F6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DAC785-DE58-1A48-B528-A4840A9AE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8932B4-12E3-A648-B1D1-601E5DF5C466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8932B4-12E3-A648-B1D1-601E5DF5C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764522-3443-DF44-8C60-9E8892E09319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764522-3443-DF44-8C60-9E8892E09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95540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FWI (0-20 Hz) – Mesh #5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F5212-EA69-C749-AD82-0D738636C98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FDC28-D4F1-1440-AC3A-71CF299456A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FEE775-0CF4-8A45-9FA6-6CED056CA1D8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FEE775-0CF4-8A45-9FA6-6CED056CA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45EA60-0BC8-EC40-8C3C-1AC3665A9234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45EA60-0BC8-EC40-8C3C-1AC3665A9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121ADC-6B1F-C643-B434-87A54A8DE619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121ADC-6B1F-C643-B434-87A54A8DE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DC9EA6-BEAF-284B-BB13-2ACC6910753D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DC9EA6-BEAF-284B-BB13-2ACC69107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7052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89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FWI (0-20 Hz) – Mesh #6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1F57F-6250-BD4B-B01E-E2966DD9406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31D17-3CC8-C146-9797-4F12BD159C8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B629D7-3A2C-B24C-A780-3E1EB16BBFEA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B629D7-3A2C-B24C-A780-3E1EB16BB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846945-51C5-674E-989C-10B6D213DC77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846945-51C5-674E-989C-10B6D213D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BD75D7-7C92-0342-832C-A4450533100D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BD75D7-7C92-0342-832C-A4450533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E8C369-70BA-4941-A367-FD2689D579E6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E8C369-70BA-4941-A367-FD2689D57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59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3F5FA-1750-0B43-97BD-FC0760C9C0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" y="1268016"/>
            <a:ext cx="4160520" cy="1585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4AC40F-50D1-4C49-8328-5B57EF13C6C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0648" y="3026664"/>
            <a:ext cx="2478024" cy="1911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Data-space multi-scale FWI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C72893-6C10-AA40-A627-B35E3A2E150B}"/>
                  </a:ext>
                </a:extLst>
              </p:cNvPr>
              <p:cNvSpPr txBox="1"/>
              <p:nvPr/>
            </p:nvSpPr>
            <p:spPr>
              <a:xfrm>
                <a:off x="284674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𝒊𝒏𝒕𝒊𝒂𝒍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C72893-6C10-AA40-A627-B35E3A2E1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74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 r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201E5B-AC64-A44D-A5A2-C8F9AB5AE34B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201E5B-AC64-A44D-A5A2-C8F9AB5AE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60A26E-64C3-3344-8A37-A5EFECF35C24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𝒊𝒏𝒕𝒊𝒂𝒍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60A26E-64C3-3344-8A37-A5EFECF3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EDC703-373F-414A-8F2A-A901B457DD45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EDC703-373F-414A-8F2A-A901B457D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06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 scale FWI 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628084" cy="3263504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Calibrate method on FWI for future application on FWIME </a:t>
            </a:r>
          </a:p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2 scenarios: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Broadband (0-20 Hz), long-offset data 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Limited bandwidth (4-20 Hz), long-offset data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04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 scale FWI –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Marmousi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8628084" cy="3263504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Calibrate method on FWI for future application on FWIME </a:t>
            </a:r>
          </a:p>
          <a:p>
            <a:r>
              <a:rPr lang="en-US" sz="2500" dirty="0">
                <a:solidFill>
                  <a:schemeClr val="bg2">
                    <a:lumMod val="25000"/>
                  </a:schemeClr>
                </a:solidFill>
              </a:rPr>
              <a:t>2 scenarios: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Broadband (0-20 Hz), long-offset data 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Limited bandwidth (4-20 Hz), long-offset data</a:t>
            </a:r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136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FF823-134F-8E42-970C-117FB028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899" y="1268016"/>
            <a:ext cx="4160520" cy="1585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66503-0050-E448-BF48-9B7A25E38DF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90" y="3024028"/>
            <a:ext cx="2476846" cy="1913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148E28-45AB-6641-866F-798A7B7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Model-space multi-scale FWI (4-20 Hz) – Mesh #6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4178E-726A-2B48-B9CE-F95D15AB68C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1271016"/>
            <a:ext cx="4160520" cy="1581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FFADB-C9F8-9E40-9971-77CF88E5FD4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59536" y="3026664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1BD11F-58C1-FC4F-A893-00E1A16DA13E}"/>
                  </a:ext>
                </a:extLst>
              </p:cNvPr>
              <p:cNvSpPr txBox="1"/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1BD11F-58C1-FC4F-A893-00E1A16DA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96" y="1406110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468892-1B3C-6841-903F-BA329E3BE685}"/>
                  </a:ext>
                </a:extLst>
              </p:cNvPr>
              <p:cNvSpPr txBox="1"/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468892-1B3C-6841-903F-BA329E3BE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65" y="1406110"/>
                <a:ext cx="646981" cy="323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02A82A-28B2-5A4E-A912-3BF43033B491}"/>
                  </a:ext>
                </a:extLst>
              </p:cNvPr>
              <p:cNvSpPr txBox="1"/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02A82A-28B2-5A4E-A912-3BF43033B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81" y="3223406"/>
                <a:ext cx="646981" cy="3231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064493-E49B-934C-BE13-68059A2B1A83}"/>
                  </a:ext>
                </a:extLst>
              </p:cNvPr>
              <p:cNvSpPr txBox="1"/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064493-E49B-934C-BE13-68059A2B1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2" y="3223406"/>
                <a:ext cx="646981" cy="323165"/>
              </a:xfrm>
              <a:prstGeom prst="rect">
                <a:avLst/>
              </a:prstGeom>
              <a:blipFill>
                <a:blip r:embed="rId10"/>
                <a:stretch>
                  <a:fillRect r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2032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84DA-D2C1-2F44-8A20-FF5F916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528447-3F8C-CA44-9C86-DF10238B1D1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2" y="2172739"/>
            <a:ext cx="2478024" cy="19110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1DC1EA-A9D0-D94F-BA7D-C356AEAF2939}"/>
              </a:ext>
            </a:extLst>
          </p:cNvPr>
          <p:cNvSpPr txBox="1"/>
          <p:nvPr/>
        </p:nvSpPr>
        <p:spPr>
          <a:xfrm>
            <a:off x="3778443" y="1618738"/>
            <a:ext cx="1565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True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2C74E2-8510-9F40-9446-7AC6DFA6E879}"/>
              </a:ext>
            </a:extLst>
          </p:cNvPr>
          <p:cNvSpPr txBox="1"/>
          <p:nvPr/>
        </p:nvSpPr>
        <p:spPr>
          <a:xfrm>
            <a:off x="278090" y="1618738"/>
            <a:ext cx="2616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B0A3D-EE54-3640-B752-C8FCBEEBC30D}"/>
              </a:ext>
            </a:extLst>
          </p:cNvPr>
          <p:cNvSpPr txBox="1"/>
          <p:nvPr/>
        </p:nvSpPr>
        <p:spPr>
          <a:xfrm>
            <a:off x="5938874" y="1618738"/>
            <a:ext cx="2863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Model-space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DC3078-145D-224F-8AF4-E2945C1BD86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44184" y="2176272"/>
            <a:ext cx="2478024" cy="191109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71EB691-3787-424B-BD73-9D378CEB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Spectra of model updates - </a:t>
            </a:r>
            <a:r>
              <a:rPr lang="en-US" dirty="0">
                <a:solidFill>
                  <a:srgbClr val="00B050"/>
                </a:solidFill>
              </a:rPr>
              <a:t>FWI 0-20 Hz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3463DE-5C0C-B64A-95CD-1BB04E6EB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443" y="2172736"/>
            <a:ext cx="2476846" cy="1913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E3B24A-FAED-0147-A1D3-0A4CB0D8035D}"/>
                  </a:ext>
                </a:extLst>
              </p:cNvPr>
              <p:cNvSpPr txBox="1"/>
              <p:nvPr/>
            </p:nvSpPr>
            <p:spPr>
              <a:xfrm>
                <a:off x="506085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E3B24A-FAED-0147-A1D3-0A4CB0D80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85" y="2403569"/>
                <a:ext cx="646981" cy="323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4C60C6-E3AB-7943-A244-761DBE6795C5}"/>
                  </a:ext>
                </a:extLst>
              </p:cNvPr>
              <p:cNvSpPr txBox="1"/>
              <p:nvPr/>
            </p:nvSpPr>
            <p:spPr>
              <a:xfrm>
                <a:off x="3454952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4C60C6-E3AB-7943-A244-761DBE679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952" y="2403569"/>
                <a:ext cx="646981" cy="323165"/>
              </a:xfrm>
              <a:prstGeom prst="rect">
                <a:avLst/>
              </a:prstGeom>
              <a:blipFill>
                <a:blip r:embed="rId6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424D64-7256-CC46-BDFC-224779FB075F}"/>
                  </a:ext>
                </a:extLst>
              </p:cNvPr>
              <p:cNvSpPr txBox="1"/>
              <p:nvPr/>
            </p:nvSpPr>
            <p:spPr>
              <a:xfrm>
                <a:off x="6344801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424D64-7256-CC46-BDFC-224779FB0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1" y="2403569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4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12" grpId="0"/>
      <p:bldP spid="23" grpId="0"/>
      <p:bldP spid="24" grpId="0"/>
      <p:bldP spid="2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84DA-D2C1-2F44-8A20-FF5F916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0B306-FC6A-BF42-93B9-BDDE1F12D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443" y="2172736"/>
            <a:ext cx="2476846" cy="1913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2C74E2-8510-9F40-9446-7AC6DFA6E879}"/>
              </a:ext>
            </a:extLst>
          </p:cNvPr>
          <p:cNvSpPr txBox="1"/>
          <p:nvPr/>
        </p:nvSpPr>
        <p:spPr>
          <a:xfrm>
            <a:off x="278090" y="1618738"/>
            <a:ext cx="2616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B0A3D-EE54-3640-B752-C8FCBEEBC30D}"/>
              </a:ext>
            </a:extLst>
          </p:cNvPr>
          <p:cNvSpPr txBox="1"/>
          <p:nvPr/>
        </p:nvSpPr>
        <p:spPr>
          <a:xfrm>
            <a:off x="5938874" y="1618738"/>
            <a:ext cx="2863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Model-space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1EB691-3787-424B-BD73-9D378CEB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Spectra of model updates - </a:t>
            </a:r>
            <a:r>
              <a:rPr lang="en-US" dirty="0">
                <a:solidFill>
                  <a:srgbClr val="FF0000"/>
                </a:solidFill>
              </a:rPr>
              <a:t>FWI 4-20 Hz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055D29-A324-614F-AA3F-6EB959C593E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5691" y="2172736"/>
            <a:ext cx="2478024" cy="19110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A4ADF6-3376-A640-BD0D-B53F24408FFC}"/>
              </a:ext>
            </a:extLst>
          </p:cNvPr>
          <p:cNvSpPr txBox="1"/>
          <p:nvPr/>
        </p:nvSpPr>
        <p:spPr>
          <a:xfrm>
            <a:off x="3778443" y="1618738"/>
            <a:ext cx="1565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True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AA6C4-2BFE-4840-95F6-B416265DED5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44184" y="2176272"/>
            <a:ext cx="2478024" cy="1911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573262-82C9-8D40-8F90-F62679804597}"/>
                  </a:ext>
                </a:extLst>
              </p:cNvPr>
              <p:cNvSpPr txBox="1"/>
              <p:nvPr/>
            </p:nvSpPr>
            <p:spPr>
              <a:xfrm>
                <a:off x="506085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573262-82C9-8D40-8F90-F62679804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85" y="2403569"/>
                <a:ext cx="646981" cy="323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3FF92D8-ECF6-3545-8F7F-7EF1BA63B5FA}"/>
                  </a:ext>
                </a:extLst>
              </p:cNvPr>
              <p:cNvSpPr txBox="1"/>
              <p:nvPr/>
            </p:nvSpPr>
            <p:spPr>
              <a:xfrm>
                <a:off x="3454952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3FF92D8-ECF6-3545-8F7F-7EF1BA63B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952" y="2403569"/>
                <a:ext cx="646981" cy="323165"/>
              </a:xfrm>
              <a:prstGeom prst="rect">
                <a:avLst/>
              </a:prstGeom>
              <a:blipFill>
                <a:blip r:embed="rId6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DB0F1E-A5F7-0641-8735-755FC03E8900}"/>
                  </a:ext>
                </a:extLst>
              </p:cNvPr>
              <p:cNvSpPr txBox="1"/>
              <p:nvPr/>
            </p:nvSpPr>
            <p:spPr>
              <a:xfrm>
                <a:off x="6344801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DB0F1E-A5F7-0641-8735-755FC03E8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1" y="2403569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8970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84DA-D2C1-2F44-8A20-FF5F9162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95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528447-3F8C-CA44-9C86-DF10238B1D1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2" y="2172739"/>
            <a:ext cx="2478024" cy="19110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1DC1EA-A9D0-D94F-BA7D-C356AEAF2939}"/>
              </a:ext>
            </a:extLst>
          </p:cNvPr>
          <p:cNvSpPr txBox="1"/>
          <p:nvPr/>
        </p:nvSpPr>
        <p:spPr>
          <a:xfrm>
            <a:off x="3778443" y="1618738"/>
            <a:ext cx="1565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True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2C74E2-8510-9F40-9446-7AC6DFA6E879}"/>
              </a:ext>
            </a:extLst>
          </p:cNvPr>
          <p:cNvSpPr txBox="1"/>
          <p:nvPr/>
        </p:nvSpPr>
        <p:spPr>
          <a:xfrm>
            <a:off x="278090" y="1618738"/>
            <a:ext cx="2616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Data-space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B0A3D-EE54-3640-B752-C8FCBEEBC30D}"/>
              </a:ext>
            </a:extLst>
          </p:cNvPr>
          <p:cNvSpPr txBox="1"/>
          <p:nvPr/>
        </p:nvSpPr>
        <p:spPr>
          <a:xfrm>
            <a:off x="5938874" y="1618738"/>
            <a:ext cx="2863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</a:rPr>
              <a:t>Model-space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DC3078-145D-224F-8AF4-E2945C1BD86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44184" y="2176272"/>
            <a:ext cx="2478024" cy="191109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71EB691-3787-424B-BD73-9D378CEB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Spectra of model updates - </a:t>
            </a:r>
            <a:r>
              <a:rPr lang="en-US" dirty="0">
                <a:solidFill>
                  <a:srgbClr val="00B050"/>
                </a:solidFill>
              </a:rPr>
              <a:t>FWI 0-20 Hz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3463DE-5C0C-B64A-95CD-1BB04E6EB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443" y="2172736"/>
            <a:ext cx="2476846" cy="1913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E3B24A-FAED-0147-A1D3-0A4CB0D8035D}"/>
                  </a:ext>
                </a:extLst>
              </p:cNvPr>
              <p:cNvSpPr txBox="1"/>
              <p:nvPr/>
            </p:nvSpPr>
            <p:spPr>
              <a:xfrm>
                <a:off x="506085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E3B24A-FAED-0147-A1D3-0A4CB0D80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85" y="2403569"/>
                <a:ext cx="646981" cy="323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4C60C6-E3AB-7943-A244-761DBE6795C5}"/>
                  </a:ext>
                </a:extLst>
              </p:cNvPr>
              <p:cNvSpPr txBox="1"/>
              <p:nvPr/>
            </p:nvSpPr>
            <p:spPr>
              <a:xfrm>
                <a:off x="3454952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𝒕𝒓𝒖𝒆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4C60C6-E3AB-7943-A244-761DBE679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952" y="2403569"/>
                <a:ext cx="646981" cy="323165"/>
              </a:xfrm>
              <a:prstGeom prst="rect">
                <a:avLst/>
              </a:prstGeom>
              <a:blipFill>
                <a:blip r:embed="rId6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424D64-7256-CC46-BDFC-224779FB075F}"/>
                  </a:ext>
                </a:extLst>
              </p:cNvPr>
              <p:cNvSpPr txBox="1"/>
              <p:nvPr/>
            </p:nvSpPr>
            <p:spPr>
              <a:xfrm>
                <a:off x="6344801" y="2403569"/>
                <a:ext cx="64698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5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𝒊𝒏𝒗</m:t>
                          </m:r>
                        </m:sub>
                      </m:sSub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424D64-7256-CC46-BDFC-224779FB0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1" y="2403569"/>
                <a:ext cx="646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60118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BBD8AC-FFB0-E04A-96A0-F43C28EB7363}"/>
              </a:ext>
            </a:extLst>
          </p:cNvPr>
          <p:cNvSpPr/>
          <p:nvPr/>
        </p:nvSpPr>
        <p:spPr>
          <a:xfrm>
            <a:off x="628650" y="440266"/>
            <a:ext cx="7702550" cy="626931"/>
          </a:xfrm>
          <a:prstGeom prst="roundRect">
            <a:avLst>
              <a:gd name="adj" fmla="val 2961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FD457B8-F01A-4042-90CF-63E85CD5439A}"/>
              </a:ext>
            </a:extLst>
          </p:cNvPr>
          <p:cNvSpPr/>
          <p:nvPr/>
        </p:nvSpPr>
        <p:spPr>
          <a:xfrm>
            <a:off x="628650" y="1168400"/>
            <a:ext cx="7702550" cy="3716867"/>
          </a:xfrm>
          <a:prstGeom prst="roundRect">
            <a:avLst>
              <a:gd name="adj" fmla="val 801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236883" cy="99417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47299"/>
            <a:ext cx="7702550" cy="3671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Build low-wavenumbers first for (efficient) convergence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Conventional data-space multi-scale FWI might fail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Long-offset data + low-frequencies not available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FWIME</a:t>
            </a:r>
            <a:r>
              <a:rPr lang="en-US" sz="2000" dirty="0"/>
              <a:t> 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Only requires short-offset + reflection data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All frequencies must be simultaneously inverted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Model-space multi-scale approach with spline parametrization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Provides control on wavenumber content of model updates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Efficiently integrated in waveform inversion workflows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Tested new approach on FWI 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Similar convergence properties as data-space multi-scale FWI</a:t>
            </a:r>
          </a:p>
          <a:p>
            <a:pPr>
              <a:buFont typeface="Wingdings" pitchFamily="2" charset="2"/>
              <a:buChar char="Ø"/>
            </a:pP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BBD8AC-FFB0-E04A-96A0-F43C28EB7363}"/>
              </a:ext>
            </a:extLst>
          </p:cNvPr>
          <p:cNvSpPr/>
          <p:nvPr/>
        </p:nvSpPr>
        <p:spPr>
          <a:xfrm>
            <a:off x="628650" y="440266"/>
            <a:ext cx="7702550" cy="626931"/>
          </a:xfrm>
          <a:prstGeom prst="roundRect">
            <a:avLst>
              <a:gd name="adj" fmla="val 2961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FD457B8-F01A-4042-90CF-63E85CD5439A}"/>
              </a:ext>
            </a:extLst>
          </p:cNvPr>
          <p:cNvSpPr/>
          <p:nvPr/>
        </p:nvSpPr>
        <p:spPr>
          <a:xfrm>
            <a:off x="628650" y="1168400"/>
            <a:ext cx="7702550" cy="3716867"/>
          </a:xfrm>
          <a:prstGeom prst="roundRect">
            <a:avLst>
              <a:gd name="adj" fmla="val 801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236883" cy="99417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Conclusions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718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Model-space multi-scale approach with spline parametrization promising for reflection-based tomography algorithms</a:t>
            </a:r>
            <a:endParaRPr lang="en-US" sz="1400" b="1" dirty="0"/>
          </a:p>
          <a:p>
            <a:pPr>
              <a:buFont typeface="Wingdings" pitchFamily="2" charset="2"/>
              <a:buChar char="Ø"/>
            </a:pPr>
            <a:endParaRPr lang="en-US" sz="17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Successful implementation </a:t>
            </a:r>
            <a:r>
              <a:rPr lang="en-US" sz="2000" b="1">
                <a:solidFill>
                  <a:schemeClr val="bg1"/>
                </a:solidFill>
              </a:rPr>
              <a:t>on FWIME </a:t>
            </a:r>
            <a:r>
              <a:rPr lang="en-US" sz="2000" b="1" dirty="0">
                <a:solidFill>
                  <a:schemeClr val="bg1"/>
                </a:solidFill>
              </a:rPr>
              <a:t>(next presentation)</a:t>
            </a:r>
          </a:p>
          <a:p>
            <a:pPr>
              <a:buFont typeface="Wingdings" pitchFamily="2" charset="2"/>
              <a:buChar char="Ø"/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Quantify convergence robustness with respect to spline grid refinement rate </a:t>
            </a:r>
          </a:p>
          <a:p>
            <a:pPr>
              <a:buFont typeface="Wingdings" pitchFamily="2" charset="2"/>
              <a:buChar char="Ø"/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Investigate performance and efficiency of radial basis functions (RBF)</a:t>
            </a:r>
          </a:p>
          <a:p>
            <a:pPr>
              <a:buFont typeface="Wingdings" pitchFamily="2" charset="2"/>
              <a:buChar char="Ø"/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77174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chemeClr val="bg2">
                    <a:lumMod val="25000"/>
                  </a:schemeClr>
                </a:solidFill>
              </a:rPr>
              <a:t>Thank you –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680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77174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chemeClr val="bg2">
                    <a:lumMod val="25000"/>
                  </a:schemeClr>
                </a:solidFill>
              </a:rPr>
              <a:t>Auxiliary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C9480-D038-724B-9438-5F51F38817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0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18401</TotalTime>
  <Words>2785</Words>
  <Application>Microsoft Macintosh PowerPoint</Application>
  <PresentationFormat>On-screen Show (16:9)</PresentationFormat>
  <Paragraphs>910</Paragraphs>
  <Slides>121</Slides>
  <Notes>68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7" baseType="lpstr">
      <vt:lpstr>Arial</vt:lpstr>
      <vt:lpstr>Calibri</vt:lpstr>
      <vt:lpstr>Calibri Light</vt:lpstr>
      <vt:lpstr>Cambria Math</vt:lpstr>
      <vt:lpstr>Wingdings</vt:lpstr>
      <vt:lpstr>Office Theme</vt:lpstr>
      <vt:lpstr>Model-space multi-scale waveform inversion  by spline interpolation</vt:lpstr>
      <vt:lpstr>Executive summary</vt:lpstr>
      <vt:lpstr>Summary</vt:lpstr>
      <vt:lpstr>Summary</vt:lpstr>
      <vt:lpstr>Outline</vt:lpstr>
      <vt:lpstr>Motivation: Why model-space multi-scale approach? Why splines?</vt:lpstr>
      <vt:lpstr>Motivation</vt:lpstr>
      <vt:lpstr>PowerPoint Presentation</vt:lpstr>
      <vt:lpstr>Data-space multi-scale FWI</vt:lpstr>
      <vt:lpstr>Data-space multi-scale FWI (0-3 Hz) </vt:lpstr>
      <vt:lpstr>Data-space multi-scale FWI (0-4 Hz) </vt:lpstr>
      <vt:lpstr>Data-space multi-scale FWI (0-5 Hz)</vt:lpstr>
      <vt:lpstr>Data-space multi-scale FWI (0-6 Hz)</vt:lpstr>
      <vt:lpstr>Data-space multi-scale FWI (0-8 Hz)</vt:lpstr>
      <vt:lpstr>Data-space multi-scale FWI (0-10 Hz)</vt:lpstr>
      <vt:lpstr>Data-space multi-scale FWI (0-12 Hz)</vt:lpstr>
      <vt:lpstr>Data-space multi-scale FWI (0-16 Hz)</vt:lpstr>
      <vt:lpstr>Data-space multi-scale FWI (0-20 Hz)</vt:lpstr>
      <vt:lpstr>PowerPoint Presentation</vt:lpstr>
      <vt:lpstr>PowerPoint Presentation</vt:lpstr>
      <vt:lpstr>PowerPoint Presentation</vt:lpstr>
      <vt:lpstr>Data-space multi-scale FWI (0-20 Hz, simultaneous)</vt:lpstr>
      <vt:lpstr>Data-space multi-scale FWI (0-20 Hz)</vt:lpstr>
      <vt:lpstr>PowerPoint Presentation</vt:lpstr>
      <vt:lpstr>PowerPoint Presentation</vt:lpstr>
      <vt:lpstr>PowerPoint Presentation</vt:lpstr>
      <vt:lpstr>Data-space multi-scale FWI</vt:lpstr>
      <vt:lpstr>Data-space multi-scale FWI (4-6 Hz)</vt:lpstr>
      <vt:lpstr>Data-space multi-scale FWI (4-8 Hz)</vt:lpstr>
      <vt:lpstr>Data-space multi-scale FWI (4-15 Hz)</vt:lpstr>
      <vt:lpstr>Data-space multi-scale FWI (4-20 Hz)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Motivation</vt:lpstr>
      <vt:lpstr>Motivation</vt:lpstr>
      <vt:lpstr>Motivation</vt:lpstr>
      <vt:lpstr>Motivation</vt:lpstr>
      <vt:lpstr>Waveform inversion by  spline interpolation: How do we integrate it in our workflow?</vt:lpstr>
      <vt:lpstr>Theory</vt:lpstr>
      <vt:lpstr>Theory</vt:lpstr>
      <vt:lpstr>Interpolation using B-splines - Overview</vt:lpstr>
      <vt:lpstr>Interpolation with B-splines</vt:lpstr>
      <vt:lpstr>Interpolation with B-splines</vt:lpstr>
      <vt:lpstr>Interpolation with B-splines</vt:lpstr>
      <vt:lpstr>Interpolation with B-splines</vt:lpstr>
      <vt:lpstr>Interpolation with B-splines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Interpolation with B-splines – 2D example</vt:lpstr>
      <vt:lpstr>Theory</vt:lpstr>
      <vt:lpstr>Theory</vt:lpstr>
      <vt:lpstr>Conventional FWI</vt:lpstr>
      <vt:lpstr>FWI with spline parametrization</vt:lpstr>
      <vt:lpstr>FWI gradient with spline parametrization</vt:lpstr>
      <vt:lpstr>FWI gradient with spline parametrization</vt:lpstr>
      <vt:lpstr>Single-reflector model - Velocity</vt:lpstr>
      <vt:lpstr>Single-reflector model – Data (9-20 Hz) </vt:lpstr>
      <vt:lpstr>FWIME® first search direction – Component #1</vt:lpstr>
      <vt:lpstr>FWIME® first search direction – Component #2</vt:lpstr>
      <vt:lpstr>FWIME first search direction – Fine grid</vt:lpstr>
      <vt:lpstr>FWIME first search direction - Spline grid</vt:lpstr>
      <vt:lpstr>FWIME first search direction - Spline interpolation</vt:lpstr>
      <vt:lpstr>Ideal search direction</vt:lpstr>
      <vt:lpstr>FWIME® first search direction - Summary</vt:lpstr>
      <vt:lpstr>Initial model computation</vt:lpstr>
      <vt:lpstr>Model-space multi-scale FWI – Workflow</vt:lpstr>
      <vt:lpstr>Benefits of B-splines for waveform inversion</vt:lpstr>
      <vt:lpstr>Model-space multi-scale FWI: Numerical examples on the Marmousi model</vt:lpstr>
      <vt:lpstr>Model-space multi scale FWI – Marmousi model</vt:lpstr>
      <vt:lpstr>Model-space multi scale FWI – Marmousi model</vt:lpstr>
      <vt:lpstr>Model-space multi scale FWI – Marmousi model</vt:lpstr>
      <vt:lpstr>Model-space multi scale FWI – Marmousi model</vt:lpstr>
      <vt:lpstr>Model-space multi-scale FWI (0-20 Hz)</vt:lpstr>
      <vt:lpstr>PowerPoint Presentation</vt:lpstr>
      <vt:lpstr>Model-space multi-scale FWI (0-20 Hz) – Mesh #3</vt:lpstr>
      <vt:lpstr>Model-space multi-scale FWI (0-20 Hz) – Mesh #4</vt:lpstr>
      <vt:lpstr>Model-space multi-scale FWI (0-20 Hz) – Mesh #5</vt:lpstr>
      <vt:lpstr>Model-space multi-scale FWI (0-20 Hz) – Mesh #6</vt:lpstr>
      <vt:lpstr>Model-space multi scale FWI – Marmousi model</vt:lpstr>
      <vt:lpstr>Model-space multi scale FWI – Marmousi model</vt:lpstr>
      <vt:lpstr>Model-space multi-scale FWI (4-20 Hz) – Mesh #6</vt:lpstr>
      <vt:lpstr>Spectra of model updates - FWI 0-20 Hz</vt:lpstr>
      <vt:lpstr>Spectra of model updates - FWI 4-20 Hz</vt:lpstr>
      <vt:lpstr>Spectra of model updates - FWI 0-20 Hz</vt:lpstr>
      <vt:lpstr>Summary</vt:lpstr>
      <vt:lpstr>Conclusions and opportunities</vt:lpstr>
      <vt:lpstr>Thank you – Questions?</vt:lpstr>
      <vt:lpstr>Auxiliary slides</vt:lpstr>
      <vt:lpstr>Data-space multi-scale FWI – Data (0-20 Hz) </vt:lpstr>
      <vt:lpstr>Data-space multi-scale FWI (with low frequencies)</vt:lpstr>
      <vt:lpstr>FWI first search direction</vt:lpstr>
      <vt:lpstr>FWI first search direction</vt:lpstr>
      <vt:lpstr>FWI first search direction - Reflections only</vt:lpstr>
      <vt:lpstr>FWI first search direction</vt:lpstr>
      <vt:lpstr>Interpolation with B-splines</vt:lpstr>
      <vt:lpstr>Interpolation with B-splines</vt:lpstr>
      <vt:lpstr>Data-space multi-scale FWI - Spectra</vt:lpstr>
      <vt:lpstr>Data-space multi-scale FWI - Spectra</vt:lpstr>
      <vt:lpstr>PowerPoint Presentation</vt:lpstr>
      <vt:lpstr>PowerPoint Presentation</vt:lpstr>
      <vt:lpstr>Model-space multi scale FWI – Workflow</vt:lpstr>
      <vt:lpstr>PowerPoint Presentation</vt:lpstr>
      <vt:lpstr>PowerPoint Presentation</vt:lpstr>
      <vt:lpstr>PowerPoint Presentation</vt:lpstr>
      <vt:lpstr>PowerPoint Presentation</vt:lpstr>
      <vt:lpstr>Model-space multi-scale FWI (0-20 Hz) – Mesh #3nlcg</vt:lpstr>
      <vt:lpstr>Model-space multi-scale FWI (0-20 Hz) – Mesh #4nlcg</vt:lpstr>
      <vt:lpstr>Model-space multi-scale FWI (0-20 Hz) – Mesh #5nlcg</vt:lpstr>
      <vt:lpstr>Model-space multi-scale FWI (0-20 Hz) – Mesh #6nlcg</vt:lpstr>
      <vt:lpstr>Model-space multi-scale FWI (0-20 Hz) – Finalnlcg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TFWI – Overview</dc:title>
  <dc:creator>Ettore Biondi</dc:creator>
  <cp:lastModifiedBy>Guillaume Barnier</cp:lastModifiedBy>
  <cp:revision>733</cp:revision>
  <dcterms:created xsi:type="dcterms:W3CDTF">2017-09-30T18:05:42Z</dcterms:created>
  <dcterms:modified xsi:type="dcterms:W3CDTF">2019-05-14T14:33:28Z</dcterms:modified>
</cp:coreProperties>
</file>