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87"/>
  </p:notesMasterIdLst>
  <p:sldIdLst>
    <p:sldId id="401" r:id="rId2"/>
    <p:sldId id="643" r:id="rId3"/>
    <p:sldId id="685" r:id="rId4"/>
    <p:sldId id="638" r:id="rId5"/>
    <p:sldId id="639" r:id="rId6"/>
    <p:sldId id="640" r:id="rId7"/>
    <p:sldId id="641" r:id="rId8"/>
    <p:sldId id="642" r:id="rId9"/>
    <p:sldId id="646" r:id="rId10"/>
    <p:sldId id="644" r:id="rId11"/>
    <p:sldId id="402" r:id="rId12"/>
    <p:sldId id="711" r:id="rId13"/>
    <p:sldId id="686" r:id="rId14"/>
    <p:sldId id="712" r:id="rId15"/>
    <p:sldId id="423" r:id="rId16"/>
    <p:sldId id="648" r:id="rId17"/>
    <p:sldId id="664" r:id="rId18"/>
    <p:sldId id="663" r:id="rId19"/>
    <p:sldId id="650" r:id="rId20"/>
    <p:sldId id="490" r:id="rId21"/>
    <p:sldId id="666" r:id="rId22"/>
    <p:sldId id="809" r:id="rId23"/>
    <p:sldId id="491" r:id="rId24"/>
    <p:sldId id="713" r:id="rId25"/>
    <p:sldId id="714" r:id="rId26"/>
    <p:sldId id="677" r:id="rId27"/>
    <p:sldId id="667" r:id="rId28"/>
    <p:sldId id="716" r:id="rId29"/>
    <p:sldId id="715" r:id="rId30"/>
    <p:sldId id="467" r:id="rId31"/>
    <p:sldId id="669" r:id="rId32"/>
    <p:sldId id="670" r:id="rId33"/>
    <p:sldId id="671" r:id="rId34"/>
    <p:sldId id="442" r:id="rId35"/>
    <p:sldId id="717" r:id="rId36"/>
    <p:sldId id="674" r:id="rId37"/>
    <p:sldId id="676" r:id="rId38"/>
    <p:sldId id="688" r:id="rId39"/>
    <p:sldId id="675" r:id="rId40"/>
    <p:sldId id="740" r:id="rId41"/>
    <p:sldId id="689" r:id="rId42"/>
    <p:sldId id="690" r:id="rId43"/>
    <p:sldId id="692" r:id="rId44"/>
    <p:sldId id="693" r:id="rId45"/>
    <p:sldId id="679" r:id="rId46"/>
    <p:sldId id="443" r:id="rId47"/>
    <p:sldId id="721" r:id="rId48"/>
    <p:sldId id="683" r:id="rId49"/>
    <p:sldId id="768" r:id="rId50"/>
    <p:sldId id="699" r:id="rId51"/>
    <p:sldId id="700" r:id="rId52"/>
    <p:sldId id="701" r:id="rId53"/>
    <p:sldId id="705" r:id="rId54"/>
    <p:sldId id="707" r:id="rId55"/>
    <p:sldId id="708" r:id="rId56"/>
    <p:sldId id="812" r:id="rId57"/>
    <p:sldId id="813" r:id="rId58"/>
    <p:sldId id="754" r:id="rId59"/>
    <p:sldId id="725" r:id="rId60"/>
    <p:sldId id="753" r:id="rId61"/>
    <p:sldId id="719" r:id="rId62"/>
    <p:sldId id="720" r:id="rId63"/>
    <p:sldId id="742" r:id="rId64"/>
    <p:sldId id="741" r:id="rId65"/>
    <p:sldId id="728" r:id="rId66"/>
    <p:sldId id="729" r:id="rId67"/>
    <p:sldId id="769" r:id="rId68"/>
    <p:sldId id="730" r:id="rId69"/>
    <p:sldId id="727" r:id="rId70"/>
    <p:sldId id="733" r:id="rId71"/>
    <p:sldId id="751" r:id="rId72"/>
    <p:sldId id="765" r:id="rId73"/>
    <p:sldId id="732" r:id="rId74"/>
    <p:sldId id="735" r:id="rId75"/>
    <p:sldId id="747" r:id="rId76"/>
    <p:sldId id="746" r:id="rId77"/>
    <p:sldId id="748" r:id="rId78"/>
    <p:sldId id="750" r:id="rId79"/>
    <p:sldId id="752" r:id="rId80"/>
    <p:sldId id="755" r:id="rId81"/>
    <p:sldId id="756" r:id="rId82"/>
    <p:sldId id="814" r:id="rId83"/>
    <p:sldId id="758" r:id="rId84"/>
    <p:sldId id="761" r:id="rId85"/>
    <p:sldId id="441" r:id="rId86"/>
    <p:sldId id="815" r:id="rId87"/>
    <p:sldId id="499" r:id="rId88"/>
    <p:sldId id="766" r:id="rId89"/>
    <p:sldId id="500" r:id="rId90"/>
    <p:sldId id="767" r:id="rId91"/>
    <p:sldId id="501" r:id="rId92"/>
    <p:sldId id="534" r:id="rId93"/>
    <p:sldId id="762" r:id="rId94"/>
    <p:sldId id="763" r:id="rId95"/>
    <p:sldId id="736" r:id="rId96"/>
    <p:sldId id="771" r:id="rId97"/>
    <p:sldId id="772" r:id="rId98"/>
    <p:sldId id="816" r:id="rId99"/>
    <p:sldId id="777" r:id="rId100"/>
    <p:sldId id="817" r:id="rId101"/>
    <p:sldId id="778" r:id="rId102"/>
    <p:sldId id="785" r:id="rId103"/>
    <p:sldId id="779" r:id="rId104"/>
    <p:sldId id="780" r:id="rId105"/>
    <p:sldId id="818" r:id="rId106"/>
    <p:sldId id="810" r:id="rId107"/>
    <p:sldId id="819" r:id="rId108"/>
    <p:sldId id="775" r:id="rId109"/>
    <p:sldId id="820" r:id="rId110"/>
    <p:sldId id="786" r:id="rId111"/>
    <p:sldId id="781" r:id="rId112"/>
    <p:sldId id="782" r:id="rId113"/>
    <p:sldId id="783" r:id="rId114"/>
    <p:sldId id="841" r:id="rId115"/>
    <p:sldId id="855" r:id="rId116"/>
    <p:sldId id="842" r:id="rId117"/>
    <p:sldId id="846" r:id="rId118"/>
    <p:sldId id="847" r:id="rId119"/>
    <p:sldId id="857" r:id="rId120"/>
    <p:sldId id="856" r:id="rId121"/>
    <p:sldId id="843" r:id="rId122"/>
    <p:sldId id="844" r:id="rId123"/>
    <p:sldId id="789" r:id="rId124"/>
    <p:sldId id="792" r:id="rId125"/>
    <p:sldId id="791" r:id="rId126"/>
    <p:sldId id="793" r:id="rId127"/>
    <p:sldId id="801" r:id="rId128"/>
    <p:sldId id="799" r:id="rId129"/>
    <p:sldId id="802" r:id="rId130"/>
    <p:sldId id="800" r:id="rId131"/>
    <p:sldId id="803" r:id="rId132"/>
    <p:sldId id="845" r:id="rId133"/>
    <p:sldId id="848" r:id="rId134"/>
    <p:sldId id="849" r:id="rId135"/>
    <p:sldId id="796" r:id="rId136"/>
    <p:sldId id="798" r:id="rId137"/>
    <p:sldId id="794" r:id="rId138"/>
    <p:sldId id="850" r:id="rId139"/>
    <p:sldId id="788" r:id="rId140"/>
    <p:sldId id="822" r:id="rId141"/>
    <p:sldId id="852" r:id="rId142"/>
    <p:sldId id="804" r:id="rId143"/>
    <p:sldId id="805" r:id="rId144"/>
    <p:sldId id="806" r:id="rId145"/>
    <p:sldId id="807" r:id="rId146"/>
    <p:sldId id="808" r:id="rId147"/>
    <p:sldId id="737" r:id="rId148"/>
    <p:sldId id="825" r:id="rId149"/>
    <p:sldId id="824" r:id="rId150"/>
    <p:sldId id="826" r:id="rId151"/>
    <p:sldId id="831" r:id="rId152"/>
    <p:sldId id="833" r:id="rId153"/>
    <p:sldId id="835" r:id="rId154"/>
    <p:sldId id="832" r:id="rId155"/>
    <p:sldId id="827" r:id="rId156"/>
    <p:sldId id="828" r:id="rId157"/>
    <p:sldId id="830" r:id="rId158"/>
    <p:sldId id="829" r:id="rId159"/>
    <p:sldId id="837" r:id="rId160"/>
    <p:sldId id="840" r:id="rId161"/>
    <p:sldId id="838" r:id="rId162"/>
    <p:sldId id="839" r:id="rId163"/>
    <p:sldId id="836" r:id="rId164"/>
    <p:sldId id="738" r:id="rId165"/>
    <p:sldId id="853" r:id="rId166"/>
    <p:sldId id="854" r:id="rId167"/>
    <p:sldId id="258" r:id="rId168"/>
    <p:sldId id="256" r:id="rId169"/>
    <p:sldId id="260" r:id="rId170"/>
    <p:sldId id="259" r:id="rId171"/>
    <p:sldId id="261" r:id="rId172"/>
    <p:sldId id="858" r:id="rId173"/>
    <p:sldId id="859" r:id="rId174"/>
    <p:sldId id="619" r:id="rId175"/>
    <p:sldId id="504" r:id="rId176"/>
    <p:sldId id="503" r:id="rId177"/>
    <p:sldId id="594" r:id="rId178"/>
    <p:sldId id="605" r:id="rId179"/>
    <p:sldId id="637" r:id="rId180"/>
    <p:sldId id="653" r:id="rId181"/>
    <p:sldId id="662" r:id="rId182"/>
    <p:sldId id="726" r:id="rId183"/>
    <p:sldId id="770" r:id="rId184"/>
    <p:sldId id="665" r:id="rId185"/>
    <p:sldId id="649" r:id="rId186"/>
  </p:sldIdLst>
  <p:sldSz cx="9144000" cy="5143500" type="screen16x9"/>
  <p:notesSz cx="6858000" cy="9144000"/>
  <p:defaultTextStyle>
    <a:defPPr>
      <a:defRPr lang="en-US"/>
    </a:defPPr>
    <a:lvl1pPr marL="0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1pPr>
    <a:lvl2pPr marL="324697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2pPr>
    <a:lvl3pPr marL="649393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3pPr>
    <a:lvl4pPr marL="974090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4pPr>
    <a:lvl5pPr marL="1298786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5pPr>
    <a:lvl6pPr marL="1623483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6pPr>
    <a:lvl7pPr marL="1948181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7pPr>
    <a:lvl8pPr marL="2272876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8pPr>
    <a:lvl9pPr marL="2597574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FF7B"/>
    <a:srgbClr val="FF69CB"/>
    <a:srgbClr val="0009FF"/>
    <a:srgbClr val="9E163C"/>
    <a:srgbClr val="2FFB3A"/>
    <a:srgbClr val="F401FE"/>
    <a:srgbClr val="AB164D"/>
    <a:srgbClr val="00C440"/>
    <a:srgbClr val="4BDFFF"/>
    <a:srgbClr val="8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0"/>
    <p:restoredTop sz="86728"/>
  </p:normalViewPr>
  <p:slideViewPr>
    <p:cSldViewPr snapToGrid="0" snapToObjects="1">
      <p:cViewPr>
        <p:scale>
          <a:sx n="120" d="100"/>
          <a:sy n="120" d="100"/>
        </p:scale>
        <p:origin x="129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040E4-1E54-3F4A-B10C-47261BFF0173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99398-DE05-A04F-8D32-09728265C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1pPr>
    <a:lvl2pPr marL="324697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2pPr>
    <a:lvl3pPr marL="649393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3pPr>
    <a:lvl4pPr marL="974090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4pPr>
    <a:lvl5pPr marL="1298786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5pPr>
    <a:lvl6pPr marL="1623483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6pPr>
    <a:lvl7pPr marL="1948181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7pPr>
    <a:lvl8pPr marL="2272876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8pPr>
    <a:lvl9pPr marL="2597574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4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Explain that if </a:t>
            </a:r>
            <a:r>
              <a:rPr lang="en-US" dirty="0" err="1"/>
              <a:t>f~dobs</a:t>
            </a:r>
            <a:r>
              <a:rPr lang="en-US" dirty="0"/>
              <a:t>, and g-&gt;0, then we found the same solution as </a:t>
            </a:r>
            <a:r>
              <a:rPr lang="en-US" dirty="0" err="1"/>
              <a:t>fwi</a:t>
            </a:r>
            <a:r>
              <a:rPr lang="en-US" dirty="0"/>
              <a:t>. Assuming that the solution is unique, this implies that we converged to the optimal solution </a:t>
            </a:r>
          </a:p>
          <a:p>
            <a:r>
              <a:rPr lang="en-US" dirty="0"/>
              <a:t>- In other word, the two formulations (FWI and FWIME) have the same global minimum</a:t>
            </a:r>
          </a:p>
          <a:p>
            <a:r>
              <a:rPr lang="en-US" dirty="0"/>
              <a:t>- Explain why our formulation has better chances of being more convex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81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649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your current velocity model guess!!!!!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649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>
                    <a:latin typeface="Cambria Math" panose="02040503050406030204" pitchFamily="18" charset="0"/>
                  </a:rPr>
                  <a:t>𝑚_𝑖</a:t>
                </a:r>
                <a:r>
                  <a:rPr lang="en-US" dirty="0"/>
                  <a:t> is your current velocity model guess!!!!!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4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44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01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99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1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41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79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20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9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88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4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50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02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95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39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39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16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13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Mention that you need to reach </a:t>
            </a:r>
            <a:r>
              <a:rPr lang="en-US" dirty="0" err="1"/>
              <a:t>vp</a:t>
            </a:r>
            <a:r>
              <a:rPr lang="en-US" dirty="0"/>
              <a:t> convergence for optimal gradient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24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5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373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6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72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22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71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9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1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C0A30-40E3-204D-B374-A43515F3A389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435F4-2CA7-5A44-BE84-A9F347C13E6A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3BDC-9E5E-A247-BE7C-5058337AFD11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1997-F8DB-364F-ADE9-5FDB61C0FB7F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4A7CB-43FC-DE41-8B46-0BDC0D6E1AC0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1B8C4-CCE8-6849-A33F-E94F22ED39C3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D128-1B6B-3B4C-8BCF-112EB81BBFE7}" type="datetime1">
              <a:rPr lang="en-US" smtClean="0"/>
              <a:t>5/13/19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CCB0C-DAA5-AD44-BEFC-E923744CD84E}" type="datetime1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F2D2-21D5-214F-95C3-959CB9045539}" type="datetime1">
              <a:rPr lang="en-US" smtClean="0"/>
              <a:t>5/13/19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C537-9F4C-E145-8734-3A63415FE04D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A9F2-977C-E944-BD66-BAC2BF8F934B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3DE56-184E-A746-B500-0D8E7E90EEDF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9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7" Type="http://schemas.openxmlformats.org/officeDocument/2006/relationships/image" Target="../media/image125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image" Target="../media/image122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8.png"/><Relationship Id="rId7" Type="http://schemas.openxmlformats.org/officeDocument/2006/relationships/image" Target="../media/image144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1.png"/><Relationship Id="rId4" Type="http://schemas.openxmlformats.org/officeDocument/2006/relationships/image" Target="../media/image13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8.png"/><Relationship Id="rId7" Type="http://schemas.openxmlformats.org/officeDocument/2006/relationships/image" Target="../media/image144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1.png"/><Relationship Id="rId4" Type="http://schemas.openxmlformats.org/officeDocument/2006/relationships/image" Target="../media/image13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8.png"/><Relationship Id="rId7" Type="http://schemas.openxmlformats.org/officeDocument/2006/relationships/image" Target="../media/image144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1.png"/><Relationship Id="rId4" Type="http://schemas.openxmlformats.org/officeDocument/2006/relationships/image" Target="../media/image139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emf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emf"/><Relationship Id="rId10" Type="http://schemas.openxmlformats.org/officeDocument/2006/relationships/image" Target="../media/image160.png"/><Relationship Id="rId4" Type="http://schemas.openxmlformats.org/officeDocument/2006/relationships/image" Target="../media/image154.emf"/><Relationship Id="rId9" Type="http://schemas.openxmlformats.org/officeDocument/2006/relationships/image" Target="../media/image15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3.emf"/><Relationship Id="rId7" Type="http://schemas.openxmlformats.org/officeDocument/2006/relationships/image" Target="../media/image16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82.emf"/><Relationship Id="rId7" Type="http://schemas.openxmlformats.org/officeDocument/2006/relationships/image" Target="../media/image16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84.emf"/><Relationship Id="rId4" Type="http://schemas.openxmlformats.org/officeDocument/2006/relationships/image" Target="../media/image183.e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emf"/><Relationship Id="rId4" Type="http://schemas.openxmlformats.org/officeDocument/2006/relationships/image" Target="../media/image192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emf"/><Relationship Id="rId4" Type="http://schemas.openxmlformats.org/officeDocument/2006/relationships/image" Target="../media/image196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emf"/><Relationship Id="rId5" Type="http://schemas.openxmlformats.org/officeDocument/2006/relationships/image" Target="../media/image201.emf"/><Relationship Id="rId4" Type="http://schemas.openxmlformats.org/officeDocument/2006/relationships/image" Target="../media/image200.emf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04.emf"/><Relationship Id="rId7" Type="http://schemas.openxmlformats.org/officeDocument/2006/relationships/image" Target="../media/image208.emf"/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emf"/><Relationship Id="rId5" Type="http://schemas.openxmlformats.org/officeDocument/2006/relationships/image" Target="../media/image206.emf"/><Relationship Id="rId10" Type="http://schemas.openxmlformats.org/officeDocument/2006/relationships/image" Target="../media/image910.png"/><Relationship Id="rId4" Type="http://schemas.openxmlformats.org/officeDocument/2006/relationships/image" Target="../media/image205.emf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19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190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3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5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5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7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4.png"/><Relationship Id="rId4" Type="http://schemas.openxmlformats.org/officeDocument/2006/relationships/image" Target="../media/image3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7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4.png"/><Relationship Id="rId4" Type="http://schemas.openxmlformats.org/officeDocument/2006/relationships/image" Target="../media/image5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7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70.png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56.png"/><Relationship Id="rId7" Type="http://schemas.openxmlformats.org/officeDocument/2006/relationships/image" Target="../media/image6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9.emf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60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Relationship Id="rId9" Type="http://schemas.openxmlformats.org/officeDocument/2006/relationships/image" Target="../media/image13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39898" y="1281828"/>
            <a:ext cx="10168932" cy="1790700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Full waveform inversion by model extension</a:t>
            </a:r>
            <a:br>
              <a:rPr lang="en-US" sz="3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using a model-space multi-scale approach</a:t>
            </a:r>
            <a:br>
              <a:rPr lang="en-US" sz="3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FWIME)</a:t>
            </a:r>
            <a:endParaRPr lang="en-US" sz="3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9520"/>
            <a:ext cx="6858000" cy="1241822"/>
          </a:xfrm>
        </p:spPr>
        <p:txBody>
          <a:bodyPr>
            <a:normAutofit/>
          </a:bodyPr>
          <a:lstStyle/>
          <a:p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Guillaume Barnier* and Ettore Biondi*</a:t>
            </a:r>
          </a:p>
          <a:p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SEP 176, pp. 11-30</a:t>
            </a:r>
          </a:p>
          <a:p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May 14</a:t>
            </a:r>
            <a:r>
              <a:rPr lang="en-US" sz="1600" i="1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282353"/>
            <a:ext cx="1200896" cy="110173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2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Conventional FWI</a:t>
            </a:r>
          </a:p>
        </p:txBody>
      </p:sp>
    </p:spTree>
    <p:extLst>
      <p:ext uri="{BB962C8B-B14F-4D97-AF65-F5344CB8AC3E}">
        <p14:creationId xmlns:p14="http://schemas.microsoft.com/office/powerpoint/2010/main" val="30855346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61C1B6-A233-4043-B517-E4D28A8D2F18}"/>
              </a:ext>
            </a:extLst>
          </p:cNvPr>
          <p:cNvSpPr/>
          <p:nvPr/>
        </p:nvSpPr>
        <p:spPr>
          <a:xfrm>
            <a:off x="228601" y="1769805"/>
            <a:ext cx="4293703" cy="32713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Inverted seismic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72" y="2001114"/>
            <a:ext cx="3843959" cy="3263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Data-space multi-scale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Energy between 4-15 Hz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 frequency-bands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Acoustic noise-free data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500 receivers (20m spacing)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100 sources (100m spacing)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10 km-offset maximum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8s recording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Reflected and refracted energy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3ED9A1-9E22-354E-B552-3DCE8967F154}"/>
              </a:ext>
            </a:extLst>
          </p:cNvPr>
          <p:cNvSpPr/>
          <p:nvPr/>
        </p:nvSpPr>
        <p:spPr>
          <a:xfrm>
            <a:off x="228601" y="1268016"/>
            <a:ext cx="4293703" cy="4133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FWI</a:t>
            </a:r>
          </a:p>
        </p:txBody>
      </p:sp>
    </p:spTree>
    <p:extLst>
      <p:ext uri="{BB962C8B-B14F-4D97-AF65-F5344CB8AC3E}">
        <p14:creationId xmlns:p14="http://schemas.microsoft.com/office/powerpoint/2010/main" val="133035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61C1B6-A233-4043-B517-E4D28A8D2F18}"/>
              </a:ext>
            </a:extLst>
          </p:cNvPr>
          <p:cNvSpPr/>
          <p:nvPr/>
        </p:nvSpPr>
        <p:spPr>
          <a:xfrm>
            <a:off x="228601" y="1769805"/>
            <a:ext cx="4293703" cy="32713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Inverted seismic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72" y="2001114"/>
            <a:ext cx="3843959" cy="3263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Data-space multi-scale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Energy between 4-15 Hz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 frequency-bands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Acoustic noise-free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500 receivers (20m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100 sources (100m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 km-offset maximum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8s recording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Reflected and refracted energy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3ED9A1-9E22-354E-B552-3DCE8967F154}"/>
              </a:ext>
            </a:extLst>
          </p:cNvPr>
          <p:cNvSpPr/>
          <p:nvPr/>
        </p:nvSpPr>
        <p:spPr>
          <a:xfrm>
            <a:off x="228601" y="1268016"/>
            <a:ext cx="4293703" cy="4133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FWI</a:t>
            </a:r>
          </a:p>
        </p:txBody>
      </p:sp>
    </p:spTree>
    <p:extLst>
      <p:ext uri="{BB962C8B-B14F-4D97-AF65-F5344CB8AC3E}">
        <p14:creationId xmlns:p14="http://schemas.microsoft.com/office/powerpoint/2010/main" val="25408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Shot gathers inverted with </a:t>
            </a:r>
            <a:r>
              <a:rPr lang="en-US" dirty="0">
                <a:solidFill>
                  <a:srgbClr val="FF0000"/>
                </a:solidFill>
              </a:rPr>
              <a:t>FWI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102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AB425D-115C-9342-84A5-0BF2E0C4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147" y="1089420"/>
            <a:ext cx="3390035" cy="39253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D2495E-35C9-DC4E-8032-8E85035B5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41" y="1089420"/>
            <a:ext cx="3390467" cy="3925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81E336-4AE2-D149-A7EF-35C495AC98FC}"/>
                  </a:ext>
                </a:extLst>
              </p:cNvPr>
              <p:cNvSpPr txBox="1"/>
              <p:nvPr/>
            </p:nvSpPr>
            <p:spPr>
              <a:xfrm>
                <a:off x="868489" y="4420946"/>
                <a:ext cx="24777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𝒔𝒐𝒖𝒓𝒄𝒆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81E336-4AE2-D149-A7EF-35C495AC9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89" y="4420946"/>
                <a:ext cx="2477729" cy="400110"/>
              </a:xfrm>
              <a:prstGeom prst="rect">
                <a:avLst/>
              </a:prstGeom>
              <a:blipFill>
                <a:blip r:embed="rId4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4484FA-6E6B-BA42-9028-5AFF45435AC4}"/>
                  </a:ext>
                </a:extLst>
              </p:cNvPr>
              <p:cNvSpPr txBox="1"/>
              <p:nvPr/>
            </p:nvSpPr>
            <p:spPr>
              <a:xfrm>
                <a:off x="5108414" y="4420946"/>
                <a:ext cx="24777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𝒔𝒐𝒖𝒓𝒄𝒆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4484FA-6E6B-BA42-9028-5AFF4543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414" y="4420946"/>
                <a:ext cx="2477729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471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168CC-E1AC-4B4B-B3A3-47C74F652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C9AF83-8978-F345-83B5-E9A2AA5A5501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Initial model</a:t>
            </a:r>
          </a:p>
        </p:txBody>
      </p:sp>
    </p:spTree>
    <p:extLst>
      <p:ext uri="{BB962C8B-B14F-4D97-AF65-F5344CB8AC3E}">
        <p14:creationId xmlns:p14="http://schemas.microsoft.com/office/powerpoint/2010/main" val="29727353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Conventional FWI</a:t>
            </a:r>
          </a:p>
        </p:txBody>
      </p:sp>
    </p:spTree>
    <p:extLst>
      <p:ext uri="{BB962C8B-B14F-4D97-AF65-F5344CB8AC3E}">
        <p14:creationId xmlns:p14="http://schemas.microsoft.com/office/powerpoint/2010/main" val="38894799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1802685" y="121381"/>
            <a:ext cx="553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True model</a:t>
            </a:r>
          </a:p>
        </p:txBody>
      </p:sp>
    </p:spTree>
    <p:extLst>
      <p:ext uri="{BB962C8B-B14F-4D97-AF65-F5344CB8AC3E}">
        <p14:creationId xmlns:p14="http://schemas.microsoft.com/office/powerpoint/2010/main" val="29344432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61C1B6-A233-4043-B517-E4D28A8D2F18}"/>
              </a:ext>
            </a:extLst>
          </p:cNvPr>
          <p:cNvSpPr/>
          <p:nvPr/>
        </p:nvSpPr>
        <p:spPr>
          <a:xfrm>
            <a:off x="228601" y="1769805"/>
            <a:ext cx="4293703" cy="32713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Inverted seismic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72" y="2001114"/>
            <a:ext cx="3843959" cy="3263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Data-space multi-scale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Energy between 4-15 Hz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 frequency-bands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Acoustic noise-free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500 receivers (20m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100 sources (100m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 km-offset maximum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8s recording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Reflected and refracted energy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106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3ED9A1-9E22-354E-B552-3DCE8967F154}"/>
              </a:ext>
            </a:extLst>
          </p:cNvPr>
          <p:cNvSpPr/>
          <p:nvPr/>
        </p:nvSpPr>
        <p:spPr>
          <a:xfrm>
            <a:off x="228601" y="1268016"/>
            <a:ext cx="4293703" cy="4133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FWI</a:t>
            </a:r>
          </a:p>
        </p:txBody>
      </p:sp>
    </p:spTree>
    <p:extLst>
      <p:ext uri="{BB962C8B-B14F-4D97-AF65-F5344CB8AC3E}">
        <p14:creationId xmlns:p14="http://schemas.microsoft.com/office/powerpoint/2010/main" val="18229256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4A62D1D-6FAE-CA47-BE4E-1068BF0DA6E6}"/>
              </a:ext>
            </a:extLst>
          </p:cNvPr>
          <p:cNvSpPr/>
          <p:nvPr/>
        </p:nvSpPr>
        <p:spPr>
          <a:xfrm>
            <a:off x="4697362" y="1769805"/>
            <a:ext cx="4293703" cy="32713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3A3521A-8DF4-9648-A208-1338C0C858D7}"/>
              </a:ext>
            </a:extLst>
          </p:cNvPr>
          <p:cNvSpPr/>
          <p:nvPr/>
        </p:nvSpPr>
        <p:spPr>
          <a:xfrm>
            <a:off x="4697362" y="1268016"/>
            <a:ext cx="4293703" cy="4133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FWIME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61C1B6-A233-4043-B517-E4D28A8D2F18}"/>
              </a:ext>
            </a:extLst>
          </p:cNvPr>
          <p:cNvSpPr/>
          <p:nvPr/>
        </p:nvSpPr>
        <p:spPr>
          <a:xfrm>
            <a:off x="228601" y="1769805"/>
            <a:ext cx="4293703" cy="32713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Inverted seismic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72" y="2001114"/>
            <a:ext cx="3843959" cy="3263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Data-space multi-scale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Energy between 4-15 Hz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 frequency-bands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Acoustic noise-free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500 receivers (20m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100 sources (100m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 km-offset maximum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8s recording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Reflected and refracted energy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107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3ED9A1-9E22-354E-B552-3DCE8967F154}"/>
              </a:ext>
            </a:extLst>
          </p:cNvPr>
          <p:cNvSpPr/>
          <p:nvPr/>
        </p:nvSpPr>
        <p:spPr>
          <a:xfrm>
            <a:off x="228601" y="1268016"/>
            <a:ext cx="4293703" cy="4133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FWI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E08B7A-DA4F-3F49-A615-BD2EE8416C67}"/>
              </a:ext>
            </a:extLst>
          </p:cNvPr>
          <p:cNvSpPr txBox="1">
            <a:spLocks/>
          </p:cNvSpPr>
          <p:nvPr/>
        </p:nvSpPr>
        <p:spPr>
          <a:xfrm>
            <a:off x="4887819" y="2001114"/>
            <a:ext cx="3843959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dirty="0"/>
              <a:t>Model-space</a:t>
            </a:r>
            <a:r>
              <a:rPr lang="en-US" sz="1800" dirty="0">
                <a:solidFill>
                  <a:schemeClr val="bg1"/>
                </a:solidFill>
              </a:rPr>
              <a:t> multi-scale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Energy between 4-15 Hz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4 spline grid dispositions</a:t>
            </a:r>
          </a:p>
          <a:p>
            <a:pPr marL="342900" lvl="1" indent="0">
              <a:buNone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0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Frequency content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08681-0E21-4141-ACED-4667298B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56" y="1096999"/>
            <a:ext cx="5057487" cy="38412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6249AA-EFBB-F642-AB43-B13624E9C97A}"/>
              </a:ext>
            </a:extLst>
          </p:cNvPr>
          <p:cNvCxnSpPr>
            <a:cxnSpLocks/>
          </p:cNvCxnSpPr>
          <p:nvPr/>
        </p:nvCxnSpPr>
        <p:spPr>
          <a:xfrm flipH="1">
            <a:off x="5856699" y="1222183"/>
            <a:ext cx="1244044" cy="60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097D5D-5439-2C44-BAC4-541DD39FCA03}"/>
              </a:ext>
            </a:extLst>
          </p:cNvPr>
          <p:cNvSpPr txBox="1"/>
          <p:nvPr/>
        </p:nvSpPr>
        <p:spPr>
          <a:xfrm>
            <a:off x="6457950" y="765431"/>
            <a:ext cx="253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FWIME</a:t>
            </a:r>
          </a:p>
        </p:txBody>
      </p:sp>
    </p:spTree>
    <p:extLst>
      <p:ext uri="{BB962C8B-B14F-4D97-AF65-F5344CB8AC3E}">
        <p14:creationId xmlns:p14="http://schemas.microsoft.com/office/powerpoint/2010/main" val="11801298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4A62D1D-6FAE-CA47-BE4E-1068BF0DA6E6}"/>
              </a:ext>
            </a:extLst>
          </p:cNvPr>
          <p:cNvSpPr/>
          <p:nvPr/>
        </p:nvSpPr>
        <p:spPr>
          <a:xfrm>
            <a:off x="4697362" y="1769805"/>
            <a:ext cx="4293703" cy="32713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3A3521A-8DF4-9648-A208-1338C0C858D7}"/>
              </a:ext>
            </a:extLst>
          </p:cNvPr>
          <p:cNvSpPr/>
          <p:nvPr/>
        </p:nvSpPr>
        <p:spPr>
          <a:xfrm>
            <a:off x="4697362" y="1268016"/>
            <a:ext cx="4293703" cy="4133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FWIME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61C1B6-A233-4043-B517-E4D28A8D2F18}"/>
              </a:ext>
            </a:extLst>
          </p:cNvPr>
          <p:cNvSpPr/>
          <p:nvPr/>
        </p:nvSpPr>
        <p:spPr>
          <a:xfrm>
            <a:off x="228601" y="1769805"/>
            <a:ext cx="4293703" cy="32713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Inverted seismic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72" y="2001114"/>
            <a:ext cx="3843959" cy="3263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Data-space multi-scale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Energy between 4-15 Hz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 frequency-bands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Acoustic noise-free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500 receivers (20m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100 sources (100m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 km-offset maximum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8s recording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Reflected and refracted energy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109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3ED9A1-9E22-354E-B552-3DCE8967F154}"/>
              </a:ext>
            </a:extLst>
          </p:cNvPr>
          <p:cNvSpPr/>
          <p:nvPr/>
        </p:nvSpPr>
        <p:spPr>
          <a:xfrm>
            <a:off x="228601" y="1268016"/>
            <a:ext cx="4293703" cy="4133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FWI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E08B7A-DA4F-3F49-A615-BD2EE8416C67}"/>
              </a:ext>
            </a:extLst>
          </p:cNvPr>
          <p:cNvSpPr txBox="1">
            <a:spLocks/>
          </p:cNvSpPr>
          <p:nvPr/>
        </p:nvSpPr>
        <p:spPr>
          <a:xfrm>
            <a:off x="4887819" y="2001114"/>
            <a:ext cx="3843959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dirty="0"/>
              <a:t>Model-space</a:t>
            </a:r>
            <a:r>
              <a:rPr lang="en-US" sz="1800" dirty="0">
                <a:solidFill>
                  <a:schemeClr val="bg1"/>
                </a:solidFill>
              </a:rPr>
              <a:t> multi-scale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Energy between 4-15 Hz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4 spline grid dispositions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Acoustic noise-free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500 receivers (20m spacing)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100 sources (100m spacing)</a:t>
            </a:r>
          </a:p>
          <a:p>
            <a:pPr lvl="1"/>
            <a:r>
              <a:rPr lang="en-US" dirty="0"/>
              <a:t>6</a:t>
            </a:r>
            <a:r>
              <a:rPr lang="en-US" dirty="0">
                <a:solidFill>
                  <a:schemeClr val="bg1"/>
                </a:solidFill>
              </a:rPr>
              <a:t> km-offset maximum</a:t>
            </a:r>
          </a:p>
          <a:p>
            <a:pPr lvl="1"/>
            <a:r>
              <a:rPr lang="en-US" dirty="0"/>
              <a:t>5s</a:t>
            </a:r>
            <a:r>
              <a:rPr lang="en-US" dirty="0">
                <a:solidFill>
                  <a:schemeClr val="bg1"/>
                </a:solidFill>
              </a:rPr>
              <a:t> recording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/>
              <a:t>Reflected energy only</a:t>
            </a:r>
          </a:p>
        </p:txBody>
      </p:sp>
    </p:spTree>
    <p:extLst>
      <p:ext uri="{BB962C8B-B14F-4D97-AF65-F5344CB8AC3E}">
        <p14:creationId xmlns:p14="http://schemas.microsoft.com/office/powerpoint/2010/main" val="29893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Step-by-step dissection of FWIME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Inversion of reflection data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Making it feasible in 3D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Conclusions and opportunities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004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Shot gathers inverted with FWIME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110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AB425D-115C-9342-84A5-0BF2E0C4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810" y="1089420"/>
            <a:ext cx="3172707" cy="39253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D2495E-35C9-DC4E-8032-8E85035B5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9" y="1089420"/>
            <a:ext cx="3173111" cy="3925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81E336-4AE2-D149-A7EF-35C495AC98FC}"/>
                  </a:ext>
                </a:extLst>
              </p:cNvPr>
              <p:cNvSpPr txBox="1"/>
              <p:nvPr/>
            </p:nvSpPr>
            <p:spPr>
              <a:xfrm>
                <a:off x="1056009" y="4422573"/>
                <a:ext cx="24777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𝒔𝒐𝒖𝒓𝒄𝒆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81E336-4AE2-D149-A7EF-35C495AC9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09" y="4422573"/>
                <a:ext cx="2477729" cy="400110"/>
              </a:xfrm>
              <a:prstGeom prst="rect">
                <a:avLst/>
              </a:prstGeom>
              <a:blipFill>
                <a:blip r:embed="rId4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4484FA-6E6B-BA42-9028-5AFF45435AC4}"/>
                  </a:ext>
                </a:extLst>
              </p:cNvPr>
              <p:cNvSpPr txBox="1"/>
              <p:nvPr/>
            </p:nvSpPr>
            <p:spPr>
              <a:xfrm>
                <a:off x="5316235" y="4420946"/>
                <a:ext cx="24777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𝒔𝒐𝒖𝒓𝒄𝒆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4484FA-6E6B-BA42-9028-5AFF4543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35" y="4420946"/>
                <a:ext cx="2477729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3026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First iteration of FWIME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/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5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5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5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5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5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5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5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5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sub>
                                <m:sup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bSup>
                              <m:r>
                                <a:rPr lang="en-US" sz="25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5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Sup>
                                <m:sSub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sub>
                                <m: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  <a:blipFill>
                <a:blip r:embed="rId3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5276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First iteration of FWIME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6053" y="2360684"/>
                <a:ext cx="7886700" cy="3263504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2">
                        <a:lumMod val="25000"/>
                      </a:schemeClr>
                    </a:solidFill>
                  </a:rPr>
                  <a:t>Compute FWI data residual</a:t>
                </a:r>
                <a:r>
                  <a:rPr lang="en-US" sz="26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𝑜𝑏𝑠</m:t>
                        </m:r>
                      </m:sup>
                    </m:sSup>
                  </m:oMath>
                </a14:m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6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6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sz="26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  <m:r>
                      <a:rPr lang="en-US" sz="2600" b="0" i="1" smtClean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Compute gradient</a:t>
                </a:r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053" y="2360684"/>
                <a:ext cx="7886700" cy="3263504"/>
              </a:xfrm>
              <a:blipFill>
                <a:blip r:embed="rId3"/>
                <a:stretch>
                  <a:fillRect l="-1286" t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/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sub>
                                    <m:sup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</m:sup>
                                  </m:sSub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500" b="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500" b="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Sup>
                                <m:sSub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sub>
                                <m: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62698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Initial data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EB06A-9092-424E-BC15-CC4BE9829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41" y="1129469"/>
            <a:ext cx="2730500" cy="337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5332F-021F-3D4D-AAD3-B49BEE120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341" y="1129469"/>
            <a:ext cx="2730500" cy="337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DCE468-97A6-964D-80BC-36590FEAC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841" y="1129469"/>
            <a:ext cx="2730500" cy="337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DE51A8E-7D77-6248-AFD4-DA763A92EA7E}"/>
                  </a:ext>
                </a:extLst>
              </p:cNvPr>
              <p:cNvSpPr/>
              <p:nvPr/>
            </p:nvSpPr>
            <p:spPr>
              <a:xfrm>
                <a:off x="1572578" y="4422000"/>
                <a:ext cx="862223" cy="48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DE51A8E-7D77-6248-AFD4-DA763A92E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578" y="4422000"/>
                <a:ext cx="862223" cy="4839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DC9B47-13CC-9A4A-9EFC-B10568ACB3B6}"/>
                  </a:ext>
                </a:extLst>
              </p:cNvPr>
              <p:cNvSpPr/>
              <p:nvPr/>
            </p:nvSpPr>
            <p:spPr>
              <a:xfrm>
                <a:off x="4093595" y="4411715"/>
                <a:ext cx="1125885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5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DC9B47-13CC-9A4A-9EFC-B10568ACB3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595" y="4411715"/>
                <a:ext cx="1125885" cy="477054"/>
              </a:xfrm>
              <a:prstGeom prst="rect">
                <a:avLst/>
              </a:prstGeom>
              <a:blipFill>
                <a:blip r:embed="rId6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E43E861-0423-E849-A466-1AFF39D45298}"/>
                  </a:ext>
                </a:extLst>
              </p:cNvPr>
              <p:cNvSpPr/>
              <p:nvPr/>
            </p:nvSpPr>
            <p:spPr>
              <a:xfrm>
                <a:off x="6424001" y="4427727"/>
                <a:ext cx="2184765" cy="48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sz="2500" dirty="0">
                              <a:solidFill>
                                <a:srgbClr val="00B050"/>
                              </a:solidFill>
                            </a:rPr>
                            <m:t> </m:t>
                          </m:r>
                          <m:r>
                            <a:rPr lang="en-US" sz="25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E43E861-0423-E849-A466-1AFF39D452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001" y="4427727"/>
                <a:ext cx="2184765" cy="483915"/>
              </a:xfrm>
              <a:prstGeom prst="rect">
                <a:avLst/>
              </a:prstGeom>
              <a:blipFill>
                <a:blip r:embed="rId7"/>
                <a:stretch>
                  <a:fillRect l="-578" t="-5128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First iteration of FWIME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6053" y="2360684"/>
                <a:ext cx="7886700" cy="3263504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2">
                        <a:lumMod val="25000"/>
                      </a:schemeClr>
                    </a:solidFill>
                  </a:rPr>
                  <a:t>Compute FWI data residual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𝑜𝑏𝑠</m:t>
                        </m:r>
                      </m:sup>
                    </m:sSup>
                  </m:oMath>
                </a14:m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Compute gradient</a:t>
                </a:r>
              </a:p>
              <a:p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053" y="2360684"/>
                <a:ext cx="7886700" cy="3263504"/>
              </a:xfrm>
              <a:blipFill>
                <a:blip r:embed="rId3"/>
                <a:stretch>
                  <a:fillRect l="-1286" t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/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sub>
                                    <m:sup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</m:sup>
                                  </m:sSub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Sup>
                                <m:sSub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sub>
                                <m: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9779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First iteration of FWIME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6053" y="2360684"/>
                <a:ext cx="7886700" cy="3263504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2">
                        <a:lumMod val="25000"/>
                      </a:schemeClr>
                    </a:solidFill>
                  </a:rPr>
                  <a:t>Compute FWI data residual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𝑜𝑏𝑠</m:t>
                        </m:r>
                      </m:sup>
                    </m:sSup>
                  </m:oMath>
                </a14:m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2">
                        <a:lumMod val="25000"/>
                      </a:schemeClr>
                    </a:solidFill>
                  </a:rPr>
                  <a:t>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  <m:r>
                      <a:rPr lang="en-US" sz="2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Compute gradient</a:t>
                </a:r>
              </a:p>
              <a:p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053" y="2360684"/>
                <a:ext cx="7886700" cy="3263504"/>
              </a:xfrm>
              <a:blipFill>
                <a:blip r:embed="rId3"/>
                <a:stretch>
                  <a:fillRect l="-1286" t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/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25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5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sub>
                                    <m:sup>
                                      <m:r>
                                        <a:rPr lang="en-US" sz="25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</m:sup>
                                  </m:sSub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Sup>
                                <m:sSub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sub>
                                <m: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55540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close look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  <a:blipFill>
                <a:blip r:embed="rId3"/>
                <a:stretch>
                  <a:fillRect l="-2928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/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p>
                    </m:sSubSup>
                    <m:d>
                      <m:d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  <a:blipFill>
                <a:blip r:embed="rId4"/>
                <a:stretch>
                  <a:fillRect l="-90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965FA8-1EAC-FF45-BB34-5DC19E3CB425}"/>
                  </a:ext>
                </a:extLst>
              </p:cNvPr>
              <p:cNvSpPr/>
              <p:nvPr/>
            </p:nvSpPr>
            <p:spPr>
              <a:xfrm>
                <a:off x="7372421" y="-23999"/>
                <a:ext cx="44600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965FA8-1EAC-FF45-BB34-5DC19E3CB4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421" y="-23999"/>
                <a:ext cx="446001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A721911-0074-BB4F-A224-4E85A6E2D4F4}"/>
              </a:ext>
            </a:extLst>
          </p:cNvPr>
          <p:cNvGrpSpPr/>
          <p:nvPr/>
        </p:nvGrpSpPr>
        <p:grpSpPr>
          <a:xfrm>
            <a:off x="7205869" y="163740"/>
            <a:ext cx="1531454" cy="1411146"/>
            <a:chOff x="5844807" y="-1292803"/>
            <a:chExt cx="3650436" cy="2844895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7598FF85-6D09-4745-AFA1-097964C3A592}"/>
                </a:ext>
              </a:extLst>
            </p:cNvPr>
            <p:cNvSpPr/>
            <p:nvPr/>
          </p:nvSpPr>
          <p:spPr>
            <a:xfrm>
              <a:off x="6521571" y="-1103237"/>
              <a:ext cx="2622429" cy="2206473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2E9EBA3-C38B-F944-953F-58223AA3439E}"/>
                </a:ext>
              </a:extLst>
            </p:cNvPr>
            <p:cNvCxnSpPr>
              <a:cxnSpLocks/>
            </p:cNvCxnSpPr>
            <p:nvPr/>
          </p:nvCxnSpPr>
          <p:spPr>
            <a:xfrm>
              <a:off x="6518788" y="-514021"/>
              <a:ext cx="7258" cy="19508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482F1B1-2464-A240-9A0E-B80E994DEC11}"/>
                    </a:ext>
                  </a:extLst>
                </p:cNvPr>
                <p:cNvSpPr/>
                <p:nvPr/>
              </p:nvSpPr>
              <p:spPr>
                <a:xfrm>
                  <a:off x="9029246" y="-1001378"/>
                  <a:ext cx="465997" cy="6825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482F1B1-2464-A240-9A0E-B80E994DE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246" y="-1001378"/>
                  <a:ext cx="465997" cy="682531"/>
                </a:xfrm>
                <a:prstGeom prst="rect">
                  <a:avLst/>
                </a:prstGeom>
                <a:blipFill>
                  <a:blip r:embed="rId6"/>
                  <a:stretch>
                    <a:fillRect r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5E844A-3524-0F45-BCA6-CB6C0BC93579}"/>
                    </a:ext>
                  </a:extLst>
                </p:cNvPr>
                <p:cNvSpPr/>
                <p:nvPr/>
              </p:nvSpPr>
              <p:spPr>
                <a:xfrm>
                  <a:off x="5844807" y="869561"/>
                  <a:ext cx="451664" cy="6825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𝑧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5E844A-3524-0F45-BCA6-CB6C0BC935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4807" y="869561"/>
                  <a:ext cx="451664" cy="682531"/>
                </a:xfrm>
                <a:prstGeom prst="rect">
                  <a:avLst/>
                </a:prstGeom>
                <a:blipFill>
                  <a:blip r:embed="rId7"/>
                  <a:stretch>
                    <a:fillRect r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633B9C-DA97-0341-A354-FC54FCB3D089}"/>
                </a:ext>
              </a:extLst>
            </p:cNvPr>
            <p:cNvCxnSpPr>
              <a:cxnSpLocks/>
            </p:cNvCxnSpPr>
            <p:nvPr/>
          </p:nvCxnSpPr>
          <p:spPr>
            <a:xfrm>
              <a:off x="6847843" y="-855368"/>
              <a:ext cx="2031370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A5624AD-7F89-6549-994A-956E843D7FDB}"/>
                </a:ext>
              </a:extLst>
            </p:cNvPr>
            <p:cNvCxnSpPr>
              <a:cxnSpLocks/>
            </p:cNvCxnSpPr>
            <p:nvPr/>
          </p:nvCxnSpPr>
          <p:spPr>
            <a:xfrm>
              <a:off x="8884605" y="-855367"/>
              <a:ext cx="0" cy="1645941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2C9DE42-AFFF-804C-AA41-5EEE33588766}"/>
                    </a:ext>
                  </a:extLst>
                </p:cNvPr>
                <p:cNvSpPr/>
                <p:nvPr/>
              </p:nvSpPr>
              <p:spPr>
                <a:xfrm>
                  <a:off x="6847843" y="10207"/>
                  <a:ext cx="1557926" cy="5584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𝟎</m:t>
                        </m:r>
                      </m:oMath>
                    </m:oMathPara>
                  </a14:m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2C9DE42-AFFF-804C-AA41-5EEE33588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7843" y="10207"/>
                  <a:ext cx="1557926" cy="55843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97D6ABD-8032-2447-9DEA-9ED9F5EEF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7857" y="-1292803"/>
              <a:ext cx="858988" cy="7787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421E156-AB63-5F42-98A4-1A6B2ADC75E5}"/>
                </a:ext>
              </a:extLst>
            </p:cNvPr>
            <p:cNvCxnSpPr>
              <a:cxnSpLocks/>
            </p:cNvCxnSpPr>
            <p:nvPr/>
          </p:nvCxnSpPr>
          <p:spPr>
            <a:xfrm>
              <a:off x="6531530" y="-522231"/>
              <a:ext cx="261247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8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close look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CE360F-1126-954A-8E9D-A05820CAE54F}"/>
                  </a:ext>
                </a:extLst>
              </p:cNvPr>
              <p:cNvSpPr/>
              <p:nvPr/>
            </p:nvSpPr>
            <p:spPr>
              <a:xfrm>
                <a:off x="628650" y="1918495"/>
                <a:ext cx="96584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CE360F-1126-954A-8E9D-A05820CA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96584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490B50-0A05-9145-B920-A3A6EEB9A2E9}"/>
              </a:ext>
            </a:extLst>
          </p:cNvPr>
          <p:cNvCxnSpPr/>
          <p:nvPr/>
        </p:nvCxnSpPr>
        <p:spPr>
          <a:xfrm>
            <a:off x="2731626" y="3107706"/>
            <a:ext cx="300942" cy="7523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0FEE40-C6A2-484A-AAAB-0C77FCDB9D15}"/>
              </a:ext>
            </a:extLst>
          </p:cNvPr>
          <p:cNvCxnSpPr/>
          <p:nvPr/>
        </p:nvCxnSpPr>
        <p:spPr>
          <a:xfrm>
            <a:off x="3923818" y="2349382"/>
            <a:ext cx="300942" cy="7523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1000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close look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  <a:blipFill>
                <a:blip r:embed="rId3"/>
                <a:stretch>
                  <a:fillRect l="-2928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/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p>
                    </m:sSubSup>
                    <m:d>
                      <m:d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  <a:blipFill>
                <a:blip r:embed="rId4"/>
                <a:stretch>
                  <a:fillRect l="-90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965FA8-1EAC-FF45-BB34-5DC19E3CB425}"/>
                  </a:ext>
                </a:extLst>
              </p:cNvPr>
              <p:cNvSpPr/>
              <p:nvPr/>
            </p:nvSpPr>
            <p:spPr>
              <a:xfrm>
                <a:off x="7372421" y="-23999"/>
                <a:ext cx="44600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965FA8-1EAC-FF45-BB34-5DC19E3CB4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421" y="-23999"/>
                <a:ext cx="446001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A721911-0074-BB4F-A224-4E85A6E2D4F4}"/>
              </a:ext>
            </a:extLst>
          </p:cNvPr>
          <p:cNvGrpSpPr/>
          <p:nvPr/>
        </p:nvGrpSpPr>
        <p:grpSpPr>
          <a:xfrm>
            <a:off x="7205869" y="163740"/>
            <a:ext cx="1531454" cy="1411146"/>
            <a:chOff x="5844807" y="-1292803"/>
            <a:chExt cx="3650436" cy="2844895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7598FF85-6D09-4745-AFA1-097964C3A592}"/>
                </a:ext>
              </a:extLst>
            </p:cNvPr>
            <p:cNvSpPr/>
            <p:nvPr/>
          </p:nvSpPr>
          <p:spPr>
            <a:xfrm>
              <a:off x="6521571" y="-1103237"/>
              <a:ext cx="2622429" cy="2206473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2E9EBA3-C38B-F944-953F-58223AA3439E}"/>
                </a:ext>
              </a:extLst>
            </p:cNvPr>
            <p:cNvCxnSpPr>
              <a:cxnSpLocks/>
            </p:cNvCxnSpPr>
            <p:nvPr/>
          </p:nvCxnSpPr>
          <p:spPr>
            <a:xfrm>
              <a:off x="6518788" y="-514021"/>
              <a:ext cx="7258" cy="19508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482F1B1-2464-A240-9A0E-B80E994DEC11}"/>
                    </a:ext>
                  </a:extLst>
                </p:cNvPr>
                <p:cNvSpPr/>
                <p:nvPr/>
              </p:nvSpPr>
              <p:spPr>
                <a:xfrm>
                  <a:off x="9029246" y="-1001378"/>
                  <a:ext cx="465997" cy="6825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482F1B1-2464-A240-9A0E-B80E994DE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246" y="-1001378"/>
                  <a:ext cx="465997" cy="682531"/>
                </a:xfrm>
                <a:prstGeom prst="rect">
                  <a:avLst/>
                </a:prstGeom>
                <a:blipFill>
                  <a:blip r:embed="rId6"/>
                  <a:stretch>
                    <a:fillRect r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5E844A-3524-0F45-BCA6-CB6C0BC93579}"/>
                    </a:ext>
                  </a:extLst>
                </p:cNvPr>
                <p:cNvSpPr/>
                <p:nvPr/>
              </p:nvSpPr>
              <p:spPr>
                <a:xfrm>
                  <a:off x="5844807" y="869561"/>
                  <a:ext cx="451664" cy="6825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𝑧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5E844A-3524-0F45-BCA6-CB6C0BC935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4807" y="869561"/>
                  <a:ext cx="451664" cy="682531"/>
                </a:xfrm>
                <a:prstGeom prst="rect">
                  <a:avLst/>
                </a:prstGeom>
                <a:blipFill>
                  <a:blip r:embed="rId7"/>
                  <a:stretch>
                    <a:fillRect r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633B9C-DA97-0341-A354-FC54FCB3D089}"/>
                </a:ext>
              </a:extLst>
            </p:cNvPr>
            <p:cNvCxnSpPr>
              <a:cxnSpLocks/>
            </p:cNvCxnSpPr>
            <p:nvPr/>
          </p:nvCxnSpPr>
          <p:spPr>
            <a:xfrm>
              <a:off x="6847843" y="-855368"/>
              <a:ext cx="2031370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A5624AD-7F89-6549-994A-956E843D7FDB}"/>
                </a:ext>
              </a:extLst>
            </p:cNvPr>
            <p:cNvCxnSpPr>
              <a:cxnSpLocks/>
            </p:cNvCxnSpPr>
            <p:nvPr/>
          </p:nvCxnSpPr>
          <p:spPr>
            <a:xfrm>
              <a:off x="8884605" y="-855367"/>
              <a:ext cx="0" cy="1645941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2C9DE42-AFFF-804C-AA41-5EEE33588766}"/>
                    </a:ext>
                  </a:extLst>
                </p:cNvPr>
                <p:cNvSpPr/>
                <p:nvPr/>
              </p:nvSpPr>
              <p:spPr>
                <a:xfrm>
                  <a:off x="6847843" y="10207"/>
                  <a:ext cx="1557926" cy="5584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𝟎</m:t>
                        </m:r>
                      </m:oMath>
                    </m:oMathPara>
                  </a14:m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2C9DE42-AFFF-804C-AA41-5EEE33588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7843" y="10207"/>
                  <a:ext cx="1557926" cy="55843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97D6ABD-8032-2447-9DEA-9ED9F5EEF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7857" y="-1292803"/>
              <a:ext cx="858988" cy="7787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421E156-AB63-5F42-98A4-1A6B2ADC75E5}"/>
                </a:ext>
              </a:extLst>
            </p:cNvPr>
            <p:cNvCxnSpPr>
              <a:cxnSpLocks/>
            </p:cNvCxnSpPr>
            <p:nvPr/>
          </p:nvCxnSpPr>
          <p:spPr>
            <a:xfrm>
              <a:off x="6531530" y="-522231"/>
              <a:ext cx="261247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1649E2-BC9D-9942-880C-25079208A5AB}"/>
              </a:ext>
            </a:extLst>
          </p:cNvPr>
          <p:cNvCxnSpPr/>
          <p:nvPr/>
        </p:nvCxnSpPr>
        <p:spPr>
          <a:xfrm>
            <a:off x="2731626" y="3107706"/>
            <a:ext cx="300942" cy="7523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3D02BB-847C-0E45-82CD-8FEA61F7A06A}"/>
              </a:ext>
            </a:extLst>
          </p:cNvPr>
          <p:cNvCxnSpPr/>
          <p:nvPr/>
        </p:nvCxnSpPr>
        <p:spPr>
          <a:xfrm>
            <a:off x="3923818" y="2349382"/>
            <a:ext cx="300942" cy="7523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538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close look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CE360F-1126-954A-8E9D-A05820CAE54F}"/>
                  </a:ext>
                </a:extLst>
              </p:cNvPr>
              <p:cNvSpPr/>
              <p:nvPr/>
            </p:nvSpPr>
            <p:spPr>
              <a:xfrm>
                <a:off x="628650" y="1918495"/>
                <a:ext cx="96584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CE360F-1126-954A-8E9D-A05820CA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96584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ABFA4F-FB43-BA4C-9E69-FBF02E8FB084}"/>
              </a:ext>
            </a:extLst>
          </p:cNvPr>
          <p:cNvSpPr/>
          <p:nvPr/>
        </p:nvSpPr>
        <p:spPr>
          <a:xfrm>
            <a:off x="5116010" y="2397409"/>
            <a:ext cx="2089859" cy="2058844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877174"/>
            <a:ext cx="8156121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>
                <a:solidFill>
                  <a:schemeClr val="bg2">
                    <a:lumMod val="25000"/>
                  </a:schemeClr>
                </a:solidFill>
              </a:rPr>
              <a:t>Dissection of FWIME:</a:t>
            </a:r>
            <a:br>
              <a:rPr lang="en-US" sz="5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How does it 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6741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close look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  <a:blipFill>
                <a:blip r:embed="rId3"/>
                <a:stretch>
                  <a:fillRect l="-2928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/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p>
                    </m:sSubSup>
                    <m:d>
                      <m:d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  <a:blipFill>
                <a:blip r:embed="rId4"/>
                <a:stretch>
                  <a:fillRect l="-90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965FA8-1EAC-FF45-BB34-5DC19E3CB425}"/>
                  </a:ext>
                </a:extLst>
              </p:cNvPr>
              <p:cNvSpPr/>
              <p:nvPr/>
            </p:nvSpPr>
            <p:spPr>
              <a:xfrm>
                <a:off x="7372421" y="-23999"/>
                <a:ext cx="44600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965FA8-1EAC-FF45-BB34-5DC19E3CB4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421" y="-23999"/>
                <a:ext cx="446001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A721911-0074-BB4F-A224-4E85A6E2D4F4}"/>
              </a:ext>
            </a:extLst>
          </p:cNvPr>
          <p:cNvGrpSpPr/>
          <p:nvPr/>
        </p:nvGrpSpPr>
        <p:grpSpPr>
          <a:xfrm>
            <a:off x="7205869" y="163740"/>
            <a:ext cx="1531454" cy="1411146"/>
            <a:chOff x="5844807" y="-1292803"/>
            <a:chExt cx="3650436" cy="2844895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7598FF85-6D09-4745-AFA1-097964C3A592}"/>
                </a:ext>
              </a:extLst>
            </p:cNvPr>
            <p:cNvSpPr/>
            <p:nvPr/>
          </p:nvSpPr>
          <p:spPr>
            <a:xfrm>
              <a:off x="6521571" y="-1103237"/>
              <a:ext cx="2622429" cy="2206473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2E9EBA3-C38B-F944-953F-58223AA3439E}"/>
                </a:ext>
              </a:extLst>
            </p:cNvPr>
            <p:cNvCxnSpPr>
              <a:cxnSpLocks/>
            </p:cNvCxnSpPr>
            <p:nvPr/>
          </p:nvCxnSpPr>
          <p:spPr>
            <a:xfrm>
              <a:off x="6518788" y="-514021"/>
              <a:ext cx="7258" cy="19508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482F1B1-2464-A240-9A0E-B80E994DEC11}"/>
                    </a:ext>
                  </a:extLst>
                </p:cNvPr>
                <p:cNvSpPr/>
                <p:nvPr/>
              </p:nvSpPr>
              <p:spPr>
                <a:xfrm>
                  <a:off x="9029246" y="-1001378"/>
                  <a:ext cx="465997" cy="6825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482F1B1-2464-A240-9A0E-B80E994DE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246" y="-1001378"/>
                  <a:ext cx="465997" cy="682531"/>
                </a:xfrm>
                <a:prstGeom prst="rect">
                  <a:avLst/>
                </a:prstGeom>
                <a:blipFill>
                  <a:blip r:embed="rId6"/>
                  <a:stretch>
                    <a:fillRect r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5E844A-3524-0F45-BCA6-CB6C0BC93579}"/>
                    </a:ext>
                  </a:extLst>
                </p:cNvPr>
                <p:cNvSpPr/>
                <p:nvPr/>
              </p:nvSpPr>
              <p:spPr>
                <a:xfrm>
                  <a:off x="5844807" y="869561"/>
                  <a:ext cx="451664" cy="6825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𝑧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5E844A-3524-0F45-BCA6-CB6C0BC935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4807" y="869561"/>
                  <a:ext cx="451664" cy="682531"/>
                </a:xfrm>
                <a:prstGeom prst="rect">
                  <a:avLst/>
                </a:prstGeom>
                <a:blipFill>
                  <a:blip r:embed="rId7"/>
                  <a:stretch>
                    <a:fillRect r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633B9C-DA97-0341-A354-FC54FCB3D089}"/>
                </a:ext>
              </a:extLst>
            </p:cNvPr>
            <p:cNvCxnSpPr>
              <a:cxnSpLocks/>
            </p:cNvCxnSpPr>
            <p:nvPr/>
          </p:nvCxnSpPr>
          <p:spPr>
            <a:xfrm>
              <a:off x="6847843" y="-855368"/>
              <a:ext cx="2031370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A5624AD-7F89-6549-994A-956E843D7FDB}"/>
                </a:ext>
              </a:extLst>
            </p:cNvPr>
            <p:cNvCxnSpPr>
              <a:cxnSpLocks/>
            </p:cNvCxnSpPr>
            <p:nvPr/>
          </p:nvCxnSpPr>
          <p:spPr>
            <a:xfrm>
              <a:off x="8884605" y="-855367"/>
              <a:ext cx="0" cy="1645941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2C9DE42-AFFF-804C-AA41-5EEE33588766}"/>
                    </a:ext>
                  </a:extLst>
                </p:cNvPr>
                <p:cNvSpPr/>
                <p:nvPr/>
              </p:nvSpPr>
              <p:spPr>
                <a:xfrm>
                  <a:off x="6847843" y="10207"/>
                  <a:ext cx="1557926" cy="5584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𝟎</m:t>
                        </m:r>
                      </m:oMath>
                    </m:oMathPara>
                  </a14:m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2C9DE42-AFFF-804C-AA41-5EEE33588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7843" y="10207"/>
                  <a:ext cx="1557926" cy="55843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97D6ABD-8032-2447-9DEA-9ED9F5EEF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7857" y="-1292803"/>
              <a:ext cx="858988" cy="7787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421E156-AB63-5F42-98A4-1A6B2ADC75E5}"/>
                </a:ext>
              </a:extLst>
            </p:cNvPr>
            <p:cNvCxnSpPr>
              <a:cxnSpLocks/>
            </p:cNvCxnSpPr>
            <p:nvPr/>
          </p:nvCxnSpPr>
          <p:spPr>
            <a:xfrm>
              <a:off x="6531530" y="-522231"/>
              <a:ext cx="261247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A8AEDF2-A9A4-E042-B318-9B96305013B7}"/>
              </a:ext>
            </a:extLst>
          </p:cNvPr>
          <p:cNvSpPr/>
          <p:nvPr/>
        </p:nvSpPr>
        <p:spPr>
          <a:xfrm>
            <a:off x="5116010" y="2397409"/>
            <a:ext cx="2089859" cy="2058844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241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close look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687CC-C4F7-7045-8BF8-C33E1688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97371"/>
            <a:ext cx="20574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A65E1-97AC-9249-A185-C847E8D0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821" y="1697371"/>
            <a:ext cx="2057400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0877D-A527-8C4B-AB4F-DF3DFA8A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992" y="1697371"/>
            <a:ext cx="2057400" cy="3352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409D93D-5BAC-F943-AFFA-5E2B3518AC86}"/>
              </a:ext>
            </a:extLst>
          </p:cNvPr>
          <p:cNvGrpSpPr/>
          <p:nvPr/>
        </p:nvGrpSpPr>
        <p:grpSpPr>
          <a:xfrm>
            <a:off x="6860938" y="163740"/>
            <a:ext cx="1531454" cy="1411146"/>
            <a:chOff x="5844807" y="-1292803"/>
            <a:chExt cx="3650436" cy="2844895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0F7D72B6-93F0-CC49-8EA1-0AFFCB6B122B}"/>
                </a:ext>
              </a:extLst>
            </p:cNvPr>
            <p:cNvSpPr/>
            <p:nvPr/>
          </p:nvSpPr>
          <p:spPr>
            <a:xfrm>
              <a:off x="6521571" y="-1103237"/>
              <a:ext cx="2622429" cy="2206473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8738806-371F-4745-A662-2F5FAF285B98}"/>
                </a:ext>
              </a:extLst>
            </p:cNvPr>
            <p:cNvCxnSpPr>
              <a:cxnSpLocks/>
            </p:cNvCxnSpPr>
            <p:nvPr/>
          </p:nvCxnSpPr>
          <p:spPr>
            <a:xfrm>
              <a:off x="6518788" y="-514021"/>
              <a:ext cx="7258" cy="19508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4BBEAEB-6BE3-CF49-8710-F0722072403E}"/>
                    </a:ext>
                  </a:extLst>
                </p:cNvPr>
                <p:cNvSpPr/>
                <p:nvPr/>
              </p:nvSpPr>
              <p:spPr>
                <a:xfrm>
                  <a:off x="9029246" y="-1001378"/>
                  <a:ext cx="465997" cy="6825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4BBEAEB-6BE3-CF49-8710-F072207240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246" y="-1001378"/>
                  <a:ext cx="465997" cy="682531"/>
                </a:xfrm>
                <a:prstGeom prst="rect">
                  <a:avLst/>
                </a:prstGeom>
                <a:blipFill>
                  <a:blip r:embed="rId6"/>
                  <a:stretch>
                    <a:fillRect r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A3AAA7F-D828-A941-9C99-6E4BC566612B}"/>
                    </a:ext>
                  </a:extLst>
                </p:cNvPr>
                <p:cNvSpPr/>
                <p:nvPr/>
              </p:nvSpPr>
              <p:spPr>
                <a:xfrm>
                  <a:off x="5844807" y="869561"/>
                  <a:ext cx="451664" cy="6825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𝑧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A3AAA7F-D828-A941-9C99-6E4BC56661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4807" y="869561"/>
                  <a:ext cx="451664" cy="682531"/>
                </a:xfrm>
                <a:prstGeom prst="rect">
                  <a:avLst/>
                </a:prstGeom>
                <a:blipFill>
                  <a:blip r:embed="rId7"/>
                  <a:stretch>
                    <a:fillRect r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DC1D33-5871-E143-8590-DFFC60B3CC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8751" y="-1103237"/>
              <a:ext cx="517712" cy="565366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6F86D2-8A98-A040-918C-8198BC789077}"/>
                </a:ext>
              </a:extLst>
            </p:cNvPr>
            <p:cNvCxnSpPr>
              <a:cxnSpLocks/>
            </p:cNvCxnSpPr>
            <p:nvPr/>
          </p:nvCxnSpPr>
          <p:spPr>
            <a:xfrm>
              <a:off x="7338751" y="-522231"/>
              <a:ext cx="0" cy="1645941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841C0D5-C664-5641-BA94-498EAB02AB09}"/>
                    </a:ext>
                  </a:extLst>
                </p:cNvPr>
                <p:cNvSpPr/>
                <p:nvPr/>
              </p:nvSpPr>
              <p:spPr>
                <a:xfrm>
                  <a:off x="7109684" y="-149451"/>
                  <a:ext cx="1777369" cy="5584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841C0D5-C664-5641-BA94-498EAB02AB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684" y="-149451"/>
                  <a:ext cx="1777369" cy="55843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B5B7D6A-CBDA-6D42-8C39-677B472E1A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7857" y="-1292803"/>
              <a:ext cx="858988" cy="7787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58AB1BA-5D6A-C14A-8AF7-8A3369284DC1}"/>
                </a:ext>
              </a:extLst>
            </p:cNvPr>
            <p:cNvCxnSpPr>
              <a:cxnSpLocks/>
            </p:cNvCxnSpPr>
            <p:nvPr/>
          </p:nvCxnSpPr>
          <p:spPr>
            <a:xfrm>
              <a:off x="6531530" y="-522231"/>
              <a:ext cx="261247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3892FF-4A48-794F-B17D-0F9BAB5141B6}"/>
                  </a:ext>
                </a:extLst>
              </p:cNvPr>
              <p:cNvSpPr txBox="1"/>
              <p:nvPr/>
            </p:nvSpPr>
            <p:spPr>
              <a:xfrm>
                <a:off x="984044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3892FF-4A48-794F-B17D-0F9BAB514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4" y="2144210"/>
                <a:ext cx="1175657" cy="2889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4DFF0A-EB3D-C747-A5B0-558CC341FCE8}"/>
                  </a:ext>
                </a:extLst>
              </p:cNvPr>
              <p:cNvSpPr txBox="1"/>
              <p:nvPr/>
            </p:nvSpPr>
            <p:spPr>
              <a:xfrm>
                <a:off x="3837215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4DFF0A-EB3D-C747-A5B0-558CC341F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15" y="2144210"/>
                <a:ext cx="1175657" cy="288990"/>
              </a:xfrm>
              <a:prstGeom prst="rect">
                <a:avLst/>
              </a:prstGeom>
              <a:blipFill>
                <a:blip r:embed="rId10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B5F73C-CA29-E04D-A629-179AF095F0AA}"/>
                  </a:ext>
                </a:extLst>
              </p:cNvPr>
              <p:cNvSpPr txBox="1"/>
              <p:nvPr/>
            </p:nvSpPr>
            <p:spPr>
              <a:xfrm>
                <a:off x="6701272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B5F73C-CA29-E04D-A629-179AF095F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272" y="2144210"/>
                <a:ext cx="1175657" cy="288990"/>
              </a:xfrm>
              <a:prstGeom prst="rect">
                <a:avLst/>
              </a:prstGeom>
              <a:blipFill>
                <a:blip r:embed="rId11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E40239-3DF9-264F-999D-668E1E0D2B97}"/>
              </a:ext>
            </a:extLst>
          </p:cNvPr>
          <p:cNvCxnSpPr>
            <a:cxnSpLocks/>
          </p:cNvCxnSpPr>
          <p:nvPr/>
        </p:nvCxnSpPr>
        <p:spPr>
          <a:xfrm>
            <a:off x="1801551" y="2433200"/>
            <a:ext cx="0" cy="2520142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2233D18-1307-2A48-AD8D-E3521D7D89FA}"/>
              </a:ext>
            </a:extLst>
          </p:cNvPr>
          <p:cNvCxnSpPr>
            <a:cxnSpLocks/>
          </p:cNvCxnSpPr>
          <p:nvPr/>
        </p:nvCxnSpPr>
        <p:spPr>
          <a:xfrm>
            <a:off x="4651076" y="2433200"/>
            <a:ext cx="0" cy="2520142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25611B-F1CD-2D40-ACFC-8FD3889E83C8}"/>
              </a:ext>
            </a:extLst>
          </p:cNvPr>
          <p:cNvCxnSpPr>
            <a:cxnSpLocks/>
          </p:cNvCxnSpPr>
          <p:nvPr/>
        </p:nvCxnSpPr>
        <p:spPr>
          <a:xfrm>
            <a:off x="7503668" y="2433200"/>
            <a:ext cx="0" cy="2520142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14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First iteration of FWIME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6053" y="2360684"/>
                <a:ext cx="7886700" cy="3263504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2">
                        <a:lumMod val="25000"/>
                      </a:schemeClr>
                    </a:solidFill>
                  </a:rPr>
                  <a:t>Compute FWI data residual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𝑜𝑏𝑠</m:t>
                        </m:r>
                      </m:sup>
                    </m:sSup>
                  </m:oMath>
                </a14:m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2">
                        <a:lumMod val="25000"/>
                      </a:schemeClr>
                    </a:solidFill>
                  </a:rPr>
                  <a:t>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sz="2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  <m:r>
                      <a:rPr lang="en-US" sz="2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2">
                        <a:lumMod val="25000"/>
                      </a:schemeClr>
                    </a:solidFill>
                  </a:rPr>
                  <a:t>Compute </a:t>
                </a:r>
                <a:r>
                  <a:rPr lang="en-US" sz="2600" dirty="0">
                    <a:solidFill>
                      <a:srgbClr val="00B050"/>
                    </a:solidFill>
                  </a:rPr>
                  <a:t>gradient</a:t>
                </a:r>
              </a:p>
              <a:p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sz="2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053" y="2360684"/>
                <a:ext cx="7886700" cy="3263504"/>
              </a:xfrm>
              <a:blipFill>
                <a:blip r:embed="rId3"/>
                <a:stretch>
                  <a:fillRect l="-1286" t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/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sub>
                                    <m:sup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</m:sup>
                                  </m:sSub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Sup>
                                <m:sSub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sub>
                                <m: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2276C4-82F3-CE4A-B692-7DBBB68D94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99811" y="1268016"/>
                <a:ext cx="18143621" cy="874535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9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First search direction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AA94A-0714-DB46-9994-66E1768B9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30877"/>
            <a:ext cx="8991600" cy="335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AF95D-C924-5B4E-A471-0DC7F9489278}"/>
              </a:ext>
            </a:extLst>
          </p:cNvPr>
          <p:cNvSpPr txBox="1"/>
          <p:nvPr/>
        </p:nvSpPr>
        <p:spPr>
          <a:xfrm>
            <a:off x="628650" y="1699491"/>
            <a:ext cx="822037" cy="338554"/>
          </a:xfrm>
          <a:prstGeom prst="rect">
            <a:avLst/>
          </a:prstGeom>
          <a:solidFill>
            <a:srgbClr val="84FF7B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FWIME</a:t>
            </a:r>
          </a:p>
        </p:txBody>
      </p:sp>
    </p:spTree>
    <p:extLst>
      <p:ext uri="{BB962C8B-B14F-4D97-AF65-F5344CB8AC3E}">
        <p14:creationId xmlns:p14="http://schemas.microsoft.com/office/powerpoint/2010/main" val="37263643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Ideal search direction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AA94A-0714-DB46-9994-66E1768B9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30877"/>
            <a:ext cx="89916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3A39BA-94E0-C945-8FD2-28D411CA2293}"/>
              </a:ext>
            </a:extLst>
          </p:cNvPr>
          <p:cNvSpPr txBox="1"/>
          <p:nvPr/>
        </p:nvSpPr>
        <p:spPr>
          <a:xfrm>
            <a:off x="628650" y="1699491"/>
            <a:ext cx="822037" cy="338554"/>
          </a:xfrm>
          <a:prstGeom prst="rect">
            <a:avLst/>
          </a:prstGeom>
          <a:solidFill>
            <a:srgbClr val="84FF7B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IDEAL</a:t>
            </a:r>
          </a:p>
        </p:txBody>
      </p:sp>
    </p:spTree>
    <p:extLst>
      <p:ext uri="{BB962C8B-B14F-4D97-AF65-F5344CB8AC3E}">
        <p14:creationId xmlns:p14="http://schemas.microsoft.com/office/powerpoint/2010/main" val="284503910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First search direction after spline interpolation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AA94A-0714-DB46-9994-66E1768B9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30877"/>
            <a:ext cx="89916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0B714-BA1B-9B4D-9AEC-AF94A4878DFD}"/>
              </a:ext>
            </a:extLst>
          </p:cNvPr>
          <p:cNvSpPr txBox="1"/>
          <p:nvPr/>
        </p:nvSpPr>
        <p:spPr>
          <a:xfrm>
            <a:off x="628650" y="1699491"/>
            <a:ext cx="1652732" cy="338554"/>
          </a:xfrm>
          <a:prstGeom prst="rect">
            <a:avLst/>
          </a:prstGeom>
          <a:solidFill>
            <a:srgbClr val="84FF7B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FWIME + SPLINE</a:t>
            </a:r>
          </a:p>
        </p:txBody>
      </p:sp>
    </p:spTree>
    <p:extLst>
      <p:ext uri="{BB962C8B-B14F-4D97-AF65-F5344CB8AC3E}">
        <p14:creationId xmlns:p14="http://schemas.microsoft.com/office/powerpoint/2010/main" val="17382449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Ideal search direction after spline interpolation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AA94A-0714-DB46-9994-66E1768B9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30877"/>
            <a:ext cx="89916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25D5A7-D095-3844-9157-111C2DDB79C6}"/>
              </a:ext>
            </a:extLst>
          </p:cNvPr>
          <p:cNvSpPr txBox="1"/>
          <p:nvPr/>
        </p:nvSpPr>
        <p:spPr>
          <a:xfrm>
            <a:off x="628650" y="1699491"/>
            <a:ext cx="1652732" cy="338554"/>
          </a:xfrm>
          <a:prstGeom prst="rect">
            <a:avLst/>
          </a:prstGeom>
          <a:solidFill>
            <a:srgbClr val="84FF7B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IDEAL + SPLINE</a:t>
            </a:r>
          </a:p>
        </p:txBody>
      </p:sp>
    </p:spTree>
    <p:extLst>
      <p:ext uri="{BB962C8B-B14F-4D97-AF65-F5344CB8AC3E}">
        <p14:creationId xmlns:p14="http://schemas.microsoft.com/office/powerpoint/2010/main" val="103177961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1802685" y="121381"/>
            <a:ext cx="553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Initial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0AD2F-7581-B24F-B8B2-E7A669051530}"/>
                  </a:ext>
                </a:extLst>
              </p:cNvPr>
              <p:cNvSpPr txBox="1"/>
              <p:nvPr/>
            </p:nvSpPr>
            <p:spPr>
              <a:xfrm>
                <a:off x="677119" y="1302151"/>
                <a:ext cx="58663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0AD2F-7581-B24F-B8B2-E7A669051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19" y="1302151"/>
                <a:ext cx="586635" cy="461665"/>
              </a:xfrm>
              <a:prstGeom prst="rect">
                <a:avLst/>
              </a:prstGeom>
              <a:blipFill>
                <a:blip r:embed="rId4"/>
                <a:stretch>
                  <a:fillRect l="-6250" r="-2083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82270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1802685" y="121381"/>
            <a:ext cx="553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FWIME – First spline grid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E98B42-C252-FA42-BFD4-969163C4FC96}"/>
                  </a:ext>
                </a:extLst>
              </p:cNvPr>
              <p:cNvSpPr txBox="1"/>
              <p:nvPr/>
            </p:nvSpPr>
            <p:spPr>
              <a:xfrm>
                <a:off x="677119" y="1302151"/>
                <a:ext cx="700896" cy="5014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E98B42-C252-FA42-BFD4-969163C4F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19" y="1302151"/>
                <a:ext cx="700896" cy="501419"/>
              </a:xfrm>
              <a:prstGeom prst="rect">
                <a:avLst/>
              </a:prstGeom>
              <a:blipFill>
                <a:blip r:embed="rId4"/>
                <a:stretch>
                  <a:fillRect l="-526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218401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1490168" y="121381"/>
            <a:ext cx="6380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FWIME – Last inverted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0540BB-BBD3-E044-9C27-67A3D5A33580}"/>
                  </a:ext>
                </a:extLst>
              </p:cNvPr>
              <p:cNvSpPr txBox="1"/>
              <p:nvPr/>
            </p:nvSpPr>
            <p:spPr>
              <a:xfrm>
                <a:off x="677119" y="1302151"/>
                <a:ext cx="87107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𝑖𝑛𝑣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0540BB-BBD3-E044-9C27-67A3D5A33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19" y="1302151"/>
                <a:ext cx="871072" cy="461665"/>
              </a:xfrm>
              <a:prstGeom prst="rect">
                <a:avLst/>
              </a:prstGeom>
              <a:blipFill>
                <a:blip r:embed="rId4"/>
                <a:stretch>
                  <a:fillRect l="-4286" r="-2857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986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Regularization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Variable projection step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Gradient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772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1802685" y="121381"/>
            <a:ext cx="553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True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2F8FD6-391B-1B44-A1BE-156DC5C9A354}"/>
                  </a:ext>
                </a:extLst>
              </p:cNvPr>
              <p:cNvSpPr txBox="1"/>
              <p:nvPr/>
            </p:nvSpPr>
            <p:spPr>
              <a:xfrm>
                <a:off x="677119" y="1302151"/>
                <a:ext cx="104079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2F8FD6-391B-1B44-A1BE-156DC5C9A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19" y="1302151"/>
                <a:ext cx="1040798" cy="461665"/>
              </a:xfrm>
              <a:prstGeom prst="rect">
                <a:avLst/>
              </a:prstGeom>
              <a:blipFill>
                <a:blip r:embed="rId4"/>
                <a:stretch>
                  <a:fillRect l="-3614" r="-1205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18402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1802685" y="121381"/>
            <a:ext cx="553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FWIME + FWI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AED74-2F26-DC42-A3B3-D3BE13A24927}"/>
              </a:ext>
            </a:extLst>
          </p:cNvPr>
          <p:cNvSpPr txBox="1"/>
          <p:nvPr/>
        </p:nvSpPr>
        <p:spPr>
          <a:xfrm>
            <a:off x="532434" y="1365813"/>
            <a:ext cx="2118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FWIME + FWI </a:t>
            </a:r>
          </a:p>
        </p:txBody>
      </p:sp>
    </p:spTree>
    <p:extLst>
      <p:ext uri="{BB962C8B-B14F-4D97-AF65-F5344CB8AC3E}">
        <p14:creationId xmlns:p14="http://schemas.microsoft.com/office/powerpoint/2010/main" val="22954940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1802685" y="121381"/>
            <a:ext cx="553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True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2F8FD6-391B-1B44-A1BE-156DC5C9A354}"/>
                  </a:ext>
                </a:extLst>
              </p:cNvPr>
              <p:cNvSpPr txBox="1"/>
              <p:nvPr/>
            </p:nvSpPr>
            <p:spPr>
              <a:xfrm>
                <a:off x="677119" y="1302151"/>
                <a:ext cx="104079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2F8FD6-391B-1B44-A1BE-156DC5C9A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19" y="1302151"/>
                <a:ext cx="1040798" cy="461665"/>
              </a:xfrm>
              <a:prstGeom prst="rect">
                <a:avLst/>
              </a:prstGeom>
              <a:blipFill>
                <a:blip r:embed="rId4"/>
                <a:stretch>
                  <a:fillRect l="-3614" r="-1205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56473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Conventional FWI</a:t>
            </a:r>
          </a:p>
        </p:txBody>
      </p:sp>
    </p:spTree>
    <p:extLst>
      <p:ext uri="{BB962C8B-B14F-4D97-AF65-F5344CB8AC3E}">
        <p14:creationId xmlns:p14="http://schemas.microsoft.com/office/powerpoint/2010/main" val="8893207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652F631-F89E-3A4B-851B-C4F4D532D7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Evolution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 for </a:t>
                </a:r>
                <a:r>
                  <a:rPr lang="en-US" dirty="0">
                    <a:solidFill>
                      <a:srgbClr val="00B050"/>
                    </a:solidFill>
                  </a:rPr>
                  <a:t>first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spline disposition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Evolution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  for last spline disposition</a:t>
                </a:r>
              </a:p>
              <a:p>
                <a:pPr>
                  <a:buFont typeface="Wingdings" pitchFamily="2" charset="2"/>
                  <a:buChar char="Ø"/>
                </a:pP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652F631-F89E-3A4B-851B-C4F4D532D7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  <a:blipFill>
                <a:blip r:embed="rId3"/>
                <a:stretch>
                  <a:fillRect l="-643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442718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  <a:blipFill>
                <a:blip r:embed="rId3"/>
                <a:stretch>
                  <a:fillRect l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/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p>
                    </m:sSubSup>
                    <m:d>
                      <m:d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  <a:blipFill>
                <a:blip r:embed="rId4"/>
                <a:stretch>
                  <a:fillRect l="-90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6168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CE360F-1126-954A-8E9D-A05820CAE54F}"/>
                  </a:ext>
                </a:extLst>
              </p:cNvPr>
              <p:cNvSpPr/>
              <p:nvPr/>
            </p:nvSpPr>
            <p:spPr>
              <a:xfrm>
                <a:off x="628650" y="1918495"/>
                <a:ext cx="96584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CE360F-1126-954A-8E9D-A05820CA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96584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04963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B691DA8-915B-B741-9151-CBB8344C76AA}"/>
                  </a:ext>
                </a:extLst>
              </p:cNvPr>
              <p:cNvSpPr/>
              <p:nvPr/>
            </p:nvSpPr>
            <p:spPr>
              <a:xfrm>
                <a:off x="628650" y="1918495"/>
                <a:ext cx="1507336" cy="5068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p>
                    </m:sSubSup>
                    <m:d>
                      <m:d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sz="2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sz="22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B691DA8-915B-B741-9151-CBB8344C7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1507336" cy="506805"/>
              </a:xfrm>
              <a:prstGeom prst="rect">
                <a:avLst/>
              </a:prstGeom>
              <a:blipFill>
                <a:blip r:embed="rId3"/>
                <a:stretch>
                  <a:fillRect l="-840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890ACD47-CE08-1243-BE62-DCBEB63883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890ACD47-CE08-1243-BE62-DCBEB63883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1395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3130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C18FE3B6-405A-7F4F-AC0A-26F8BCF2CB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5632072" cy="994172"/>
              </a:xfrm>
              <a:blipFill>
                <a:blip r:embed="rId3"/>
                <a:stretch>
                  <a:fillRect l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/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p>
                    </m:sSubSup>
                    <m:d>
                      <m:d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F8AF51-6F83-D445-96DF-D82DC9F8B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918495"/>
                <a:ext cx="1399294" cy="478914"/>
              </a:xfrm>
              <a:prstGeom prst="rect">
                <a:avLst/>
              </a:prstGeom>
              <a:blipFill>
                <a:blip r:embed="rId4"/>
                <a:stretch>
                  <a:fillRect l="-90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6990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 – </a:t>
                </a:r>
                <a:r>
                  <a:rPr lang="en-US" dirty="0">
                    <a:solidFill>
                      <a:srgbClr val="FF0000"/>
                    </a:solidFill>
                  </a:rPr>
                  <a:t>Initial 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687CC-C4F7-7045-8BF8-C33E1688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97371"/>
            <a:ext cx="20574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A65E1-97AC-9249-A185-C847E8D0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821" y="1697371"/>
            <a:ext cx="2057400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0877D-A527-8C4B-AB4F-DF3DFA8A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992" y="1697371"/>
            <a:ext cx="20574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3892FF-4A48-794F-B17D-0F9BAB5141B6}"/>
                  </a:ext>
                </a:extLst>
              </p:cNvPr>
              <p:cNvSpPr txBox="1"/>
              <p:nvPr/>
            </p:nvSpPr>
            <p:spPr>
              <a:xfrm>
                <a:off x="984044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3892FF-4A48-794F-B17D-0F9BAB514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4" y="2144210"/>
                <a:ext cx="1175657" cy="288990"/>
              </a:xfrm>
              <a:prstGeom prst="rect">
                <a:avLst/>
              </a:prstGeom>
              <a:blipFill>
                <a:blip r:embed="rId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4DFF0A-EB3D-C747-A5B0-558CC341FCE8}"/>
                  </a:ext>
                </a:extLst>
              </p:cNvPr>
              <p:cNvSpPr txBox="1"/>
              <p:nvPr/>
            </p:nvSpPr>
            <p:spPr>
              <a:xfrm>
                <a:off x="3837215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4DFF0A-EB3D-C747-A5B0-558CC341F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15" y="2144210"/>
                <a:ext cx="1175657" cy="288990"/>
              </a:xfrm>
              <a:prstGeom prst="rect">
                <a:avLst/>
              </a:prstGeom>
              <a:blipFill>
                <a:blip r:embed="rId7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B5F73C-CA29-E04D-A629-179AF095F0AA}"/>
                  </a:ext>
                </a:extLst>
              </p:cNvPr>
              <p:cNvSpPr txBox="1"/>
              <p:nvPr/>
            </p:nvSpPr>
            <p:spPr>
              <a:xfrm>
                <a:off x="6701272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B5F73C-CA29-E04D-A629-179AF095F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272" y="2144210"/>
                <a:ext cx="1175657" cy="288990"/>
              </a:xfrm>
              <a:prstGeom prst="rect">
                <a:avLst/>
              </a:prstGeom>
              <a:blipFill>
                <a:blip r:embed="rId8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363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Data-fitting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Regularization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Variable projection step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Gradient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 – </a:t>
                </a:r>
                <a:r>
                  <a:rPr lang="en-US" dirty="0">
                    <a:solidFill>
                      <a:srgbClr val="00B050"/>
                    </a:solidFill>
                  </a:rPr>
                  <a:t>After spline #1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687CC-C4F7-7045-8BF8-C33E1688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97371"/>
            <a:ext cx="20574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A65E1-97AC-9249-A185-C847E8D0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821" y="1697371"/>
            <a:ext cx="2057400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0877D-A527-8C4B-AB4F-DF3DFA8A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992" y="1697371"/>
            <a:ext cx="20574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3892FF-4A48-794F-B17D-0F9BAB5141B6}"/>
                  </a:ext>
                </a:extLst>
              </p:cNvPr>
              <p:cNvSpPr txBox="1"/>
              <p:nvPr/>
            </p:nvSpPr>
            <p:spPr>
              <a:xfrm>
                <a:off x="984044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3892FF-4A48-794F-B17D-0F9BAB514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4" y="2144210"/>
                <a:ext cx="1175657" cy="288990"/>
              </a:xfrm>
              <a:prstGeom prst="rect">
                <a:avLst/>
              </a:prstGeom>
              <a:blipFill>
                <a:blip r:embed="rId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4DFF0A-EB3D-C747-A5B0-558CC341FCE8}"/>
                  </a:ext>
                </a:extLst>
              </p:cNvPr>
              <p:cNvSpPr txBox="1"/>
              <p:nvPr/>
            </p:nvSpPr>
            <p:spPr>
              <a:xfrm>
                <a:off x="3837215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4DFF0A-EB3D-C747-A5B0-558CC341F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15" y="2144210"/>
                <a:ext cx="1175657" cy="288990"/>
              </a:xfrm>
              <a:prstGeom prst="rect">
                <a:avLst/>
              </a:prstGeom>
              <a:blipFill>
                <a:blip r:embed="rId7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B5F73C-CA29-E04D-A629-179AF095F0AA}"/>
                  </a:ext>
                </a:extLst>
              </p:cNvPr>
              <p:cNvSpPr txBox="1"/>
              <p:nvPr/>
            </p:nvSpPr>
            <p:spPr>
              <a:xfrm>
                <a:off x="6701272" y="2144210"/>
                <a:ext cx="1175657" cy="28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B5F73C-CA29-E04D-A629-179AF095F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272" y="2144210"/>
                <a:ext cx="1175657" cy="288990"/>
              </a:xfrm>
              <a:prstGeom prst="rect">
                <a:avLst/>
              </a:prstGeom>
              <a:blipFill>
                <a:blip r:embed="rId8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20996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652F631-F89E-3A4B-851B-C4F4D532D7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Evolution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 for first spline disposition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Evolution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 for </a:t>
                </a:r>
                <a:r>
                  <a:rPr lang="en-US" dirty="0">
                    <a:solidFill>
                      <a:srgbClr val="00B050"/>
                    </a:solidFill>
                  </a:rPr>
                  <a:t>last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spline disposition</a:t>
                </a:r>
              </a:p>
              <a:p>
                <a:pPr>
                  <a:buFont typeface="Wingdings" pitchFamily="2" charset="2"/>
                  <a:buChar char="Ø"/>
                </a:pP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652F631-F89E-3A4B-851B-C4F4D532D7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  <a:blipFill>
                <a:blip r:embed="rId3"/>
                <a:stretch>
                  <a:fillRect l="-643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724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 – </a:t>
                </a:r>
                <a:r>
                  <a:rPr lang="en-US" dirty="0">
                    <a:solidFill>
                      <a:srgbClr val="FF0000"/>
                    </a:solidFill>
                  </a:rPr>
                  <a:t>Initial spline #4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8016"/>
            <a:ext cx="8991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5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A2C59-67EA-FB49-92F3-7C9F4A09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8016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6FAA55BB-08CD-3047-B153-FC2416E504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 – </a:t>
                </a:r>
                <a:r>
                  <a:rPr lang="en-US" dirty="0">
                    <a:solidFill>
                      <a:srgbClr val="00B050"/>
                    </a:solidFill>
                  </a:rPr>
                  <a:t>Final spline #4</a:t>
                </a:r>
              </a:p>
            </p:txBody>
          </p:sp>
        </mc:Choice>
        <mc:Fallback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6FAA55BB-08CD-3047-B153-FC2416E504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>
                <a:blip r:embed="rId3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902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 – </a:t>
                </a:r>
                <a:r>
                  <a:rPr lang="en-US" dirty="0">
                    <a:solidFill>
                      <a:srgbClr val="FF0000"/>
                    </a:solidFill>
                  </a:rPr>
                  <a:t>Initial spline #4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687CC-C4F7-7045-8BF8-C33E1688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174850"/>
            <a:ext cx="20447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A65E1-97AC-9249-A185-C847E8D0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171" y="1174850"/>
            <a:ext cx="2044700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0877D-A527-8C4B-AB4F-DF3DFA8A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342" y="1174850"/>
            <a:ext cx="2044700" cy="3352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F8C16B-4589-2C4E-9E63-E1EEEA77AEEB}"/>
              </a:ext>
            </a:extLst>
          </p:cNvPr>
          <p:cNvCxnSpPr>
            <a:cxnSpLocks/>
          </p:cNvCxnSpPr>
          <p:nvPr/>
        </p:nvCxnSpPr>
        <p:spPr>
          <a:xfrm>
            <a:off x="1346347" y="3115340"/>
            <a:ext cx="38676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3E00DC-6532-A94E-98E1-A7C0DBC43928}"/>
              </a:ext>
            </a:extLst>
          </p:cNvPr>
          <p:cNvCxnSpPr>
            <a:cxnSpLocks/>
          </p:cNvCxnSpPr>
          <p:nvPr/>
        </p:nvCxnSpPr>
        <p:spPr>
          <a:xfrm>
            <a:off x="4123761" y="3115340"/>
            <a:ext cx="38676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A92E44-DE5B-E44B-9749-99CBBF713998}"/>
              </a:ext>
            </a:extLst>
          </p:cNvPr>
          <p:cNvCxnSpPr>
            <a:cxnSpLocks/>
          </p:cNvCxnSpPr>
          <p:nvPr/>
        </p:nvCxnSpPr>
        <p:spPr>
          <a:xfrm>
            <a:off x="7099890" y="3115340"/>
            <a:ext cx="38676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0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as a QC tool – </a:t>
                </a:r>
                <a:r>
                  <a:rPr lang="en-US" dirty="0">
                    <a:solidFill>
                      <a:srgbClr val="00B050"/>
                    </a:solidFill>
                  </a:rPr>
                  <a:t>Final spline #4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687CC-C4F7-7045-8BF8-C33E1688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174850"/>
            <a:ext cx="20447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A65E1-97AC-9249-A185-C847E8D0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171" y="1174850"/>
            <a:ext cx="2044700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0877D-A527-8C4B-AB4F-DF3DFA8A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342" y="1174850"/>
            <a:ext cx="2044700" cy="33528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2EEBE5-DF43-3548-8F23-2863BBDED61F}"/>
              </a:ext>
            </a:extLst>
          </p:cNvPr>
          <p:cNvCxnSpPr>
            <a:cxnSpLocks/>
          </p:cNvCxnSpPr>
          <p:nvPr/>
        </p:nvCxnSpPr>
        <p:spPr>
          <a:xfrm>
            <a:off x="1346347" y="3115340"/>
            <a:ext cx="38676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D9037C-7D84-054E-BD0C-B086AFD33600}"/>
              </a:ext>
            </a:extLst>
          </p:cNvPr>
          <p:cNvCxnSpPr>
            <a:cxnSpLocks/>
          </p:cNvCxnSpPr>
          <p:nvPr/>
        </p:nvCxnSpPr>
        <p:spPr>
          <a:xfrm>
            <a:off x="4123761" y="3115340"/>
            <a:ext cx="38676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64B195-A70A-194F-A75A-C0761074ECA4}"/>
              </a:ext>
            </a:extLst>
          </p:cNvPr>
          <p:cNvCxnSpPr>
            <a:cxnSpLocks/>
          </p:cNvCxnSpPr>
          <p:nvPr/>
        </p:nvCxnSpPr>
        <p:spPr>
          <a:xfrm>
            <a:off x="7099890" y="3115340"/>
            <a:ext cx="38676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15748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Evolution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throughout FWIME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687CC-C4F7-7045-8BF8-C33E1688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2" y="1174850"/>
            <a:ext cx="205740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C6619-7762-1E49-A8B8-247B44904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624" y="1174850"/>
            <a:ext cx="2057400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A6CED-2CE9-044D-B1CC-EDC48488C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976" y="1174850"/>
            <a:ext cx="2057400" cy="335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D7394F-4241-0249-BBC8-9A9E86DA2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328" y="1174850"/>
            <a:ext cx="2057400" cy="335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B4D5B-F2C0-F248-BA85-8747644C4D29}"/>
              </a:ext>
            </a:extLst>
          </p:cNvPr>
          <p:cNvSpPr txBox="1"/>
          <p:nvPr/>
        </p:nvSpPr>
        <p:spPr>
          <a:xfrm>
            <a:off x="703078" y="4504075"/>
            <a:ext cx="1127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Initial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948BE-4872-9C41-AC67-3363615D340B}"/>
              </a:ext>
            </a:extLst>
          </p:cNvPr>
          <p:cNvSpPr txBox="1"/>
          <p:nvPr/>
        </p:nvSpPr>
        <p:spPr>
          <a:xfrm>
            <a:off x="2582431" y="4504075"/>
            <a:ext cx="197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After spline #1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180C6-B765-BC4A-AF69-879ED330FF39}"/>
              </a:ext>
            </a:extLst>
          </p:cNvPr>
          <p:cNvSpPr txBox="1"/>
          <p:nvPr/>
        </p:nvSpPr>
        <p:spPr>
          <a:xfrm>
            <a:off x="4905024" y="4504075"/>
            <a:ext cx="197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Initial spline #4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2A125-61A2-7C4B-98E6-984C0F099EFC}"/>
              </a:ext>
            </a:extLst>
          </p:cNvPr>
          <p:cNvSpPr txBox="1"/>
          <p:nvPr/>
        </p:nvSpPr>
        <p:spPr>
          <a:xfrm>
            <a:off x="7210251" y="4504075"/>
            <a:ext cx="197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9901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877174"/>
            <a:ext cx="8156121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>
                <a:solidFill>
                  <a:schemeClr val="bg2">
                    <a:lumMod val="25000"/>
                  </a:schemeClr>
                </a:solidFill>
              </a:rPr>
              <a:t>Making it feasible in 3D:</a:t>
            </a:r>
            <a:br>
              <a:rPr lang="en-US" sz="5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Accelerating the variable projection 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695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main challenge - Variable projection 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0B4060-7087-DC43-9179-E5DCA75011B1}"/>
                  </a:ext>
                </a:extLst>
              </p:cNvPr>
              <p:cNvSpPr/>
              <p:nvPr/>
            </p:nvSpPr>
            <p:spPr>
              <a:xfrm>
                <a:off x="-127942" y="2183019"/>
                <a:ext cx="939988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7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7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7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7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7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7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7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7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7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7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7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7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7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7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7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7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7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7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7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7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7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7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7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7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7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7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7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7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0B4060-7087-DC43-9179-E5DCA7501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7942" y="2183019"/>
                <a:ext cx="9399883" cy="954107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7950632-8C78-B648-ABEB-13788D93AC76}"/>
                  </a:ext>
                </a:extLst>
              </p:cNvPr>
              <p:cNvSpPr/>
              <p:nvPr/>
            </p:nvSpPr>
            <p:spPr>
              <a:xfrm>
                <a:off x="-3467974" y="1610316"/>
                <a:ext cx="8654902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7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27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7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7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7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sz="27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7950632-8C78-B648-ABEB-13788D93A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7974" y="1610316"/>
                <a:ext cx="8654902" cy="507831"/>
              </a:xfrm>
              <a:prstGeom prst="rect">
                <a:avLst/>
              </a:prstGeom>
              <a:blipFill>
                <a:blip r:embed="rId4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BAD0F139-8386-F945-88BB-621F49C5BDB0}"/>
              </a:ext>
            </a:extLst>
          </p:cNvPr>
          <p:cNvSpPr/>
          <p:nvPr/>
        </p:nvSpPr>
        <p:spPr>
          <a:xfrm>
            <a:off x="7047345" y="2268908"/>
            <a:ext cx="1311564" cy="9330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6B4944-0BC0-8447-9B10-725A89AD57A3}"/>
                  </a:ext>
                </a:extLst>
              </p:cNvPr>
              <p:cNvSpPr txBox="1"/>
              <p:nvPr/>
            </p:nvSpPr>
            <p:spPr>
              <a:xfrm>
                <a:off x="702538" y="3786908"/>
                <a:ext cx="739774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Computed iteratively until convergence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Must be recomputed for every tested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Accounts for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99% of total computational cost of FWIME!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6B4944-0BC0-8447-9B10-725A89AD5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38" y="3786908"/>
                <a:ext cx="7397749" cy="1015663"/>
              </a:xfrm>
              <a:prstGeom prst="rect">
                <a:avLst/>
              </a:prstGeom>
              <a:blipFill>
                <a:blip r:embed="rId5"/>
                <a:stretch>
                  <a:fillRect l="-514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3B97DC0F-1D65-E04A-96F0-C201CC8C7FB9}"/>
              </a:ext>
            </a:extLst>
          </p:cNvPr>
          <p:cNvSpPr/>
          <p:nvPr/>
        </p:nvSpPr>
        <p:spPr>
          <a:xfrm>
            <a:off x="3089848" y="2268908"/>
            <a:ext cx="1311564" cy="9330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How many iterations do we need?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1BB8D9-F60E-AA40-A5A4-05AA44D9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8" y="1312720"/>
            <a:ext cx="2759491" cy="1051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44F131-37E8-3048-9130-35C7201B0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41" y="2848511"/>
            <a:ext cx="2390486" cy="18076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2F4C2E-7C5D-D441-9533-89B8B8771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517" y="1312720"/>
            <a:ext cx="2759490" cy="1051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DE3CCD-3562-2841-91A4-96351BE20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388" y="1312720"/>
            <a:ext cx="2759490" cy="10517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4A3CA2-0082-D848-B958-63FF96D19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079" y="2848512"/>
            <a:ext cx="2390486" cy="18076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4CB893-A436-4042-90F5-E2FAAE3F1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714" y="2848512"/>
            <a:ext cx="2390486" cy="1807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C120B8-7FDD-064F-94CE-B495F6D9950E}"/>
                  </a:ext>
                </a:extLst>
              </p:cNvPr>
              <p:cNvSpPr txBox="1"/>
              <p:nvPr/>
            </p:nvSpPr>
            <p:spPr>
              <a:xfrm>
                <a:off x="301442" y="1463030"/>
                <a:ext cx="3325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C120B8-7FDD-064F-94CE-B495F6D99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42" y="1463030"/>
                <a:ext cx="332509" cy="369332"/>
              </a:xfrm>
              <a:prstGeom prst="rect">
                <a:avLst/>
              </a:prstGeom>
              <a:blipFill>
                <a:blip r:embed="rId8"/>
                <a:stretch>
                  <a:fillRect r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D77AE7-993B-3B44-AC7B-B0E65B1354C2}"/>
                  </a:ext>
                </a:extLst>
              </p:cNvPr>
              <p:cNvSpPr txBox="1"/>
              <p:nvPr/>
            </p:nvSpPr>
            <p:spPr>
              <a:xfrm>
                <a:off x="3375079" y="1463030"/>
                <a:ext cx="3325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D77AE7-993B-3B44-AC7B-B0E65B135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079" y="1463030"/>
                <a:ext cx="332509" cy="369332"/>
              </a:xfrm>
              <a:prstGeom prst="rect">
                <a:avLst/>
              </a:prstGeom>
              <a:blipFill>
                <a:blip r:embed="rId9"/>
                <a:stretch>
                  <a:fillRect r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0F21D3C-E28E-9E4F-BB2E-EB22DC2EFCC8}"/>
                  </a:ext>
                </a:extLst>
              </p:cNvPr>
              <p:cNvSpPr txBox="1"/>
              <p:nvPr/>
            </p:nvSpPr>
            <p:spPr>
              <a:xfrm>
                <a:off x="6457951" y="1463030"/>
                <a:ext cx="3325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0F21D3C-E28E-9E4F-BB2E-EB22DC2EF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1" y="1463030"/>
                <a:ext cx="332509" cy="369332"/>
              </a:xfrm>
              <a:prstGeom prst="rect">
                <a:avLst/>
              </a:prstGeom>
              <a:blipFill>
                <a:blip r:embed="rId10"/>
                <a:stretch>
                  <a:fillRect r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114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FWI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57350" y="2155232"/>
                <a:ext cx="5600700" cy="95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𝛷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𝐹𝑊𝐼</m:t>
                          </m:r>
                        </m:sub>
                      </m:sSub>
                      <m:r>
                        <a:rPr lang="en-US" sz="3000" b="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b="0" i="1"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3000" b="0" i="1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50" y="2155232"/>
                <a:ext cx="5600700" cy="956672"/>
              </a:xfrm>
              <a:prstGeom prst="rect">
                <a:avLst/>
              </a:prstGeom>
              <a:blipFill>
                <a:blip r:embed="rId2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>
            <a:cxnSpLocks/>
          </p:cNvCxnSpPr>
          <p:nvPr/>
        </p:nvCxnSpPr>
        <p:spPr bwMode="auto">
          <a:xfrm flipV="1">
            <a:off x="4847740" y="3002896"/>
            <a:ext cx="0" cy="553213"/>
          </a:xfrm>
          <a:prstGeom prst="straightConnector1">
            <a:avLst/>
          </a:prstGeom>
          <a:noFill/>
          <a:ln w="254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003571" y="3578476"/>
            <a:ext cx="186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Predicted data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6344559" y="1611556"/>
            <a:ext cx="0" cy="684927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413274" y="1234960"/>
            <a:ext cx="186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Observed data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180914" y="1800748"/>
            <a:ext cx="9093" cy="708968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805797" y="1411501"/>
            <a:ext cx="2813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Current model estimate</a:t>
            </a:r>
          </a:p>
        </p:txBody>
      </p:sp>
    </p:spTree>
    <p:extLst>
      <p:ext uri="{BB962C8B-B14F-4D97-AF65-F5344CB8AC3E}">
        <p14:creationId xmlns:p14="http://schemas.microsoft.com/office/powerpoint/2010/main" val="38727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84558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B937CF-DAB4-8D44-ACA5-83E372BBBDB6}"/>
                  </a:ext>
                </a:extLst>
              </p:cNvPr>
              <p:cNvSpPr/>
              <p:nvPr/>
            </p:nvSpPr>
            <p:spPr>
              <a:xfrm>
                <a:off x="552962" y="1855604"/>
                <a:ext cx="8038076" cy="886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30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3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B937CF-DAB4-8D44-ACA5-83E372BBB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62" y="1855604"/>
                <a:ext cx="8038076" cy="886653"/>
              </a:xfrm>
              <a:prstGeom prst="rect">
                <a:avLst/>
              </a:prstGeom>
              <a:blipFill>
                <a:blip r:embed="rId2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929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/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  <a:blipFill>
                <a:blip r:embed="rId2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84558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</p:spTree>
    <p:extLst>
      <p:ext uri="{BB962C8B-B14F-4D97-AF65-F5344CB8AC3E}">
        <p14:creationId xmlns:p14="http://schemas.microsoft.com/office/powerpoint/2010/main" val="230141798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/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rgbClr val="00C44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rgbClr val="00C44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rgbClr val="00C44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rgbClr val="00C44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rgbClr val="00C44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rgbClr val="00C44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rgbClr val="00C44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3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3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  <a:blipFill>
                <a:blip r:embed="rId2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84558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97DA21C-9385-7E41-B7B4-22CBD109640C}"/>
              </a:ext>
            </a:extLst>
          </p:cNvPr>
          <p:cNvSpPr/>
          <p:nvPr/>
        </p:nvSpPr>
        <p:spPr>
          <a:xfrm rot="16200000">
            <a:off x="3324874" y="1180602"/>
            <a:ext cx="241748" cy="3024032"/>
          </a:xfrm>
          <a:prstGeom prst="leftBrace">
            <a:avLst>
              <a:gd name="adj1" fmla="val 80797"/>
              <a:gd name="adj2" fmla="val 50000"/>
            </a:avLst>
          </a:prstGeom>
          <a:ln w="25400">
            <a:solidFill>
              <a:srgbClr val="00C4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C4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F9FA8-A5D8-AA47-AAB9-9E71607B0CB3}"/>
              </a:ext>
            </a:extLst>
          </p:cNvPr>
          <p:cNvSpPr txBox="1"/>
          <p:nvPr/>
        </p:nvSpPr>
        <p:spPr>
          <a:xfrm>
            <a:off x="759661" y="2813492"/>
            <a:ext cx="54871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C440"/>
                </a:solidFill>
              </a:rPr>
              <a:t>Hessian of the linear problem</a:t>
            </a:r>
          </a:p>
        </p:txBody>
      </p:sp>
    </p:spTree>
    <p:extLst>
      <p:ext uri="{BB962C8B-B14F-4D97-AF65-F5344CB8AC3E}">
        <p14:creationId xmlns:p14="http://schemas.microsoft.com/office/powerpoint/2010/main" val="229568927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/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rgbClr val="00C44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rgbClr val="00C44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rgbClr val="00C44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rgbClr val="00C44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rgbClr val="00C44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rgbClr val="00C44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rgbClr val="00C44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3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300" b="0" i="1" smtClean="0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3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  <a:blipFill>
                <a:blip r:embed="rId2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84558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97DA21C-9385-7E41-B7B4-22CBD109640C}"/>
              </a:ext>
            </a:extLst>
          </p:cNvPr>
          <p:cNvSpPr/>
          <p:nvPr/>
        </p:nvSpPr>
        <p:spPr>
          <a:xfrm rot="16200000">
            <a:off x="3324874" y="1180602"/>
            <a:ext cx="241748" cy="3024032"/>
          </a:xfrm>
          <a:prstGeom prst="leftBrace">
            <a:avLst>
              <a:gd name="adj1" fmla="val 80797"/>
              <a:gd name="adj2" fmla="val 50000"/>
            </a:avLst>
          </a:prstGeom>
          <a:ln w="25400">
            <a:solidFill>
              <a:srgbClr val="00C4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C4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F9FA8-A5D8-AA47-AAB9-9E71607B0CB3}"/>
              </a:ext>
            </a:extLst>
          </p:cNvPr>
          <p:cNvSpPr txBox="1"/>
          <p:nvPr/>
        </p:nvSpPr>
        <p:spPr>
          <a:xfrm>
            <a:off x="759661" y="2813492"/>
            <a:ext cx="54871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C440"/>
                </a:solidFill>
              </a:rPr>
              <a:t>Hessian of the linear problem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0A1350CA-2CAF-F34A-B53E-2D08F65B3480}"/>
              </a:ext>
            </a:extLst>
          </p:cNvPr>
          <p:cNvSpPr/>
          <p:nvPr/>
        </p:nvSpPr>
        <p:spPr>
          <a:xfrm rot="16200000">
            <a:off x="7031259" y="1740784"/>
            <a:ext cx="213825" cy="1782806"/>
          </a:xfrm>
          <a:prstGeom prst="leftBrace">
            <a:avLst>
              <a:gd name="adj1" fmla="val 80797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9E1B2-CCFA-2E4D-B0EC-6AF559A66F60}"/>
              </a:ext>
            </a:extLst>
          </p:cNvPr>
          <p:cNvSpPr txBox="1"/>
          <p:nvPr/>
        </p:nvSpPr>
        <p:spPr>
          <a:xfrm>
            <a:off x="5626154" y="2754309"/>
            <a:ext cx="30240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FWI residuals</a:t>
            </a:r>
          </a:p>
        </p:txBody>
      </p:sp>
    </p:spTree>
    <p:extLst>
      <p:ext uri="{BB962C8B-B14F-4D97-AF65-F5344CB8AC3E}">
        <p14:creationId xmlns:p14="http://schemas.microsoft.com/office/powerpoint/2010/main" val="277971144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/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  <a:blipFill>
                <a:blip r:embed="rId2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84558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674975-AE8D-974C-8369-9C8A34D3C4F0}"/>
              </a:ext>
            </a:extLst>
          </p:cNvPr>
          <p:cNvCxnSpPr>
            <a:cxnSpLocks/>
          </p:cNvCxnSpPr>
          <p:nvPr/>
        </p:nvCxnSpPr>
        <p:spPr>
          <a:xfrm flipV="1">
            <a:off x="4007224" y="2124634"/>
            <a:ext cx="887506" cy="355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74E522-81F2-A942-AB40-81EE8614C556}"/>
                  </a:ext>
                </a:extLst>
              </p:cNvPr>
              <p:cNvSpPr/>
              <p:nvPr/>
            </p:nvSpPr>
            <p:spPr>
              <a:xfrm>
                <a:off x="4450977" y="1835012"/>
                <a:ext cx="780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74E522-81F2-A942-AB40-81EE8614C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977" y="1835012"/>
                <a:ext cx="78027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/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  <a:blipFill>
                <a:blip r:embed="rId2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93523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E0F98-0B7C-434A-9B6A-744AE006AF19}"/>
              </a:ext>
            </a:extLst>
          </p:cNvPr>
          <p:cNvSpPr txBox="1"/>
          <p:nvPr/>
        </p:nvSpPr>
        <p:spPr>
          <a:xfrm>
            <a:off x="759661" y="2788841"/>
            <a:ext cx="7192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Hou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Symes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(2017) derived an approximate pseudo inverse: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69EB8E-E09C-0349-BE60-83B8D29DF938}"/>
                  </a:ext>
                </a:extLst>
              </p:cNvPr>
              <p:cNvSpPr/>
              <p:nvPr/>
            </p:nvSpPr>
            <p:spPr>
              <a:xfrm>
                <a:off x="552962" y="3458388"/>
                <a:ext cx="8038076" cy="455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69EB8E-E09C-0349-BE60-83B8D29DF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62" y="3458388"/>
                <a:ext cx="8038076" cy="4554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1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/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  <a:blipFill>
                <a:blip r:embed="rId2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93523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E0F98-0B7C-434A-9B6A-744AE006AF19}"/>
              </a:ext>
            </a:extLst>
          </p:cNvPr>
          <p:cNvSpPr txBox="1"/>
          <p:nvPr/>
        </p:nvSpPr>
        <p:spPr>
          <a:xfrm>
            <a:off x="759661" y="2788841"/>
            <a:ext cx="7192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Hou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Symes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(2017) derived an approximate pseudo inverse: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69EB8E-E09C-0349-BE60-83B8D29DF938}"/>
                  </a:ext>
                </a:extLst>
              </p:cNvPr>
              <p:cNvSpPr/>
              <p:nvPr/>
            </p:nvSpPr>
            <p:spPr>
              <a:xfrm>
                <a:off x="552962" y="3458388"/>
                <a:ext cx="8038076" cy="455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69EB8E-E09C-0349-BE60-83B8D29DF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62" y="3458388"/>
                <a:ext cx="8038076" cy="4554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22502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/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  <a:blipFill>
                <a:blip r:embed="rId2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93523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E0F98-0B7C-434A-9B6A-744AE006AF19}"/>
              </a:ext>
            </a:extLst>
          </p:cNvPr>
          <p:cNvSpPr txBox="1"/>
          <p:nvPr/>
        </p:nvSpPr>
        <p:spPr>
          <a:xfrm>
            <a:off x="759661" y="2788841"/>
            <a:ext cx="7192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Hou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Symes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(2017) derived an approximate pseudo inverse: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69EB8E-E09C-0349-BE60-83B8D29DF938}"/>
                  </a:ext>
                </a:extLst>
              </p:cNvPr>
              <p:cNvSpPr/>
              <p:nvPr/>
            </p:nvSpPr>
            <p:spPr>
              <a:xfrm>
                <a:off x="552962" y="3458388"/>
                <a:ext cx="8038076" cy="455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69EB8E-E09C-0349-BE60-83B8D29DF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62" y="3458388"/>
                <a:ext cx="8038076" cy="4554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7F3575-8639-2E46-BFDE-6AAFD909BFB6}"/>
                  </a:ext>
                </a:extLst>
              </p:cNvPr>
              <p:cNvSpPr/>
              <p:nvPr/>
            </p:nvSpPr>
            <p:spPr>
              <a:xfrm>
                <a:off x="5650992" y="4311817"/>
                <a:ext cx="937510" cy="455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7F3575-8639-2E46-BFDE-6AAFD909BF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992" y="4311817"/>
                <a:ext cx="937510" cy="4554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FE3B5A-F741-894E-8FF2-29B5D8F4C15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614416" y="3877056"/>
            <a:ext cx="505331" cy="4347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46544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Preconditioning the iterative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/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3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89D9FB-1C20-FE4C-AF82-BBDCE8D92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94" y="2072587"/>
                <a:ext cx="8038076" cy="452688"/>
              </a:xfrm>
              <a:prstGeom prst="rect">
                <a:avLst/>
              </a:prstGeom>
              <a:blipFill>
                <a:blip r:embed="rId2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93523"/>
            <a:ext cx="5698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The optimal perturbation is given by: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E0F98-0B7C-434A-9B6A-744AE006AF19}"/>
              </a:ext>
            </a:extLst>
          </p:cNvPr>
          <p:cNvSpPr txBox="1"/>
          <p:nvPr/>
        </p:nvSpPr>
        <p:spPr>
          <a:xfrm>
            <a:off x="759661" y="2788841"/>
            <a:ext cx="7192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Hou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Symes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(2017) derived an approximate pseudo inverse: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69EB8E-E09C-0349-BE60-83B8D29DF938}"/>
                  </a:ext>
                </a:extLst>
              </p:cNvPr>
              <p:cNvSpPr/>
              <p:nvPr/>
            </p:nvSpPr>
            <p:spPr>
              <a:xfrm>
                <a:off x="552962" y="3458388"/>
                <a:ext cx="8038076" cy="455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3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00C4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00C44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00C44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3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sz="23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69EB8E-E09C-0349-BE60-83B8D29DF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62" y="3458388"/>
                <a:ext cx="8038076" cy="4554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7F3575-8639-2E46-BFDE-6AAFD909BFB6}"/>
                  </a:ext>
                </a:extLst>
              </p:cNvPr>
              <p:cNvSpPr/>
              <p:nvPr/>
            </p:nvSpPr>
            <p:spPr>
              <a:xfrm>
                <a:off x="5650992" y="4311817"/>
                <a:ext cx="937510" cy="455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3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7F3575-8639-2E46-BFDE-6AAFD909BF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992" y="4311817"/>
                <a:ext cx="937510" cy="4554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0BBF4B3-4374-0F4D-AC08-DDB74553D597}"/>
                  </a:ext>
                </a:extLst>
              </p:cNvPr>
              <p:cNvSpPr/>
              <p:nvPr/>
            </p:nvSpPr>
            <p:spPr>
              <a:xfrm>
                <a:off x="3623560" y="4320987"/>
                <a:ext cx="1303270" cy="44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C4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en-US" sz="22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00C44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C44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200" i="1" dirty="0">
                  <a:solidFill>
                    <a:srgbClr val="00C44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0BBF4B3-4374-0F4D-AC08-DDB74553D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560" y="4320987"/>
                <a:ext cx="1303270" cy="446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FE3B5A-F741-894E-8FF2-29B5D8F4C15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614416" y="3877056"/>
            <a:ext cx="505331" cy="4347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CDC7FE-9CD5-6147-9F81-0107CAF86194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4275195" y="3877056"/>
            <a:ext cx="578484" cy="443931"/>
          </a:xfrm>
          <a:prstGeom prst="straightConnector1">
            <a:avLst/>
          </a:prstGeom>
          <a:ln w="28575">
            <a:solidFill>
              <a:srgbClr val="00C4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50694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247D0-B565-CA46-A8B0-2D79C2CAC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02" y="428113"/>
            <a:ext cx="5986996" cy="4527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57AAF05-EB3D-D640-8515-F05562E22477}"/>
                  </a:ext>
                </a:extLst>
              </p:cNvPr>
              <p:cNvSpPr/>
              <p:nvPr/>
            </p:nvSpPr>
            <p:spPr>
              <a:xfrm>
                <a:off x="6418557" y="626092"/>
                <a:ext cx="856553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57AAF05-EB3D-D640-8515-F05562E22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557" y="626092"/>
                <a:ext cx="856553" cy="369332"/>
              </a:xfrm>
              <a:prstGeom prst="rect">
                <a:avLst/>
              </a:prstGeom>
              <a:blipFill>
                <a:blip r:embed="rId3"/>
                <a:stretch>
                  <a:fillRect b="-3226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DB31943-DF1C-2C47-AE73-7107C97C2EBA}"/>
                  </a:ext>
                </a:extLst>
              </p:cNvPr>
              <p:cNvSpPr/>
              <p:nvPr/>
            </p:nvSpPr>
            <p:spPr>
              <a:xfrm>
                <a:off x="4786312" y="1106776"/>
                <a:ext cx="2488798" cy="37677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solidFill>
                  <a:srgbClr val="0009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i="1" smtClean="0">
                                  <a:solidFill>
                                    <a:srgbClr val="000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9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800" b="1" i="1">
                                  <a:solidFill>
                                    <a:srgbClr val="000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solidFill>
                                    <a:srgbClr val="0009FF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p>
                          <m: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b>
                      </m:sSub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1800" dirty="0">
                  <a:solidFill>
                    <a:srgbClr val="0009FF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DB31943-DF1C-2C47-AE73-7107C97C2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312" y="1106776"/>
                <a:ext cx="2488798" cy="37677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  <a:ln w="28575">
                <a:solidFill>
                  <a:srgbClr val="0009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55B10D-8FC4-D74B-ABB6-CDD671A07822}"/>
              </a:ext>
            </a:extLst>
          </p:cNvPr>
          <p:cNvCxnSpPr/>
          <p:nvPr/>
        </p:nvCxnSpPr>
        <p:spPr>
          <a:xfrm>
            <a:off x="2133600" y="3657600"/>
            <a:ext cx="521017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91EDBD-814B-8E48-8F14-8FF8EB27D604}"/>
              </a:ext>
            </a:extLst>
          </p:cNvPr>
          <p:cNvSpPr txBox="1"/>
          <p:nvPr/>
        </p:nvSpPr>
        <p:spPr>
          <a:xfrm>
            <a:off x="1597553" y="3107293"/>
            <a:ext cx="638439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With one migration process we match more than 80% of the data!</a:t>
            </a:r>
          </a:p>
        </p:txBody>
      </p:sp>
    </p:spTree>
    <p:extLst>
      <p:ext uri="{BB962C8B-B14F-4D97-AF65-F5344CB8AC3E}">
        <p14:creationId xmlns:p14="http://schemas.microsoft.com/office/powerpoint/2010/main" val="26663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87742" y="2034999"/>
                <a:ext cx="9783281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 </m:t>
                              </m:r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7742" y="2034999"/>
                <a:ext cx="9783281" cy="1027525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  <a:blipFill>
                <a:blip r:embed="rId4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2FDC5F7-3A54-3241-B2DF-5D8599948A9B}"/>
              </a:ext>
            </a:extLst>
          </p:cNvPr>
          <p:cNvSpPr/>
          <p:nvPr/>
        </p:nvSpPr>
        <p:spPr>
          <a:xfrm>
            <a:off x="6035040" y="2235603"/>
            <a:ext cx="2480309" cy="828495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3E47D-CE32-FB44-8085-31FC0F005275}"/>
              </a:ext>
            </a:extLst>
          </p:cNvPr>
          <p:cNvSpPr/>
          <p:nvPr/>
        </p:nvSpPr>
        <p:spPr>
          <a:xfrm>
            <a:off x="2226365" y="2309155"/>
            <a:ext cx="1510748" cy="9077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909881-335E-AD43-935E-FAB5B5203C29}"/>
              </a:ext>
            </a:extLst>
          </p:cNvPr>
          <p:cNvSpPr/>
          <p:nvPr/>
        </p:nvSpPr>
        <p:spPr>
          <a:xfrm>
            <a:off x="5279667" y="2046005"/>
            <a:ext cx="3323644" cy="1094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062696-6392-024E-A603-3770512F58D5}"/>
                  </a:ext>
                </a:extLst>
              </p:cNvPr>
              <p:cNvSpPr txBox="1"/>
              <p:nvPr/>
            </p:nvSpPr>
            <p:spPr>
              <a:xfrm>
                <a:off x="923544" y="3407324"/>
                <a:ext cx="485705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Data correcting term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062696-6392-024E-A603-3770512F5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3407324"/>
                <a:ext cx="4857054" cy="477054"/>
              </a:xfrm>
              <a:prstGeom prst="rect">
                <a:avLst/>
              </a:prstGeom>
              <a:blipFill>
                <a:blip r:embed="rId5"/>
                <a:stretch>
                  <a:fillRect l="-1828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01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247D0-B565-CA46-A8B0-2D79C2CAC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02" y="428113"/>
            <a:ext cx="5986996" cy="4527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57AAF05-EB3D-D640-8515-F05562E22477}"/>
                  </a:ext>
                </a:extLst>
              </p:cNvPr>
              <p:cNvSpPr/>
              <p:nvPr/>
            </p:nvSpPr>
            <p:spPr>
              <a:xfrm>
                <a:off x="6418557" y="626092"/>
                <a:ext cx="856553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57AAF05-EB3D-D640-8515-F05562E22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557" y="626092"/>
                <a:ext cx="856553" cy="369332"/>
              </a:xfrm>
              <a:prstGeom prst="rect">
                <a:avLst/>
              </a:prstGeom>
              <a:blipFill>
                <a:blip r:embed="rId3"/>
                <a:stretch>
                  <a:fillRect b="-3226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DB31943-DF1C-2C47-AE73-7107C97C2EBA}"/>
                  </a:ext>
                </a:extLst>
              </p:cNvPr>
              <p:cNvSpPr/>
              <p:nvPr/>
            </p:nvSpPr>
            <p:spPr>
              <a:xfrm>
                <a:off x="4786312" y="1106776"/>
                <a:ext cx="2488798" cy="37677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solidFill>
                  <a:srgbClr val="0009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i="1" smtClean="0">
                                  <a:solidFill>
                                    <a:srgbClr val="000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9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800" b="1" i="1">
                                  <a:solidFill>
                                    <a:srgbClr val="000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solidFill>
                                    <a:srgbClr val="0009FF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p>
                          <m: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b>
                      </m:sSub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1800" b="1" i="1">
                          <a:solidFill>
                            <a:srgbClr val="0009FF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1800" dirty="0">
                  <a:solidFill>
                    <a:srgbClr val="0009FF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DB31943-DF1C-2C47-AE73-7107C97C2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312" y="1106776"/>
                <a:ext cx="2488798" cy="37677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  <a:ln w="28575">
                <a:solidFill>
                  <a:srgbClr val="0009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E863C8-FCA0-8944-B684-412B9566E61A}"/>
              </a:ext>
            </a:extLst>
          </p:cNvPr>
          <p:cNvCxnSpPr>
            <a:cxnSpLocks/>
          </p:cNvCxnSpPr>
          <p:nvPr/>
        </p:nvCxnSpPr>
        <p:spPr>
          <a:xfrm flipH="1">
            <a:off x="7346423" y="3581400"/>
            <a:ext cx="359302" cy="4292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AAFA77-5DAF-C942-B91F-BADD694108BE}"/>
              </a:ext>
            </a:extLst>
          </p:cNvPr>
          <p:cNvCxnSpPr>
            <a:cxnSpLocks/>
          </p:cNvCxnSpPr>
          <p:nvPr/>
        </p:nvCxnSpPr>
        <p:spPr>
          <a:xfrm flipH="1">
            <a:off x="2136248" y="3228975"/>
            <a:ext cx="359302" cy="429285"/>
          </a:xfrm>
          <a:prstGeom prst="straightConnector1">
            <a:avLst/>
          </a:prstGeom>
          <a:ln w="28575">
            <a:solidFill>
              <a:srgbClr val="00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Zero time-lag cross-section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5F430-7532-8D41-B248-6C49480C4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5350"/>
            <a:ext cx="8991600" cy="335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1249E-B552-7141-B1DE-BF78E67B211D}"/>
              </a:ext>
            </a:extLst>
          </p:cNvPr>
          <p:cNvSpPr txBox="1"/>
          <p:nvPr/>
        </p:nvSpPr>
        <p:spPr>
          <a:xfrm>
            <a:off x="628651" y="1477819"/>
            <a:ext cx="338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Linear CG – iteration #100</a:t>
            </a:r>
          </a:p>
        </p:txBody>
      </p:sp>
    </p:spTree>
    <p:extLst>
      <p:ext uri="{BB962C8B-B14F-4D97-AF65-F5344CB8AC3E}">
        <p14:creationId xmlns:p14="http://schemas.microsoft.com/office/powerpoint/2010/main" val="25269967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Zero time-lag cross-section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5F430-7532-8D41-B248-6C49480C4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5350"/>
            <a:ext cx="8991600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666F38-7D41-1D4E-9A10-FB0EBFA6BA01}"/>
                  </a:ext>
                </a:extLst>
              </p:cNvPr>
              <p:cNvSpPr txBox="1"/>
              <p:nvPr/>
            </p:nvSpPr>
            <p:spPr>
              <a:xfrm>
                <a:off x="582471" y="1461430"/>
                <a:ext cx="2890402" cy="40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𝒐𝒑𝒕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p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666F38-7D41-1D4E-9A10-FB0EBFA6B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71" y="1461430"/>
                <a:ext cx="2890402" cy="408510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814066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Future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93523"/>
            <a:ext cx="72699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Implement weighted CG algorithm (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Hou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Symes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, 2015)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1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Find pseudo inverse for regularized problem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1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Adapt to different kind of extensions</a:t>
            </a:r>
          </a:p>
        </p:txBody>
      </p:sp>
    </p:spTree>
    <p:extLst>
      <p:ext uri="{BB962C8B-B14F-4D97-AF65-F5344CB8AC3E}">
        <p14:creationId xmlns:p14="http://schemas.microsoft.com/office/powerpoint/2010/main" val="125092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877174"/>
            <a:ext cx="8156121" cy="994172"/>
          </a:xfrm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bg2">
                    <a:lumMod val="25000"/>
                  </a:schemeClr>
                </a:solidFill>
              </a:rPr>
              <a:t>Conclusions and opportunities</a:t>
            </a:r>
            <a:endParaRPr lang="en-US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288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22EBBA-08FF-C148-8E9B-701203775DA2}"/>
                  </a:ext>
                </a:extLst>
              </p:cNvPr>
              <p:cNvSpPr txBox="1"/>
              <p:nvPr/>
            </p:nvSpPr>
            <p:spPr>
              <a:xfrm>
                <a:off x="759661" y="1393523"/>
                <a:ext cx="7269914" cy="4657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Successfully applied FWIME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Model-space multi-scale approach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Reflection data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Short offsets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Lack of low frequencies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Inaccurate starting model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 provides QC tool for inversion process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FWIME requires minimum user input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Spline refinement rate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-value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1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1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1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1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22EBBA-08FF-C148-8E9B-701203775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1" y="1393523"/>
                <a:ext cx="7269914" cy="4657237"/>
              </a:xfrm>
              <a:prstGeom prst="rect">
                <a:avLst/>
              </a:prstGeom>
              <a:blipFill>
                <a:blip r:embed="rId2"/>
                <a:stretch>
                  <a:fillRect l="-1224" t="-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25539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Next steps and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DEF687-CD5B-5C4F-9F67-99B904E75392}"/>
                  </a:ext>
                </a:extLst>
              </p:cNvPr>
              <p:cNvSpPr txBox="1"/>
              <p:nvPr/>
            </p:nvSpPr>
            <p:spPr>
              <a:xfrm>
                <a:off x="759661" y="1393523"/>
                <a:ext cx="7269914" cy="235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Conduct FWIME workflow until full convergence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Accelerate variable project step (3D applications)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Assess robustness with elastic data and noise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Automatize 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Selection of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-parameter 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Spline grid refinement rate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Suggest models (2D or 3D) to benchmark FWIME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DEF687-CD5B-5C4F-9F67-99B904E75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1" y="1393523"/>
                <a:ext cx="7269914" cy="2354491"/>
              </a:xfrm>
              <a:prstGeom prst="rect">
                <a:avLst/>
              </a:prstGeom>
              <a:blipFill>
                <a:blip r:embed="rId2"/>
                <a:stretch>
                  <a:fillRect l="-874" t="-1075" b="-3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06919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CD76E-9A1B-0B48-BDAA-4810EEB6A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155" y="2208464"/>
            <a:ext cx="4300855" cy="1596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87AED-3141-0141-BFDB-15F2D346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14" y="362611"/>
            <a:ext cx="4300854" cy="1639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6FD53-CB80-714E-8C6E-DFDB81194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42" y="362611"/>
            <a:ext cx="4300854" cy="1609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E3FCA-EF80-A04A-AE3F-E53F5FF24138}"/>
              </a:ext>
            </a:extLst>
          </p:cNvPr>
          <p:cNvSpPr txBox="1"/>
          <p:nvPr/>
        </p:nvSpPr>
        <p:spPr>
          <a:xfrm>
            <a:off x="2246587" y="7884"/>
            <a:ext cx="44222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2">
                    <a:lumMod val="25000"/>
                  </a:schemeClr>
                </a:solidFill>
              </a:rPr>
              <a:t>In reality the subsurface is certainly elastic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E8BB30-6368-6541-A5BF-9E7F6CBBDB1C}"/>
              </a:ext>
            </a:extLst>
          </p:cNvPr>
          <p:cNvSpPr/>
          <p:nvPr/>
        </p:nvSpPr>
        <p:spPr>
          <a:xfrm>
            <a:off x="526574" y="1637091"/>
            <a:ext cx="322524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 err="1"/>
              <a:t>Vp</a:t>
            </a:r>
            <a:endParaRPr lang="en-US" sz="959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9CA051-4749-B244-BC86-37A83B0A762A}"/>
              </a:ext>
            </a:extLst>
          </p:cNvPr>
          <p:cNvSpPr/>
          <p:nvPr/>
        </p:nvSpPr>
        <p:spPr>
          <a:xfrm>
            <a:off x="4952743" y="1637091"/>
            <a:ext cx="306494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/>
              <a:t>Vs</a:t>
            </a:r>
            <a:endParaRPr lang="en-US" sz="959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8A277-E2C9-0A4A-9BFD-4D020F56336A}"/>
              </a:ext>
            </a:extLst>
          </p:cNvPr>
          <p:cNvSpPr/>
          <p:nvPr/>
        </p:nvSpPr>
        <p:spPr>
          <a:xfrm>
            <a:off x="2804691" y="2492371"/>
            <a:ext cx="570990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/>
              <a:t>Density</a:t>
            </a:r>
            <a:endParaRPr lang="en-US" sz="959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CA9BDC0-E59D-474F-B099-40016BC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78C9480-D038-724B-9438-5F51F3881735}" type="slidenum">
              <a:rPr lang="en-US" smtClean="0"/>
              <a:t>167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1765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CD76E-9A1B-0B48-BDAA-4810EEB6A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155" y="2208464"/>
            <a:ext cx="4300855" cy="1596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87AED-3141-0141-BFDB-15F2D346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14" y="362611"/>
            <a:ext cx="4300854" cy="1639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6FD53-CB80-714E-8C6E-DFDB81194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42" y="362611"/>
            <a:ext cx="4300854" cy="1609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E3FCA-EF80-A04A-AE3F-E53F5FF24138}"/>
              </a:ext>
            </a:extLst>
          </p:cNvPr>
          <p:cNvSpPr txBox="1"/>
          <p:nvPr/>
        </p:nvSpPr>
        <p:spPr>
          <a:xfrm>
            <a:off x="2246587" y="7884"/>
            <a:ext cx="44222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/>
              <a:t>In reality the subsurface is certainly elastic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E8BB30-6368-6541-A5BF-9E7F6CBBDB1C}"/>
              </a:ext>
            </a:extLst>
          </p:cNvPr>
          <p:cNvSpPr/>
          <p:nvPr/>
        </p:nvSpPr>
        <p:spPr>
          <a:xfrm>
            <a:off x="526574" y="1637091"/>
            <a:ext cx="322524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 err="1"/>
              <a:t>Vp</a:t>
            </a:r>
            <a:endParaRPr lang="en-US" sz="959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9CA051-4749-B244-BC86-37A83B0A762A}"/>
              </a:ext>
            </a:extLst>
          </p:cNvPr>
          <p:cNvSpPr/>
          <p:nvPr/>
        </p:nvSpPr>
        <p:spPr>
          <a:xfrm>
            <a:off x="4952743" y="1637091"/>
            <a:ext cx="306494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/>
              <a:t>Vs</a:t>
            </a:r>
            <a:endParaRPr lang="en-US" sz="959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8A277-E2C9-0A4A-9BFD-4D020F56336A}"/>
              </a:ext>
            </a:extLst>
          </p:cNvPr>
          <p:cNvSpPr/>
          <p:nvPr/>
        </p:nvSpPr>
        <p:spPr>
          <a:xfrm>
            <a:off x="2804691" y="2492371"/>
            <a:ext cx="570990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/>
              <a:t>Density</a:t>
            </a:r>
            <a:endParaRPr lang="en-US" sz="959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DDD50C-690A-8B40-8422-517F930DBBCF}"/>
              </a:ext>
            </a:extLst>
          </p:cNvPr>
          <p:cNvSpPr/>
          <p:nvPr/>
        </p:nvSpPr>
        <p:spPr>
          <a:xfrm>
            <a:off x="1277007" y="1363718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970C1B-8A5E-954E-A352-C5211CD68FE3}"/>
              </a:ext>
            </a:extLst>
          </p:cNvPr>
          <p:cNvSpPr/>
          <p:nvPr/>
        </p:nvSpPr>
        <p:spPr>
          <a:xfrm>
            <a:off x="2041635" y="1545021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57DFB6-EF99-9C4A-A867-0A8ABBE61FD6}"/>
              </a:ext>
            </a:extLst>
          </p:cNvPr>
          <p:cNvSpPr/>
          <p:nvPr/>
        </p:nvSpPr>
        <p:spPr>
          <a:xfrm>
            <a:off x="2758966" y="1292773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53E250-DCFB-264E-B019-A50CD1791B0A}"/>
              </a:ext>
            </a:extLst>
          </p:cNvPr>
          <p:cNvSpPr/>
          <p:nvPr/>
        </p:nvSpPr>
        <p:spPr>
          <a:xfrm>
            <a:off x="5683469" y="1363718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293485-0DED-FB42-9656-064081AD676E}"/>
              </a:ext>
            </a:extLst>
          </p:cNvPr>
          <p:cNvSpPr/>
          <p:nvPr/>
        </p:nvSpPr>
        <p:spPr>
          <a:xfrm>
            <a:off x="6448097" y="1545021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72B292-6292-6E48-8518-04CC1C9AFF68}"/>
              </a:ext>
            </a:extLst>
          </p:cNvPr>
          <p:cNvSpPr/>
          <p:nvPr/>
        </p:nvSpPr>
        <p:spPr>
          <a:xfrm>
            <a:off x="7165427" y="1292773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C6649-E712-764B-88A6-BB4CD007E08A}"/>
              </a:ext>
            </a:extLst>
          </p:cNvPr>
          <p:cNvSpPr/>
          <p:nvPr/>
        </p:nvSpPr>
        <p:spPr>
          <a:xfrm>
            <a:off x="3574831" y="3214599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E6EC70-E8DC-9B4A-818C-6F92EE26DF6A}"/>
              </a:ext>
            </a:extLst>
          </p:cNvPr>
          <p:cNvSpPr/>
          <p:nvPr/>
        </p:nvSpPr>
        <p:spPr>
          <a:xfrm>
            <a:off x="4339459" y="3395903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DDAF58-569E-F841-B446-4558E8D20C7C}"/>
              </a:ext>
            </a:extLst>
          </p:cNvPr>
          <p:cNvSpPr/>
          <p:nvPr/>
        </p:nvSpPr>
        <p:spPr>
          <a:xfrm>
            <a:off x="5056790" y="3143655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131F92E0-2703-9B4C-8274-16CDBE1CD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78C9480-D038-724B-9438-5F51F3881735}" type="slidenum">
              <a:rPr lang="en-US" smtClean="0"/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4213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CD76E-9A1B-0B48-BDAA-4810EEB6A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155" y="2208464"/>
            <a:ext cx="4300855" cy="1596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87AED-3141-0141-BFDB-15F2D346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14" y="362611"/>
            <a:ext cx="4300854" cy="1639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6FD53-CB80-714E-8C6E-DFDB81194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42" y="362611"/>
            <a:ext cx="4300854" cy="1609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E3FCA-EF80-A04A-AE3F-E53F5FF24138}"/>
              </a:ext>
            </a:extLst>
          </p:cNvPr>
          <p:cNvSpPr txBox="1"/>
          <p:nvPr/>
        </p:nvSpPr>
        <p:spPr>
          <a:xfrm>
            <a:off x="2246587" y="7884"/>
            <a:ext cx="44222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/>
              <a:t>In reality the subsurface is certainly elastic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E8BB30-6368-6541-A5BF-9E7F6CBBDB1C}"/>
              </a:ext>
            </a:extLst>
          </p:cNvPr>
          <p:cNvSpPr/>
          <p:nvPr/>
        </p:nvSpPr>
        <p:spPr>
          <a:xfrm>
            <a:off x="526574" y="1637091"/>
            <a:ext cx="322524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 err="1"/>
              <a:t>Vp</a:t>
            </a:r>
            <a:endParaRPr lang="en-US" sz="959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9CA051-4749-B244-BC86-37A83B0A762A}"/>
              </a:ext>
            </a:extLst>
          </p:cNvPr>
          <p:cNvSpPr/>
          <p:nvPr/>
        </p:nvSpPr>
        <p:spPr>
          <a:xfrm>
            <a:off x="4952743" y="1637091"/>
            <a:ext cx="306494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/>
              <a:t>Vs</a:t>
            </a:r>
            <a:endParaRPr lang="en-US" sz="959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8A277-E2C9-0A4A-9BFD-4D020F56336A}"/>
              </a:ext>
            </a:extLst>
          </p:cNvPr>
          <p:cNvSpPr/>
          <p:nvPr/>
        </p:nvSpPr>
        <p:spPr>
          <a:xfrm>
            <a:off x="2804691" y="2492371"/>
            <a:ext cx="570990" cy="23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9" b="1" dirty="0"/>
              <a:t>Density</a:t>
            </a:r>
            <a:endParaRPr lang="en-US" sz="959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DDD50C-690A-8B40-8422-517F930DBBCF}"/>
              </a:ext>
            </a:extLst>
          </p:cNvPr>
          <p:cNvSpPr/>
          <p:nvPr/>
        </p:nvSpPr>
        <p:spPr>
          <a:xfrm>
            <a:off x="1277007" y="1363718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970C1B-8A5E-954E-A352-C5211CD68FE3}"/>
              </a:ext>
            </a:extLst>
          </p:cNvPr>
          <p:cNvSpPr/>
          <p:nvPr/>
        </p:nvSpPr>
        <p:spPr>
          <a:xfrm>
            <a:off x="2041635" y="1545021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57DFB6-EF99-9C4A-A867-0A8ABBE61FD6}"/>
              </a:ext>
            </a:extLst>
          </p:cNvPr>
          <p:cNvSpPr/>
          <p:nvPr/>
        </p:nvSpPr>
        <p:spPr>
          <a:xfrm>
            <a:off x="2758966" y="1292773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53E250-DCFB-264E-B019-A50CD1791B0A}"/>
              </a:ext>
            </a:extLst>
          </p:cNvPr>
          <p:cNvSpPr/>
          <p:nvPr/>
        </p:nvSpPr>
        <p:spPr>
          <a:xfrm>
            <a:off x="5683469" y="1363718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293485-0DED-FB42-9656-064081AD676E}"/>
              </a:ext>
            </a:extLst>
          </p:cNvPr>
          <p:cNvSpPr/>
          <p:nvPr/>
        </p:nvSpPr>
        <p:spPr>
          <a:xfrm>
            <a:off x="6448097" y="1545021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72B292-6292-6E48-8518-04CC1C9AFF68}"/>
              </a:ext>
            </a:extLst>
          </p:cNvPr>
          <p:cNvSpPr/>
          <p:nvPr/>
        </p:nvSpPr>
        <p:spPr>
          <a:xfrm>
            <a:off x="7165427" y="1292773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C6649-E712-764B-88A6-BB4CD007E08A}"/>
              </a:ext>
            </a:extLst>
          </p:cNvPr>
          <p:cNvSpPr/>
          <p:nvPr/>
        </p:nvSpPr>
        <p:spPr>
          <a:xfrm>
            <a:off x="3574831" y="3214599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E6EC70-E8DC-9B4A-818C-6F92EE26DF6A}"/>
              </a:ext>
            </a:extLst>
          </p:cNvPr>
          <p:cNvSpPr/>
          <p:nvPr/>
        </p:nvSpPr>
        <p:spPr>
          <a:xfrm>
            <a:off x="4339459" y="3395903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DDAF58-569E-F841-B446-4558E8D20C7C}"/>
              </a:ext>
            </a:extLst>
          </p:cNvPr>
          <p:cNvSpPr/>
          <p:nvPr/>
        </p:nvSpPr>
        <p:spPr>
          <a:xfrm>
            <a:off x="5056790" y="3143655"/>
            <a:ext cx="551793" cy="2049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A92CFB-4BBE-AA4F-BB08-15446CFF0939}"/>
              </a:ext>
            </a:extLst>
          </p:cNvPr>
          <p:cNvSpPr txBox="1"/>
          <p:nvPr/>
        </p:nvSpPr>
        <p:spPr>
          <a:xfrm>
            <a:off x="1489843" y="4163516"/>
            <a:ext cx="66333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650" b="1" dirty="0" err="1"/>
              <a:t>Redatuming</a:t>
            </a:r>
            <a:r>
              <a:rPr lang="en-US" sz="1650" b="1" dirty="0"/>
              <a:t> using linearized extended waveform inversion (SEP 172)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650" b="1" dirty="0"/>
              <a:t>True amplitude migration (tomorrow @8:00am)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63AA4ACA-79A5-4A4D-AB7C-22681F07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78C9480-D038-724B-9438-5F51F3881735}" type="slidenum">
              <a:rPr lang="en-US" smtClean="0"/>
              <a:t>169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1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87742" y="2034999"/>
                <a:ext cx="9783281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 </m:t>
                              </m:r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7742" y="2034999"/>
                <a:ext cx="9783281" cy="1027525"/>
              </a:xfrm>
              <a:prstGeom prst="rect">
                <a:avLst/>
              </a:prstGeom>
              <a:blipFill>
                <a:blip r:embed="rId2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  <a:blipFill>
                <a:blip r:embed="rId3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C361D4-E932-1C49-BFD0-36CF1E327798}"/>
                  </a:ext>
                </a:extLst>
              </p:cNvPr>
              <p:cNvSpPr txBox="1"/>
              <p:nvPr/>
            </p:nvSpPr>
            <p:spPr>
              <a:xfrm>
                <a:off x="923544" y="3407324"/>
                <a:ext cx="485705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Data correcting term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C361D4-E932-1C49-BFD0-36CF1E327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3407324"/>
                <a:ext cx="4857054" cy="477054"/>
              </a:xfrm>
              <a:prstGeom prst="rect">
                <a:avLst/>
              </a:prstGeom>
              <a:blipFill>
                <a:blip r:embed="rId4"/>
                <a:stretch>
                  <a:fillRect l="-1828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484E7F-EBA6-2D4C-9CA9-D39CA4BFF651}"/>
                  </a:ext>
                </a:extLst>
              </p:cNvPr>
              <p:cNvSpPr txBox="1"/>
              <p:nvPr/>
            </p:nvSpPr>
            <p:spPr>
              <a:xfrm>
                <a:off x="923544" y="3962325"/>
                <a:ext cx="71470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Enhances energy of data-correcting term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484E7F-EBA6-2D4C-9CA9-D39CA4BFF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3962325"/>
                <a:ext cx="7147030" cy="477054"/>
              </a:xfrm>
              <a:prstGeom prst="rect">
                <a:avLst/>
              </a:prstGeom>
              <a:blipFill>
                <a:blip r:embed="rId5"/>
                <a:stretch>
                  <a:fillRect l="-1243" t="-1315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44F-AA7A-AB40-9BA9-D5B15680482E}"/>
                  </a:ext>
                </a:extLst>
              </p:cNvPr>
              <p:cNvSpPr txBox="1"/>
              <p:nvPr/>
            </p:nvSpPr>
            <p:spPr>
              <a:xfrm>
                <a:off x="923544" y="4479390"/>
                <a:ext cx="71470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Trade-off parameter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44F-AA7A-AB40-9BA9-D5B156804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4479390"/>
                <a:ext cx="7147030" cy="477054"/>
              </a:xfrm>
              <a:prstGeom prst="rect">
                <a:avLst/>
              </a:prstGeom>
              <a:blipFill>
                <a:blip r:embed="rId6"/>
                <a:stretch>
                  <a:fillRect l="-124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1B253792-B87D-A843-9E58-CB881ABE4C11}"/>
              </a:ext>
            </a:extLst>
          </p:cNvPr>
          <p:cNvSpPr/>
          <p:nvPr/>
        </p:nvSpPr>
        <p:spPr>
          <a:xfrm>
            <a:off x="5621867" y="2034999"/>
            <a:ext cx="474133" cy="1094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1"/>
      <p:bldP spid="15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487AED-3141-0141-BFDB-15F2D346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51" y="1048376"/>
            <a:ext cx="6017413" cy="22935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8BB30-6368-6541-A5BF-9E7F6CBBDB1C}"/>
              </a:ext>
            </a:extLst>
          </p:cNvPr>
          <p:cNvSpPr/>
          <p:nvPr/>
        </p:nvSpPr>
        <p:spPr>
          <a:xfrm>
            <a:off x="2040338" y="2905986"/>
            <a:ext cx="446424" cy="23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9" b="1" dirty="0" err="1"/>
              <a:t>Vp</a:t>
            </a:r>
            <a:endParaRPr lang="en-US" sz="959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9F8EC5-8C99-D745-9472-2461773262FD}"/>
              </a:ext>
            </a:extLst>
          </p:cNvPr>
          <p:cNvSpPr txBox="1"/>
          <p:nvPr/>
        </p:nvSpPr>
        <p:spPr>
          <a:xfrm>
            <a:off x="2040338" y="566262"/>
            <a:ext cx="517423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/>
              <a:t>However, we need an accurate </a:t>
            </a:r>
            <a:r>
              <a:rPr lang="en-US" sz="1650" b="1" i="1" dirty="0">
                <a:solidFill>
                  <a:srgbClr val="00B050"/>
                </a:solidFill>
              </a:rPr>
              <a:t>acoustic</a:t>
            </a:r>
            <a:r>
              <a:rPr lang="en-US" sz="1650" b="1" dirty="0"/>
              <a:t> velocity model!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08E908D-98CF-E649-A189-4B3EEB5301D7}"/>
              </a:ext>
            </a:extLst>
          </p:cNvPr>
          <p:cNvSpPr/>
          <p:nvPr/>
        </p:nvSpPr>
        <p:spPr>
          <a:xfrm>
            <a:off x="2365146" y="1570180"/>
            <a:ext cx="4109541" cy="858983"/>
          </a:xfrm>
          <a:prstGeom prst="roundRect">
            <a:avLst/>
          </a:prstGeom>
          <a:solidFill>
            <a:schemeClr val="bg2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B5BE448-78C8-224C-92B9-3D780FD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78C9480-D038-724B-9438-5F51F3881735}" type="slidenum">
              <a:rPr lang="en-US" smtClean="0"/>
              <a:t>170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BB400-7F5B-6F4E-8AA0-40F035043B55}"/>
              </a:ext>
            </a:extLst>
          </p:cNvPr>
          <p:cNvGrpSpPr/>
          <p:nvPr/>
        </p:nvGrpSpPr>
        <p:grpSpPr>
          <a:xfrm>
            <a:off x="4730461" y="4266434"/>
            <a:ext cx="4381213" cy="637751"/>
            <a:chOff x="778030" y="3133673"/>
            <a:chExt cx="4381213" cy="637751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BA251778-7502-194F-9316-960873BEB3B1}"/>
                </a:ext>
              </a:extLst>
            </p:cNvPr>
            <p:cNvSpPr/>
            <p:nvPr/>
          </p:nvSpPr>
          <p:spPr>
            <a:xfrm>
              <a:off x="1391514" y="3133673"/>
              <a:ext cx="3117302" cy="637751"/>
            </a:xfrm>
            <a:prstGeom prst="round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B440EF-3264-174E-99B8-1B1440B07BC0}"/>
                </a:ext>
              </a:extLst>
            </p:cNvPr>
            <p:cNvSpPr txBox="1"/>
            <p:nvPr/>
          </p:nvSpPr>
          <p:spPr>
            <a:xfrm>
              <a:off x="778030" y="3254809"/>
              <a:ext cx="438121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Reservoir elastic properties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DC879F-D0F1-3744-9E47-7202F2E3B874}"/>
              </a:ext>
            </a:extLst>
          </p:cNvPr>
          <p:cNvGrpSpPr/>
          <p:nvPr/>
        </p:nvGrpSpPr>
        <p:grpSpPr>
          <a:xfrm>
            <a:off x="4730461" y="3133673"/>
            <a:ext cx="4381213" cy="637751"/>
            <a:chOff x="778030" y="3133673"/>
            <a:chExt cx="4381213" cy="637751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3888DA2-17A0-5646-92A6-815633834F04}"/>
                </a:ext>
              </a:extLst>
            </p:cNvPr>
            <p:cNvSpPr/>
            <p:nvPr/>
          </p:nvSpPr>
          <p:spPr>
            <a:xfrm>
              <a:off x="1391514" y="3133673"/>
              <a:ext cx="3117302" cy="637751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9C8E3C-6959-1940-9743-03D554434718}"/>
                </a:ext>
              </a:extLst>
            </p:cNvPr>
            <p:cNvSpPr txBox="1"/>
            <p:nvPr/>
          </p:nvSpPr>
          <p:spPr>
            <a:xfrm>
              <a:off x="778030" y="3173785"/>
              <a:ext cx="4381213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Elastic data as if it was acquired </a:t>
              </a:r>
              <a:br>
                <a:rPr lang="en-US" sz="1400" dirty="0"/>
              </a:br>
              <a:r>
                <a:rPr lang="en-US" sz="1400" dirty="0"/>
                <a:t>on top of the target area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D93D39A-E31E-9740-925D-79FC6667A64A}"/>
              </a:ext>
            </a:extLst>
          </p:cNvPr>
          <p:cNvSpPr/>
          <p:nvPr/>
        </p:nvSpPr>
        <p:spPr>
          <a:xfrm>
            <a:off x="1391514" y="4333908"/>
            <a:ext cx="3117302" cy="6377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594CFCE-59CA-BE4A-913C-F63BCEBB7045}"/>
              </a:ext>
            </a:extLst>
          </p:cNvPr>
          <p:cNvSpPr/>
          <p:nvPr/>
        </p:nvSpPr>
        <p:spPr>
          <a:xfrm>
            <a:off x="1391514" y="800246"/>
            <a:ext cx="3117302" cy="535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9F8EC5-8C99-D745-9472-2461773262FD}"/>
              </a:ext>
            </a:extLst>
          </p:cNvPr>
          <p:cNvSpPr txBox="1"/>
          <p:nvPr/>
        </p:nvSpPr>
        <p:spPr>
          <a:xfrm>
            <a:off x="2332312" y="166212"/>
            <a:ext cx="4422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An ideal workflow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E5064-FC91-F741-BEA2-AFBCC504D97C}"/>
              </a:ext>
            </a:extLst>
          </p:cNvPr>
          <p:cNvSpPr txBox="1"/>
          <p:nvPr/>
        </p:nvSpPr>
        <p:spPr>
          <a:xfrm>
            <a:off x="1934442" y="903966"/>
            <a:ext cx="2001563" cy="34624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Data pre-processing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0F7630-4C6D-E34F-927D-34734DB7ECAF}"/>
              </a:ext>
            </a:extLst>
          </p:cNvPr>
          <p:cNvGrpSpPr/>
          <p:nvPr/>
        </p:nvGrpSpPr>
        <p:grpSpPr>
          <a:xfrm>
            <a:off x="1391514" y="1917812"/>
            <a:ext cx="3117302" cy="624446"/>
            <a:chOff x="1391514" y="1917812"/>
            <a:chExt cx="3117302" cy="62444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BF5B760-26F7-774C-A18B-31147003464A}"/>
                </a:ext>
              </a:extLst>
            </p:cNvPr>
            <p:cNvSpPr/>
            <p:nvPr/>
          </p:nvSpPr>
          <p:spPr>
            <a:xfrm>
              <a:off x="1391514" y="1917812"/>
              <a:ext cx="3117302" cy="59706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6464BC-0573-0D41-A85F-C23519BC110C}"/>
                </a:ext>
              </a:extLst>
            </p:cNvPr>
            <p:cNvSpPr txBox="1"/>
            <p:nvPr/>
          </p:nvSpPr>
          <p:spPr>
            <a:xfrm>
              <a:off x="1673624" y="1942094"/>
              <a:ext cx="2523194" cy="60016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Acoustic model building FWIME</a:t>
              </a:r>
            </a:p>
          </p:txBody>
        </p:sp>
      </p:grpSp>
      <p:sp>
        <p:nvSpPr>
          <p:cNvPr id="10" name="Down Arrow 9">
            <a:extLst>
              <a:ext uri="{FF2B5EF4-FFF2-40B4-BE49-F238E27FC236}">
                <a16:creationId xmlns:a16="http://schemas.microsoft.com/office/drawing/2014/main" id="{A4E9CFEF-AEAE-4D43-9C08-7F9018732040}"/>
              </a:ext>
            </a:extLst>
          </p:cNvPr>
          <p:cNvSpPr/>
          <p:nvPr/>
        </p:nvSpPr>
        <p:spPr>
          <a:xfrm>
            <a:off x="2778059" y="1388483"/>
            <a:ext cx="314325" cy="44767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6DDB76-77C1-B24C-BA36-835FCB5F0694}"/>
              </a:ext>
            </a:extLst>
          </p:cNvPr>
          <p:cNvGrpSpPr/>
          <p:nvPr/>
        </p:nvGrpSpPr>
        <p:grpSpPr>
          <a:xfrm>
            <a:off x="778030" y="3127605"/>
            <a:ext cx="4381213" cy="643819"/>
            <a:chOff x="778030" y="3127605"/>
            <a:chExt cx="4381213" cy="64381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4B01CFC-AC41-B947-93CD-711B76DE4E1F}"/>
                </a:ext>
              </a:extLst>
            </p:cNvPr>
            <p:cNvSpPr/>
            <p:nvPr/>
          </p:nvSpPr>
          <p:spPr>
            <a:xfrm>
              <a:off x="1391514" y="3133673"/>
              <a:ext cx="3117302" cy="63775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1B5879-42E9-474A-8C58-8EF5B5A2C5C8}"/>
                </a:ext>
              </a:extLst>
            </p:cNvPr>
            <p:cNvSpPr txBox="1"/>
            <p:nvPr/>
          </p:nvSpPr>
          <p:spPr>
            <a:xfrm>
              <a:off x="778030" y="3127605"/>
              <a:ext cx="4381213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Redatuming</a:t>
              </a:r>
              <a:r>
                <a:rPr lang="en-US" sz="1400" b="1" dirty="0">
                  <a:solidFill>
                    <a:schemeClr val="bg1"/>
                  </a:solidFill>
                </a:rPr>
                <a:t> by 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Extended Linearized Waveform Inversion</a:t>
              </a:r>
            </a:p>
          </p:txBody>
        </p:sp>
      </p:grpSp>
      <p:sp>
        <p:nvSpPr>
          <p:cNvPr id="13" name="Down Arrow 12">
            <a:extLst>
              <a:ext uri="{FF2B5EF4-FFF2-40B4-BE49-F238E27FC236}">
                <a16:creationId xmlns:a16="http://schemas.microsoft.com/office/drawing/2014/main" id="{9E132814-638D-FF4C-AE76-C051F17DEECF}"/>
              </a:ext>
            </a:extLst>
          </p:cNvPr>
          <p:cNvSpPr/>
          <p:nvPr/>
        </p:nvSpPr>
        <p:spPr>
          <a:xfrm>
            <a:off x="2793003" y="2625110"/>
            <a:ext cx="314325" cy="44767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4CBA17-AAD8-6A44-9966-215A83910BBE}"/>
              </a:ext>
            </a:extLst>
          </p:cNvPr>
          <p:cNvSpPr txBox="1"/>
          <p:nvPr/>
        </p:nvSpPr>
        <p:spPr>
          <a:xfrm>
            <a:off x="1391514" y="4451597"/>
            <a:ext cx="3117302" cy="34624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Target-oriented elastic FWI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BB78F2B2-0CCC-974B-96F0-4B5B530BC1B2}"/>
              </a:ext>
            </a:extLst>
          </p:cNvPr>
          <p:cNvSpPr/>
          <p:nvPr/>
        </p:nvSpPr>
        <p:spPr>
          <a:xfrm>
            <a:off x="2793003" y="3838268"/>
            <a:ext cx="314325" cy="44767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D5AB992-4237-0047-8327-D9EDC5AD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78C9480-D038-724B-9438-5F51F3881735}" type="slidenum">
              <a:rPr lang="en-US" smtClean="0"/>
              <a:t>171</a:t>
            </a:fld>
            <a:endParaRPr lang="en-US" dirty="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4491898B-4D44-B347-90E8-68DFAAA60677}"/>
              </a:ext>
            </a:extLst>
          </p:cNvPr>
          <p:cNvSpPr/>
          <p:nvPr/>
        </p:nvSpPr>
        <p:spPr>
          <a:xfrm rot="16200000">
            <a:off x="4717498" y="1992504"/>
            <a:ext cx="314325" cy="447675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 dirty="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42641C59-D691-994F-ABDA-635AAC60F4A2}"/>
              </a:ext>
            </a:extLst>
          </p:cNvPr>
          <p:cNvSpPr/>
          <p:nvPr/>
        </p:nvSpPr>
        <p:spPr>
          <a:xfrm rot="16200000">
            <a:off x="4717498" y="3228710"/>
            <a:ext cx="314325" cy="44767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 dirty="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67673C2E-9773-E942-9E5F-9C3A963C8D57}"/>
              </a:ext>
            </a:extLst>
          </p:cNvPr>
          <p:cNvSpPr/>
          <p:nvPr/>
        </p:nvSpPr>
        <p:spPr>
          <a:xfrm rot="16200000">
            <a:off x="4717498" y="4384922"/>
            <a:ext cx="314325" cy="447675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9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7920D6-18DF-8342-89F7-486B3EDB4177}"/>
              </a:ext>
            </a:extLst>
          </p:cNvPr>
          <p:cNvGrpSpPr/>
          <p:nvPr/>
        </p:nvGrpSpPr>
        <p:grpSpPr>
          <a:xfrm>
            <a:off x="5362417" y="1917812"/>
            <a:ext cx="3117302" cy="624446"/>
            <a:chOff x="1391514" y="1917812"/>
            <a:chExt cx="3117302" cy="62444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FFBEFE3-CE08-9848-9EFC-F1292425E802}"/>
                </a:ext>
              </a:extLst>
            </p:cNvPr>
            <p:cNvSpPr/>
            <p:nvPr/>
          </p:nvSpPr>
          <p:spPr>
            <a:xfrm>
              <a:off x="1391514" y="1917812"/>
              <a:ext cx="3117302" cy="597060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0B0EA1-7F49-E549-8553-193C0C40BBDC}"/>
                </a:ext>
              </a:extLst>
            </p:cNvPr>
            <p:cNvSpPr txBox="1"/>
            <p:nvPr/>
          </p:nvSpPr>
          <p:spPr>
            <a:xfrm>
              <a:off x="1673624" y="1942094"/>
              <a:ext cx="2523194" cy="60016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dirty="0"/>
                <a:t>Accurate overburden velocity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7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6" grpId="0"/>
      <p:bldP spid="10" grpId="0" animBg="1"/>
      <p:bldP spid="13" grpId="0" animBg="1"/>
      <p:bldP spid="14" grpId="0"/>
      <p:bldP spid="15" grpId="0" animBg="1"/>
      <p:bldP spid="20" grpId="0" animBg="1"/>
      <p:bldP spid="22" grpId="0" animBg="1"/>
      <p:bldP spid="23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77174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chemeClr val="bg2">
                    <a:lumMod val="25000"/>
                  </a:schemeClr>
                </a:solidFill>
              </a:rPr>
              <a:t>Thank you –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6097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2EBBA-08FF-C148-8E9B-701203775DA2}"/>
              </a:ext>
            </a:extLst>
          </p:cNvPr>
          <p:cNvSpPr txBox="1"/>
          <p:nvPr/>
        </p:nvSpPr>
        <p:spPr>
          <a:xfrm>
            <a:off x="759661" y="1393523"/>
            <a:ext cx="7269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We would like to thank William </a:t>
            </a:r>
            <a:r>
              <a:rPr lang="en-US" sz="2100" dirty="0" err="1">
                <a:solidFill>
                  <a:schemeClr val="bg2">
                    <a:lumMod val="25000"/>
                  </a:schemeClr>
                </a:solidFill>
              </a:rPr>
              <a:t>Symes</a:t>
            </a:r>
            <a:r>
              <a:rPr lang="en-US" sz="2100" dirty="0">
                <a:solidFill>
                  <a:schemeClr val="bg2">
                    <a:lumMod val="25000"/>
                  </a:schemeClr>
                </a:solidFill>
              </a:rPr>
              <a:t> for useful discussions and guidance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1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1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1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1193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77174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chemeClr val="bg2">
                    <a:lumMod val="25000"/>
                  </a:schemeClr>
                </a:solidFill>
              </a:rPr>
              <a:t>Auxiliary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4404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Inversion of refracted waves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AE356-13AD-4A40-8199-58B102AD91D1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4" y="1042185"/>
            <a:ext cx="2308102" cy="1643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FFC8F-A6AE-CC41-9FC6-EF16E8A2E14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57070" y="1042416"/>
            <a:ext cx="2304288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879B0-A359-0246-8F39-5282A8F6BA63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57070" y="3139536"/>
            <a:ext cx="2304288" cy="1645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F3A3CA-A0F4-7742-8EC6-A6CE05BCDC5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56" y="3139536"/>
            <a:ext cx="2304288" cy="1645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F5D7E2-4350-7B49-AB54-49FFE85377BB}"/>
              </a:ext>
            </a:extLst>
          </p:cNvPr>
          <p:cNvSpPr txBox="1"/>
          <p:nvPr/>
        </p:nvSpPr>
        <p:spPr>
          <a:xfrm>
            <a:off x="1746783" y="2663587"/>
            <a:ext cx="864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TRUE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205F80-5BC1-9440-A915-259DD594A254}"/>
              </a:ext>
            </a:extLst>
          </p:cNvPr>
          <p:cNvSpPr txBox="1"/>
          <p:nvPr/>
        </p:nvSpPr>
        <p:spPr>
          <a:xfrm>
            <a:off x="6117306" y="2671336"/>
            <a:ext cx="864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FWI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27FA06-BB61-1F48-8959-ED0114FF2CE7}"/>
              </a:ext>
            </a:extLst>
          </p:cNvPr>
          <p:cNvSpPr txBox="1"/>
          <p:nvPr/>
        </p:nvSpPr>
        <p:spPr>
          <a:xfrm>
            <a:off x="5807339" y="4771357"/>
            <a:ext cx="1469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FWIME + FWI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91B531-55BB-974A-BF6D-E77F60598C77}"/>
              </a:ext>
            </a:extLst>
          </p:cNvPr>
          <p:cNvSpPr txBox="1"/>
          <p:nvPr/>
        </p:nvSpPr>
        <p:spPr>
          <a:xfrm>
            <a:off x="1491062" y="4771357"/>
            <a:ext cx="1469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FWIME</a:t>
            </a:r>
          </a:p>
        </p:txBody>
      </p:sp>
    </p:spTree>
    <p:extLst>
      <p:ext uri="{BB962C8B-B14F-4D97-AF65-F5344CB8AC3E}">
        <p14:creationId xmlns:p14="http://schemas.microsoft.com/office/powerpoint/2010/main" val="192760087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Inversion of refracted waves - </a:t>
            </a:r>
            <a:r>
              <a:rPr lang="en-US" dirty="0">
                <a:solidFill>
                  <a:srgbClr val="00B050"/>
                </a:solidFill>
              </a:rPr>
              <a:t>FWIME®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C3A642-4056-CB43-A926-5EA1997AC23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2" y="1554480"/>
            <a:ext cx="3429000" cy="2587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3FC6C3-A2E4-984A-8FF8-6D2B1733C70F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" y="1554480"/>
            <a:ext cx="3429000" cy="25877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627002-4EFA-B444-ABA0-2146C2AC3F4F}"/>
              </a:ext>
            </a:extLst>
          </p:cNvPr>
          <p:cNvSpPr txBox="1"/>
          <p:nvPr/>
        </p:nvSpPr>
        <p:spPr>
          <a:xfrm>
            <a:off x="956976" y="4146323"/>
            <a:ext cx="3343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+mj-lt"/>
              </a:rPr>
              <a:t>FWIME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03F80-31B9-F34B-B5D6-0DC291630F3B}"/>
              </a:ext>
            </a:extLst>
          </p:cNvPr>
          <p:cNvSpPr txBox="1"/>
          <p:nvPr/>
        </p:nvSpPr>
        <p:spPr>
          <a:xfrm>
            <a:off x="5147817" y="4153467"/>
            <a:ext cx="3343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+mj-lt"/>
              </a:rPr>
              <a:t>FWIME + FWI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3F81FB0-C1F8-6B41-A35A-0876BE709E75}"/>
              </a:ext>
            </a:extLst>
          </p:cNvPr>
          <p:cNvSpPr/>
          <p:nvPr/>
        </p:nvSpPr>
        <p:spPr>
          <a:xfrm>
            <a:off x="2689374" y="1877242"/>
            <a:ext cx="265814" cy="454597"/>
          </a:xfrm>
          <a:prstGeom prst="downArrow">
            <a:avLst/>
          </a:prstGeom>
          <a:solidFill>
            <a:srgbClr val="00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8859821-21B8-B240-906C-D918217A929A}"/>
              </a:ext>
            </a:extLst>
          </p:cNvPr>
          <p:cNvSpPr/>
          <p:nvPr/>
        </p:nvSpPr>
        <p:spPr>
          <a:xfrm>
            <a:off x="7188780" y="1743720"/>
            <a:ext cx="265814" cy="454597"/>
          </a:xfrm>
          <a:prstGeom prst="downArrow">
            <a:avLst/>
          </a:prstGeom>
          <a:solidFill>
            <a:srgbClr val="00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138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9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Inversion of refracted waves - </a:t>
            </a:r>
            <a:r>
              <a:rPr lang="en-US" dirty="0">
                <a:solidFill>
                  <a:srgbClr val="FF0000"/>
                </a:solidFill>
              </a:rPr>
              <a:t>FWI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7A084-D17A-6C45-ACAE-BAA9137C564B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9444" y="1550127"/>
            <a:ext cx="3424530" cy="2587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A996-442B-D948-BA48-B20770F973D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64620" y="1554480"/>
            <a:ext cx="3429000" cy="2587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A1AC01-4941-434C-882F-3F7A5D41840E}"/>
              </a:ext>
            </a:extLst>
          </p:cNvPr>
          <p:cNvSpPr txBox="1"/>
          <p:nvPr/>
        </p:nvSpPr>
        <p:spPr>
          <a:xfrm>
            <a:off x="1435893" y="4203475"/>
            <a:ext cx="22074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+mj-lt"/>
              </a:rPr>
              <a:t>3-5 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25533-8C7A-5E4A-BC68-948056E901AF}"/>
              </a:ext>
            </a:extLst>
          </p:cNvPr>
          <p:cNvSpPr txBox="1"/>
          <p:nvPr/>
        </p:nvSpPr>
        <p:spPr>
          <a:xfrm>
            <a:off x="5857876" y="4203475"/>
            <a:ext cx="22074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+mj-lt"/>
              </a:rPr>
              <a:t>3-12 Hz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AA4F49FC-E934-4440-B059-9231127872E5}"/>
              </a:ext>
            </a:extLst>
          </p:cNvPr>
          <p:cNvSpPr/>
          <p:nvPr/>
        </p:nvSpPr>
        <p:spPr>
          <a:xfrm>
            <a:off x="1546374" y="2563043"/>
            <a:ext cx="265814" cy="4545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38755DF-6DB5-634D-A7C9-FA248D9001A8}"/>
              </a:ext>
            </a:extLst>
          </p:cNvPr>
          <p:cNvSpPr/>
          <p:nvPr/>
        </p:nvSpPr>
        <p:spPr>
          <a:xfrm>
            <a:off x="5756866" y="2594942"/>
            <a:ext cx="265814" cy="4545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300279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Summary – Recap what we are showing in the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3275"/>
            <a:ext cx="7886700" cy="3867831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successfully apply FWIME on reflection data and avoid cycle-skipping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3275"/>
            <a:ext cx="7886700" cy="3867831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a slide at the end to explain how Ettore’s and my projects are linked </a:t>
            </a:r>
          </a:p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want to create a full solution </a:t>
            </a:r>
          </a:p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Accurate background</a:t>
            </a:r>
          </a:p>
          <a:p>
            <a:pPr lvl="1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Good images (Earth structure)</a:t>
            </a:r>
          </a:p>
          <a:p>
            <a:pPr lvl="1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Elastic parameters (reservoir fluid content)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2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87742" y="2034999"/>
                <a:ext cx="9783281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 </m:t>
                              </m:r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7742" y="2034999"/>
                <a:ext cx="9783281" cy="1027525"/>
              </a:xfrm>
              <a:prstGeom prst="rect">
                <a:avLst/>
              </a:prstGeom>
              <a:blipFill>
                <a:blip r:embed="rId2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ED2C0C8-4C20-1A4D-B9E5-EFF1CC76CC55}"/>
              </a:ext>
            </a:extLst>
          </p:cNvPr>
          <p:cNvSpPr/>
          <p:nvPr/>
        </p:nvSpPr>
        <p:spPr>
          <a:xfrm>
            <a:off x="2578609" y="2235603"/>
            <a:ext cx="1115567" cy="828495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E97EC1E7-7E8B-2B4A-B444-1F0B0A9F5B30}"/>
              </a:ext>
            </a:extLst>
          </p:cNvPr>
          <p:cNvSpPr/>
          <p:nvPr/>
        </p:nvSpPr>
        <p:spPr>
          <a:xfrm>
            <a:off x="5438165" y="280202"/>
            <a:ext cx="3567280" cy="1440169"/>
          </a:xfrm>
          <a:prstGeom prst="cloudCallout">
            <a:avLst>
              <a:gd name="adj1" fmla="val -9453"/>
              <a:gd name="adj2" fmla="val 7821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  <a:blipFill>
                <a:blip r:embed="rId3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CF7E54-806F-0643-837C-083C697C8EC2}"/>
                  </a:ext>
                </a:extLst>
              </p:cNvPr>
              <p:cNvSpPr txBox="1"/>
              <p:nvPr/>
            </p:nvSpPr>
            <p:spPr>
              <a:xfrm>
                <a:off x="4967697" y="504066"/>
                <a:ext cx="452784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“Reduce the contribution </a:t>
                </a:r>
              </a:p>
              <a:p>
                <a:pPr algn="ctr"/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of the correcting term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endParaRPr lang="en-US" sz="2000" i="1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algn="ctr"/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over iterations”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CF7E54-806F-0643-837C-083C697C8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697" y="504066"/>
                <a:ext cx="4527842" cy="1015663"/>
              </a:xfrm>
              <a:prstGeom prst="rect">
                <a:avLst/>
              </a:prstGeom>
              <a:blipFill>
                <a:blip r:embed="rId4"/>
                <a:stretch>
                  <a:fillRect t="-3704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loud Callout 5">
            <a:extLst>
              <a:ext uri="{FF2B5EF4-FFF2-40B4-BE49-F238E27FC236}">
                <a16:creationId xmlns:a16="http://schemas.microsoft.com/office/drawing/2014/main" id="{B838A111-89E7-F248-8BFB-5B9A6BA0E5B3}"/>
              </a:ext>
            </a:extLst>
          </p:cNvPr>
          <p:cNvSpPr/>
          <p:nvPr/>
        </p:nvSpPr>
        <p:spPr>
          <a:xfrm>
            <a:off x="1967463" y="3518932"/>
            <a:ext cx="3567280" cy="1440169"/>
          </a:xfrm>
          <a:prstGeom prst="cloudCallout">
            <a:avLst>
              <a:gd name="adj1" fmla="val -16117"/>
              <a:gd name="adj2" fmla="val -7861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1CE252-E1F5-D14B-A519-0FA16E17F702}"/>
                  </a:ext>
                </a:extLst>
              </p:cNvPr>
              <p:cNvSpPr txBox="1"/>
              <p:nvPr/>
            </p:nvSpPr>
            <p:spPr>
              <a:xfrm>
                <a:off x="1967463" y="3665112"/>
                <a:ext cx="358596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“Make sure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  <a:p>
                <a:pPr algn="ctr"/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match observed data”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1CE252-E1F5-D14B-A519-0FA16E17F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463" y="3665112"/>
                <a:ext cx="3585963" cy="1015663"/>
              </a:xfrm>
              <a:prstGeom prst="rect">
                <a:avLst/>
              </a:prstGeom>
              <a:blipFill>
                <a:blip r:embed="rId5"/>
                <a:stretch>
                  <a:fillRect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2FDC5F7-3A54-3241-B2DF-5D8599948A9B}"/>
              </a:ext>
            </a:extLst>
          </p:cNvPr>
          <p:cNvSpPr/>
          <p:nvPr/>
        </p:nvSpPr>
        <p:spPr>
          <a:xfrm>
            <a:off x="6035040" y="2235603"/>
            <a:ext cx="2480309" cy="828495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7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1" animBg="1"/>
      <p:bldP spid="15" grpId="1"/>
      <p:bldP spid="6" grpId="0" animBg="1"/>
      <p:bldP spid="19" grpId="0"/>
      <p:bldP spid="23" grpId="1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How to pick g(m)?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180</a:t>
            </a:fld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B2AB114-58F7-334C-88EF-90522C5865B1}"/>
              </a:ext>
            </a:extLst>
          </p:cNvPr>
          <p:cNvSpPr/>
          <p:nvPr/>
        </p:nvSpPr>
        <p:spPr>
          <a:xfrm>
            <a:off x="1005840" y="1673352"/>
            <a:ext cx="7406640" cy="2990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/>
              <a:t>We choose to pick g(m)=</a:t>
            </a:r>
            <a:r>
              <a:rPr lang="en-US" dirty="0" err="1"/>
              <a:t>Bp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Explain that B tilde is the extended </a:t>
            </a:r>
            <a:r>
              <a:rPr lang="en-US" dirty="0" err="1"/>
              <a:t>demigration</a:t>
            </a:r>
            <a:r>
              <a:rPr lang="en-US" dirty="0"/>
              <a:t> operator (its adjoint is well-known: extended RTM)</a:t>
            </a:r>
          </a:p>
          <a:p>
            <a:pPr marL="285750" indent="-285750">
              <a:buFontTx/>
              <a:buChar char="-"/>
            </a:pPr>
            <a:r>
              <a:rPr lang="en-US" dirty="0"/>
              <a:t>We claim that we can always find an extended p that matches any data residual (if we set it up as an inverse problem)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Show 2 examples, </a:t>
            </a:r>
          </a:p>
          <a:p>
            <a:pPr marL="610447" lvl="1" indent="-285750">
              <a:buFontTx/>
              <a:buChar char="-"/>
            </a:pPr>
            <a:r>
              <a:rPr lang="en-US" dirty="0"/>
              <a:t>Diving waves </a:t>
            </a:r>
          </a:p>
          <a:p>
            <a:pPr marL="610447" lvl="1" indent="-285750">
              <a:buFontTx/>
              <a:buChar char="-"/>
            </a:pPr>
            <a:r>
              <a:rPr lang="en-US" dirty="0"/>
              <a:t>Complex salt body (power of the extended modeling)</a:t>
            </a:r>
          </a:p>
          <a:p>
            <a:pPr marL="285750" indent="-285750">
              <a:buFontTx/>
              <a:buChar char="-"/>
            </a:pPr>
            <a:r>
              <a:rPr lang="en-US" dirty="0"/>
              <a:t>Mention that matching the data residuals is useless by itself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data-fitting term enables us to maintain control on the level of data matching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3357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Outline – Junk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4773164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Theoretical review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Objective function – Example on borehole transmission data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 – Example on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starting with water velocity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Regularization term – Show the modified DSO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Variable projection – Combining everything together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Gradient computation  - Discuss with Ettore how to explain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tomo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(conceptually)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Step-by-step dissection of FWIME – Example on Mora2.0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First step of FWIME</a:t>
            </a:r>
          </a:p>
          <a:p>
            <a:pPr lvl="1"/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Vp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+ Pick epsilon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Compute gradient (+spline)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Compare for FWI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Inversion of reflection data 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Marmoush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Stuff from paper (CIGs, zero-offset sections) 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Explain that high-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resultion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data -&gt; higher resolution p -&gt; higher accuracy on moveout info -&gt; better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tomo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gradient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Making it feasible in 3D 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Symes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’ preconditioning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Explain that the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vp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step accounts for 95% of FWIME cost ($$$)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Show example that illustrate the importance of converging for VP (effect on the gradient vs iteration on curve) (we have to do it)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Solutions: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Symes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’ preconditioning </a:t>
            </a:r>
          </a:p>
          <a:p>
            <a:pPr lvl="2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Theory (show the equation of the approximate pseudo-inverse) and explain the cost (very cheap) and the different terms</a:t>
            </a:r>
          </a:p>
          <a:p>
            <a:pPr lvl="2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Show convergence curves, extended images (zero-offset + cigs + predicted data)</a:t>
            </a:r>
          </a:p>
          <a:p>
            <a:pPr lvl="2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Explain that we are trying to adapt it to the regularized version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Conclusions and opportunities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2839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89631" y="2034999"/>
                <a:ext cx="5767942" cy="95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9631" y="2034999"/>
                <a:ext cx="5767942" cy="956672"/>
              </a:xfrm>
              <a:prstGeom prst="rect">
                <a:avLst/>
              </a:prstGeom>
              <a:blipFill>
                <a:blip r:embed="rId2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Goal of regularization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182</a:t>
            </a:fld>
            <a:endParaRPr lang="en-US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E466794-C5FF-3B4C-ABB7-532054EAFADA}"/>
              </a:ext>
            </a:extLst>
          </p:cNvPr>
          <p:cNvSpPr/>
          <p:nvPr/>
        </p:nvSpPr>
        <p:spPr>
          <a:xfrm rot="16200000">
            <a:off x="2535759" y="611983"/>
            <a:ext cx="517161" cy="5276537"/>
          </a:xfrm>
          <a:prstGeom prst="leftBrace">
            <a:avLst>
              <a:gd name="adj1" fmla="val 80797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1630E-59D4-F743-9AE3-FE935876EF2E}"/>
              </a:ext>
            </a:extLst>
          </p:cNvPr>
          <p:cNvSpPr txBox="1"/>
          <p:nvPr/>
        </p:nvSpPr>
        <p:spPr>
          <a:xfrm>
            <a:off x="910245" y="3481655"/>
            <a:ext cx="41020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Keep this term “small”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91B2DD-B0FB-834B-985C-3EF68CAE85CF}"/>
                  </a:ext>
                </a:extLst>
              </p:cNvPr>
              <p:cNvSpPr/>
              <p:nvPr/>
            </p:nvSpPr>
            <p:spPr>
              <a:xfrm>
                <a:off x="5432608" y="2263075"/>
                <a:ext cx="558166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91B2DD-B0FB-834B-985C-3EF68CAE8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608" y="2263075"/>
                <a:ext cx="55816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62DC260-8E30-0142-9890-7037E876E899}"/>
                  </a:ext>
                </a:extLst>
              </p:cNvPr>
              <p:cNvSpPr/>
              <p:nvPr/>
            </p:nvSpPr>
            <p:spPr>
              <a:xfrm>
                <a:off x="5926667" y="2122328"/>
                <a:ext cx="3070576" cy="83549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chemeClr val="bg1"/>
                    </a:solidFill>
                  </a:rPr>
                  <a:t>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3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p>
                    </m:sSup>
                  </m:oMath>
                </a14:m>
                <a:r>
                  <a:rPr lang="en-US" sz="3000" b="1" dirty="0">
                    <a:solidFill>
                      <a:schemeClr val="bg1"/>
                    </a:solidFill>
                  </a:rPr>
                  <a:t> vanish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62DC260-8E30-0142-9890-7037E876E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667" y="2122328"/>
                <a:ext cx="3070576" cy="835492"/>
              </a:xfrm>
              <a:prstGeom prst="roundRect">
                <a:avLst/>
              </a:prstGeom>
              <a:blipFill>
                <a:blip r:embed="rId4"/>
                <a:stretch>
                  <a:fillRect l="-2479" r="-2479" b="-4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8BAA00A-18DF-4C42-AB99-74F65B32861E}"/>
              </a:ext>
            </a:extLst>
          </p:cNvPr>
          <p:cNvSpPr txBox="1"/>
          <p:nvPr/>
        </p:nvSpPr>
        <p:spPr>
          <a:xfrm>
            <a:off x="7665156" y="2077156"/>
            <a:ext cx="184731" cy="288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7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  <p:bldP spid="9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183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87742" y="2036573"/>
                <a:ext cx="9783281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 </m:t>
                              </m:r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7742" y="2036573"/>
                <a:ext cx="9783281" cy="1027525"/>
              </a:xfrm>
              <a:prstGeom prst="rect">
                <a:avLst/>
              </a:prstGeom>
              <a:blipFill>
                <a:blip r:embed="rId2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  <a:blipFill>
                <a:blip r:embed="rId3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B0B499-8326-384F-AD8A-470C10243627}"/>
                  </a:ext>
                </a:extLst>
              </p:cNvPr>
              <p:cNvSpPr txBox="1"/>
              <p:nvPr/>
            </p:nvSpPr>
            <p:spPr>
              <a:xfrm>
                <a:off x="923544" y="3593592"/>
                <a:ext cx="485705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Data correcting term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B0B499-8326-384F-AD8A-470C10243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3593592"/>
                <a:ext cx="4857054" cy="477054"/>
              </a:xfrm>
              <a:prstGeom prst="rect">
                <a:avLst/>
              </a:prstGeom>
              <a:blipFill>
                <a:blip r:embed="rId4"/>
                <a:stretch>
                  <a:fillRect l="-1828" t="-10256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2CFA7C-13A9-9B48-9B88-048EF9C20DDF}"/>
                  </a:ext>
                </a:extLst>
              </p:cNvPr>
              <p:cNvSpPr txBox="1"/>
              <p:nvPr/>
            </p:nvSpPr>
            <p:spPr>
              <a:xfrm>
                <a:off x="923544" y="4148593"/>
                <a:ext cx="71470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Enhances energy of data-correcting term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2CFA7C-13A9-9B48-9B88-048EF9C20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4148593"/>
                <a:ext cx="7147030" cy="477054"/>
              </a:xfrm>
              <a:prstGeom prst="rect">
                <a:avLst/>
              </a:prstGeom>
              <a:blipFill>
                <a:blip r:embed="rId5"/>
                <a:stretch>
                  <a:fillRect l="-124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1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87742" y="2034999"/>
                <a:ext cx="9783281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 </m:t>
                              </m:r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7742" y="2034999"/>
                <a:ext cx="9783281" cy="1027525"/>
              </a:xfrm>
              <a:prstGeom prst="rect">
                <a:avLst/>
              </a:prstGeom>
              <a:blipFill>
                <a:blip r:embed="rId2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184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  <a:blipFill>
                <a:blip r:embed="rId3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74539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185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87742" y="2036573"/>
                <a:ext cx="9783281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 </m:t>
                              </m:r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7742" y="2036573"/>
                <a:ext cx="9783281" cy="1027525"/>
              </a:xfrm>
              <a:prstGeom prst="rect">
                <a:avLst/>
              </a:prstGeom>
              <a:blipFill>
                <a:blip r:embed="rId2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  <a:blipFill>
                <a:blip r:embed="rId3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B0B499-8326-384F-AD8A-470C10243627}"/>
                  </a:ext>
                </a:extLst>
              </p:cNvPr>
              <p:cNvSpPr txBox="1"/>
              <p:nvPr/>
            </p:nvSpPr>
            <p:spPr>
              <a:xfrm>
                <a:off x="923544" y="3593592"/>
                <a:ext cx="485705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Data correcting term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B0B499-8326-384F-AD8A-470C10243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3593592"/>
                <a:ext cx="4857054" cy="477054"/>
              </a:xfrm>
              <a:prstGeom prst="rect">
                <a:avLst/>
              </a:prstGeom>
              <a:blipFill>
                <a:blip r:embed="rId4"/>
                <a:stretch>
                  <a:fillRect l="-1828" t="-10256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2CFA7C-13A9-9B48-9B88-048EF9C20DDF}"/>
                  </a:ext>
                </a:extLst>
              </p:cNvPr>
              <p:cNvSpPr txBox="1"/>
              <p:nvPr/>
            </p:nvSpPr>
            <p:spPr>
              <a:xfrm>
                <a:off x="923544" y="4148593"/>
                <a:ext cx="71470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Enhances energy of data-correcting term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2CFA7C-13A9-9B48-9B88-048EF9C20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4148593"/>
                <a:ext cx="7147030" cy="477054"/>
              </a:xfrm>
              <a:prstGeom prst="rect">
                <a:avLst/>
              </a:prstGeom>
              <a:blipFill>
                <a:blip r:embed="rId5"/>
                <a:stretch>
                  <a:fillRect l="-124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169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87742" y="2036573"/>
                <a:ext cx="9783281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 </m:t>
                              </m:r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00C4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00C44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7742" y="2036573"/>
                <a:ext cx="9783281" cy="1027525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b="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8447" y="1241431"/>
                <a:ext cx="8654902" cy="553998"/>
              </a:xfrm>
              <a:prstGeom prst="rect">
                <a:avLst/>
              </a:prstGeom>
              <a:blipFill>
                <a:blip r:embed="rId4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21E0CE-108A-2247-9188-E4866C8288B8}"/>
              </a:ext>
            </a:extLst>
          </p:cNvPr>
          <p:cNvSpPr/>
          <p:nvPr/>
        </p:nvSpPr>
        <p:spPr>
          <a:xfrm>
            <a:off x="628650" y="2018285"/>
            <a:ext cx="4610862" cy="1118107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604092D-8B88-2A47-8BC3-EB12761F3920}"/>
              </a:ext>
            </a:extLst>
          </p:cNvPr>
          <p:cNvSpPr/>
          <p:nvPr/>
        </p:nvSpPr>
        <p:spPr>
          <a:xfrm>
            <a:off x="5566410" y="2018285"/>
            <a:ext cx="3065526" cy="11181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4B9FB-351C-3143-9289-CF72377469BB}"/>
              </a:ext>
            </a:extLst>
          </p:cNvPr>
          <p:cNvSpPr txBox="1"/>
          <p:nvPr/>
        </p:nvSpPr>
        <p:spPr>
          <a:xfrm>
            <a:off x="1349004" y="3305242"/>
            <a:ext cx="2969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Data-fitting term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AE6B3-E9BB-7849-9A79-07EE566ED050}"/>
              </a:ext>
            </a:extLst>
          </p:cNvPr>
          <p:cNvSpPr txBox="1"/>
          <p:nvPr/>
        </p:nvSpPr>
        <p:spPr>
          <a:xfrm>
            <a:off x="5448187" y="3305242"/>
            <a:ext cx="3301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Regularization term</a:t>
            </a:r>
          </a:p>
        </p:txBody>
      </p:sp>
    </p:spTree>
    <p:extLst>
      <p:ext uri="{BB962C8B-B14F-4D97-AF65-F5344CB8AC3E}">
        <p14:creationId xmlns:p14="http://schemas.microsoft.com/office/powerpoint/2010/main" val="313485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8184F-39EE-A643-B7B7-6628DCCB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47768-4ECD-FA4F-B8C9-0F84D0CD6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product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Robust acoustic velocity-model building algorithm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features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Inaccurate initial models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No need for low-frequency + long-offset data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User-friendly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Deployable to 3D field data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results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Diving waves (sep172)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Reflection data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6E13F-79E1-9543-9AB0-C31B45F3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4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ABB306-B60C-3D41-82F4-71C56A47C505}"/>
              </a:ext>
            </a:extLst>
          </p:cNvPr>
          <p:cNvCxnSpPr>
            <a:cxnSpLocks/>
          </p:cNvCxnSpPr>
          <p:nvPr/>
        </p:nvCxnSpPr>
        <p:spPr>
          <a:xfrm>
            <a:off x="5244313" y="1605563"/>
            <a:ext cx="0" cy="31658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6420DE-F759-F148-9B8A-9D8E03EB6FD3}"/>
              </a:ext>
            </a:extLst>
          </p:cNvPr>
          <p:cNvCxnSpPr>
            <a:cxnSpLocks/>
          </p:cNvCxnSpPr>
          <p:nvPr/>
        </p:nvCxnSpPr>
        <p:spPr>
          <a:xfrm>
            <a:off x="1786738" y="1605563"/>
            <a:ext cx="0" cy="31658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150A3-9D74-0B43-B6C2-525B10D8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78C9480-D038-724B-9438-5F51F3881735}" type="slidenum">
              <a:rPr lang="en-US" smtClean="0"/>
              <a:t>20</a:t>
            </a:fld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54F89767-EA5F-BA46-92EC-3E254DF2139F}"/>
              </a:ext>
            </a:extLst>
          </p:cNvPr>
          <p:cNvSpPr/>
          <p:nvPr/>
        </p:nvSpPr>
        <p:spPr>
          <a:xfrm rot="10800000">
            <a:off x="5128927" y="1853310"/>
            <a:ext cx="237744" cy="23928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A2635C9-A506-D548-9C51-97C77E73314C}"/>
              </a:ext>
            </a:extLst>
          </p:cNvPr>
          <p:cNvSpPr/>
          <p:nvPr/>
        </p:nvSpPr>
        <p:spPr>
          <a:xfrm rot="10800000">
            <a:off x="5126436" y="2421395"/>
            <a:ext cx="237744" cy="23928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BD018D6-518F-7F46-BF58-11BCE5A94ABC}"/>
              </a:ext>
            </a:extLst>
          </p:cNvPr>
          <p:cNvSpPr/>
          <p:nvPr/>
        </p:nvSpPr>
        <p:spPr>
          <a:xfrm rot="10800000">
            <a:off x="5125481" y="2989480"/>
            <a:ext cx="237744" cy="23928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9A74F4A1-1BF4-834A-ACC1-CB2554E369D7}"/>
              </a:ext>
            </a:extLst>
          </p:cNvPr>
          <p:cNvSpPr/>
          <p:nvPr/>
        </p:nvSpPr>
        <p:spPr>
          <a:xfrm rot="10800000">
            <a:off x="5125561" y="3563779"/>
            <a:ext cx="237744" cy="23928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049B66B6-7303-7844-B073-869B67410C5A}"/>
              </a:ext>
            </a:extLst>
          </p:cNvPr>
          <p:cNvSpPr/>
          <p:nvPr/>
        </p:nvSpPr>
        <p:spPr>
          <a:xfrm rot="10800000">
            <a:off x="5126932" y="4138078"/>
            <a:ext cx="237744" cy="23928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AED345-5EA1-C64C-832B-1C576B4A8A25}"/>
              </a:ext>
            </a:extLst>
          </p:cNvPr>
          <p:cNvCxnSpPr>
            <a:cxnSpLocks/>
          </p:cNvCxnSpPr>
          <p:nvPr/>
        </p:nvCxnSpPr>
        <p:spPr>
          <a:xfrm>
            <a:off x="1329363" y="1589678"/>
            <a:ext cx="5256" cy="32007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FF723E-A6E2-744E-934A-1B74D9947CE8}"/>
              </a:ext>
            </a:extLst>
          </p:cNvPr>
          <p:cNvCxnSpPr>
            <a:cxnSpLocks/>
          </p:cNvCxnSpPr>
          <p:nvPr/>
        </p:nvCxnSpPr>
        <p:spPr>
          <a:xfrm>
            <a:off x="1329363" y="1586999"/>
            <a:ext cx="4226093" cy="122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1B8542-2BEA-144C-AFE7-68157B175280}"/>
              </a:ext>
            </a:extLst>
          </p:cNvPr>
          <p:cNvSpPr txBox="1"/>
          <p:nvPr/>
        </p:nvSpPr>
        <p:spPr>
          <a:xfrm>
            <a:off x="5369756" y="1194705"/>
            <a:ext cx="388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19" name="Explosion 1 18">
            <a:extLst>
              <a:ext uri="{FF2B5EF4-FFF2-40B4-BE49-F238E27FC236}">
                <a16:creationId xmlns:a16="http://schemas.microsoft.com/office/drawing/2014/main" id="{7C2CC57C-271F-1B40-BA79-91434614FB0A}"/>
              </a:ext>
            </a:extLst>
          </p:cNvPr>
          <p:cNvSpPr/>
          <p:nvPr/>
        </p:nvSpPr>
        <p:spPr bwMode="auto">
          <a:xfrm>
            <a:off x="1639594" y="1820256"/>
            <a:ext cx="304800" cy="381000"/>
          </a:xfrm>
          <a:prstGeom prst="irregularSeal1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rgbClr val="FFC000"/>
              </a:solidFill>
              <a:effectLst/>
              <a:latin typeface="+mn-lt"/>
            </a:endParaRPr>
          </a:p>
        </p:txBody>
      </p:sp>
      <p:sp>
        <p:nvSpPr>
          <p:cNvPr id="20" name="Explosion 1 19">
            <a:extLst>
              <a:ext uri="{FF2B5EF4-FFF2-40B4-BE49-F238E27FC236}">
                <a16:creationId xmlns:a16="http://schemas.microsoft.com/office/drawing/2014/main" id="{79DF2DDB-4B48-8349-9107-4364839439B9}"/>
              </a:ext>
            </a:extLst>
          </p:cNvPr>
          <p:cNvSpPr/>
          <p:nvPr/>
        </p:nvSpPr>
        <p:spPr bwMode="auto">
          <a:xfrm>
            <a:off x="1636754" y="2369180"/>
            <a:ext cx="304800" cy="381000"/>
          </a:xfrm>
          <a:prstGeom prst="irregularSeal1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rgbClr val="FFC000"/>
              </a:solidFill>
              <a:effectLst/>
              <a:latin typeface="+mn-lt"/>
            </a:endParaRPr>
          </a:p>
        </p:txBody>
      </p:sp>
      <p:sp>
        <p:nvSpPr>
          <p:cNvPr id="21" name="Explosion 1 20">
            <a:extLst>
              <a:ext uri="{FF2B5EF4-FFF2-40B4-BE49-F238E27FC236}">
                <a16:creationId xmlns:a16="http://schemas.microsoft.com/office/drawing/2014/main" id="{42C05CBF-036B-BE48-A709-ED1F2BAF5ADA}"/>
              </a:ext>
            </a:extLst>
          </p:cNvPr>
          <p:cNvSpPr/>
          <p:nvPr/>
        </p:nvSpPr>
        <p:spPr bwMode="auto">
          <a:xfrm>
            <a:off x="1635073" y="2931050"/>
            <a:ext cx="304800" cy="381000"/>
          </a:xfrm>
          <a:prstGeom prst="irregularSeal1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rgbClr val="FFC000"/>
              </a:solidFill>
              <a:effectLst/>
              <a:latin typeface="+mn-lt"/>
            </a:endParaRPr>
          </a:p>
        </p:txBody>
      </p:sp>
      <p:sp>
        <p:nvSpPr>
          <p:cNvPr id="22" name="Explosion 1 21">
            <a:extLst>
              <a:ext uri="{FF2B5EF4-FFF2-40B4-BE49-F238E27FC236}">
                <a16:creationId xmlns:a16="http://schemas.microsoft.com/office/drawing/2014/main" id="{3DB6A2CD-6394-8647-A80E-D5444F164F1B}"/>
              </a:ext>
            </a:extLst>
          </p:cNvPr>
          <p:cNvSpPr/>
          <p:nvPr/>
        </p:nvSpPr>
        <p:spPr bwMode="auto">
          <a:xfrm>
            <a:off x="1636754" y="3492920"/>
            <a:ext cx="304800" cy="381000"/>
          </a:xfrm>
          <a:prstGeom prst="irregularSeal1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rgbClr val="FFC000"/>
              </a:solidFill>
              <a:effectLst/>
              <a:latin typeface="+mn-lt"/>
            </a:endParaRPr>
          </a:p>
        </p:txBody>
      </p:sp>
      <p:sp>
        <p:nvSpPr>
          <p:cNvPr id="23" name="Explosion 1 22">
            <a:extLst>
              <a:ext uri="{FF2B5EF4-FFF2-40B4-BE49-F238E27FC236}">
                <a16:creationId xmlns:a16="http://schemas.microsoft.com/office/drawing/2014/main" id="{77CEC5EB-BF78-664F-BCD9-F0593D671856}"/>
              </a:ext>
            </a:extLst>
          </p:cNvPr>
          <p:cNvSpPr/>
          <p:nvPr/>
        </p:nvSpPr>
        <p:spPr bwMode="auto">
          <a:xfrm>
            <a:off x="1635073" y="4054791"/>
            <a:ext cx="304800" cy="381000"/>
          </a:xfrm>
          <a:prstGeom prst="irregularSeal1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rgbClr val="FFC000"/>
              </a:solidFill>
              <a:effectLst/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1D4B74-56E9-324B-B8D9-E6DCEC27232C}"/>
                  </a:ext>
                </a:extLst>
              </p:cNvPr>
              <p:cNvSpPr txBox="1"/>
              <p:nvPr/>
            </p:nvSpPr>
            <p:spPr>
              <a:xfrm>
                <a:off x="2257353" y="2938391"/>
                <a:ext cx="24285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1D4B74-56E9-324B-B8D9-E6DCEC272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353" y="2938391"/>
                <a:ext cx="2428514" cy="400110"/>
              </a:xfrm>
              <a:prstGeom prst="rect">
                <a:avLst/>
              </a:prstGeom>
              <a:blipFill>
                <a:blip r:embed="rId2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DAC925-898D-F648-BC0F-CCD69DD8E5B9}"/>
                  </a:ext>
                </a:extLst>
              </p:cNvPr>
              <p:cNvSpPr txBox="1"/>
              <p:nvPr/>
            </p:nvSpPr>
            <p:spPr>
              <a:xfrm>
                <a:off x="5664041" y="1730668"/>
                <a:ext cx="409194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𝒊𝒏𝒊𝒕𝒊𝒂𝒍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𝒌𝒎</m:t>
                    </m:r>
                    <m:r>
                      <a:rPr lang="en-US" sz="20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000" b="1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Frequency: 2-35 Hz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Grid size: 10 m x  10 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Source every 50 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Receiver every 10 m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DAC925-898D-F648-BC0F-CCD69DD8E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041" y="1730668"/>
                <a:ext cx="4091940" cy="2862322"/>
              </a:xfrm>
              <a:prstGeom prst="rect">
                <a:avLst/>
              </a:prstGeom>
              <a:blipFill>
                <a:blip r:embed="rId3"/>
                <a:stretch>
                  <a:fillRect l="-929" b="-2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A1FE2CFC-1173-514A-B996-49574053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Sampling the objective function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3906E9-48D2-0E48-887B-18BE0C083A16}"/>
              </a:ext>
            </a:extLst>
          </p:cNvPr>
          <p:cNvSpPr txBox="1"/>
          <p:nvPr/>
        </p:nvSpPr>
        <p:spPr>
          <a:xfrm>
            <a:off x="1016735" y="4521143"/>
            <a:ext cx="670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CF4302-DC0C-034E-B807-6F21DB35519C}"/>
              </a:ext>
            </a:extLst>
          </p:cNvPr>
          <p:cNvCxnSpPr>
            <a:cxnSpLocks/>
          </p:cNvCxnSpPr>
          <p:nvPr/>
        </p:nvCxnSpPr>
        <p:spPr>
          <a:xfrm>
            <a:off x="1779594" y="1447194"/>
            <a:ext cx="3457575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F2E0875-5293-0240-9397-7663A73E326C}"/>
              </a:ext>
            </a:extLst>
          </p:cNvPr>
          <p:cNvSpPr txBox="1"/>
          <p:nvPr/>
        </p:nvSpPr>
        <p:spPr>
          <a:xfrm>
            <a:off x="3226410" y="1138517"/>
            <a:ext cx="660637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km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3FCA74E-0449-E04D-8B62-B5B098C62CBF}"/>
              </a:ext>
            </a:extLst>
          </p:cNvPr>
          <p:cNvCxnSpPr>
            <a:cxnSpLocks/>
            <a:stCxn id="31" idx="1"/>
          </p:cNvCxnSpPr>
          <p:nvPr/>
        </p:nvCxnSpPr>
        <p:spPr>
          <a:xfrm flipV="1">
            <a:off x="1016735" y="1567844"/>
            <a:ext cx="0" cy="315335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240A0A4-10C3-7F4F-9D69-70A1174068CE}"/>
              </a:ext>
            </a:extLst>
          </p:cNvPr>
          <p:cNvSpPr txBox="1"/>
          <p:nvPr/>
        </p:nvSpPr>
        <p:spPr>
          <a:xfrm>
            <a:off x="435365" y="2989480"/>
            <a:ext cx="660637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329458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B36C39-4F63-F644-966D-1CE607171FA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64" y="1179576"/>
            <a:ext cx="4754880" cy="36118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the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/>
              <p:nvPr/>
            </p:nvSpPr>
            <p:spPr>
              <a:xfrm>
                <a:off x="59141" y="2935218"/>
                <a:ext cx="1201546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F401FE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𝜺</m:t>
                      </m:r>
                      <m:r>
                        <a:rPr lang="en-US" sz="3000" b="1" i="1" smtClean="0">
                          <a:solidFill>
                            <a:srgbClr val="F401FE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3000" b="1" i="1" smtClean="0">
                          <a:solidFill>
                            <a:srgbClr val="F401FE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𝟎</m:t>
                      </m:r>
                    </m:oMath>
                  </m:oMathPara>
                </a14:m>
                <a:endParaRPr lang="en-US" sz="3000" b="1" dirty="0">
                  <a:solidFill>
                    <a:srgbClr val="F401FE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1" y="2935218"/>
                <a:ext cx="120154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6CF0C6-D2CD-BE48-A054-B2A5FA3F28D7}"/>
              </a:ext>
            </a:extLst>
          </p:cNvPr>
          <p:cNvCxnSpPr/>
          <p:nvPr/>
        </p:nvCxnSpPr>
        <p:spPr>
          <a:xfrm>
            <a:off x="1181226" y="3395174"/>
            <a:ext cx="1358774" cy="845875"/>
          </a:xfrm>
          <a:prstGeom prst="straightConnector1">
            <a:avLst/>
          </a:prstGeom>
          <a:ln w="38100">
            <a:solidFill>
              <a:srgbClr val="F401F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8478613-9BEF-EA4D-8CA6-C1F13C2D369F}"/>
              </a:ext>
            </a:extLst>
          </p:cNvPr>
          <p:cNvSpPr/>
          <p:nvPr/>
        </p:nvSpPr>
        <p:spPr>
          <a:xfrm>
            <a:off x="6819795" y="967356"/>
            <a:ext cx="8130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09FF"/>
                </a:solidFill>
              </a:rPr>
              <a:t>FWI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2CC10F-6D3C-EA49-823C-5500F1E29D2A}"/>
              </a:ext>
            </a:extLst>
          </p:cNvPr>
          <p:cNvCxnSpPr>
            <a:cxnSpLocks/>
          </p:cNvCxnSpPr>
          <p:nvPr/>
        </p:nvCxnSpPr>
        <p:spPr>
          <a:xfrm flipH="1">
            <a:off x="5850444" y="1439908"/>
            <a:ext cx="969351" cy="607943"/>
          </a:xfrm>
          <a:prstGeom prst="straightConnector1">
            <a:avLst/>
          </a:prstGeom>
          <a:ln w="38100">
            <a:solidFill>
              <a:srgbClr val="0009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54698" y="1221049"/>
            <a:ext cx="1246048" cy="768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336800" y="1831975"/>
            <a:ext cx="1244600" cy="473075"/>
          </a:xfrm>
          <a:custGeom>
            <a:avLst/>
            <a:gdLst>
              <a:gd name="connsiteX0" fmla="*/ 1244600 w 1244600"/>
              <a:gd name="connsiteY0" fmla="*/ 104775 h 473075"/>
              <a:gd name="connsiteX1" fmla="*/ 1244600 w 1244600"/>
              <a:gd name="connsiteY1" fmla="*/ 104775 h 473075"/>
              <a:gd name="connsiteX2" fmla="*/ 1241425 w 1244600"/>
              <a:gd name="connsiteY2" fmla="*/ 165100 h 473075"/>
              <a:gd name="connsiteX3" fmla="*/ 1238250 w 1244600"/>
              <a:gd name="connsiteY3" fmla="*/ 174625 h 473075"/>
              <a:gd name="connsiteX4" fmla="*/ 1228725 w 1244600"/>
              <a:gd name="connsiteY4" fmla="*/ 206375 h 473075"/>
              <a:gd name="connsiteX5" fmla="*/ 1222375 w 1244600"/>
              <a:gd name="connsiteY5" fmla="*/ 225425 h 473075"/>
              <a:gd name="connsiteX6" fmla="*/ 1219200 w 1244600"/>
              <a:gd name="connsiteY6" fmla="*/ 234950 h 473075"/>
              <a:gd name="connsiteX7" fmla="*/ 1200150 w 1244600"/>
              <a:gd name="connsiteY7" fmla="*/ 263525 h 473075"/>
              <a:gd name="connsiteX8" fmla="*/ 1193800 w 1244600"/>
              <a:gd name="connsiteY8" fmla="*/ 273050 h 473075"/>
              <a:gd name="connsiteX9" fmla="*/ 1184275 w 1244600"/>
              <a:gd name="connsiteY9" fmla="*/ 292100 h 473075"/>
              <a:gd name="connsiteX10" fmla="*/ 1181100 w 1244600"/>
              <a:gd name="connsiteY10" fmla="*/ 314325 h 473075"/>
              <a:gd name="connsiteX11" fmla="*/ 1177925 w 1244600"/>
              <a:gd name="connsiteY11" fmla="*/ 323850 h 473075"/>
              <a:gd name="connsiteX12" fmla="*/ 1168400 w 1244600"/>
              <a:gd name="connsiteY12" fmla="*/ 330200 h 473075"/>
              <a:gd name="connsiteX13" fmla="*/ 1158875 w 1244600"/>
              <a:gd name="connsiteY13" fmla="*/ 349250 h 473075"/>
              <a:gd name="connsiteX14" fmla="*/ 1155700 w 1244600"/>
              <a:gd name="connsiteY14" fmla="*/ 358775 h 473075"/>
              <a:gd name="connsiteX15" fmla="*/ 1149350 w 1244600"/>
              <a:gd name="connsiteY15" fmla="*/ 368300 h 473075"/>
              <a:gd name="connsiteX16" fmla="*/ 1143000 w 1244600"/>
              <a:gd name="connsiteY16" fmla="*/ 387350 h 473075"/>
              <a:gd name="connsiteX17" fmla="*/ 1139825 w 1244600"/>
              <a:gd name="connsiteY17" fmla="*/ 396875 h 473075"/>
              <a:gd name="connsiteX18" fmla="*/ 1133475 w 1244600"/>
              <a:gd name="connsiteY18" fmla="*/ 406400 h 473075"/>
              <a:gd name="connsiteX19" fmla="*/ 1117600 w 1244600"/>
              <a:gd name="connsiteY19" fmla="*/ 434975 h 473075"/>
              <a:gd name="connsiteX20" fmla="*/ 1108075 w 1244600"/>
              <a:gd name="connsiteY20" fmla="*/ 438150 h 473075"/>
              <a:gd name="connsiteX21" fmla="*/ 1069975 w 1244600"/>
              <a:gd name="connsiteY21" fmla="*/ 457200 h 473075"/>
              <a:gd name="connsiteX22" fmla="*/ 1031875 w 1244600"/>
              <a:gd name="connsiteY22" fmla="*/ 463550 h 473075"/>
              <a:gd name="connsiteX23" fmla="*/ 1016000 w 1244600"/>
              <a:gd name="connsiteY23" fmla="*/ 466725 h 473075"/>
              <a:gd name="connsiteX24" fmla="*/ 946150 w 1244600"/>
              <a:gd name="connsiteY24" fmla="*/ 469900 h 473075"/>
              <a:gd name="connsiteX25" fmla="*/ 742950 w 1244600"/>
              <a:gd name="connsiteY25" fmla="*/ 473075 h 473075"/>
              <a:gd name="connsiteX26" fmla="*/ 628650 w 1244600"/>
              <a:gd name="connsiteY26" fmla="*/ 466725 h 473075"/>
              <a:gd name="connsiteX27" fmla="*/ 609600 w 1244600"/>
              <a:gd name="connsiteY27" fmla="*/ 463550 h 473075"/>
              <a:gd name="connsiteX28" fmla="*/ 542925 w 1244600"/>
              <a:gd name="connsiteY28" fmla="*/ 457200 h 473075"/>
              <a:gd name="connsiteX29" fmla="*/ 330200 w 1244600"/>
              <a:gd name="connsiteY29" fmla="*/ 460375 h 473075"/>
              <a:gd name="connsiteX30" fmla="*/ 269875 w 1244600"/>
              <a:gd name="connsiteY30" fmla="*/ 463550 h 473075"/>
              <a:gd name="connsiteX31" fmla="*/ 168275 w 1244600"/>
              <a:gd name="connsiteY31" fmla="*/ 460375 h 473075"/>
              <a:gd name="connsiteX32" fmla="*/ 114300 w 1244600"/>
              <a:gd name="connsiteY32" fmla="*/ 450850 h 473075"/>
              <a:gd name="connsiteX33" fmla="*/ 95250 w 1244600"/>
              <a:gd name="connsiteY33" fmla="*/ 447675 h 473075"/>
              <a:gd name="connsiteX34" fmla="*/ 50800 w 1244600"/>
              <a:gd name="connsiteY34" fmla="*/ 444500 h 473075"/>
              <a:gd name="connsiteX35" fmla="*/ 31750 w 1244600"/>
              <a:gd name="connsiteY35" fmla="*/ 438150 h 473075"/>
              <a:gd name="connsiteX36" fmla="*/ 22225 w 1244600"/>
              <a:gd name="connsiteY36" fmla="*/ 434975 h 473075"/>
              <a:gd name="connsiteX37" fmla="*/ 12700 w 1244600"/>
              <a:gd name="connsiteY37" fmla="*/ 428625 h 473075"/>
              <a:gd name="connsiteX38" fmla="*/ 6350 w 1244600"/>
              <a:gd name="connsiteY38" fmla="*/ 409575 h 473075"/>
              <a:gd name="connsiteX39" fmla="*/ 0 w 1244600"/>
              <a:gd name="connsiteY39" fmla="*/ 342900 h 473075"/>
              <a:gd name="connsiteX40" fmla="*/ 3175 w 1244600"/>
              <a:gd name="connsiteY40" fmla="*/ 320675 h 473075"/>
              <a:gd name="connsiteX41" fmla="*/ 9525 w 1244600"/>
              <a:gd name="connsiteY41" fmla="*/ 301625 h 473075"/>
              <a:gd name="connsiteX42" fmla="*/ 12700 w 1244600"/>
              <a:gd name="connsiteY42" fmla="*/ 247650 h 473075"/>
              <a:gd name="connsiteX43" fmla="*/ 15875 w 1244600"/>
              <a:gd name="connsiteY43" fmla="*/ 228600 h 473075"/>
              <a:gd name="connsiteX44" fmla="*/ 9525 w 1244600"/>
              <a:gd name="connsiteY44" fmla="*/ 180975 h 473075"/>
              <a:gd name="connsiteX45" fmla="*/ 12700 w 1244600"/>
              <a:gd name="connsiteY45" fmla="*/ 136525 h 473075"/>
              <a:gd name="connsiteX46" fmla="*/ 34925 w 1244600"/>
              <a:gd name="connsiteY46" fmla="*/ 104775 h 473075"/>
              <a:gd name="connsiteX47" fmla="*/ 44450 w 1244600"/>
              <a:gd name="connsiteY47" fmla="*/ 98425 h 473075"/>
              <a:gd name="connsiteX48" fmla="*/ 63500 w 1244600"/>
              <a:gd name="connsiteY48" fmla="*/ 85725 h 473075"/>
              <a:gd name="connsiteX49" fmla="*/ 73025 w 1244600"/>
              <a:gd name="connsiteY49" fmla="*/ 76200 h 473075"/>
              <a:gd name="connsiteX50" fmla="*/ 82550 w 1244600"/>
              <a:gd name="connsiteY50" fmla="*/ 73025 h 473075"/>
              <a:gd name="connsiteX51" fmla="*/ 95250 w 1244600"/>
              <a:gd name="connsiteY51" fmla="*/ 66675 h 473075"/>
              <a:gd name="connsiteX52" fmla="*/ 104775 w 1244600"/>
              <a:gd name="connsiteY52" fmla="*/ 63500 h 473075"/>
              <a:gd name="connsiteX53" fmla="*/ 114300 w 1244600"/>
              <a:gd name="connsiteY53" fmla="*/ 57150 h 473075"/>
              <a:gd name="connsiteX54" fmla="*/ 155575 w 1244600"/>
              <a:gd name="connsiteY54" fmla="*/ 41275 h 473075"/>
              <a:gd name="connsiteX55" fmla="*/ 184150 w 1244600"/>
              <a:gd name="connsiteY55" fmla="*/ 34925 h 473075"/>
              <a:gd name="connsiteX56" fmla="*/ 196850 w 1244600"/>
              <a:gd name="connsiteY56" fmla="*/ 31750 h 473075"/>
              <a:gd name="connsiteX57" fmla="*/ 231775 w 1244600"/>
              <a:gd name="connsiteY57" fmla="*/ 28575 h 473075"/>
              <a:gd name="connsiteX58" fmla="*/ 269875 w 1244600"/>
              <a:gd name="connsiteY58" fmla="*/ 22225 h 473075"/>
              <a:gd name="connsiteX59" fmla="*/ 384175 w 1244600"/>
              <a:gd name="connsiteY59" fmla="*/ 15875 h 473075"/>
              <a:gd name="connsiteX60" fmla="*/ 396875 w 1244600"/>
              <a:gd name="connsiteY60" fmla="*/ 12700 h 473075"/>
              <a:gd name="connsiteX61" fmla="*/ 412750 w 1244600"/>
              <a:gd name="connsiteY61" fmla="*/ 9525 h 473075"/>
              <a:gd name="connsiteX62" fmla="*/ 422275 w 1244600"/>
              <a:gd name="connsiteY62" fmla="*/ 6350 h 473075"/>
              <a:gd name="connsiteX63" fmla="*/ 457200 w 1244600"/>
              <a:gd name="connsiteY63" fmla="*/ 3175 h 473075"/>
              <a:gd name="connsiteX64" fmla="*/ 479425 w 1244600"/>
              <a:gd name="connsiteY64" fmla="*/ 0 h 473075"/>
              <a:gd name="connsiteX65" fmla="*/ 892175 w 1244600"/>
              <a:gd name="connsiteY65" fmla="*/ 6350 h 473075"/>
              <a:gd name="connsiteX66" fmla="*/ 1003300 w 1244600"/>
              <a:gd name="connsiteY66" fmla="*/ 28575 h 473075"/>
              <a:gd name="connsiteX67" fmla="*/ 1012825 w 1244600"/>
              <a:gd name="connsiteY67" fmla="*/ 31750 h 473075"/>
              <a:gd name="connsiteX68" fmla="*/ 1031875 w 1244600"/>
              <a:gd name="connsiteY68" fmla="*/ 41275 h 473075"/>
              <a:gd name="connsiteX69" fmla="*/ 1044575 w 1244600"/>
              <a:gd name="connsiteY69" fmla="*/ 44450 h 473075"/>
              <a:gd name="connsiteX70" fmla="*/ 1054100 w 1244600"/>
              <a:gd name="connsiteY70" fmla="*/ 47625 h 473075"/>
              <a:gd name="connsiteX71" fmla="*/ 1069975 w 1244600"/>
              <a:gd name="connsiteY71" fmla="*/ 53975 h 473075"/>
              <a:gd name="connsiteX72" fmla="*/ 1127125 w 1244600"/>
              <a:gd name="connsiteY72" fmla="*/ 57150 h 473075"/>
              <a:gd name="connsiteX73" fmla="*/ 1143000 w 1244600"/>
              <a:gd name="connsiteY73" fmla="*/ 60325 h 473075"/>
              <a:gd name="connsiteX74" fmla="*/ 1171575 w 1244600"/>
              <a:gd name="connsiteY74" fmla="*/ 63500 h 473075"/>
              <a:gd name="connsiteX75" fmla="*/ 1200150 w 1244600"/>
              <a:gd name="connsiteY75" fmla="*/ 76200 h 473075"/>
              <a:gd name="connsiteX76" fmla="*/ 1209675 w 1244600"/>
              <a:gd name="connsiteY76" fmla="*/ 79375 h 473075"/>
              <a:gd name="connsiteX77" fmla="*/ 1219200 w 1244600"/>
              <a:gd name="connsiteY77" fmla="*/ 85725 h 473075"/>
              <a:gd name="connsiteX78" fmla="*/ 1244600 w 1244600"/>
              <a:gd name="connsiteY78" fmla="*/ 104775 h 47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44600" h="473075">
                <a:moveTo>
                  <a:pt x="1244600" y="104775"/>
                </a:moveTo>
                <a:lnTo>
                  <a:pt x="1244600" y="104775"/>
                </a:lnTo>
                <a:cubicBezTo>
                  <a:pt x="1243542" y="124883"/>
                  <a:pt x="1243248" y="145047"/>
                  <a:pt x="1241425" y="165100"/>
                </a:cubicBezTo>
                <a:cubicBezTo>
                  <a:pt x="1241122" y="168433"/>
                  <a:pt x="1239169" y="171407"/>
                  <a:pt x="1238250" y="174625"/>
                </a:cubicBezTo>
                <a:cubicBezTo>
                  <a:pt x="1228653" y="208214"/>
                  <a:pt x="1243815" y="161104"/>
                  <a:pt x="1228725" y="206375"/>
                </a:cubicBezTo>
                <a:lnTo>
                  <a:pt x="1222375" y="225425"/>
                </a:lnTo>
                <a:cubicBezTo>
                  <a:pt x="1221317" y="228600"/>
                  <a:pt x="1221056" y="232165"/>
                  <a:pt x="1219200" y="234950"/>
                </a:cubicBezTo>
                <a:lnTo>
                  <a:pt x="1200150" y="263525"/>
                </a:lnTo>
                <a:cubicBezTo>
                  <a:pt x="1198033" y="266700"/>
                  <a:pt x="1195007" y="269430"/>
                  <a:pt x="1193800" y="273050"/>
                </a:cubicBezTo>
                <a:cubicBezTo>
                  <a:pt x="1189418" y="286195"/>
                  <a:pt x="1192481" y="279790"/>
                  <a:pt x="1184275" y="292100"/>
                </a:cubicBezTo>
                <a:cubicBezTo>
                  <a:pt x="1183217" y="299508"/>
                  <a:pt x="1182568" y="306987"/>
                  <a:pt x="1181100" y="314325"/>
                </a:cubicBezTo>
                <a:cubicBezTo>
                  <a:pt x="1180444" y="317607"/>
                  <a:pt x="1180016" y="321237"/>
                  <a:pt x="1177925" y="323850"/>
                </a:cubicBezTo>
                <a:cubicBezTo>
                  <a:pt x="1175541" y="326830"/>
                  <a:pt x="1171575" y="328083"/>
                  <a:pt x="1168400" y="330200"/>
                </a:cubicBezTo>
                <a:cubicBezTo>
                  <a:pt x="1160420" y="354141"/>
                  <a:pt x="1171185" y="324631"/>
                  <a:pt x="1158875" y="349250"/>
                </a:cubicBezTo>
                <a:cubicBezTo>
                  <a:pt x="1157378" y="352243"/>
                  <a:pt x="1157197" y="355782"/>
                  <a:pt x="1155700" y="358775"/>
                </a:cubicBezTo>
                <a:cubicBezTo>
                  <a:pt x="1153993" y="362188"/>
                  <a:pt x="1150900" y="364813"/>
                  <a:pt x="1149350" y="368300"/>
                </a:cubicBezTo>
                <a:cubicBezTo>
                  <a:pt x="1146632" y="374417"/>
                  <a:pt x="1145117" y="381000"/>
                  <a:pt x="1143000" y="387350"/>
                </a:cubicBezTo>
                <a:cubicBezTo>
                  <a:pt x="1141942" y="390525"/>
                  <a:pt x="1141681" y="394090"/>
                  <a:pt x="1139825" y="396875"/>
                </a:cubicBezTo>
                <a:cubicBezTo>
                  <a:pt x="1137708" y="400050"/>
                  <a:pt x="1135182" y="402987"/>
                  <a:pt x="1133475" y="406400"/>
                </a:cubicBezTo>
                <a:cubicBezTo>
                  <a:pt x="1129002" y="415346"/>
                  <a:pt x="1129613" y="430971"/>
                  <a:pt x="1117600" y="434975"/>
                </a:cubicBezTo>
                <a:cubicBezTo>
                  <a:pt x="1114425" y="436033"/>
                  <a:pt x="1111001" y="436525"/>
                  <a:pt x="1108075" y="438150"/>
                </a:cubicBezTo>
                <a:cubicBezTo>
                  <a:pt x="1089268" y="448598"/>
                  <a:pt x="1091167" y="453668"/>
                  <a:pt x="1069975" y="457200"/>
                </a:cubicBezTo>
                <a:cubicBezTo>
                  <a:pt x="1057275" y="459317"/>
                  <a:pt x="1044500" y="461025"/>
                  <a:pt x="1031875" y="463550"/>
                </a:cubicBezTo>
                <a:cubicBezTo>
                  <a:pt x="1026583" y="464608"/>
                  <a:pt x="1021382" y="466326"/>
                  <a:pt x="1016000" y="466725"/>
                </a:cubicBezTo>
                <a:cubicBezTo>
                  <a:pt x="992756" y="468447"/>
                  <a:pt x="969451" y="469358"/>
                  <a:pt x="946150" y="469900"/>
                </a:cubicBezTo>
                <a:lnTo>
                  <a:pt x="742950" y="473075"/>
                </a:lnTo>
                <a:cubicBezTo>
                  <a:pt x="704633" y="471478"/>
                  <a:pt x="666711" y="470954"/>
                  <a:pt x="628650" y="466725"/>
                </a:cubicBezTo>
                <a:cubicBezTo>
                  <a:pt x="622252" y="466014"/>
                  <a:pt x="615998" y="464261"/>
                  <a:pt x="609600" y="463550"/>
                </a:cubicBezTo>
                <a:cubicBezTo>
                  <a:pt x="587411" y="461085"/>
                  <a:pt x="542925" y="457200"/>
                  <a:pt x="542925" y="457200"/>
                </a:cubicBezTo>
                <a:lnTo>
                  <a:pt x="330200" y="460375"/>
                </a:lnTo>
                <a:cubicBezTo>
                  <a:pt x="310069" y="460843"/>
                  <a:pt x="290011" y="463550"/>
                  <a:pt x="269875" y="463550"/>
                </a:cubicBezTo>
                <a:cubicBezTo>
                  <a:pt x="235992" y="463550"/>
                  <a:pt x="202142" y="461433"/>
                  <a:pt x="168275" y="460375"/>
                </a:cubicBezTo>
                <a:cubicBezTo>
                  <a:pt x="139775" y="454675"/>
                  <a:pt x="157723" y="458087"/>
                  <a:pt x="114300" y="450850"/>
                </a:cubicBezTo>
                <a:cubicBezTo>
                  <a:pt x="107950" y="449792"/>
                  <a:pt x="101671" y="448134"/>
                  <a:pt x="95250" y="447675"/>
                </a:cubicBezTo>
                <a:lnTo>
                  <a:pt x="50800" y="444500"/>
                </a:lnTo>
                <a:lnTo>
                  <a:pt x="31750" y="438150"/>
                </a:lnTo>
                <a:cubicBezTo>
                  <a:pt x="28575" y="437092"/>
                  <a:pt x="25010" y="436831"/>
                  <a:pt x="22225" y="434975"/>
                </a:cubicBezTo>
                <a:lnTo>
                  <a:pt x="12700" y="428625"/>
                </a:lnTo>
                <a:cubicBezTo>
                  <a:pt x="10583" y="422275"/>
                  <a:pt x="6795" y="416254"/>
                  <a:pt x="6350" y="409575"/>
                </a:cubicBezTo>
                <a:cubicBezTo>
                  <a:pt x="2747" y="355527"/>
                  <a:pt x="5791" y="377644"/>
                  <a:pt x="0" y="342900"/>
                </a:cubicBezTo>
                <a:cubicBezTo>
                  <a:pt x="1058" y="335492"/>
                  <a:pt x="1492" y="327967"/>
                  <a:pt x="3175" y="320675"/>
                </a:cubicBezTo>
                <a:cubicBezTo>
                  <a:pt x="4680" y="314153"/>
                  <a:pt x="9525" y="301625"/>
                  <a:pt x="9525" y="301625"/>
                </a:cubicBezTo>
                <a:cubicBezTo>
                  <a:pt x="10583" y="283633"/>
                  <a:pt x="11139" y="265605"/>
                  <a:pt x="12700" y="247650"/>
                </a:cubicBezTo>
                <a:cubicBezTo>
                  <a:pt x="13258" y="241237"/>
                  <a:pt x="15875" y="235038"/>
                  <a:pt x="15875" y="228600"/>
                </a:cubicBezTo>
                <a:cubicBezTo>
                  <a:pt x="15875" y="210040"/>
                  <a:pt x="12903" y="197863"/>
                  <a:pt x="9525" y="180975"/>
                </a:cubicBezTo>
                <a:cubicBezTo>
                  <a:pt x="10583" y="166158"/>
                  <a:pt x="9097" y="150936"/>
                  <a:pt x="12700" y="136525"/>
                </a:cubicBezTo>
                <a:cubicBezTo>
                  <a:pt x="13046" y="135142"/>
                  <a:pt x="31422" y="108278"/>
                  <a:pt x="34925" y="104775"/>
                </a:cubicBezTo>
                <a:cubicBezTo>
                  <a:pt x="37623" y="102077"/>
                  <a:pt x="41275" y="100542"/>
                  <a:pt x="44450" y="98425"/>
                </a:cubicBezTo>
                <a:cubicBezTo>
                  <a:pt x="58185" y="77822"/>
                  <a:pt x="41420" y="98342"/>
                  <a:pt x="63500" y="85725"/>
                </a:cubicBezTo>
                <a:cubicBezTo>
                  <a:pt x="67399" y="83497"/>
                  <a:pt x="69289" y="78691"/>
                  <a:pt x="73025" y="76200"/>
                </a:cubicBezTo>
                <a:cubicBezTo>
                  <a:pt x="75810" y="74344"/>
                  <a:pt x="79474" y="74343"/>
                  <a:pt x="82550" y="73025"/>
                </a:cubicBezTo>
                <a:cubicBezTo>
                  <a:pt x="86900" y="71161"/>
                  <a:pt x="90900" y="68539"/>
                  <a:pt x="95250" y="66675"/>
                </a:cubicBezTo>
                <a:cubicBezTo>
                  <a:pt x="98326" y="65357"/>
                  <a:pt x="101782" y="64997"/>
                  <a:pt x="104775" y="63500"/>
                </a:cubicBezTo>
                <a:cubicBezTo>
                  <a:pt x="108188" y="61793"/>
                  <a:pt x="110835" y="58749"/>
                  <a:pt x="114300" y="57150"/>
                </a:cubicBezTo>
                <a:cubicBezTo>
                  <a:pt x="118196" y="55352"/>
                  <a:pt x="144327" y="44489"/>
                  <a:pt x="155575" y="41275"/>
                </a:cubicBezTo>
                <a:cubicBezTo>
                  <a:pt x="169126" y="37403"/>
                  <a:pt x="169419" y="38199"/>
                  <a:pt x="184150" y="34925"/>
                </a:cubicBezTo>
                <a:cubicBezTo>
                  <a:pt x="188410" y="33978"/>
                  <a:pt x="192525" y="32327"/>
                  <a:pt x="196850" y="31750"/>
                </a:cubicBezTo>
                <a:cubicBezTo>
                  <a:pt x="208437" y="30205"/>
                  <a:pt x="220133" y="29633"/>
                  <a:pt x="231775" y="28575"/>
                </a:cubicBezTo>
                <a:cubicBezTo>
                  <a:pt x="250680" y="23849"/>
                  <a:pt x="244199" y="24928"/>
                  <a:pt x="269875" y="22225"/>
                </a:cubicBezTo>
                <a:cubicBezTo>
                  <a:pt x="317689" y="17192"/>
                  <a:pt x="323658" y="18296"/>
                  <a:pt x="384175" y="15875"/>
                </a:cubicBezTo>
                <a:cubicBezTo>
                  <a:pt x="388408" y="14817"/>
                  <a:pt x="392615" y="13647"/>
                  <a:pt x="396875" y="12700"/>
                </a:cubicBezTo>
                <a:cubicBezTo>
                  <a:pt x="402143" y="11529"/>
                  <a:pt x="407515" y="10834"/>
                  <a:pt x="412750" y="9525"/>
                </a:cubicBezTo>
                <a:cubicBezTo>
                  <a:pt x="415997" y="8713"/>
                  <a:pt x="418962" y="6823"/>
                  <a:pt x="422275" y="6350"/>
                </a:cubicBezTo>
                <a:cubicBezTo>
                  <a:pt x="433847" y="4697"/>
                  <a:pt x="445582" y="4466"/>
                  <a:pt x="457200" y="3175"/>
                </a:cubicBezTo>
                <a:cubicBezTo>
                  <a:pt x="464638" y="2349"/>
                  <a:pt x="472017" y="1058"/>
                  <a:pt x="479425" y="0"/>
                </a:cubicBezTo>
                <a:lnTo>
                  <a:pt x="892175" y="6350"/>
                </a:lnTo>
                <a:cubicBezTo>
                  <a:pt x="916056" y="7157"/>
                  <a:pt x="979813" y="22703"/>
                  <a:pt x="1003300" y="28575"/>
                </a:cubicBezTo>
                <a:cubicBezTo>
                  <a:pt x="1006547" y="29387"/>
                  <a:pt x="1009767" y="30391"/>
                  <a:pt x="1012825" y="31750"/>
                </a:cubicBezTo>
                <a:cubicBezTo>
                  <a:pt x="1019313" y="34633"/>
                  <a:pt x="1025283" y="38638"/>
                  <a:pt x="1031875" y="41275"/>
                </a:cubicBezTo>
                <a:cubicBezTo>
                  <a:pt x="1035927" y="42896"/>
                  <a:pt x="1040379" y="43251"/>
                  <a:pt x="1044575" y="44450"/>
                </a:cubicBezTo>
                <a:cubicBezTo>
                  <a:pt x="1047793" y="45369"/>
                  <a:pt x="1050966" y="46450"/>
                  <a:pt x="1054100" y="47625"/>
                </a:cubicBezTo>
                <a:cubicBezTo>
                  <a:pt x="1059436" y="49626"/>
                  <a:pt x="1064324" y="53238"/>
                  <a:pt x="1069975" y="53975"/>
                </a:cubicBezTo>
                <a:cubicBezTo>
                  <a:pt x="1088894" y="56443"/>
                  <a:pt x="1108075" y="56092"/>
                  <a:pt x="1127125" y="57150"/>
                </a:cubicBezTo>
                <a:cubicBezTo>
                  <a:pt x="1132417" y="58208"/>
                  <a:pt x="1137658" y="59562"/>
                  <a:pt x="1143000" y="60325"/>
                </a:cubicBezTo>
                <a:cubicBezTo>
                  <a:pt x="1152487" y="61680"/>
                  <a:pt x="1162177" y="61620"/>
                  <a:pt x="1171575" y="63500"/>
                </a:cubicBezTo>
                <a:cubicBezTo>
                  <a:pt x="1198879" y="68961"/>
                  <a:pt x="1182414" y="67332"/>
                  <a:pt x="1200150" y="76200"/>
                </a:cubicBezTo>
                <a:cubicBezTo>
                  <a:pt x="1203143" y="77697"/>
                  <a:pt x="1206682" y="77878"/>
                  <a:pt x="1209675" y="79375"/>
                </a:cubicBezTo>
                <a:cubicBezTo>
                  <a:pt x="1213088" y="81082"/>
                  <a:pt x="1215713" y="84175"/>
                  <a:pt x="1219200" y="85725"/>
                </a:cubicBezTo>
                <a:cubicBezTo>
                  <a:pt x="1225317" y="88443"/>
                  <a:pt x="1240367" y="101600"/>
                  <a:pt x="1244600" y="1047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3510486" y="2095500"/>
            <a:ext cx="83614" cy="177811"/>
          </a:xfrm>
          <a:custGeom>
            <a:avLst/>
            <a:gdLst>
              <a:gd name="connsiteX0" fmla="*/ 83614 w 83614"/>
              <a:gd name="connsiteY0" fmla="*/ 0 h 177811"/>
              <a:gd name="connsiteX1" fmla="*/ 83614 w 83614"/>
              <a:gd name="connsiteY1" fmla="*/ 0 h 177811"/>
              <a:gd name="connsiteX2" fmla="*/ 64564 w 83614"/>
              <a:gd name="connsiteY2" fmla="*/ 34925 h 177811"/>
              <a:gd name="connsiteX3" fmla="*/ 61389 w 83614"/>
              <a:gd name="connsiteY3" fmla="*/ 44450 h 177811"/>
              <a:gd name="connsiteX4" fmla="*/ 48689 w 83614"/>
              <a:gd name="connsiteY4" fmla="*/ 63500 h 177811"/>
              <a:gd name="connsiteX5" fmla="*/ 39164 w 83614"/>
              <a:gd name="connsiteY5" fmla="*/ 82550 h 177811"/>
              <a:gd name="connsiteX6" fmla="*/ 35989 w 83614"/>
              <a:gd name="connsiteY6" fmla="*/ 92075 h 177811"/>
              <a:gd name="connsiteX7" fmla="*/ 29639 w 83614"/>
              <a:gd name="connsiteY7" fmla="*/ 101600 h 177811"/>
              <a:gd name="connsiteX8" fmla="*/ 23289 w 83614"/>
              <a:gd name="connsiteY8" fmla="*/ 120650 h 177811"/>
              <a:gd name="connsiteX9" fmla="*/ 20114 w 83614"/>
              <a:gd name="connsiteY9" fmla="*/ 130175 h 177811"/>
              <a:gd name="connsiteX10" fmla="*/ 16939 w 83614"/>
              <a:gd name="connsiteY10" fmla="*/ 139700 h 177811"/>
              <a:gd name="connsiteX11" fmla="*/ 10589 w 83614"/>
              <a:gd name="connsiteY11" fmla="*/ 149225 h 177811"/>
              <a:gd name="connsiteX12" fmla="*/ 4239 w 83614"/>
              <a:gd name="connsiteY12" fmla="*/ 168275 h 177811"/>
              <a:gd name="connsiteX13" fmla="*/ 1064 w 83614"/>
              <a:gd name="connsiteY13" fmla="*/ 177800 h 177811"/>
              <a:gd name="connsiteX14" fmla="*/ 32814 w 83614"/>
              <a:gd name="connsiteY14" fmla="*/ 174625 h 177811"/>
              <a:gd name="connsiteX15" fmla="*/ 42339 w 83614"/>
              <a:gd name="connsiteY15" fmla="*/ 168275 h 177811"/>
              <a:gd name="connsiteX16" fmla="*/ 45514 w 83614"/>
              <a:gd name="connsiteY16" fmla="*/ 158750 h 177811"/>
              <a:gd name="connsiteX17" fmla="*/ 51864 w 83614"/>
              <a:gd name="connsiteY17" fmla="*/ 149225 h 177811"/>
              <a:gd name="connsiteX18" fmla="*/ 61389 w 83614"/>
              <a:gd name="connsiteY18" fmla="*/ 114300 h 177811"/>
              <a:gd name="connsiteX19" fmla="*/ 64564 w 83614"/>
              <a:gd name="connsiteY19" fmla="*/ 101600 h 177811"/>
              <a:gd name="connsiteX20" fmla="*/ 70914 w 83614"/>
              <a:gd name="connsiteY20" fmla="*/ 82550 h 177811"/>
              <a:gd name="connsiteX21" fmla="*/ 74089 w 83614"/>
              <a:gd name="connsiteY21" fmla="*/ 73025 h 177811"/>
              <a:gd name="connsiteX22" fmla="*/ 77264 w 83614"/>
              <a:gd name="connsiteY22" fmla="*/ 60325 h 177811"/>
              <a:gd name="connsiteX23" fmla="*/ 80439 w 83614"/>
              <a:gd name="connsiteY23" fmla="*/ 44450 h 177811"/>
              <a:gd name="connsiteX24" fmla="*/ 83614 w 83614"/>
              <a:gd name="connsiteY24" fmla="*/ 0 h 17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614" h="177811">
                <a:moveTo>
                  <a:pt x="83614" y="0"/>
                </a:moveTo>
                <a:lnTo>
                  <a:pt x="83614" y="0"/>
                </a:lnTo>
                <a:cubicBezTo>
                  <a:pt x="77264" y="11642"/>
                  <a:pt x="70494" y="23064"/>
                  <a:pt x="64564" y="34925"/>
                </a:cubicBezTo>
                <a:cubicBezTo>
                  <a:pt x="63067" y="37918"/>
                  <a:pt x="63014" y="41524"/>
                  <a:pt x="61389" y="44450"/>
                </a:cubicBezTo>
                <a:cubicBezTo>
                  <a:pt x="57683" y="51121"/>
                  <a:pt x="51102" y="56260"/>
                  <a:pt x="48689" y="63500"/>
                </a:cubicBezTo>
                <a:cubicBezTo>
                  <a:pt x="40709" y="87441"/>
                  <a:pt x="51474" y="57931"/>
                  <a:pt x="39164" y="82550"/>
                </a:cubicBezTo>
                <a:cubicBezTo>
                  <a:pt x="37667" y="85543"/>
                  <a:pt x="37486" y="89082"/>
                  <a:pt x="35989" y="92075"/>
                </a:cubicBezTo>
                <a:cubicBezTo>
                  <a:pt x="34282" y="95488"/>
                  <a:pt x="31189" y="98113"/>
                  <a:pt x="29639" y="101600"/>
                </a:cubicBezTo>
                <a:cubicBezTo>
                  <a:pt x="26921" y="107717"/>
                  <a:pt x="25406" y="114300"/>
                  <a:pt x="23289" y="120650"/>
                </a:cubicBezTo>
                <a:lnTo>
                  <a:pt x="20114" y="130175"/>
                </a:lnTo>
                <a:cubicBezTo>
                  <a:pt x="19056" y="133350"/>
                  <a:pt x="18795" y="136915"/>
                  <a:pt x="16939" y="139700"/>
                </a:cubicBezTo>
                <a:cubicBezTo>
                  <a:pt x="14822" y="142875"/>
                  <a:pt x="12139" y="145738"/>
                  <a:pt x="10589" y="149225"/>
                </a:cubicBezTo>
                <a:cubicBezTo>
                  <a:pt x="7871" y="155342"/>
                  <a:pt x="6356" y="161925"/>
                  <a:pt x="4239" y="168275"/>
                </a:cubicBezTo>
                <a:cubicBezTo>
                  <a:pt x="3181" y="171450"/>
                  <a:pt x="-2266" y="178133"/>
                  <a:pt x="1064" y="177800"/>
                </a:cubicBezTo>
                <a:lnTo>
                  <a:pt x="32814" y="174625"/>
                </a:lnTo>
                <a:cubicBezTo>
                  <a:pt x="35989" y="172508"/>
                  <a:pt x="39955" y="171255"/>
                  <a:pt x="42339" y="168275"/>
                </a:cubicBezTo>
                <a:cubicBezTo>
                  <a:pt x="44430" y="165662"/>
                  <a:pt x="44017" y="161743"/>
                  <a:pt x="45514" y="158750"/>
                </a:cubicBezTo>
                <a:cubicBezTo>
                  <a:pt x="47221" y="155337"/>
                  <a:pt x="50314" y="152712"/>
                  <a:pt x="51864" y="149225"/>
                </a:cubicBezTo>
                <a:cubicBezTo>
                  <a:pt x="58472" y="134357"/>
                  <a:pt x="58069" y="129239"/>
                  <a:pt x="61389" y="114300"/>
                </a:cubicBezTo>
                <a:cubicBezTo>
                  <a:pt x="62336" y="110040"/>
                  <a:pt x="63310" y="105780"/>
                  <a:pt x="64564" y="101600"/>
                </a:cubicBezTo>
                <a:cubicBezTo>
                  <a:pt x="66487" y="95189"/>
                  <a:pt x="68797" y="88900"/>
                  <a:pt x="70914" y="82550"/>
                </a:cubicBezTo>
                <a:cubicBezTo>
                  <a:pt x="71972" y="79375"/>
                  <a:pt x="73277" y="76272"/>
                  <a:pt x="74089" y="73025"/>
                </a:cubicBezTo>
                <a:cubicBezTo>
                  <a:pt x="75147" y="68792"/>
                  <a:pt x="76317" y="64585"/>
                  <a:pt x="77264" y="60325"/>
                </a:cubicBezTo>
                <a:cubicBezTo>
                  <a:pt x="78435" y="55057"/>
                  <a:pt x="79991" y="49828"/>
                  <a:pt x="80439" y="44450"/>
                </a:cubicBezTo>
                <a:cubicBezTo>
                  <a:pt x="81054" y="37067"/>
                  <a:pt x="83085" y="7408"/>
                  <a:pt x="836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500961" y="2089150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23186" y="2212975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29536" y="2212975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00961" y="2225675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34286" y="2216150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29536" y="2028825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/>
              <p:nvPr/>
            </p:nvSpPr>
            <p:spPr>
              <a:xfrm>
                <a:off x="6526432" y="3648418"/>
                <a:ext cx="65428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𝜺</m:t>
                          </m:r>
                        </m:e>
                        <m:sub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32" y="3648418"/>
                <a:ext cx="654282" cy="553998"/>
              </a:xfrm>
              <a:prstGeom prst="rect">
                <a:avLst/>
              </a:prstGeom>
              <a:blipFill>
                <a:blip r:embed="rId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/>
              <p:nvPr/>
            </p:nvSpPr>
            <p:spPr>
              <a:xfrm>
                <a:off x="6516347" y="3152308"/>
                <a:ext cx="65428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solidFill>
                                <a:srgbClr val="2FFB3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000" b="1" i="1">
                              <a:solidFill>
                                <a:srgbClr val="2FFB3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𝜺</m:t>
                          </m:r>
                        </m:e>
                        <m:sub>
                          <m:r>
                            <a:rPr lang="en-US" sz="3000" b="1" i="1" smtClean="0">
                              <a:solidFill>
                                <a:srgbClr val="2FFB3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3000" b="1" dirty="0">
                  <a:solidFill>
                    <a:srgbClr val="2FFB3A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347" y="3152308"/>
                <a:ext cx="654282" cy="553998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/>
              <p:nvPr/>
            </p:nvSpPr>
            <p:spPr>
              <a:xfrm>
                <a:off x="6534512" y="2363754"/>
                <a:ext cx="65428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𝜺</m:t>
                          </m:r>
                        </m:e>
                        <m:sub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3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512" y="2363754"/>
                <a:ext cx="654282" cy="553998"/>
              </a:xfrm>
              <a:prstGeom prst="rect">
                <a:avLst/>
              </a:prstGeom>
              <a:blipFill>
                <a:blip r:embed="rId6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/>
              <p:nvPr/>
            </p:nvSpPr>
            <p:spPr>
              <a:xfrm>
                <a:off x="6514466" y="2019095"/>
                <a:ext cx="65428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solidFill>
                                <a:srgbClr val="23F5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000" b="1" i="1">
                              <a:solidFill>
                                <a:srgbClr val="23F5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𝜺</m:t>
                          </m:r>
                        </m:e>
                        <m:sub>
                          <m:r>
                            <a:rPr lang="en-US" sz="3000" b="1" i="1" smtClean="0">
                              <a:solidFill>
                                <a:srgbClr val="23F5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sz="3000" b="1" dirty="0">
                  <a:solidFill>
                    <a:srgbClr val="23F5FF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466" y="2019095"/>
                <a:ext cx="654282" cy="553998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9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3" grpId="0"/>
      <p:bldP spid="34" grpId="0"/>
      <p:bldP spid="35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B36C39-4F63-F644-966D-1CE607171FA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64" y="1179576"/>
            <a:ext cx="4754880" cy="36118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the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54698" y="1221049"/>
            <a:ext cx="1246048" cy="768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336800" y="1831975"/>
            <a:ext cx="1244600" cy="473075"/>
          </a:xfrm>
          <a:custGeom>
            <a:avLst/>
            <a:gdLst>
              <a:gd name="connsiteX0" fmla="*/ 1244600 w 1244600"/>
              <a:gd name="connsiteY0" fmla="*/ 104775 h 473075"/>
              <a:gd name="connsiteX1" fmla="*/ 1244600 w 1244600"/>
              <a:gd name="connsiteY1" fmla="*/ 104775 h 473075"/>
              <a:gd name="connsiteX2" fmla="*/ 1241425 w 1244600"/>
              <a:gd name="connsiteY2" fmla="*/ 165100 h 473075"/>
              <a:gd name="connsiteX3" fmla="*/ 1238250 w 1244600"/>
              <a:gd name="connsiteY3" fmla="*/ 174625 h 473075"/>
              <a:gd name="connsiteX4" fmla="*/ 1228725 w 1244600"/>
              <a:gd name="connsiteY4" fmla="*/ 206375 h 473075"/>
              <a:gd name="connsiteX5" fmla="*/ 1222375 w 1244600"/>
              <a:gd name="connsiteY5" fmla="*/ 225425 h 473075"/>
              <a:gd name="connsiteX6" fmla="*/ 1219200 w 1244600"/>
              <a:gd name="connsiteY6" fmla="*/ 234950 h 473075"/>
              <a:gd name="connsiteX7" fmla="*/ 1200150 w 1244600"/>
              <a:gd name="connsiteY7" fmla="*/ 263525 h 473075"/>
              <a:gd name="connsiteX8" fmla="*/ 1193800 w 1244600"/>
              <a:gd name="connsiteY8" fmla="*/ 273050 h 473075"/>
              <a:gd name="connsiteX9" fmla="*/ 1184275 w 1244600"/>
              <a:gd name="connsiteY9" fmla="*/ 292100 h 473075"/>
              <a:gd name="connsiteX10" fmla="*/ 1181100 w 1244600"/>
              <a:gd name="connsiteY10" fmla="*/ 314325 h 473075"/>
              <a:gd name="connsiteX11" fmla="*/ 1177925 w 1244600"/>
              <a:gd name="connsiteY11" fmla="*/ 323850 h 473075"/>
              <a:gd name="connsiteX12" fmla="*/ 1168400 w 1244600"/>
              <a:gd name="connsiteY12" fmla="*/ 330200 h 473075"/>
              <a:gd name="connsiteX13" fmla="*/ 1158875 w 1244600"/>
              <a:gd name="connsiteY13" fmla="*/ 349250 h 473075"/>
              <a:gd name="connsiteX14" fmla="*/ 1155700 w 1244600"/>
              <a:gd name="connsiteY14" fmla="*/ 358775 h 473075"/>
              <a:gd name="connsiteX15" fmla="*/ 1149350 w 1244600"/>
              <a:gd name="connsiteY15" fmla="*/ 368300 h 473075"/>
              <a:gd name="connsiteX16" fmla="*/ 1143000 w 1244600"/>
              <a:gd name="connsiteY16" fmla="*/ 387350 h 473075"/>
              <a:gd name="connsiteX17" fmla="*/ 1139825 w 1244600"/>
              <a:gd name="connsiteY17" fmla="*/ 396875 h 473075"/>
              <a:gd name="connsiteX18" fmla="*/ 1133475 w 1244600"/>
              <a:gd name="connsiteY18" fmla="*/ 406400 h 473075"/>
              <a:gd name="connsiteX19" fmla="*/ 1117600 w 1244600"/>
              <a:gd name="connsiteY19" fmla="*/ 434975 h 473075"/>
              <a:gd name="connsiteX20" fmla="*/ 1108075 w 1244600"/>
              <a:gd name="connsiteY20" fmla="*/ 438150 h 473075"/>
              <a:gd name="connsiteX21" fmla="*/ 1069975 w 1244600"/>
              <a:gd name="connsiteY21" fmla="*/ 457200 h 473075"/>
              <a:gd name="connsiteX22" fmla="*/ 1031875 w 1244600"/>
              <a:gd name="connsiteY22" fmla="*/ 463550 h 473075"/>
              <a:gd name="connsiteX23" fmla="*/ 1016000 w 1244600"/>
              <a:gd name="connsiteY23" fmla="*/ 466725 h 473075"/>
              <a:gd name="connsiteX24" fmla="*/ 946150 w 1244600"/>
              <a:gd name="connsiteY24" fmla="*/ 469900 h 473075"/>
              <a:gd name="connsiteX25" fmla="*/ 742950 w 1244600"/>
              <a:gd name="connsiteY25" fmla="*/ 473075 h 473075"/>
              <a:gd name="connsiteX26" fmla="*/ 628650 w 1244600"/>
              <a:gd name="connsiteY26" fmla="*/ 466725 h 473075"/>
              <a:gd name="connsiteX27" fmla="*/ 609600 w 1244600"/>
              <a:gd name="connsiteY27" fmla="*/ 463550 h 473075"/>
              <a:gd name="connsiteX28" fmla="*/ 542925 w 1244600"/>
              <a:gd name="connsiteY28" fmla="*/ 457200 h 473075"/>
              <a:gd name="connsiteX29" fmla="*/ 330200 w 1244600"/>
              <a:gd name="connsiteY29" fmla="*/ 460375 h 473075"/>
              <a:gd name="connsiteX30" fmla="*/ 269875 w 1244600"/>
              <a:gd name="connsiteY30" fmla="*/ 463550 h 473075"/>
              <a:gd name="connsiteX31" fmla="*/ 168275 w 1244600"/>
              <a:gd name="connsiteY31" fmla="*/ 460375 h 473075"/>
              <a:gd name="connsiteX32" fmla="*/ 114300 w 1244600"/>
              <a:gd name="connsiteY32" fmla="*/ 450850 h 473075"/>
              <a:gd name="connsiteX33" fmla="*/ 95250 w 1244600"/>
              <a:gd name="connsiteY33" fmla="*/ 447675 h 473075"/>
              <a:gd name="connsiteX34" fmla="*/ 50800 w 1244600"/>
              <a:gd name="connsiteY34" fmla="*/ 444500 h 473075"/>
              <a:gd name="connsiteX35" fmla="*/ 31750 w 1244600"/>
              <a:gd name="connsiteY35" fmla="*/ 438150 h 473075"/>
              <a:gd name="connsiteX36" fmla="*/ 22225 w 1244600"/>
              <a:gd name="connsiteY36" fmla="*/ 434975 h 473075"/>
              <a:gd name="connsiteX37" fmla="*/ 12700 w 1244600"/>
              <a:gd name="connsiteY37" fmla="*/ 428625 h 473075"/>
              <a:gd name="connsiteX38" fmla="*/ 6350 w 1244600"/>
              <a:gd name="connsiteY38" fmla="*/ 409575 h 473075"/>
              <a:gd name="connsiteX39" fmla="*/ 0 w 1244600"/>
              <a:gd name="connsiteY39" fmla="*/ 342900 h 473075"/>
              <a:gd name="connsiteX40" fmla="*/ 3175 w 1244600"/>
              <a:gd name="connsiteY40" fmla="*/ 320675 h 473075"/>
              <a:gd name="connsiteX41" fmla="*/ 9525 w 1244600"/>
              <a:gd name="connsiteY41" fmla="*/ 301625 h 473075"/>
              <a:gd name="connsiteX42" fmla="*/ 12700 w 1244600"/>
              <a:gd name="connsiteY42" fmla="*/ 247650 h 473075"/>
              <a:gd name="connsiteX43" fmla="*/ 15875 w 1244600"/>
              <a:gd name="connsiteY43" fmla="*/ 228600 h 473075"/>
              <a:gd name="connsiteX44" fmla="*/ 9525 w 1244600"/>
              <a:gd name="connsiteY44" fmla="*/ 180975 h 473075"/>
              <a:gd name="connsiteX45" fmla="*/ 12700 w 1244600"/>
              <a:gd name="connsiteY45" fmla="*/ 136525 h 473075"/>
              <a:gd name="connsiteX46" fmla="*/ 34925 w 1244600"/>
              <a:gd name="connsiteY46" fmla="*/ 104775 h 473075"/>
              <a:gd name="connsiteX47" fmla="*/ 44450 w 1244600"/>
              <a:gd name="connsiteY47" fmla="*/ 98425 h 473075"/>
              <a:gd name="connsiteX48" fmla="*/ 63500 w 1244600"/>
              <a:gd name="connsiteY48" fmla="*/ 85725 h 473075"/>
              <a:gd name="connsiteX49" fmla="*/ 73025 w 1244600"/>
              <a:gd name="connsiteY49" fmla="*/ 76200 h 473075"/>
              <a:gd name="connsiteX50" fmla="*/ 82550 w 1244600"/>
              <a:gd name="connsiteY50" fmla="*/ 73025 h 473075"/>
              <a:gd name="connsiteX51" fmla="*/ 95250 w 1244600"/>
              <a:gd name="connsiteY51" fmla="*/ 66675 h 473075"/>
              <a:gd name="connsiteX52" fmla="*/ 104775 w 1244600"/>
              <a:gd name="connsiteY52" fmla="*/ 63500 h 473075"/>
              <a:gd name="connsiteX53" fmla="*/ 114300 w 1244600"/>
              <a:gd name="connsiteY53" fmla="*/ 57150 h 473075"/>
              <a:gd name="connsiteX54" fmla="*/ 155575 w 1244600"/>
              <a:gd name="connsiteY54" fmla="*/ 41275 h 473075"/>
              <a:gd name="connsiteX55" fmla="*/ 184150 w 1244600"/>
              <a:gd name="connsiteY55" fmla="*/ 34925 h 473075"/>
              <a:gd name="connsiteX56" fmla="*/ 196850 w 1244600"/>
              <a:gd name="connsiteY56" fmla="*/ 31750 h 473075"/>
              <a:gd name="connsiteX57" fmla="*/ 231775 w 1244600"/>
              <a:gd name="connsiteY57" fmla="*/ 28575 h 473075"/>
              <a:gd name="connsiteX58" fmla="*/ 269875 w 1244600"/>
              <a:gd name="connsiteY58" fmla="*/ 22225 h 473075"/>
              <a:gd name="connsiteX59" fmla="*/ 384175 w 1244600"/>
              <a:gd name="connsiteY59" fmla="*/ 15875 h 473075"/>
              <a:gd name="connsiteX60" fmla="*/ 396875 w 1244600"/>
              <a:gd name="connsiteY60" fmla="*/ 12700 h 473075"/>
              <a:gd name="connsiteX61" fmla="*/ 412750 w 1244600"/>
              <a:gd name="connsiteY61" fmla="*/ 9525 h 473075"/>
              <a:gd name="connsiteX62" fmla="*/ 422275 w 1244600"/>
              <a:gd name="connsiteY62" fmla="*/ 6350 h 473075"/>
              <a:gd name="connsiteX63" fmla="*/ 457200 w 1244600"/>
              <a:gd name="connsiteY63" fmla="*/ 3175 h 473075"/>
              <a:gd name="connsiteX64" fmla="*/ 479425 w 1244600"/>
              <a:gd name="connsiteY64" fmla="*/ 0 h 473075"/>
              <a:gd name="connsiteX65" fmla="*/ 892175 w 1244600"/>
              <a:gd name="connsiteY65" fmla="*/ 6350 h 473075"/>
              <a:gd name="connsiteX66" fmla="*/ 1003300 w 1244600"/>
              <a:gd name="connsiteY66" fmla="*/ 28575 h 473075"/>
              <a:gd name="connsiteX67" fmla="*/ 1012825 w 1244600"/>
              <a:gd name="connsiteY67" fmla="*/ 31750 h 473075"/>
              <a:gd name="connsiteX68" fmla="*/ 1031875 w 1244600"/>
              <a:gd name="connsiteY68" fmla="*/ 41275 h 473075"/>
              <a:gd name="connsiteX69" fmla="*/ 1044575 w 1244600"/>
              <a:gd name="connsiteY69" fmla="*/ 44450 h 473075"/>
              <a:gd name="connsiteX70" fmla="*/ 1054100 w 1244600"/>
              <a:gd name="connsiteY70" fmla="*/ 47625 h 473075"/>
              <a:gd name="connsiteX71" fmla="*/ 1069975 w 1244600"/>
              <a:gd name="connsiteY71" fmla="*/ 53975 h 473075"/>
              <a:gd name="connsiteX72" fmla="*/ 1127125 w 1244600"/>
              <a:gd name="connsiteY72" fmla="*/ 57150 h 473075"/>
              <a:gd name="connsiteX73" fmla="*/ 1143000 w 1244600"/>
              <a:gd name="connsiteY73" fmla="*/ 60325 h 473075"/>
              <a:gd name="connsiteX74" fmla="*/ 1171575 w 1244600"/>
              <a:gd name="connsiteY74" fmla="*/ 63500 h 473075"/>
              <a:gd name="connsiteX75" fmla="*/ 1200150 w 1244600"/>
              <a:gd name="connsiteY75" fmla="*/ 76200 h 473075"/>
              <a:gd name="connsiteX76" fmla="*/ 1209675 w 1244600"/>
              <a:gd name="connsiteY76" fmla="*/ 79375 h 473075"/>
              <a:gd name="connsiteX77" fmla="*/ 1219200 w 1244600"/>
              <a:gd name="connsiteY77" fmla="*/ 85725 h 473075"/>
              <a:gd name="connsiteX78" fmla="*/ 1244600 w 1244600"/>
              <a:gd name="connsiteY78" fmla="*/ 104775 h 47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44600" h="473075">
                <a:moveTo>
                  <a:pt x="1244600" y="104775"/>
                </a:moveTo>
                <a:lnTo>
                  <a:pt x="1244600" y="104775"/>
                </a:lnTo>
                <a:cubicBezTo>
                  <a:pt x="1243542" y="124883"/>
                  <a:pt x="1243248" y="145047"/>
                  <a:pt x="1241425" y="165100"/>
                </a:cubicBezTo>
                <a:cubicBezTo>
                  <a:pt x="1241122" y="168433"/>
                  <a:pt x="1239169" y="171407"/>
                  <a:pt x="1238250" y="174625"/>
                </a:cubicBezTo>
                <a:cubicBezTo>
                  <a:pt x="1228653" y="208214"/>
                  <a:pt x="1243815" y="161104"/>
                  <a:pt x="1228725" y="206375"/>
                </a:cubicBezTo>
                <a:lnTo>
                  <a:pt x="1222375" y="225425"/>
                </a:lnTo>
                <a:cubicBezTo>
                  <a:pt x="1221317" y="228600"/>
                  <a:pt x="1221056" y="232165"/>
                  <a:pt x="1219200" y="234950"/>
                </a:cubicBezTo>
                <a:lnTo>
                  <a:pt x="1200150" y="263525"/>
                </a:lnTo>
                <a:cubicBezTo>
                  <a:pt x="1198033" y="266700"/>
                  <a:pt x="1195007" y="269430"/>
                  <a:pt x="1193800" y="273050"/>
                </a:cubicBezTo>
                <a:cubicBezTo>
                  <a:pt x="1189418" y="286195"/>
                  <a:pt x="1192481" y="279790"/>
                  <a:pt x="1184275" y="292100"/>
                </a:cubicBezTo>
                <a:cubicBezTo>
                  <a:pt x="1183217" y="299508"/>
                  <a:pt x="1182568" y="306987"/>
                  <a:pt x="1181100" y="314325"/>
                </a:cubicBezTo>
                <a:cubicBezTo>
                  <a:pt x="1180444" y="317607"/>
                  <a:pt x="1180016" y="321237"/>
                  <a:pt x="1177925" y="323850"/>
                </a:cubicBezTo>
                <a:cubicBezTo>
                  <a:pt x="1175541" y="326830"/>
                  <a:pt x="1171575" y="328083"/>
                  <a:pt x="1168400" y="330200"/>
                </a:cubicBezTo>
                <a:cubicBezTo>
                  <a:pt x="1160420" y="354141"/>
                  <a:pt x="1171185" y="324631"/>
                  <a:pt x="1158875" y="349250"/>
                </a:cubicBezTo>
                <a:cubicBezTo>
                  <a:pt x="1157378" y="352243"/>
                  <a:pt x="1157197" y="355782"/>
                  <a:pt x="1155700" y="358775"/>
                </a:cubicBezTo>
                <a:cubicBezTo>
                  <a:pt x="1153993" y="362188"/>
                  <a:pt x="1150900" y="364813"/>
                  <a:pt x="1149350" y="368300"/>
                </a:cubicBezTo>
                <a:cubicBezTo>
                  <a:pt x="1146632" y="374417"/>
                  <a:pt x="1145117" y="381000"/>
                  <a:pt x="1143000" y="387350"/>
                </a:cubicBezTo>
                <a:cubicBezTo>
                  <a:pt x="1141942" y="390525"/>
                  <a:pt x="1141681" y="394090"/>
                  <a:pt x="1139825" y="396875"/>
                </a:cubicBezTo>
                <a:cubicBezTo>
                  <a:pt x="1137708" y="400050"/>
                  <a:pt x="1135182" y="402987"/>
                  <a:pt x="1133475" y="406400"/>
                </a:cubicBezTo>
                <a:cubicBezTo>
                  <a:pt x="1129002" y="415346"/>
                  <a:pt x="1129613" y="430971"/>
                  <a:pt x="1117600" y="434975"/>
                </a:cubicBezTo>
                <a:cubicBezTo>
                  <a:pt x="1114425" y="436033"/>
                  <a:pt x="1111001" y="436525"/>
                  <a:pt x="1108075" y="438150"/>
                </a:cubicBezTo>
                <a:cubicBezTo>
                  <a:pt x="1089268" y="448598"/>
                  <a:pt x="1091167" y="453668"/>
                  <a:pt x="1069975" y="457200"/>
                </a:cubicBezTo>
                <a:cubicBezTo>
                  <a:pt x="1057275" y="459317"/>
                  <a:pt x="1044500" y="461025"/>
                  <a:pt x="1031875" y="463550"/>
                </a:cubicBezTo>
                <a:cubicBezTo>
                  <a:pt x="1026583" y="464608"/>
                  <a:pt x="1021382" y="466326"/>
                  <a:pt x="1016000" y="466725"/>
                </a:cubicBezTo>
                <a:cubicBezTo>
                  <a:pt x="992756" y="468447"/>
                  <a:pt x="969451" y="469358"/>
                  <a:pt x="946150" y="469900"/>
                </a:cubicBezTo>
                <a:lnTo>
                  <a:pt x="742950" y="473075"/>
                </a:lnTo>
                <a:cubicBezTo>
                  <a:pt x="704633" y="471478"/>
                  <a:pt x="666711" y="470954"/>
                  <a:pt x="628650" y="466725"/>
                </a:cubicBezTo>
                <a:cubicBezTo>
                  <a:pt x="622252" y="466014"/>
                  <a:pt x="615998" y="464261"/>
                  <a:pt x="609600" y="463550"/>
                </a:cubicBezTo>
                <a:cubicBezTo>
                  <a:pt x="587411" y="461085"/>
                  <a:pt x="542925" y="457200"/>
                  <a:pt x="542925" y="457200"/>
                </a:cubicBezTo>
                <a:lnTo>
                  <a:pt x="330200" y="460375"/>
                </a:lnTo>
                <a:cubicBezTo>
                  <a:pt x="310069" y="460843"/>
                  <a:pt x="290011" y="463550"/>
                  <a:pt x="269875" y="463550"/>
                </a:cubicBezTo>
                <a:cubicBezTo>
                  <a:pt x="235992" y="463550"/>
                  <a:pt x="202142" y="461433"/>
                  <a:pt x="168275" y="460375"/>
                </a:cubicBezTo>
                <a:cubicBezTo>
                  <a:pt x="139775" y="454675"/>
                  <a:pt x="157723" y="458087"/>
                  <a:pt x="114300" y="450850"/>
                </a:cubicBezTo>
                <a:cubicBezTo>
                  <a:pt x="107950" y="449792"/>
                  <a:pt x="101671" y="448134"/>
                  <a:pt x="95250" y="447675"/>
                </a:cubicBezTo>
                <a:lnTo>
                  <a:pt x="50800" y="444500"/>
                </a:lnTo>
                <a:lnTo>
                  <a:pt x="31750" y="438150"/>
                </a:lnTo>
                <a:cubicBezTo>
                  <a:pt x="28575" y="437092"/>
                  <a:pt x="25010" y="436831"/>
                  <a:pt x="22225" y="434975"/>
                </a:cubicBezTo>
                <a:lnTo>
                  <a:pt x="12700" y="428625"/>
                </a:lnTo>
                <a:cubicBezTo>
                  <a:pt x="10583" y="422275"/>
                  <a:pt x="6795" y="416254"/>
                  <a:pt x="6350" y="409575"/>
                </a:cubicBezTo>
                <a:cubicBezTo>
                  <a:pt x="2747" y="355527"/>
                  <a:pt x="5791" y="377644"/>
                  <a:pt x="0" y="342900"/>
                </a:cubicBezTo>
                <a:cubicBezTo>
                  <a:pt x="1058" y="335492"/>
                  <a:pt x="1492" y="327967"/>
                  <a:pt x="3175" y="320675"/>
                </a:cubicBezTo>
                <a:cubicBezTo>
                  <a:pt x="4680" y="314153"/>
                  <a:pt x="9525" y="301625"/>
                  <a:pt x="9525" y="301625"/>
                </a:cubicBezTo>
                <a:cubicBezTo>
                  <a:pt x="10583" y="283633"/>
                  <a:pt x="11139" y="265605"/>
                  <a:pt x="12700" y="247650"/>
                </a:cubicBezTo>
                <a:cubicBezTo>
                  <a:pt x="13258" y="241237"/>
                  <a:pt x="15875" y="235038"/>
                  <a:pt x="15875" y="228600"/>
                </a:cubicBezTo>
                <a:cubicBezTo>
                  <a:pt x="15875" y="210040"/>
                  <a:pt x="12903" y="197863"/>
                  <a:pt x="9525" y="180975"/>
                </a:cubicBezTo>
                <a:cubicBezTo>
                  <a:pt x="10583" y="166158"/>
                  <a:pt x="9097" y="150936"/>
                  <a:pt x="12700" y="136525"/>
                </a:cubicBezTo>
                <a:cubicBezTo>
                  <a:pt x="13046" y="135142"/>
                  <a:pt x="31422" y="108278"/>
                  <a:pt x="34925" y="104775"/>
                </a:cubicBezTo>
                <a:cubicBezTo>
                  <a:pt x="37623" y="102077"/>
                  <a:pt x="41275" y="100542"/>
                  <a:pt x="44450" y="98425"/>
                </a:cubicBezTo>
                <a:cubicBezTo>
                  <a:pt x="58185" y="77822"/>
                  <a:pt x="41420" y="98342"/>
                  <a:pt x="63500" y="85725"/>
                </a:cubicBezTo>
                <a:cubicBezTo>
                  <a:pt x="67399" y="83497"/>
                  <a:pt x="69289" y="78691"/>
                  <a:pt x="73025" y="76200"/>
                </a:cubicBezTo>
                <a:cubicBezTo>
                  <a:pt x="75810" y="74344"/>
                  <a:pt x="79474" y="74343"/>
                  <a:pt x="82550" y="73025"/>
                </a:cubicBezTo>
                <a:cubicBezTo>
                  <a:pt x="86900" y="71161"/>
                  <a:pt x="90900" y="68539"/>
                  <a:pt x="95250" y="66675"/>
                </a:cubicBezTo>
                <a:cubicBezTo>
                  <a:pt x="98326" y="65357"/>
                  <a:pt x="101782" y="64997"/>
                  <a:pt x="104775" y="63500"/>
                </a:cubicBezTo>
                <a:cubicBezTo>
                  <a:pt x="108188" y="61793"/>
                  <a:pt x="110835" y="58749"/>
                  <a:pt x="114300" y="57150"/>
                </a:cubicBezTo>
                <a:cubicBezTo>
                  <a:pt x="118196" y="55352"/>
                  <a:pt x="144327" y="44489"/>
                  <a:pt x="155575" y="41275"/>
                </a:cubicBezTo>
                <a:cubicBezTo>
                  <a:pt x="169126" y="37403"/>
                  <a:pt x="169419" y="38199"/>
                  <a:pt x="184150" y="34925"/>
                </a:cubicBezTo>
                <a:cubicBezTo>
                  <a:pt x="188410" y="33978"/>
                  <a:pt x="192525" y="32327"/>
                  <a:pt x="196850" y="31750"/>
                </a:cubicBezTo>
                <a:cubicBezTo>
                  <a:pt x="208437" y="30205"/>
                  <a:pt x="220133" y="29633"/>
                  <a:pt x="231775" y="28575"/>
                </a:cubicBezTo>
                <a:cubicBezTo>
                  <a:pt x="250680" y="23849"/>
                  <a:pt x="244199" y="24928"/>
                  <a:pt x="269875" y="22225"/>
                </a:cubicBezTo>
                <a:cubicBezTo>
                  <a:pt x="317689" y="17192"/>
                  <a:pt x="323658" y="18296"/>
                  <a:pt x="384175" y="15875"/>
                </a:cubicBezTo>
                <a:cubicBezTo>
                  <a:pt x="388408" y="14817"/>
                  <a:pt x="392615" y="13647"/>
                  <a:pt x="396875" y="12700"/>
                </a:cubicBezTo>
                <a:cubicBezTo>
                  <a:pt x="402143" y="11529"/>
                  <a:pt x="407515" y="10834"/>
                  <a:pt x="412750" y="9525"/>
                </a:cubicBezTo>
                <a:cubicBezTo>
                  <a:pt x="415997" y="8713"/>
                  <a:pt x="418962" y="6823"/>
                  <a:pt x="422275" y="6350"/>
                </a:cubicBezTo>
                <a:cubicBezTo>
                  <a:pt x="433847" y="4697"/>
                  <a:pt x="445582" y="4466"/>
                  <a:pt x="457200" y="3175"/>
                </a:cubicBezTo>
                <a:cubicBezTo>
                  <a:pt x="464638" y="2349"/>
                  <a:pt x="472017" y="1058"/>
                  <a:pt x="479425" y="0"/>
                </a:cubicBezTo>
                <a:lnTo>
                  <a:pt x="892175" y="6350"/>
                </a:lnTo>
                <a:cubicBezTo>
                  <a:pt x="916056" y="7157"/>
                  <a:pt x="979813" y="22703"/>
                  <a:pt x="1003300" y="28575"/>
                </a:cubicBezTo>
                <a:cubicBezTo>
                  <a:pt x="1006547" y="29387"/>
                  <a:pt x="1009767" y="30391"/>
                  <a:pt x="1012825" y="31750"/>
                </a:cubicBezTo>
                <a:cubicBezTo>
                  <a:pt x="1019313" y="34633"/>
                  <a:pt x="1025283" y="38638"/>
                  <a:pt x="1031875" y="41275"/>
                </a:cubicBezTo>
                <a:cubicBezTo>
                  <a:pt x="1035927" y="42896"/>
                  <a:pt x="1040379" y="43251"/>
                  <a:pt x="1044575" y="44450"/>
                </a:cubicBezTo>
                <a:cubicBezTo>
                  <a:pt x="1047793" y="45369"/>
                  <a:pt x="1050966" y="46450"/>
                  <a:pt x="1054100" y="47625"/>
                </a:cubicBezTo>
                <a:cubicBezTo>
                  <a:pt x="1059436" y="49626"/>
                  <a:pt x="1064324" y="53238"/>
                  <a:pt x="1069975" y="53975"/>
                </a:cubicBezTo>
                <a:cubicBezTo>
                  <a:pt x="1088894" y="56443"/>
                  <a:pt x="1108075" y="56092"/>
                  <a:pt x="1127125" y="57150"/>
                </a:cubicBezTo>
                <a:cubicBezTo>
                  <a:pt x="1132417" y="58208"/>
                  <a:pt x="1137658" y="59562"/>
                  <a:pt x="1143000" y="60325"/>
                </a:cubicBezTo>
                <a:cubicBezTo>
                  <a:pt x="1152487" y="61680"/>
                  <a:pt x="1162177" y="61620"/>
                  <a:pt x="1171575" y="63500"/>
                </a:cubicBezTo>
                <a:cubicBezTo>
                  <a:pt x="1198879" y="68961"/>
                  <a:pt x="1182414" y="67332"/>
                  <a:pt x="1200150" y="76200"/>
                </a:cubicBezTo>
                <a:cubicBezTo>
                  <a:pt x="1203143" y="77697"/>
                  <a:pt x="1206682" y="77878"/>
                  <a:pt x="1209675" y="79375"/>
                </a:cubicBezTo>
                <a:cubicBezTo>
                  <a:pt x="1213088" y="81082"/>
                  <a:pt x="1215713" y="84175"/>
                  <a:pt x="1219200" y="85725"/>
                </a:cubicBezTo>
                <a:cubicBezTo>
                  <a:pt x="1225317" y="88443"/>
                  <a:pt x="1240367" y="101600"/>
                  <a:pt x="1244600" y="1047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3510486" y="2095500"/>
            <a:ext cx="83614" cy="177811"/>
          </a:xfrm>
          <a:custGeom>
            <a:avLst/>
            <a:gdLst>
              <a:gd name="connsiteX0" fmla="*/ 83614 w 83614"/>
              <a:gd name="connsiteY0" fmla="*/ 0 h 177811"/>
              <a:gd name="connsiteX1" fmla="*/ 83614 w 83614"/>
              <a:gd name="connsiteY1" fmla="*/ 0 h 177811"/>
              <a:gd name="connsiteX2" fmla="*/ 64564 w 83614"/>
              <a:gd name="connsiteY2" fmla="*/ 34925 h 177811"/>
              <a:gd name="connsiteX3" fmla="*/ 61389 w 83614"/>
              <a:gd name="connsiteY3" fmla="*/ 44450 h 177811"/>
              <a:gd name="connsiteX4" fmla="*/ 48689 w 83614"/>
              <a:gd name="connsiteY4" fmla="*/ 63500 h 177811"/>
              <a:gd name="connsiteX5" fmla="*/ 39164 w 83614"/>
              <a:gd name="connsiteY5" fmla="*/ 82550 h 177811"/>
              <a:gd name="connsiteX6" fmla="*/ 35989 w 83614"/>
              <a:gd name="connsiteY6" fmla="*/ 92075 h 177811"/>
              <a:gd name="connsiteX7" fmla="*/ 29639 w 83614"/>
              <a:gd name="connsiteY7" fmla="*/ 101600 h 177811"/>
              <a:gd name="connsiteX8" fmla="*/ 23289 w 83614"/>
              <a:gd name="connsiteY8" fmla="*/ 120650 h 177811"/>
              <a:gd name="connsiteX9" fmla="*/ 20114 w 83614"/>
              <a:gd name="connsiteY9" fmla="*/ 130175 h 177811"/>
              <a:gd name="connsiteX10" fmla="*/ 16939 w 83614"/>
              <a:gd name="connsiteY10" fmla="*/ 139700 h 177811"/>
              <a:gd name="connsiteX11" fmla="*/ 10589 w 83614"/>
              <a:gd name="connsiteY11" fmla="*/ 149225 h 177811"/>
              <a:gd name="connsiteX12" fmla="*/ 4239 w 83614"/>
              <a:gd name="connsiteY12" fmla="*/ 168275 h 177811"/>
              <a:gd name="connsiteX13" fmla="*/ 1064 w 83614"/>
              <a:gd name="connsiteY13" fmla="*/ 177800 h 177811"/>
              <a:gd name="connsiteX14" fmla="*/ 32814 w 83614"/>
              <a:gd name="connsiteY14" fmla="*/ 174625 h 177811"/>
              <a:gd name="connsiteX15" fmla="*/ 42339 w 83614"/>
              <a:gd name="connsiteY15" fmla="*/ 168275 h 177811"/>
              <a:gd name="connsiteX16" fmla="*/ 45514 w 83614"/>
              <a:gd name="connsiteY16" fmla="*/ 158750 h 177811"/>
              <a:gd name="connsiteX17" fmla="*/ 51864 w 83614"/>
              <a:gd name="connsiteY17" fmla="*/ 149225 h 177811"/>
              <a:gd name="connsiteX18" fmla="*/ 61389 w 83614"/>
              <a:gd name="connsiteY18" fmla="*/ 114300 h 177811"/>
              <a:gd name="connsiteX19" fmla="*/ 64564 w 83614"/>
              <a:gd name="connsiteY19" fmla="*/ 101600 h 177811"/>
              <a:gd name="connsiteX20" fmla="*/ 70914 w 83614"/>
              <a:gd name="connsiteY20" fmla="*/ 82550 h 177811"/>
              <a:gd name="connsiteX21" fmla="*/ 74089 w 83614"/>
              <a:gd name="connsiteY21" fmla="*/ 73025 h 177811"/>
              <a:gd name="connsiteX22" fmla="*/ 77264 w 83614"/>
              <a:gd name="connsiteY22" fmla="*/ 60325 h 177811"/>
              <a:gd name="connsiteX23" fmla="*/ 80439 w 83614"/>
              <a:gd name="connsiteY23" fmla="*/ 44450 h 177811"/>
              <a:gd name="connsiteX24" fmla="*/ 83614 w 83614"/>
              <a:gd name="connsiteY24" fmla="*/ 0 h 17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614" h="177811">
                <a:moveTo>
                  <a:pt x="83614" y="0"/>
                </a:moveTo>
                <a:lnTo>
                  <a:pt x="83614" y="0"/>
                </a:lnTo>
                <a:cubicBezTo>
                  <a:pt x="77264" y="11642"/>
                  <a:pt x="70494" y="23064"/>
                  <a:pt x="64564" y="34925"/>
                </a:cubicBezTo>
                <a:cubicBezTo>
                  <a:pt x="63067" y="37918"/>
                  <a:pt x="63014" y="41524"/>
                  <a:pt x="61389" y="44450"/>
                </a:cubicBezTo>
                <a:cubicBezTo>
                  <a:pt x="57683" y="51121"/>
                  <a:pt x="51102" y="56260"/>
                  <a:pt x="48689" y="63500"/>
                </a:cubicBezTo>
                <a:cubicBezTo>
                  <a:pt x="40709" y="87441"/>
                  <a:pt x="51474" y="57931"/>
                  <a:pt x="39164" y="82550"/>
                </a:cubicBezTo>
                <a:cubicBezTo>
                  <a:pt x="37667" y="85543"/>
                  <a:pt x="37486" y="89082"/>
                  <a:pt x="35989" y="92075"/>
                </a:cubicBezTo>
                <a:cubicBezTo>
                  <a:pt x="34282" y="95488"/>
                  <a:pt x="31189" y="98113"/>
                  <a:pt x="29639" y="101600"/>
                </a:cubicBezTo>
                <a:cubicBezTo>
                  <a:pt x="26921" y="107717"/>
                  <a:pt x="25406" y="114300"/>
                  <a:pt x="23289" y="120650"/>
                </a:cubicBezTo>
                <a:lnTo>
                  <a:pt x="20114" y="130175"/>
                </a:lnTo>
                <a:cubicBezTo>
                  <a:pt x="19056" y="133350"/>
                  <a:pt x="18795" y="136915"/>
                  <a:pt x="16939" y="139700"/>
                </a:cubicBezTo>
                <a:cubicBezTo>
                  <a:pt x="14822" y="142875"/>
                  <a:pt x="12139" y="145738"/>
                  <a:pt x="10589" y="149225"/>
                </a:cubicBezTo>
                <a:cubicBezTo>
                  <a:pt x="7871" y="155342"/>
                  <a:pt x="6356" y="161925"/>
                  <a:pt x="4239" y="168275"/>
                </a:cubicBezTo>
                <a:cubicBezTo>
                  <a:pt x="3181" y="171450"/>
                  <a:pt x="-2266" y="178133"/>
                  <a:pt x="1064" y="177800"/>
                </a:cubicBezTo>
                <a:lnTo>
                  <a:pt x="32814" y="174625"/>
                </a:lnTo>
                <a:cubicBezTo>
                  <a:pt x="35989" y="172508"/>
                  <a:pt x="39955" y="171255"/>
                  <a:pt x="42339" y="168275"/>
                </a:cubicBezTo>
                <a:cubicBezTo>
                  <a:pt x="44430" y="165662"/>
                  <a:pt x="44017" y="161743"/>
                  <a:pt x="45514" y="158750"/>
                </a:cubicBezTo>
                <a:cubicBezTo>
                  <a:pt x="47221" y="155337"/>
                  <a:pt x="50314" y="152712"/>
                  <a:pt x="51864" y="149225"/>
                </a:cubicBezTo>
                <a:cubicBezTo>
                  <a:pt x="58472" y="134357"/>
                  <a:pt x="58069" y="129239"/>
                  <a:pt x="61389" y="114300"/>
                </a:cubicBezTo>
                <a:cubicBezTo>
                  <a:pt x="62336" y="110040"/>
                  <a:pt x="63310" y="105780"/>
                  <a:pt x="64564" y="101600"/>
                </a:cubicBezTo>
                <a:cubicBezTo>
                  <a:pt x="66487" y="95189"/>
                  <a:pt x="68797" y="88900"/>
                  <a:pt x="70914" y="82550"/>
                </a:cubicBezTo>
                <a:cubicBezTo>
                  <a:pt x="71972" y="79375"/>
                  <a:pt x="73277" y="76272"/>
                  <a:pt x="74089" y="73025"/>
                </a:cubicBezTo>
                <a:cubicBezTo>
                  <a:pt x="75147" y="68792"/>
                  <a:pt x="76317" y="64585"/>
                  <a:pt x="77264" y="60325"/>
                </a:cubicBezTo>
                <a:cubicBezTo>
                  <a:pt x="78435" y="55057"/>
                  <a:pt x="79991" y="49828"/>
                  <a:pt x="80439" y="44450"/>
                </a:cubicBezTo>
                <a:cubicBezTo>
                  <a:pt x="81054" y="37067"/>
                  <a:pt x="83085" y="7408"/>
                  <a:pt x="836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500961" y="2089150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23186" y="2212975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29536" y="2212975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00961" y="2225675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34286" y="2216150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29536" y="2028825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/>
              <p:nvPr/>
            </p:nvSpPr>
            <p:spPr>
              <a:xfrm>
                <a:off x="5906747" y="2877005"/>
                <a:ext cx="65428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solidFill>
                                <a:srgbClr val="2FFB3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000" b="1" i="1">
                              <a:solidFill>
                                <a:srgbClr val="2FFB3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𝜺</m:t>
                          </m:r>
                        </m:e>
                        <m:sub>
                          <m:r>
                            <a:rPr lang="en-US" sz="3000" b="1" i="1" smtClean="0">
                              <a:solidFill>
                                <a:srgbClr val="2FFB3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3000" b="1" dirty="0">
                  <a:solidFill>
                    <a:srgbClr val="2FFB3A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6280A4-CAD6-8641-ACA0-4F222174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747" y="2877005"/>
                <a:ext cx="654282" cy="553998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120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the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0A465-359D-164E-A7AE-003962ACFD1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84857" y="1178713"/>
            <a:ext cx="4754880" cy="36118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C35CD4-56B3-BF46-A933-C6EA2A7751BE}"/>
              </a:ext>
            </a:extLst>
          </p:cNvPr>
          <p:cNvSpPr/>
          <p:nvPr/>
        </p:nvSpPr>
        <p:spPr>
          <a:xfrm>
            <a:off x="6777203" y="2772274"/>
            <a:ext cx="2088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Regularization term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6C589-CD9A-6741-BC64-F0C01C67B08B}"/>
              </a:ext>
            </a:extLst>
          </p:cNvPr>
          <p:cNvSpPr/>
          <p:nvPr/>
        </p:nvSpPr>
        <p:spPr>
          <a:xfrm>
            <a:off x="6145271" y="1414771"/>
            <a:ext cx="3195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Data-fitting term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17950A-2A00-B549-A785-06D03E807974}"/>
              </a:ext>
            </a:extLst>
          </p:cNvPr>
          <p:cNvCxnSpPr>
            <a:cxnSpLocks/>
          </p:cNvCxnSpPr>
          <p:nvPr/>
        </p:nvCxnSpPr>
        <p:spPr>
          <a:xfrm flipH="1">
            <a:off x="6351295" y="1816658"/>
            <a:ext cx="494350" cy="5558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296F50-E1F6-364D-8AB5-80FEBCDDE461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351295" y="3126217"/>
            <a:ext cx="425908" cy="32760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CDC27A2-1B39-AB4F-8492-FAC84E9C05A2}"/>
              </a:ext>
            </a:extLst>
          </p:cNvPr>
          <p:cNvSpPr/>
          <p:nvPr/>
        </p:nvSpPr>
        <p:spPr>
          <a:xfrm>
            <a:off x="5397661" y="3657600"/>
            <a:ext cx="1211484" cy="707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2474-167D-774E-BD6E-D4C360E9527F}"/>
              </a:ext>
            </a:extLst>
          </p:cNvPr>
          <p:cNvSpPr/>
          <p:nvPr/>
        </p:nvSpPr>
        <p:spPr>
          <a:xfrm>
            <a:off x="5269375" y="3864014"/>
            <a:ext cx="256572" cy="501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214671-90C1-D447-8686-641E5E432A0E}"/>
              </a:ext>
            </a:extLst>
          </p:cNvPr>
          <p:cNvSpPr/>
          <p:nvPr/>
        </p:nvSpPr>
        <p:spPr>
          <a:xfrm>
            <a:off x="3180874" y="1268016"/>
            <a:ext cx="2088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Total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50D746-D0C0-744F-AE39-62F8786C32FC}"/>
              </a:ext>
            </a:extLst>
          </p:cNvPr>
          <p:cNvCxnSpPr>
            <a:cxnSpLocks/>
          </p:cNvCxnSpPr>
          <p:nvPr/>
        </p:nvCxnSpPr>
        <p:spPr>
          <a:xfrm flipH="1">
            <a:off x="2754966" y="1552639"/>
            <a:ext cx="425908" cy="39692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8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Data-fitting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Regularization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Variable projection step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Gradient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1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Regularization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Variable projection step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Gradient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7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Goal of correcting term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C44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400" i="1">
                            <a:solidFill>
                              <a:srgbClr val="00C44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Conventional Born modeling</a:t>
                </a:r>
              </a:p>
              <a:p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Extended Born modeling</a:t>
                </a: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43" t="-1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4F9BA-4655-9C40-846A-7C2F245DF568}"/>
              </a:ext>
            </a:extLst>
          </p:cNvPr>
          <p:cNvSpPr txBox="1"/>
          <p:nvPr/>
        </p:nvSpPr>
        <p:spPr>
          <a:xfrm>
            <a:off x="1288111" y="3331597"/>
            <a:ext cx="4206240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5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Goal of correcting term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3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1ED4A7-8654-774B-9544-4A700B1791CD}"/>
                  </a:ext>
                </a:extLst>
              </p:cNvPr>
              <p:cNvSpPr/>
              <p:nvPr/>
            </p:nvSpPr>
            <p:spPr>
              <a:xfrm>
                <a:off x="1091636" y="1409712"/>
                <a:ext cx="6716807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40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4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4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4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4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4000" b="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4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4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1ED4A7-8654-774B-9544-4A700B179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36" y="1409712"/>
                <a:ext cx="6716807" cy="1244828"/>
              </a:xfrm>
              <a:prstGeom prst="rect">
                <a:avLst/>
              </a:prstGeom>
              <a:blipFill>
                <a:blip r:embed="rId3"/>
                <a:stretch>
                  <a:fillRect b="-8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0292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Goal of correcting term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3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BEA1B8-350E-0147-9B36-4DB9E3739A95}"/>
                  </a:ext>
                </a:extLst>
              </p:cNvPr>
              <p:cNvSpPr/>
              <p:nvPr/>
            </p:nvSpPr>
            <p:spPr>
              <a:xfrm>
                <a:off x="1940153" y="1720024"/>
                <a:ext cx="5315622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40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40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4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BEA1B8-350E-0147-9B36-4DB9E3739A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153" y="1720024"/>
                <a:ext cx="5315622" cy="718851"/>
              </a:xfrm>
              <a:prstGeom prst="rect">
                <a:avLst/>
              </a:prstGeom>
              <a:blipFill>
                <a:blip r:embed="rId3"/>
                <a:stretch>
                  <a:fillRect l="-1193"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86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Goal of correcting term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36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/>
              <p:nvPr/>
            </p:nvSpPr>
            <p:spPr>
              <a:xfrm>
                <a:off x="1745327" y="1712946"/>
                <a:ext cx="5230086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4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𝑜𝑏𝑠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327" y="1712946"/>
                <a:ext cx="5230086" cy="718851"/>
              </a:xfrm>
              <a:prstGeom prst="rect">
                <a:avLst/>
              </a:prstGeom>
              <a:blipFill>
                <a:blip r:embed="rId3"/>
                <a:stretch>
                  <a:fillRect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432403-51F4-A742-9E88-3627E8C17EBA}"/>
              </a:ext>
            </a:extLst>
          </p:cNvPr>
          <p:cNvSpPr/>
          <p:nvPr/>
        </p:nvSpPr>
        <p:spPr>
          <a:xfrm>
            <a:off x="3864077" y="1582247"/>
            <a:ext cx="3111336" cy="998722"/>
          </a:xfrm>
          <a:prstGeom prst="roundRect">
            <a:avLst/>
          </a:prstGeom>
          <a:noFill/>
          <a:ln w="508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06900211-9EBC-754C-BB9D-2FCF11E05E19}"/>
              </a:ext>
            </a:extLst>
          </p:cNvPr>
          <p:cNvSpPr/>
          <p:nvPr/>
        </p:nvSpPr>
        <p:spPr>
          <a:xfrm>
            <a:off x="2126268" y="3285010"/>
            <a:ext cx="4615685" cy="1756097"/>
          </a:xfrm>
          <a:prstGeom prst="cloudCallout">
            <a:avLst>
              <a:gd name="adj1" fmla="val 22916"/>
              <a:gd name="adj2" fmla="val -827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2C26A1-97A0-0D48-B68C-8A52F5847D8D}"/>
                  </a:ext>
                </a:extLst>
              </p:cNvPr>
              <p:cNvSpPr txBox="1"/>
              <p:nvPr/>
            </p:nvSpPr>
            <p:spPr>
              <a:xfrm>
                <a:off x="2641130" y="3617143"/>
                <a:ext cx="358596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“Match all the events that your physical modeling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i="1" dirty="0">
                    <a:solidFill>
                      <a:schemeClr val="bg2">
                        <a:lumMod val="25000"/>
                      </a:schemeClr>
                    </a:solidFill>
                  </a:rPr>
                  <a:t> was not able to match”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2C26A1-97A0-0D48-B68C-8A52F5847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130" y="3617143"/>
                <a:ext cx="3585963" cy="1015663"/>
              </a:xfrm>
              <a:prstGeom prst="rect">
                <a:avLst/>
              </a:prstGeom>
              <a:blipFill>
                <a:blip r:embed="rId4"/>
                <a:stretch>
                  <a:fillRect t="-2469" r="-707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C5209B7-A0B3-5449-B787-0ADD7986BACA}"/>
              </a:ext>
            </a:extLst>
          </p:cNvPr>
          <p:cNvSpPr txBox="1"/>
          <p:nvPr/>
        </p:nvSpPr>
        <p:spPr>
          <a:xfrm>
            <a:off x="4166899" y="1091357"/>
            <a:ext cx="2841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5">
                    <a:lumMod val="75000"/>
                  </a:schemeClr>
                </a:solidFill>
              </a:rPr>
              <a:t>FWI data-residuals</a:t>
            </a:r>
          </a:p>
        </p:txBody>
      </p:sp>
    </p:spTree>
    <p:extLst>
      <p:ext uri="{BB962C8B-B14F-4D97-AF65-F5344CB8AC3E}">
        <p14:creationId xmlns:p14="http://schemas.microsoft.com/office/powerpoint/2010/main" val="28650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3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8184F-39EE-A643-B7B7-6628DCCB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47768-4ECD-FA4F-B8C9-0F84D0CD6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product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Robust acoustic velocity model building algorithm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features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Inaccurate initial models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No need for low-frequency + long-offset data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User-friendly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Deployable to 3D field data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results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Diving waves (sep172)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Reflection data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6E13F-79E1-9543-9AB0-C31B45F3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Numerical example – Velocity model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E0238-DE2C-6242-9216-65B59FCE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255"/>
            <a:ext cx="5114260" cy="2828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7D623-BCCC-3D40-89DD-FE5B7482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254" y="1398255"/>
            <a:ext cx="3661665" cy="28282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891F2D-B657-3F47-BEBD-104E716DF1B9}"/>
              </a:ext>
            </a:extLst>
          </p:cNvPr>
          <p:cNvCxnSpPr>
            <a:cxnSpLocks/>
          </p:cNvCxnSpPr>
          <p:nvPr/>
        </p:nvCxnSpPr>
        <p:spPr>
          <a:xfrm>
            <a:off x="262270" y="3370520"/>
            <a:ext cx="4274288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B22B0C-D2CA-D647-AD44-D96E417E9D0A}"/>
              </a:ext>
            </a:extLst>
          </p:cNvPr>
          <p:cNvCxnSpPr>
            <a:cxnSpLocks/>
          </p:cNvCxnSpPr>
          <p:nvPr/>
        </p:nvCxnSpPr>
        <p:spPr>
          <a:xfrm>
            <a:off x="7270926" y="1957094"/>
            <a:ext cx="4497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5AFC18-758B-A346-A562-0AC53ED1EE68}"/>
              </a:ext>
            </a:extLst>
          </p:cNvPr>
          <p:cNvSpPr txBox="1"/>
          <p:nvPr/>
        </p:nvSpPr>
        <p:spPr>
          <a:xfrm>
            <a:off x="6171244" y="1803455"/>
            <a:ext cx="1446028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Interface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FC8E7D-F91B-D549-8C72-99D770C36066}"/>
              </a:ext>
            </a:extLst>
          </p:cNvPr>
          <p:cNvSpPr txBox="1"/>
          <p:nvPr/>
        </p:nvSpPr>
        <p:spPr>
          <a:xfrm>
            <a:off x="1908749" y="3732891"/>
            <a:ext cx="1446028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Interface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12B160-C5E7-CF46-B44A-B893CF171BB7}"/>
              </a:ext>
            </a:extLst>
          </p:cNvPr>
          <p:cNvCxnSpPr>
            <a:cxnSpLocks/>
          </p:cNvCxnSpPr>
          <p:nvPr/>
        </p:nvCxnSpPr>
        <p:spPr>
          <a:xfrm flipH="1" flipV="1">
            <a:off x="1860730" y="3448592"/>
            <a:ext cx="374804" cy="3763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116673C-DBAF-EA41-9327-8AD9564E0139}"/>
              </a:ext>
            </a:extLst>
          </p:cNvPr>
          <p:cNvSpPr txBox="1"/>
          <p:nvPr/>
        </p:nvSpPr>
        <p:spPr>
          <a:xfrm>
            <a:off x="1103931" y="4263205"/>
            <a:ext cx="2590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True velocity model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B2A851-4AD4-E045-85E1-6294CB5CA555}"/>
              </a:ext>
            </a:extLst>
          </p:cNvPr>
          <p:cNvSpPr txBox="1"/>
          <p:nvPr/>
        </p:nvSpPr>
        <p:spPr>
          <a:xfrm>
            <a:off x="5907799" y="4263205"/>
            <a:ext cx="260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1D velocity profiles</a:t>
            </a:r>
          </a:p>
        </p:txBody>
      </p:sp>
    </p:spTree>
    <p:extLst>
      <p:ext uri="{BB962C8B-B14F-4D97-AF65-F5344CB8AC3E}">
        <p14:creationId xmlns:p14="http://schemas.microsoft.com/office/powerpoint/2010/main" val="274250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05845-FC68-CD4C-8B2B-15C7554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5322"/>
            <a:ext cx="2438400" cy="3343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4C147-C6E9-144B-94A0-414CFAE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14" y="1215322"/>
            <a:ext cx="2438400" cy="334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BA16E-D820-0048-900D-D83BA07D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828" y="1215322"/>
            <a:ext cx="2438400" cy="334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/>
              <p:nvPr/>
            </p:nvSpPr>
            <p:spPr>
              <a:xfrm>
                <a:off x="4113829" y="4563409"/>
                <a:ext cx="9163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829" y="4563409"/>
                <a:ext cx="916341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/>
              <p:nvPr/>
            </p:nvSpPr>
            <p:spPr>
              <a:xfrm>
                <a:off x="1595815" y="4598492"/>
                <a:ext cx="733919" cy="4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815" y="4598492"/>
                <a:ext cx="733919" cy="4117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098C132-35E2-FF4F-91A4-6D483EBEDAA7}"/>
                  </a:ext>
                </a:extLst>
              </p:cNvPr>
              <p:cNvSpPr/>
              <p:nvPr/>
            </p:nvSpPr>
            <p:spPr>
              <a:xfrm>
                <a:off x="6513534" y="4563410"/>
                <a:ext cx="1712969" cy="4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098C132-35E2-FF4F-91A4-6D483EBEDA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534" y="4563410"/>
                <a:ext cx="1712969" cy="411779"/>
              </a:xfrm>
              <a:prstGeom prst="rect">
                <a:avLst/>
              </a:prstGeom>
              <a:blipFill>
                <a:blip r:embed="rId7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86AE2F31-37DA-AD4C-8DEB-09F821A3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Numerical example - Data</a:t>
            </a:r>
          </a:p>
        </p:txBody>
      </p:sp>
    </p:spTree>
    <p:extLst>
      <p:ext uri="{BB962C8B-B14F-4D97-AF65-F5344CB8AC3E}">
        <p14:creationId xmlns:p14="http://schemas.microsoft.com/office/powerpoint/2010/main" val="2205552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32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7988D8-90C3-2442-B2FB-D9AB808E1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</a:t>
            </a:r>
          </a:p>
        </p:txBody>
      </p:sp>
    </p:spTree>
    <p:extLst>
      <p:ext uri="{BB962C8B-B14F-4D97-AF65-F5344CB8AC3E}">
        <p14:creationId xmlns:p14="http://schemas.microsoft.com/office/powerpoint/2010/main" val="2793737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/>
              <p:nvPr/>
            </p:nvSpPr>
            <p:spPr>
              <a:xfrm>
                <a:off x="2232344" y="1881912"/>
                <a:ext cx="408720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344" y="1881912"/>
                <a:ext cx="4087209" cy="707886"/>
              </a:xfrm>
              <a:prstGeom prst="rect">
                <a:avLst/>
              </a:prstGeom>
              <a:blipFill>
                <a:blip r:embed="rId2"/>
                <a:stretch>
                  <a:fillRect l="-310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9B4AF2-4277-DE41-9E35-563032494E20}"/>
                  </a:ext>
                </a:extLst>
              </p:cNvPr>
              <p:cNvSpPr txBox="1"/>
              <p:nvPr/>
            </p:nvSpPr>
            <p:spPr>
              <a:xfrm>
                <a:off x="923544" y="3593592"/>
                <a:ext cx="485705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Born modeling operator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9B4AF2-4277-DE41-9E35-563032494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3593592"/>
                <a:ext cx="4857054" cy="477054"/>
              </a:xfrm>
              <a:prstGeom prst="rect">
                <a:avLst/>
              </a:prstGeom>
              <a:blipFill>
                <a:blip r:embed="rId3"/>
                <a:stretch>
                  <a:fillRect l="-1828" t="-10256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B0B695-4F18-674F-AFB6-AB8BD6809467}"/>
                  </a:ext>
                </a:extLst>
              </p:cNvPr>
              <p:cNvSpPr txBox="1"/>
              <p:nvPr/>
            </p:nvSpPr>
            <p:spPr>
              <a:xfrm>
                <a:off x="923544" y="4148593"/>
                <a:ext cx="71470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Image (perturbation)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B0B695-4F18-674F-AFB6-AB8BD6809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4148593"/>
                <a:ext cx="7147030" cy="477054"/>
              </a:xfrm>
              <a:prstGeom prst="rect">
                <a:avLst/>
              </a:prstGeom>
              <a:blipFill>
                <a:blip r:embed="rId4"/>
                <a:stretch>
                  <a:fillRect l="-124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6CC5C56-73F3-234C-B7A0-D372A2256C5D}"/>
              </a:ext>
            </a:extLst>
          </p:cNvPr>
          <p:cNvSpPr txBox="1"/>
          <p:nvPr/>
        </p:nvSpPr>
        <p:spPr>
          <a:xfrm>
            <a:off x="3815541" y="1204350"/>
            <a:ext cx="2821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Born modeling operator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BA56314-5428-6F47-801D-6B88B0191941}"/>
              </a:ext>
            </a:extLst>
          </p:cNvPr>
          <p:cNvSpPr/>
          <p:nvPr/>
        </p:nvSpPr>
        <p:spPr>
          <a:xfrm rot="5400000">
            <a:off x="4977618" y="1126113"/>
            <a:ext cx="238539" cy="1367420"/>
          </a:xfrm>
          <a:prstGeom prst="leftBrace">
            <a:avLst>
              <a:gd name="adj1" fmla="val 5833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684BB33-F4FC-DD4D-B3AB-5C62C6305A76}"/>
              </a:ext>
            </a:extLst>
          </p:cNvPr>
          <p:cNvSpPr/>
          <p:nvPr/>
        </p:nvSpPr>
        <p:spPr>
          <a:xfrm rot="16200000">
            <a:off x="5885125" y="2391525"/>
            <a:ext cx="172325" cy="683711"/>
          </a:xfrm>
          <a:prstGeom prst="leftBrace">
            <a:avLst>
              <a:gd name="adj1" fmla="val 5833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54337C-5B64-1744-A47A-FF89B39446F6}"/>
              </a:ext>
            </a:extLst>
          </p:cNvPr>
          <p:cNvSpPr txBox="1"/>
          <p:nvPr/>
        </p:nvSpPr>
        <p:spPr>
          <a:xfrm>
            <a:off x="5349709" y="2812340"/>
            <a:ext cx="1243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66061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7" grpId="0" animBg="1"/>
      <p:bldP spid="17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794135" y="2633128"/>
            <a:ext cx="1574483" cy="11683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 err="1">
              <a:solidFill>
                <a:schemeClr val="accent5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94137" y="2626560"/>
            <a:ext cx="1913810" cy="65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94138" y="2630316"/>
            <a:ext cx="5713" cy="14133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483335" y="2210480"/>
            <a:ext cx="237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477" y="3723458"/>
            <a:ext cx="40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18515" y="4275552"/>
                <a:ext cx="1553688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15" y="4275552"/>
                <a:ext cx="1553688" cy="553998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 bwMode="auto">
          <a:xfrm>
            <a:off x="5710077" y="2633128"/>
            <a:ext cx="1574483" cy="11683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 err="1">
              <a:solidFill>
                <a:schemeClr val="accent5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710079" y="2626560"/>
            <a:ext cx="1913810" cy="65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710080" y="2630316"/>
            <a:ext cx="5713" cy="14133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7536130" y="2294574"/>
            <a:ext cx="142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receivers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87549" y="3722986"/>
            <a:ext cx="62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5715794" y="2020558"/>
            <a:ext cx="1068704" cy="60600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6122670" y="1742963"/>
            <a:ext cx="1823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shots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3285139" y="2796088"/>
            <a:ext cx="1763734" cy="1081781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710077" y="4275552"/>
                <a:ext cx="1553688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𝑑𝑎𝑡𝑎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077" y="4275552"/>
                <a:ext cx="1553688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813258" y="2263437"/>
                <a:ext cx="767774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/>
                        </a:rPr>
                        <m:t>𝐵</m:t>
                      </m:r>
                    </m:oMath>
                  </m:oMathPara>
                </a14:m>
                <a:endParaRPr lang="en-US" sz="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258" y="2263437"/>
                <a:ext cx="767774" cy="861774"/>
              </a:xfrm>
              <a:prstGeom prst="rect">
                <a:avLst/>
              </a:prstGeom>
              <a:blipFill>
                <a:blip r:embed="rId4"/>
                <a:stretch>
                  <a:fillRect l="-6557" r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9B1749F3-0FFB-9C4A-94E0-88085491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3844"/>
            <a:ext cx="8334369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 – Dimensional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0006B-C32A-1B42-B860-606EC65D08DE}"/>
              </a:ext>
            </a:extLst>
          </p:cNvPr>
          <p:cNvSpPr txBox="1"/>
          <p:nvPr/>
        </p:nvSpPr>
        <p:spPr>
          <a:xfrm>
            <a:off x="4619708" y="2806810"/>
            <a:ext cx="184731" cy="288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A5380F-B636-D545-817D-A902FD124ED6}"/>
              </a:ext>
            </a:extLst>
          </p:cNvPr>
          <p:cNvSpPr txBox="1"/>
          <p:nvPr/>
        </p:nvSpPr>
        <p:spPr>
          <a:xfrm>
            <a:off x="3519443" y="3167701"/>
            <a:ext cx="1250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681216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794135" y="2633128"/>
            <a:ext cx="1574483" cy="11683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 err="1">
              <a:solidFill>
                <a:schemeClr val="accent5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94137" y="2626560"/>
            <a:ext cx="1913810" cy="65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94138" y="2630316"/>
            <a:ext cx="5713" cy="14133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483335" y="2210480"/>
            <a:ext cx="237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477" y="3723458"/>
            <a:ext cx="40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18515" y="4275552"/>
                <a:ext cx="1553688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15" y="4275552"/>
                <a:ext cx="1553688" cy="553998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 bwMode="auto">
          <a:xfrm>
            <a:off x="5710077" y="2633128"/>
            <a:ext cx="1574483" cy="11683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 err="1">
              <a:solidFill>
                <a:schemeClr val="accent5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710079" y="2626560"/>
            <a:ext cx="1913810" cy="65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710080" y="2630316"/>
            <a:ext cx="5713" cy="14133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7536130" y="2294574"/>
            <a:ext cx="142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receivers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87549" y="3722986"/>
            <a:ext cx="62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5715794" y="2020558"/>
            <a:ext cx="1068704" cy="60600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6122670" y="1742963"/>
            <a:ext cx="1823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710077" y="4275552"/>
                <a:ext cx="1553688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𝑑𝑎𝑡𝑎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077" y="4275552"/>
                <a:ext cx="1553688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9B1749F3-0FFB-9C4A-94E0-88085491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51535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 – Dimensional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0006B-C32A-1B42-B860-606EC65D08DE}"/>
              </a:ext>
            </a:extLst>
          </p:cNvPr>
          <p:cNvSpPr txBox="1"/>
          <p:nvPr/>
        </p:nvSpPr>
        <p:spPr>
          <a:xfrm>
            <a:off x="4619708" y="2806810"/>
            <a:ext cx="184731" cy="288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90C47670-0D18-034E-A1D4-3701BC84AC9D}"/>
              </a:ext>
            </a:extLst>
          </p:cNvPr>
          <p:cNvSpPr/>
          <p:nvPr/>
        </p:nvSpPr>
        <p:spPr>
          <a:xfrm rot="10800000">
            <a:off x="3187704" y="2796088"/>
            <a:ext cx="1763734" cy="1081781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86BED5-62C7-1441-8546-B44C33193B71}"/>
              </a:ext>
            </a:extLst>
          </p:cNvPr>
          <p:cNvSpPr txBox="1"/>
          <p:nvPr/>
        </p:nvSpPr>
        <p:spPr>
          <a:xfrm>
            <a:off x="3736798" y="3167701"/>
            <a:ext cx="1250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MIGRATION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6F3B8E4-3D9B-0A49-B21E-ABD67EF6B2BB}"/>
                  </a:ext>
                </a:extLst>
              </p:cNvPr>
              <p:cNvSpPr/>
              <p:nvPr/>
            </p:nvSpPr>
            <p:spPr>
              <a:xfrm>
                <a:off x="3813258" y="2263437"/>
                <a:ext cx="1018804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5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sz="5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6F3B8E4-3D9B-0A49-B21E-ABD67EF6B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258" y="2263437"/>
                <a:ext cx="1018804" cy="861774"/>
              </a:xfrm>
              <a:prstGeom prst="rect">
                <a:avLst/>
              </a:prstGeom>
              <a:blipFill>
                <a:blip r:embed="rId4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1114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/>
              <p:nvPr/>
            </p:nvSpPr>
            <p:spPr>
              <a:xfrm>
                <a:off x="1745327" y="2317631"/>
                <a:ext cx="5230086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4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𝑜𝑏𝑠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327" y="2317631"/>
                <a:ext cx="5230086" cy="718851"/>
              </a:xfrm>
              <a:prstGeom prst="rect">
                <a:avLst/>
              </a:prstGeom>
              <a:blipFill>
                <a:blip r:embed="rId2"/>
                <a:stretch>
                  <a:fillRect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92D6613A-5310-954D-9FA4-0D42136E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</a:t>
            </a:r>
          </a:p>
        </p:txBody>
      </p:sp>
    </p:spTree>
    <p:extLst>
      <p:ext uri="{BB962C8B-B14F-4D97-AF65-F5344CB8AC3E}">
        <p14:creationId xmlns:p14="http://schemas.microsoft.com/office/powerpoint/2010/main" val="3395008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/>
              <p:nvPr/>
            </p:nvSpPr>
            <p:spPr>
              <a:xfrm>
                <a:off x="1745327" y="2317631"/>
                <a:ext cx="5230086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4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𝑜𝑏𝑠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327" y="2317631"/>
                <a:ext cx="5230086" cy="718851"/>
              </a:xfrm>
              <a:prstGeom prst="rect">
                <a:avLst/>
              </a:prstGeom>
              <a:blipFill>
                <a:blip r:embed="rId2"/>
                <a:stretch>
                  <a:fillRect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BF81B59-73DE-9549-B0FA-4A74B1ED2FBD}"/>
              </a:ext>
            </a:extLst>
          </p:cNvPr>
          <p:cNvSpPr/>
          <p:nvPr/>
        </p:nvSpPr>
        <p:spPr>
          <a:xfrm>
            <a:off x="1745327" y="2298788"/>
            <a:ext cx="1607573" cy="7188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4031B3B-C83C-294A-B396-1B62F4F4CF1A}"/>
                  </a:ext>
                </a:extLst>
              </p:cNvPr>
              <p:cNvSpPr/>
              <p:nvPr/>
            </p:nvSpPr>
            <p:spPr>
              <a:xfrm>
                <a:off x="1400875" y="2294274"/>
                <a:ext cx="207524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40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4031B3B-C83C-294A-B396-1B62F4F4C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875" y="2294274"/>
                <a:ext cx="2075248" cy="707886"/>
              </a:xfrm>
              <a:prstGeom prst="rect">
                <a:avLst/>
              </a:prstGeom>
              <a:blipFill>
                <a:blip r:embed="rId3"/>
                <a:stretch>
                  <a:fillRect l="-606" b="-26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7C0FBF29-98E5-7045-9C2B-F65B3EAA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E72AC6-95D3-254C-87DF-8132F3201AE6}"/>
              </a:ext>
            </a:extLst>
          </p:cNvPr>
          <p:cNvCxnSpPr>
            <a:cxnSpLocks/>
          </p:cNvCxnSpPr>
          <p:nvPr/>
        </p:nvCxnSpPr>
        <p:spPr>
          <a:xfrm flipV="1">
            <a:off x="3127022" y="3036483"/>
            <a:ext cx="0" cy="587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DFF694-B615-BF45-B031-90E39FE15463}"/>
                  </a:ext>
                </a:extLst>
              </p:cNvPr>
              <p:cNvSpPr txBox="1"/>
              <p:nvPr/>
            </p:nvSpPr>
            <p:spPr>
              <a:xfrm>
                <a:off x="1158305" y="3623733"/>
                <a:ext cx="49941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</a:rPr>
                  <a:t>Can we find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</a:rPr>
                  <a:t> that satisfies </a:t>
                </a:r>
              </a:p>
              <a:p>
                <a:r>
                  <a:rPr lang="en-US" sz="3000" dirty="0">
                    <a:solidFill>
                      <a:srgbClr val="FF0000"/>
                    </a:solidFill>
                  </a:rPr>
                  <a:t>this condition?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DFF694-B615-BF45-B031-90E39FE15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05" y="3623733"/>
                <a:ext cx="4994140" cy="1015663"/>
              </a:xfrm>
              <a:prstGeom prst="rect">
                <a:avLst/>
              </a:prstGeom>
              <a:blipFill>
                <a:blip r:embed="rId4"/>
                <a:stretch>
                  <a:fillRect l="-253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3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BF81B59-73DE-9549-B0FA-4A74B1ED2FBD}"/>
              </a:ext>
            </a:extLst>
          </p:cNvPr>
          <p:cNvSpPr/>
          <p:nvPr/>
        </p:nvSpPr>
        <p:spPr>
          <a:xfrm>
            <a:off x="1745327" y="2298788"/>
            <a:ext cx="1607573" cy="7188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0FBF29-98E5-7045-9C2B-F65B3EAA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71852F4-052E-8D49-BBCA-17C7920854EA}"/>
                  </a:ext>
                </a:extLst>
              </p:cNvPr>
              <p:cNvSpPr/>
              <p:nvPr/>
            </p:nvSpPr>
            <p:spPr>
              <a:xfrm>
                <a:off x="1060698" y="2125166"/>
                <a:ext cx="6629059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4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4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4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4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71852F4-052E-8D49-BBCA-17C792085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98" y="2125166"/>
                <a:ext cx="6629059" cy="1013547"/>
              </a:xfrm>
              <a:prstGeom prst="rect">
                <a:avLst/>
              </a:prstGeom>
              <a:blipFill>
                <a:blip r:embed="rId2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1EF3E7A-5A93-C54B-B37D-39F3E14F15A5}"/>
              </a:ext>
            </a:extLst>
          </p:cNvPr>
          <p:cNvSpPr/>
          <p:nvPr/>
        </p:nvSpPr>
        <p:spPr>
          <a:xfrm>
            <a:off x="3453163" y="2016003"/>
            <a:ext cx="3792589" cy="11342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564AEA4-86C9-974D-838E-9AD70CF457DE}"/>
                  </a:ext>
                </a:extLst>
              </p:cNvPr>
              <p:cNvSpPr/>
              <p:nvPr/>
            </p:nvSpPr>
            <p:spPr>
              <a:xfrm>
                <a:off x="3262956" y="2171879"/>
                <a:ext cx="4165820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564AEA4-86C9-974D-838E-9AD70CF45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956" y="2171879"/>
                <a:ext cx="4165820" cy="1013547"/>
              </a:xfrm>
              <a:prstGeom prst="rect">
                <a:avLst/>
              </a:prstGeom>
              <a:blipFill>
                <a:blip r:embed="rId3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EF4A010-7630-B24F-B0CA-A184A4956F44}"/>
              </a:ext>
            </a:extLst>
          </p:cNvPr>
          <p:cNvSpPr txBox="1"/>
          <p:nvPr/>
        </p:nvSpPr>
        <p:spPr>
          <a:xfrm>
            <a:off x="7382476" y="2873416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22E5B2-179A-4747-BD86-26AAA7317332}"/>
              </a:ext>
            </a:extLst>
          </p:cNvPr>
          <p:cNvSpPr txBox="1"/>
          <p:nvPr/>
        </p:nvSpPr>
        <p:spPr>
          <a:xfrm>
            <a:off x="7382476" y="1906455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7093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19C08C-4CA8-1F47-ACF7-CBF0F4489599}"/>
              </a:ext>
            </a:extLst>
          </p:cNvPr>
          <p:cNvSpPr/>
          <p:nvPr/>
        </p:nvSpPr>
        <p:spPr>
          <a:xfrm>
            <a:off x="1858297" y="1712946"/>
            <a:ext cx="1415845" cy="7188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F25AFD-0275-5840-9952-437EAA1C5927}"/>
                  </a:ext>
                </a:extLst>
              </p:cNvPr>
              <p:cNvSpPr/>
              <p:nvPr/>
            </p:nvSpPr>
            <p:spPr>
              <a:xfrm>
                <a:off x="411711" y="2132342"/>
                <a:ext cx="8733530" cy="9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F25AFD-0275-5840-9952-437EAA1C5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11" y="2132342"/>
                <a:ext cx="8733530" cy="987963"/>
              </a:xfrm>
              <a:prstGeom prst="rect">
                <a:avLst/>
              </a:prstGeom>
              <a:blipFill>
                <a:blip r:embed="rId2"/>
                <a:stretch>
                  <a:fillRect l="-290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5AE651-5EBF-AD4B-AA85-FA1C79604A6D}"/>
                  </a:ext>
                </a:extLst>
              </p:cNvPr>
              <p:cNvSpPr/>
              <p:nvPr/>
            </p:nvSpPr>
            <p:spPr>
              <a:xfrm>
                <a:off x="2142838" y="2744240"/>
                <a:ext cx="5118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5AE651-5EBF-AD4B-AA85-FA1C79604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838" y="2744240"/>
                <a:ext cx="511871" cy="584775"/>
              </a:xfrm>
              <a:prstGeom prst="rect">
                <a:avLst/>
              </a:prstGeom>
              <a:blipFill>
                <a:blip r:embed="rId3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B28F998B-1EBA-0047-8069-10EE0E8B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D87CCAB4-865F-604C-874D-3D81FF92E4EC}"/>
              </a:ext>
            </a:extLst>
          </p:cNvPr>
          <p:cNvSpPr/>
          <p:nvPr/>
        </p:nvSpPr>
        <p:spPr>
          <a:xfrm rot="16200000">
            <a:off x="5700749" y="1063430"/>
            <a:ext cx="363122" cy="4389786"/>
          </a:xfrm>
          <a:prstGeom prst="leftBrace">
            <a:avLst>
              <a:gd name="adj1" fmla="val 71279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56388D-325B-5C49-A717-5F82DBA44FB2}"/>
                  </a:ext>
                </a:extLst>
              </p:cNvPr>
              <p:cNvSpPr txBox="1"/>
              <p:nvPr/>
            </p:nvSpPr>
            <p:spPr>
              <a:xfrm>
                <a:off x="4833256" y="3543603"/>
                <a:ext cx="2449286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9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56388D-325B-5C49-A717-5F82DBA44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256" y="3543603"/>
                <a:ext cx="2449286" cy="538609"/>
              </a:xfrm>
              <a:prstGeom prst="rect">
                <a:avLst/>
              </a:prstGeom>
              <a:blipFill>
                <a:blip r:embed="rId4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2E6DE7EA-8DE5-304A-9963-4F5D88DCB40B}"/>
              </a:ext>
            </a:extLst>
          </p:cNvPr>
          <p:cNvSpPr/>
          <p:nvPr/>
        </p:nvSpPr>
        <p:spPr>
          <a:xfrm rot="5400000">
            <a:off x="6690047" y="947668"/>
            <a:ext cx="363122" cy="2411184"/>
          </a:xfrm>
          <a:prstGeom prst="leftBrace">
            <a:avLst>
              <a:gd name="adj1" fmla="val 71279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96FF5D-A0AA-4645-8941-C9BA62A848FE}"/>
              </a:ext>
            </a:extLst>
          </p:cNvPr>
          <p:cNvSpPr txBox="1"/>
          <p:nvPr/>
        </p:nvSpPr>
        <p:spPr>
          <a:xfrm>
            <a:off x="5475957" y="1396083"/>
            <a:ext cx="309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70C0"/>
                </a:solidFill>
              </a:rPr>
              <a:t>FWI data-residuals</a:t>
            </a:r>
          </a:p>
        </p:txBody>
      </p:sp>
    </p:spTree>
    <p:extLst>
      <p:ext uri="{BB962C8B-B14F-4D97-AF65-F5344CB8AC3E}">
        <p14:creationId xmlns:p14="http://schemas.microsoft.com/office/powerpoint/2010/main" val="279884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168CC-E1AC-4B4B-B3A3-47C74F652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C9AF83-8978-F345-83B5-E9A2AA5A5501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Initial model</a:t>
            </a:r>
          </a:p>
        </p:txBody>
      </p:sp>
    </p:spTree>
    <p:extLst>
      <p:ext uri="{BB962C8B-B14F-4D97-AF65-F5344CB8AC3E}">
        <p14:creationId xmlns:p14="http://schemas.microsoft.com/office/powerpoint/2010/main" val="3453525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19C08C-4CA8-1F47-ACF7-CBF0F4489599}"/>
              </a:ext>
            </a:extLst>
          </p:cNvPr>
          <p:cNvSpPr/>
          <p:nvPr/>
        </p:nvSpPr>
        <p:spPr>
          <a:xfrm>
            <a:off x="1858297" y="1712946"/>
            <a:ext cx="1415845" cy="7188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F25AFD-0275-5840-9952-437EAA1C5927}"/>
                  </a:ext>
                </a:extLst>
              </p:cNvPr>
              <p:cNvSpPr/>
              <p:nvPr/>
            </p:nvSpPr>
            <p:spPr>
              <a:xfrm>
                <a:off x="411711" y="2132342"/>
                <a:ext cx="8733530" cy="9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F25AFD-0275-5840-9952-437EAA1C5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11" y="2132342"/>
                <a:ext cx="8733530" cy="987963"/>
              </a:xfrm>
              <a:prstGeom prst="rect">
                <a:avLst/>
              </a:prstGeom>
              <a:blipFill>
                <a:blip r:embed="rId2"/>
                <a:stretch>
                  <a:fillRect l="-290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5AE651-5EBF-AD4B-AA85-FA1C79604A6D}"/>
                  </a:ext>
                </a:extLst>
              </p:cNvPr>
              <p:cNvSpPr/>
              <p:nvPr/>
            </p:nvSpPr>
            <p:spPr>
              <a:xfrm>
                <a:off x="2142838" y="2744240"/>
                <a:ext cx="5118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5AE651-5EBF-AD4B-AA85-FA1C79604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838" y="2744240"/>
                <a:ext cx="511871" cy="584775"/>
              </a:xfrm>
              <a:prstGeom prst="rect">
                <a:avLst/>
              </a:prstGeom>
              <a:blipFill>
                <a:blip r:embed="rId3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B28F998B-1EBA-0047-8069-10EE0E8B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Born modeling</a:t>
            </a:r>
          </a:p>
        </p:txBody>
      </p:sp>
    </p:spTree>
    <p:extLst>
      <p:ext uri="{BB962C8B-B14F-4D97-AF65-F5344CB8AC3E}">
        <p14:creationId xmlns:p14="http://schemas.microsoft.com/office/powerpoint/2010/main" val="637922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Conventional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 – Iteration #</a:t>
            </a: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05845-FC68-CD4C-8B2B-15C7554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5322"/>
            <a:ext cx="2438400" cy="3343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4C147-C6E9-144B-94A0-414CFAE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14" y="1215322"/>
            <a:ext cx="2438400" cy="334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BA16E-D820-0048-900D-D83BA07D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828" y="1215322"/>
            <a:ext cx="2438400" cy="334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/>
              <p:nvPr/>
            </p:nvSpPr>
            <p:spPr>
              <a:xfrm>
                <a:off x="4113829" y="4610161"/>
                <a:ext cx="11167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829" y="4610161"/>
                <a:ext cx="1116716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/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098C132-35E2-FF4F-91A4-6D483EBEDAA7}"/>
                  </a:ext>
                </a:extLst>
              </p:cNvPr>
              <p:cNvSpPr/>
              <p:nvPr/>
            </p:nvSpPr>
            <p:spPr>
              <a:xfrm>
                <a:off x="6969615" y="4610161"/>
                <a:ext cx="7518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098C132-35E2-FF4F-91A4-6D483EBEDA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615" y="4610161"/>
                <a:ext cx="751808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634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Conventional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 – Iteration #</a:t>
            </a:r>
            <a:r>
              <a:rPr lang="en-US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05845-FC68-CD4C-8B2B-15C7554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5322"/>
            <a:ext cx="2438400" cy="3343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4C147-C6E9-144B-94A0-414CFAE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14" y="1215322"/>
            <a:ext cx="2438400" cy="334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BA16E-D820-0048-900D-D83BA07D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828" y="1215322"/>
            <a:ext cx="2438400" cy="334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/>
              <p:nvPr/>
            </p:nvSpPr>
            <p:spPr>
              <a:xfrm>
                <a:off x="4113829" y="4610161"/>
                <a:ext cx="11167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829" y="4610161"/>
                <a:ext cx="1116716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/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6219911-E15C-E044-8CB9-A97F88410735}"/>
                  </a:ext>
                </a:extLst>
              </p:cNvPr>
              <p:cNvSpPr/>
              <p:nvPr/>
            </p:nvSpPr>
            <p:spPr>
              <a:xfrm>
                <a:off x="6969615" y="4610161"/>
                <a:ext cx="7518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6219911-E15C-E044-8CB9-A97F88410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615" y="4610161"/>
                <a:ext cx="751808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917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Conventional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 – Iteration #</a:t>
            </a:r>
            <a:r>
              <a:rPr lang="en-US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05845-FC68-CD4C-8B2B-15C7554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5322"/>
            <a:ext cx="2438400" cy="3343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4C147-C6E9-144B-94A0-414CFAE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14" y="1215322"/>
            <a:ext cx="2438399" cy="334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BA16E-D820-0048-900D-D83BA07D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828" y="1215322"/>
            <a:ext cx="2438399" cy="334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/>
              <p:nvPr/>
            </p:nvSpPr>
            <p:spPr>
              <a:xfrm>
                <a:off x="4113829" y="4610161"/>
                <a:ext cx="11167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829" y="4610161"/>
                <a:ext cx="1116716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/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CF45FDE-4D3E-3547-8B3B-FB902D9ADF43}"/>
                  </a:ext>
                </a:extLst>
              </p:cNvPr>
              <p:cNvSpPr/>
              <p:nvPr/>
            </p:nvSpPr>
            <p:spPr>
              <a:xfrm>
                <a:off x="6969615" y="4610161"/>
                <a:ext cx="7518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CF45FDE-4D3E-3547-8B3B-FB902D9AD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615" y="4610161"/>
                <a:ext cx="751808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482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Convergence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568E2-1374-A146-9B15-13ED12AE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24" y="1272718"/>
            <a:ext cx="4851875" cy="3668909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8731D5-B4B6-5A41-836D-8275BFF8DF6D}"/>
              </a:ext>
            </a:extLst>
          </p:cNvPr>
          <p:cNvCxnSpPr>
            <a:cxnSpLocks/>
          </p:cNvCxnSpPr>
          <p:nvPr/>
        </p:nvCxnSpPr>
        <p:spPr>
          <a:xfrm>
            <a:off x="7195456" y="1447800"/>
            <a:ext cx="576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4252E01-840E-1648-B92D-4C54032215DC}"/>
              </a:ext>
            </a:extLst>
          </p:cNvPr>
          <p:cNvSpPr txBox="1"/>
          <p:nvPr/>
        </p:nvSpPr>
        <p:spPr>
          <a:xfrm>
            <a:off x="7815261" y="1281533"/>
            <a:ext cx="1437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Conventional</a:t>
            </a:r>
          </a:p>
        </p:txBody>
      </p:sp>
    </p:spTree>
    <p:extLst>
      <p:ext uri="{BB962C8B-B14F-4D97-AF65-F5344CB8AC3E}">
        <p14:creationId xmlns:p14="http://schemas.microsoft.com/office/powerpoint/2010/main" val="3277845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Extended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/>
              <p:nvPr/>
            </p:nvSpPr>
            <p:spPr>
              <a:xfrm>
                <a:off x="2232344" y="1881912"/>
                <a:ext cx="4087209" cy="718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40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16BAD3-EB55-8D4F-9AD1-32E092AA2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344" y="1881912"/>
                <a:ext cx="4087209" cy="718979"/>
              </a:xfrm>
              <a:prstGeom prst="rect">
                <a:avLst/>
              </a:prstGeom>
              <a:blipFill>
                <a:blip r:embed="rId2"/>
                <a:stretch>
                  <a:fillRect l="-310" t="-3448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9B4AF2-4277-DE41-9E35-563032494E20}"/>
                  </a:ext>
                </a:extLst>
              </p:cNvPr>
              <p:cNvSpPr txBox="1"/>
              <p:nvPr/>
            </p:nvSpPr>
            <p:spPr>
              <a:xfrm>
                <a:off x="923544" y="3593592"/>
                <a:ext cx="6371778" cy="483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5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5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5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Extended Born modeling operator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9B4AF2-4277-DE41-9E35-563032494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3593592"/>
                <a:ext cx="6371778" cy="483979"/>
              </a:xfrm>
              <a:prstGeom prst="rect">
                <a:avLst/>
              </a:prstGeom>
              <a:blipFill>
                <a:blip r:embed="rId3"/>
                <a:stretch>
                  <a:fillRect l="-1394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B0B695-4F18-674F-AFB6-AB8BD6809467}"/>
                  </a:ext>
                </a:extLst>
              </p:cNvPr>
              <p:cNvSpPr txBox="1"/>
              <p:nvPr/>
            </p:nvSpPr>
            <p:spPr>
              <a:xfrm>
                <a:off x="923544" y="4148593"/>
                <a:ext cx="71470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5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Extended image (perturbation)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B0B695-4F18-674F-AFB6-AB8BD6809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4148593"/>
                <a:ext cx="7147030" cy="477054"/>
              </a:xfrm>
              <a:prstGeom prst="rect">
                <a:avLst/>
              </a:prstGeom>
              <a:blipFill>
                <a:blip r:embed="rId4"/>
                <a:stretch>
                  <a:fillRect l="-124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6CC5C56-73F3-234C-B7A0-D372A2256C5D}"/>
              </a:ext>
            </a:extLst>
          </p:cNvPr>
          <p:cNvSpPr txBox="1"/>
          <p:nvPr/>
        </p:nvSpPr>
        <p:spPr>
          <a:xfrm>
            <a:off x="3033397" y="1204350"/>
            <a:ext cx="4126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Extended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Born modeling operator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BA56314-5428-6F47-801D-6B88B0191941}"/>
              </a:ext>
            </a:extLst>
          </p:cNvPr>
          <p:cNvSpPr/>
          <p:nvPr/>
        </p:nvSpPr>
        <p:spPr>
          <a:xfrm rot="5400000">
            <a:off x="4977618" y="1126113"/>
            <a:ext cx="238539" cy="1367420"/>
          </a:xfrm>
          <a:prstGeom prst="leftBrace">
            <a:avLst>
              <a:gd name="adj1" fmla="val 5833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684BB33-F4FC-DD4D-B3AB-5C62C6305A76}"/>
              </a:ext>
            </a:extLst>
          </p:cNvPr>
          <p:cNvSpPr/>
          <p:nvPr/>
        </p:nvSpPr>
        <p:spPr>
          <a:xfrm rot="16200000">
            <a:off x="5885125" y="2439232"/>
            <a:ext cx="172325" cy="683711"/>
          </a:xfrm>
          <a:prstGeom prst="leftBrace">
            <a:avLst>
              <a:gd name="adj1" fmla="val 5833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54337C-5B64-1744-A47A-FF89B39446F6}"/>
              </a:ext>
            </a:extLst>
          </p:cNvPr>
          <p:cNvSpPr txBox="1"/>
          <p:nvPr/>
        </p:nvSpPr>
        <p:spPr>
          <a:xfrm>
            <a:off x="4998480" y="2907756"/>
            <a:ext cx="194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Extended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6747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7" grpId="0" animBg="1"/>
      <p:bldP spid="17" grpId="0" animBg="1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extLst>
              <a:ext uri="{FF2B5EF4-FFF2-40B4-BE49-F238E27FC236}">
                <a16:creationId xmlns:a16="http://schemas.microsoft.com/office/drawing/2014/main" id="{45E8019C-D0BC-B244-B8B6-A23D3E7C69FB}"/>
              </a:ext>
            </a:extLst>
          </p:cNvPr>
          <p:cNvSpPr/>
          <p:nvPr/>
        </p:nvSpPr>
        <p:spPr>
          <a:xfrm>
            <a:off x="3285139" y="2728633"/>
            <a:ext cx="1802410" cy="1247554"/>
          </a:xfrm>
          <a:prstGeom prst="rightArrow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794135" y="2633128"/>
            <a:ext cx="1574483" cy="11683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 err="1">
              <a:solidFill>
                <a:schemeClr val="accent5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94137" y="2626560"/>
            <a:ext cx="1913810" cy="65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94138" y="2630316"/>
            <a:ext cx="5713" cy="14133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799852" y="2020558"/>
            <a:ext cx="1068704" cy="606003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552168" y="1671843"/>
            <a:ext cx="1823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EXTENDED AXIS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710077" y="2633128"/>
            <a:ext cx="1574483" cy="11683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 err="1">
              <a:solidFill>
                <a:schemeClr val="accent5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710079" y="2626560"/>
            <a:ext cx="1913810" cy="65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710080" y="2630316"/>
            <a:ext cx="5713" cy="14133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5715794" y="2020558"/>
            <a:ext cx="1068704" cy="60600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18515" y="4275552"/>
                <a:ext cx="1553688" cy="55399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15" y="4275552"/>
                <a:ext cx="1553688" cy="5539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10077" y="4275552"/>
                <a:ext cx="1553688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𝑑𝑎𝑡𝑎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077" y="4275552"/>
                <a:ext cx="1553688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2483335" y="2210480"/>
            <a:ext cx="237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8477" y="3723458"/>
            <a:ext cx="40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6130" y="2294574"/>
            <a:ext cx="142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receivers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87549" y="3722986"/>
            <a:ext cx="62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22670" y="1742963"/>
            <a:ext cx="1823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shots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D04416F-E5C7-D64F-B522-E48B288E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Extended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 – Dimensional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57550A5-5224-4A41-9FED-A1454F340ACC}"/>
                  </a:ext>
                </a:extLst>
              </p:cNvPr>
              <p:cNvSpPr/>
              <p:nvPr/>
            </p:nvSpPr>
            <p:spPr>
              <a:xfrm>
                <a:off x="3688893" y="2150604"/>
                <a:ext cx="766171" cy="8756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5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5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57550A5-5224-4A41-9FED-A1454F340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893" y="2150604"/>
                <a:ext cx="766171" cy="875689"/>
              </a:xfrm>
              <a:prstGeom prst="rect">
                <a:avLst/>
              </a:prstGeom>
              <a:blipFill>
                <a:blip r:embed="rId4"/>
                <a:stretch>
                  <a:fillRect l="-3226" t="-7143" r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4443205-E029-B14B-99CB-615D720A4FEF}"/>
              </a:ext>
            </a:extLst>
          </p:cNvPr>
          <p:cNvSpPr txBox="1"/>
          <p:nvPr/>
        </p:nvSpPr>
        <p:spPr>
          <a:xfrm>
            <a:off x="3504453" y="3070266"/>
            <a:ext cx="125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EXTENDED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1159109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extLst>
              <a:ext uri="{FF2B5EF4-FFF2-40B4-BE49-F238E27FC236}">
                <a16:creationId xmlns:a16="http://schemas.microsoft.com/office/drawing/2014/main" id="{45E8019C-D0BC-B244-B8B6-A23D3E7C69FB}"/>
              </a:ext>
            </a:extLst>
          </p:cNvPr>
          <p:cNvSpPr/>
          <p:nvPr/>
        </p:nvSpPr>
        <p:spPr>
          <a:xfrm rot="10800000">
            <a:off x="2988535" y="2738876"/>
            <a:ext cx="1802410" cy="1247554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794135" y="2633128"/>
            <a:ext cx="1574483" cy="11683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 err="1">
              <a:solidFill>
                <a:schemeClr val="accent5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94137" y="2626560"/>
            <a:ext cx="1913810" cy="65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94138" y="2630316"/>
            <a:ext cx="5713" cy="14133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799852" y="2020558"/>
            <a:ext cx="1068704" cy="606003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552168" y="1671843"/>
            <a:ext cx="1823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EXTENDED AXIS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710077" y="2633128"/>
            <a:ext cx="1574483" cy="11683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 err="1">
              <a:solidFill>
                <a:schemeClr val="accent5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710079" y="2626560"/>
            <a:ext cx="1913810" cy="65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710080" y="2630316"/>
            <a:ext cx="5713" cy="14133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5715794" y="2020558"/>
            <a:ext cx="1068704" cy="60600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18515" y="4275552"/>
                <a:ext cx="1553688" cy="55399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15" y="4275552"/>
                <a:ext cx="1553688" cy="5539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10077" y="4275552"/>
                <a:ext cx="1553688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𝑑𝑎𝑡𝑎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077" y="4275552"/>
                <a:ext cx="1553688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2483335" y="2210480"/>
            <a:ext cx="237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8477" y="3723458"/>
            <a:ext cx="40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6130" y="2294574"/>
            <a:ext cx="142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receivers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87549" y="3722986"/>
            <a:ext cx="62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22670" y="1742963"/>
            <a:ext cx="1823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shots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D04416F-E5C7-D64F-B522-E48B288E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Extended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 – Dimensional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57550A5-5224-4A41-9FED-A1454F340ACC}"/>
                  </a:ext>
                </a:extLst>
              </p:cNvPr>
              <p:cNvSpPr/>
              <p:nvPr/>
            </p:nvSpPr>
            <p:spPr>
              <a:xfrm>
                <a:off x="3688893" y="2150604"/>
                <a:ext cx="1018804" cy="8756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5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5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sz="5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5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57550A5-5224-4A41-9FED-A1454F340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893" y="2150604"/>
                <a:ext cx="1018804" cy="875689"/>
              </a:xfrm>
              <a:prstGeom prst="rect">
                <a:avLst/>
              </a:prstGeom>
              <a:blipFill>
                <a:blip r:embed="rId4"/>
                <a:stretch>
                  <a:fillRect l="-2439" t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4443205-E029-B14B-99CB-615D720A4FEF}"/>
              </a:ext>
            </a:extLst>
          </p:cNvPr>
          <p:cNvSpPr txBox="1"/>
          <p:nvPr/>
        </p:nvSpPr>
        <p:spPr>
          <a:xfrm>
            <a:off x="3504453" y="3070266"/>
            <a:ext cx="125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EXTENDED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4028204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19C08C-4CA8-1F47-ACF7-CBF0F4489599}"/>
              </a:ext>
            </a:extLst>
          </p:cNvPr>
          <p:cNvSpPr/>
          <p:nvPr/>
        </p:nvSpPr>
        <p:spPr>
          <a:xfrm>
            <a:off x="1858297" y="1712946"/>
            <a:ext cx="1415845" cy="7188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F25AFD-0275-5840-9952-437EAA1C5927}"/>
                  </a:ext>
                </a:extLst>
              </p:cNvPr>
              <p:cNvSpPr/>
              <p:nvPr/>
            </p:nvSpPr>
            <p:spPr>
              <a:xfrm>
                <a:off x="411711" y="2132342"/>
                <a:ext cx="8733530" cy="9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32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F25AFD-0275-5840-9952-437EAA1C5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11" y="2132342"/>
                <a:ext cx="8733530" cy="987963"/>
              </a:xfrm>
              <a:prstGeom prst="rect">
                <a:avLst/>
              </a:prstGeom>
              <a:blipFill>
                <a:blip r:embed="rId2"/>
                <a:stretch>
                  <a:fillRect l="-290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5AE651-5EBF-AD4B-AA85-FA1C79604A6D}"/>
                  </a:ext>
                </a:extLst>
              </p:cNvPr>
              <p:cNvSpPr/>
              <p:nvPr/>
            </p:nvSpPr>
            <p:spPr>
              <a:xfrm>
                <a:off x="2142838" y="2744240"/>
                <a:ext cx="5118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5AE651-5EBF-AD4B-AA85-FA1C79604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838" y="2744240"/>
                <a:ext cx="511871" cy="584775"/>
              </a:xfrm>
              <a:prstGeom prst="rect">
                <a:avLst/>
              </a:prstGeom>
              <a:blipFill>
                <a:blip r:embed="rId3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94BE5DA3-0072-F44C-9C00-E589DC6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Extended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FFE258A-4D08-0D48-AF2B-559E05958DC1}"/>
              </a:ext>
            </a:extLst>
          </p:cNvPr>
          <p:cNvSpPr/>
          <p:nvPr/>
        </p:nvSpPr>
        <p:spPr>
          <a:xfrm rot="16200000">
            <a:off x="5737193" y="1017050"/>
            <a:ext cx="363122" cy="4482545"/>
          </a:xfrm>
          <a:prstGeom prst="leftBrace">
            <a:avLst>
              <a:gd name="adj1" fmla="val 7127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3F6287-17F7-114B-A064-E16EB8C75F4F}"/>
                  </a:ext>
                </a:extLst>
              </p:cNvPr>
              <p:cNvSpPr txBox="1"/>
              <p:nvPr/>
            </p:nvSpPr>
            <p:spPr>
              <a:xfrm>
                <a:off x="4833256" y="3424335"/>
                <a:ext cx="2449286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9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29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9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3F6287-17F7-114B-A064-E16EB8C75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256" y="3424335"/>
                <a:ext cx="2449286" cy="538609"/>
              </a:xfrm>
              <a:prstGeom prst="rect">
                <a:avLst/>
              </a:prstGeom>
              <a:blipFill>
                <a:blip r:embed="rId4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eft Brace 15">
            <a:extLst>
              <a:ext uri="{FF2B5EF4-FFF2-40B4-BE49-F238E27FC236}">
                <a16:creationId xmlns:a16="http://schemas.microsoft.com/office/drawing/2014/main" id="{4B28774D-56F5-6342-9706-BEDF9821F31E}"/>
              </a:ext>
            </a:extLst>
          </p:cNvPr>
          <p:cNvSpPr/>
          <p:nvPr/>
        </p:nvSpPr>
        <p:spPr>
          <a:xfrm rot="5400000">
            <a:off x="6690047" y="947668"/>
            <a:ext cx="363122" cy="2411184"/>
          </a:xfrm>
          <a:prstGeom prst="leftBrace">
            <a:avLst>
              <a:gd name="adj1" fmla="val 71279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1E13DE-CEC9-E54D-B831-5AF9E2BDCF49}"/>
              </a:ext>
            </a:extLst>
          </p:cNvPr>
          <p:cNvSpPr txBox="1"/>
          <p:nvPr/>
        </p:nvSpPr>
        <p:spPr>
          <a:xfrm>
            <a:off x="5475957" y="1396083"/>
            <a:ext cx="309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70C0"/>
                </a:solidFill>
              </a:rPr>
              <a:t>FWI data-residuals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49E24E-6A4F-B945-A1DB-88F6F6772E6E}"/>
                  </a:ext>
                </a:extLst>
              </p:cNvPr>
              <p:cNvSpPr txBox="1"/>
              <p:nvPr/>
            </p:nvSpPr>
            <p:spPr>
              <a:xfrm>
                <a:off x="268787" y="3996983"/>
                <a:ext cx="8784902" cy="51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49E24E-6A4F-B945-A1DB-88F6F6772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87" y="3996983"/>
                <a:ext cx="8784902" cy="516680"/>
              </a:xfrm>
              <a:prstGeom prst="rect">
                <a:avLst/>
              </a:prstGeom>
              <a:blipFill>
                <a:blip r:embed="rId5"/>
                <a:stretch>
                  <a:fillRect l="-1154" t="-4878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3049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19C08C-4CA8-1F47-ACF7-CBF0F4489599}"/>
              </a:ext>
            </a:extLst>
          </p:cNvPr>
          <p:cNvSpPr/>
          <p:nvPr/>
        </p:nvSpPr>
        <p:spPr>
          <a:xfrm>
            <a:off x="1858297" y="1712946"/>
            <a:ext cx="1415845" cy="7188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F25AFD-0275-5840-9952-437EAA1C5927}"/>
                  </a:ext>
                </a:extLst>
              </p:cNvPr>
              <p:cNvSpPr/>
              <p:nvPr/>
            </p:nvSpPr>
            <p:spPr>
              <a:xfrm>
                <a:off x="411711" y="2132342"/>
                <a:ext cx="8733530" cy="9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32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F25AFD-0275-5840-9952-437EAA1C5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11" y="2132342"/>
                <a:ext cx="8733530" cy="987963"/>
              </a:xfrm>
              <a:prstGeom prst="rect">
                <a:avLst/>
              </a:prstGeom>
              <a:blipFill>
                <a:blip r:embed="rId2"/>
                <a:stretch>
                  <a:fillRect l="-290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5AE651-5EBF-AD4B-AA85-FA1C79604A6D}"/>
                  </a:ext>
                </a:extLst>
              </p:cNvPr>
              <p:cNvSpPr/>
              <p:nvPr/>
            </p:nvSpPr>
            <p:spPr>
              <a:xfrm>
                <a:off x="2142838" y="2744240"/>
                <a:ext cx="5118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5AE651-5EBF-AD4B-AA85-FA1C79604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838" y="2744240"/>
                <a:ext cx="511871" cy="584775"/>
              </a:xfrm>
              <a:prstGeom prst="rect">
                <a:avLst/>
              </a:prstGeom>
              <a:blipFill>
                <a:blip r:embed="rId3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94BE5DA3-0072-F44C-9C00-E589DC6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Extended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D69B08-968D-674C-BA35-EC9AE0A545B8}"/>
                  </a:ext>
                </a:extLst>
              </p:cNvPr>
              <p:cNvSpPr txBox="1"/>
              <p:nvPr/>
            </p:nvSpPr>
            <p:spPr>
              <a:xfrm>
                <a:off x="268787" y="3996983"/>
                <a:ext cx="8784902" cy="51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D69B08-968D-674C-BA35-EC9AE0A54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87" y="3996983"/>
                <a:ext cx="8784902" cy="516680"/>
              </a:xfrm>
              <a:prstGeom prst="rect">
                <a:avLst/>
              </a:prstGeom>
              <a:blipFill>
                <a:blip r:embed="rId4"/>
                <a:stretch>
                  <a:fillRect l="-1154" t="-4878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>
            <a:extLst>
              <a:ext uri="{FF2B5EF4-FFF2-40B4-BE49-F238E27FC236}">
                <a16:creationId xmlns:a16="http://schemas.microsoft.com/office/drawing/2014/main" id="{DFDF4C0C-781B-C148-9E5D-CDCC209AD4FC}"/>
              </a:ext>
            </a:extLst>
          </p:cNvPr>
          <p:cNvSpPr/>
          <p:nvPr/>
        </p:nvSpPr>
        <p:spPr>
          <a:xfrm rot="16200000">
            <a:off x="5737193" y="1017050"/>
            <a:ext cx="363122" cy="4482545"/>
          </a:xfrm>
          <a:prstGeom prst="leftBrace">
            <a:avLst>
              <a:gd name="adj1" fmla="val 7127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0BBA5F-114A-314A-A5B0-37027BC19C4A}"/>
                  </a:ext>
                </a:extLst>
              </p:cNvPr>
              <p:cNvSpPr txBox="1"/>
              <p:nvPr/>
            </p:nvSpPr>
            <p:spPr>
              <a:xfrm>
                <a:off x="4833256" y="3424335"/>
                <a:ext cx="2449286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9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29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9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0BBA5F-114A-314A-A5B0-37027BC19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256" y="3424335"/>
                <a:ext cx="2449286" cy="538609"/>
              </a:xfrm>
              <a:prstGeom prst="rect">
                <a:avLst/>
              </a:prstGeom>
              <a:blipFill>
                <a:blip r:embed="rId5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2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43A5-9C2F-2444-A529-100DA70B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257E1-DCD8-E34D-983B-A8FBC7443517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Conventional FWI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6E0A8-AA4B-684C-B8AB-1DE23DD7B970}"/>
              </a:ext>
            </a:extLst>
          </p:cNvPr>
          <p:cNvSpPr txBox="1"/>
          <p:nvPr/>
        </p:nvSpPr>
        <p:spPr>
          <a:xfrm>
            <a:off x="2451399" y="4167399"/>
            <a:ext cx="7609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Full data (</a:t>
            </a:r>
            <a:r>
              <a:rPr lang="en-US" sz="2000" dirty="0">
                <a:solidFill>
                  <a:srgbClr val="00B050"/>
                </a:solidFill>
              </a:rPr>
              <a:t>reflections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+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refractions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en-US" sz="2000" dirty="0"/>
              <a:t>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Data-space multi-scale (4-15 Hz)</a:t>
            </a:r>
          </a:p>
        </p:txBody>
      </p:sp>
    </p:spTree>
    <p:extLst>
      <p:ext uri="{BB962C8B-B14F-4D97-AF65-F5344CB8AC3E}">
        <p14:creationId xmlns:p14="http://schemas.microsoft.com/office/powerpoint/2010/main" val="39949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Extended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 – Iteration #</a:t>
            </a:r>
            <a:r>
              <a:rPr lang="en-US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05845-FC68-CD4C-8B2B-15C7554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5322"/>
            <a:ext cx="2438400" cy="3343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4C147-C6E9-144B-94A0-414CFAE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14" y="1215322"/>
            <a:ext cx="2438400" cy="334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BA16E-D820-0048-900D-D83BA07D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828" y="1215322"/>
            <a:ext cx="2438400" cy="334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/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  <a:blipFill>
                <a:blip r:embed="rId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D6AB710-ED21-6741-923F-D3B4B8B77797}"/>
                  </a:ext>
                </a:extLst>
              </p:cNvPr>
              <p:cNvSpPr/>
              <p:nvPr/>
            </p:nvSpPr>
            <p:spPr>
              <a:xfrm>
                <a:off x="4113829" y="4610161"/>
                <a:ext cx="1116716" cy="407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d>
                        <m:dPr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D6AB710-ED21-6741-923F-D3B4B8B777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829" y="4610161"/>
                <a:ext cx="1116716" cy="407869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20B0E9A-CF3C-C643-A8ED-C2991899D983}"/>
                  </a:ext>
                </a:extLst>
              </p:cNvPr>
              <p:cNvSpPr/>
              <p:nvPr/>
            </p:nvSpPr>
            <p:spPr>
              <a:xfrm>
                <a:off x="6969615" y="4610161"/>
                <a:ext cx="7518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20B0E9A-CF3C-C643-A8ED-C2991899D9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615" y="4610161"/>
                <a:ext cx="751809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2043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Extended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 – Iteration #</a:t>
            </a:r>
            <a:r>
              <a:rPr lang="en-US" dirty="0">
                <a:solidFill>
                  <a:srgbClr val="00B050"/>
                </a:solidFill>
              </a:rPr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05845-FC68-CD4C-8B2B-15C7554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5322"/>
            <a:ext cx="2438400" cy="3343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4C147-C6E9-144B-94A0-414CFAE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14" y="1215322"/>
            <a:ext cx="2438399" cy="334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BA16E-D820-0048-900D-D83BA07D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828" y="1215322"/>
            <a:ext cx="2438399" cy="334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/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  <a:blipFill>
                <a:blip r:embed="rId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F781856-6EDC-824A-BE00-757CF7F210DC}"/>
                  </a:ext>
                </a:extLst>
              </p:cNvPr>
              <p:cNvSpPr/>
              <p:nvPr/>
            </p:nvSpPr>
            <p:spPr>
              <a:xfrm>
                <a:off x="4113829" y="4610161"/>
                <a:ext cx="1116716" cy="407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d>
                        <m:dPr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F781856-6EDC-824A-BE00-757CF7F21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829" y="4610161"/>
                <a:ext cx="1116716" cy="407869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73C5B7B-23E6-3141-B98C-91B8D8E5D31B}"/>
                  </a:ext>
                </a:extLst>
              </p:cNvPr>
              <p:cNvSpPr/>
              <p:nvPr/>
            </p:nvSpPr>
            <p:spPr>
              <a:xfrm>
                <a:off x="6969615" y="4610161"/>
                <a:ext cx="7518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73C5B7B-23E6-3141-B98C-91B8D8E5D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615" y="4610161"/>
                <a:ext cx="751809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100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Extended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Born modeling – Iteration #</a:t>
            </a:r>
            <a:r>
              <a:rPr lang="en-US" dirty="0">
                <a:solidFill>
                  <a:srgbClr val="00B050"/>
                </a:solidFill>
              </a:rPr>
              <a:t>200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05845-FC68-CD4C-8B2B-15C7554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5322"/>
            <a:ext cx="2438400" cy="3343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4C147-C6E9-144B-94A0-414CFAE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14" y="1215323"/>
            <a:ext cx="2438399" cy="33433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BA16E-D820-0048-900D-D83BA07D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828" y="1215323"/>
            <a:ext cx="2438399" cy="3343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/>
              <p:nvPr/>
            </p:nvSpPr>
            <p:spPr>
              <a:xfrm>
                <a:off x="4113829" y="4610161"/>
                <a:ext cx="1116716" cy="407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d>
                        <m:dPr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5EDE-0C47-0D49-87F6-07CC8A3C5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829" y="4610161"/>
                <a:ext cx="1116716" cy="407869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/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𝒐𝒃𝒔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F23FE9-480B-7147-894F-64E5E6B96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91" y="4598492"/>
                <a:ext cx="1714252" cy="411779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098C132-35E2-FF4F-91A4-6D483EBEDAA7}"/>
                  </a:ext>
                </a:extLst>
              </p:cNvPr>
              <p:cNvSpPr/>
              <p:nvPr/>
            </p:nvSpPr>
            <p:spPr>
              <a:xfrm>
                <a:off x="6969615" y="4610161"/>
                <a:ext cx="7518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098C132-35E2-FF4F-91A4-6D483EBEDA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615" y="4610161"/>
                <a:ext cx="751809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2596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Convergence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568E2-1374-A146-9B15-13ED12AE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24" y="1272718"/>
            <a:ext cx="4851875" cy="3668909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8731D5-B4B6-5A41-836D-8275BFF8DF6D}"/>
              </a:ext>
            </a:extLst>
          </p:cNvPr>
          <p:cNvCxnSpPr>
            <a:cxnSpLocks/>
          </p:cNvCxnSpPr>
          <p:nvPr/>
        </p:nvCxnSpPr>
        <p:spPr>
          <a:xfrm>
            <a:off x="7195456" y="1447800"/>
            <a:ext cx="576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4252E01-840E-1648-B92D-4C54032215DC}"/>
              </a:ext>
            </a:extLst>
          </p:cNvPr>
          <p:cNvSpPr txBox="1"/>
          <p:nvPr/>
        </p:nvSpPr>
        <p:spPr>
          <a:xfrm>
            <a:off x="7815261" y="1281533"/>
            <a:ext cx="1437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Conventional</a:t>
            </a:r>
          </a:p>
        </p:txBody>
      </p:sp>
    </p:spTree>
    <p:extLst>
      <p:ext uri="{BB962C8B-B14F-4D97-AF65-F5344CB8AC3E}">
        <p14:creationId xmlns:p14="http://schemas.microsoft.com/office/powerpoint/2010/main" val="1137779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Convergence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568E2-1374-A146-9B15-13ED12AE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24" y="1272718"/>
            <a:ext cx="4851874" cy="3668909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8731D5-B4B6-5A41-836D-8275BFF8DF6D}"/>
              </a:ext>
            </a:extLst>
          </p:cNvPr>
          <p:cNvCxnSpPr>
            <a:cxnSpLocks/>
          </p:cNvCxnSpPr>
          <p:nvPr/>
        </p:nvCxnSpPr>
        <p:spPr>
          <a:xfrm>
            <a:off x="7195456" y="1447800"/>
            <a:ext cx="576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4252E01-840E-1648-B92D-4C54032215DC}"/>
              </a:ext>
            </a:extLst>
          </p:cNvPr>
          <p:cNvSpPr txBox="1"/>
          <p:nvPr/>
        </p:nvSpPr>
        <p:spPr>
          <a:xfrm>
            <a:off x="7815261" y="1281533"/>
            <a:ext cx="1437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Conventional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141469-C4A1-D945-A206-E90EB79AF860}"/>
              </a:ext>
            </a:extLst>
          </p:cNvPr>
          <p:cNvCxnSpPr>
            <a:cxnSpLocks/>
          </p:cNvCxnSpPr>
          <p:nvPr/>
        </p:nvCxnSpPr>
        <p:spPr>
          <a:xfrm>
            <a:off x="7195456" y="1883229"/>
            <a:ext cx="576943" cy="0"/>
          </a:xfrm>
          <a:prstGeom prst="line">
            <a:avLst/>
          </a:prstGeom>
          <a:ln w="381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4EA046-A722-C244-8B2C-16CC1D4820DD}"/>
              </a:ext>
            </a:extLst>
          </p:cNvPr>
          <p:cNvSpPr txBox="1"/>
          <p:nvPr/>
        </p:nvSpPr>
        <p:spPr>
          <a:xfrm>
            <a:off x="7815261" y="1716962"/>
            <a:ext cx="1437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9FF"/>
                </a:solidFill>
              </a:rPr>
              <a:t>Extended</a:t>
            </a:r>
          </a:p>
        </p:txBody>
      </p:sp>
    </p:spTree>
    <p:extLst>
      <p:ext uri="{BB962C8B-B14F-4D97-AF65-F5344CB8AC3E}">
        <p14:creationId xmlns:p14="http://schemas.microsoft.com/office/powerpoint/2010/main" val="2482702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8D04416F-E5C7-D64F-B522-E48B288EC9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Optimal extended perturbation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8D04416F-E5C7-D64F-B522-E48B288EC9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be 26">
            <a:extLst>
              <a:ext uri="{FF2B5EF4-FFF2-40B4-BE49-F238E27FC236}">
                <a16:creationId xmlns:a16="http://schemas.microsoft.com/office/drawing/2014/main" id="{7F8B547E-6306-5E42-A59B-5786CC4AC2C1}"/>
              </a:ext>
            </a:extLst>
          </p:cNvPr>
          <p:cNvSpPr/>
          <p:nvPr/>
        </p:nvSpPr>
        <p:spPr>
          <a:xfrm>
            <a:off x="5978098" y="1747164"/>
            <a:ext cx="2622429" cy="220647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D8A91A-FE31-BC47-8F37-30D283F78E11}"/>
                  </a:ext>
                </a:extLst>
              </p:cNvPr>
              <p:cNvSpPr/>
              <p:nvPr/>
            </p:nvSpPr>
            <p:spPr>
              <a:xfrm>
                <a:off x="5657522" y="4020161"/>
                <a:ext cx="2678217" cy="477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5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𝑜𝑝𝑡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D8A91A-FE31-BC47-8F37-30D283F78E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522" y="4020161"/>
                <a:ext cx="2678217" cy="477054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2197DC3-3B6B-294F-BDC2-44B8379EA1D9}"/>
              </a:ext>
            </a:extLst>
          </p:cNvPr>
          <p:cNvCxnSpPr>
            <a:cxnSpLocks/>
          </p:cNvCxnSpPr>
          <p:nvPr/>
        </p:nvCxnSpPr>
        <p:spPr>
          <a:xfrm>
            <a:off x="5975315" y="2336380"/>
            <a:ext cx="7258" cy="1950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B0F1F4F-02F3-9D49-AB80-0944B2691526}"/>
                  </a:ext>
                </a:extLst>
              </p:cNvPr>
              <p:cNvSpPr/>
              <p:nvPr/>
            </p:nvSpPr>
            <p:spPr>
              <a:xfrm>
                <a:off x="6634750" y="1144052"/>
                <a:ext cx="53420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B0F1F4F-02F3-9D49-AB80-0944B2691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750" y="1144052"/>
                <a:ext cx="53420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AC34930-8C45-C14F-995A-98CCCDD94851}"/>
                  </a:ext>
                </a:extLst>
              </p:cNvPr>
              <p:cNvSpPr/>
              <p:nvPr/>
            </p:nvSpPr>
            <p:spPr>
              <a:xfrm>
                <a:off x="8485774" y="1849022"/>
                <a:ext cx="46599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AC34930-8C45-C14F-995A-98CCCDD94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774" y="1849022"/>
                <a:ext cx="465996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40AF9F7-3F60-9C49-B152-77FC05568AF5}"/>
                  </a:ext>
                </a:extLst>
              </p:cNvPr>
              <p:cNvSpPr/>
              <p:nvPr/>
            </p:nvSpPr>
            <p:spPr>
              <a:xfrm>
                <a:off x="5749134" y="4153165"/>
                <a:ext cx="45166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charset="0"/>
                        </a:rPr>
                        <m:t>𝑧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40AF9F7-3F60-9C49-B152-77FC05568A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134" y="4153165"/>
                <a:ext cx="45166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3AD9A4-F257-A24B-A6FB-FABFA5837FD7}"/>
              </a:ext>
            </a:extLst>
          </p:cNvPr>
          <p:cNvCxnSpPr>
            <a:cxnSpLocks/>
          </p:cNvCxnSpPr>
          <p:nvPr/>
        </p:nvCxnSpPr>
        <p:spPr>
          <a:xfrm>
            <a:off x="6283408" y="1995034"/>
            <a:ext cx="2052331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28F91F-4F33-AF4E-956A-734A59FEAFEC}"/>
              </a:ext>
            </a:extLst>
          </p:cNvPr>
          <p:cNvCxnSpPr>
            <a:cxnSpLocks/>
          </p:cNvCxnSpPr>
          <p:nvPr/>
        </p:nvCxnSpPr>
        <p:spPr>
          <a:xfrm>
            <a:off x="8341132" y="1995034"/>
            <a:ext cx="0" cy="1645941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4D28F3B-C3D5-ED43-A017-783B3B24AA37}"/>
                  </a:ext>
                </a:extLst>
              </p:cNvPr>
              <p:cNvSpPr/>
              <p:nvPr/>
            </p:nvSpPr>
            <p:spPr>
              <a:xfrm>
                <a:off x="6777722" y="1953558"/>
                <a:ext cx="8731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𝟎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4D28F3B-C3D5-ED43-A017-783B3B24AA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722" y="1953558"/>
                <a:ext cx="87311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EEA3D72-C21B-674F-BC86-162D5F25FC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062" y="1804618"/>
            <a:ext cx="5399314" cy="201330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D5CE521-2F05-0A42-8C1D-780EF06F56F6}"/>
              </a:ext>
            </a:extLst>
          </p:cNvPr>
          <p:cNvCxnSpPr>
            <a:cxnSpLocks/>
          </p:cNvCxnSpPr>
          <p:nvPr/>
        </p:nvCxnSpPr>
        <p:spPr>
          <a:xfrm flipV="1">
            <a:off x="5974384" y="1537216"/>
            <a:ext cx="726757" cy="799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8F862A-E660-184C-9C89-336CAD6DAC37}"/>
              </a:ext>
            </a:extLst>
          </p:cNvPr>
          <p:cNvCxnSpPr>
            <a:cxnSpLocks/>
          </p:cNvCxnSpPr>
          <p:nvPr/>
        </p:nvCxnSpPr>
        <p:spPr>
          <a:xfrm>
            <a:off x="5988057" y="2328170"/>
            <a:ext cx="26124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2BF2502-6BF8-6C4B-97C8-191F1CD3BD7E}"/>
                  </a:ext>
                </a:extLst>
              </p:cNvPr>
              <p:cNvSpPr/>
              <p:nvPr/>
            </p:nvSpPr>
            <p:spPr>
              <a:xfrm>
                <a:off x="777594" y="3901190"/>
                <a:ext cx="4400999" cy="477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Zero time-lag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5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2BF2502-6BF8-6C4B-97C8-191F1CD3BD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94" y="3901190"/>
                <a:ext cx="4400999" cy="477054"/>
              </a:xfrm>
              <a:prstGeom prst="rect">
                <a:avLst/>
              </a:prstGeom>
              <a:blipFill>
                <a:blip r:embed="rId9"/>
                <a:stretch>
                  <a:fillRect t="-7692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8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40" grpId="0"/>
      <p:bldP spid="41" grpId="0"/>
      <p:bldP spid="42" grpId="0"/>
      <p:bldP spid="45" grpId="0"/>
      <p:bldP spid="6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8D04416F-E5C7-D64F-B522-E48B288EC9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Optimal extended perturbation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8D04416F-E5C7-D64F-B522-E48B288EC9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be 26">
            <a:extLst>
              <a:ext uri="{FF2B5EF4-FFF2-40B4-BE49-F238E27FC236}">
                <a16:creationId xmlns:a16="http://schemas.microsoft.com/office/drawing/2014/main" id="{7F8B547E-6306-5E42-A59B-5786CC4AC2C1}"/>
              </a:ext>
            </a:extLst>
          </p:cNvPr>
          <p:cNvSpPr/>
          <p:nvPr/>
        </p:nvSpPr>
        <p:spPr>
          <a:xfrm>
            <a:off x="5978098" y="1747164"/>
            <a:ext cx="2622429" cy="220647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D8A91A-FE31-BC47-8F37-30D283F78E11}"/>
                  </a:ext>
                </a:extLst>
              </p:cNvPr>
              <p:cNvSpPr/>
              <p:nvPr/>
            </p:nvSpPr>
            <p:spPr>
              <a:xfrm>
                <a:off x="5657522" y="4020161"/>
                <a:ext cx="2678217" cy="477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5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𝑜𝑝𝑡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D8A91A-FE31-BC47-8F37-30D283F78E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522" y="4020161"/>
                <a:ext cx="2678217" cy="477054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2197DC3-3B6B-294F-BDC2-44B8379EA1D9}"/>
              </a:ext>
            </a:extLst>
          </p:cNvPr>
          <p:cNvCxnSpPr>
            <a:cxnSpLocks/>
          </p:cNvCxnSpPr>
          <p:nvPr/>
        </p:nvCxnSpPr>
        <p:spPr>
          <a:xfrm>
            <a:off x="5975315" y="2336380"/>
            <a:ext cx="7258" cy="1950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B0F1F4F-02F3-9D49-AB80-0944B2691526}"/>
                  </a:ext>
                </a:extLst>
              </p:cNvPr>
              <p:cNvSpPr/>
              <p:nvPr/>
            </p:nvSpPr>
            <p:spPr>
              <a:xfrm>
                <a:off x="6634750" y="1144052"/>
                <a:ext cx="53420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B0F1F4F-02F3-9D49-AB80-0944B2691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750" y="1144052"/>
                <a:ext cx="53420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AC34930-8C45-C14F-995A-98CCCDD94851}"/>
                  </a:ext>
                </a:extLst>
              </p:cNvPr>
              <p:cNvSpPr/>
              <p:nvPr/>
            </p:nvSpPr>
            <p:spPr>
              <a:xfrm>
                <a:off x="8485774" y="1849022"/>
                <a:ext cx="46599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AC34930-8C45-C14F-995A-98CCCDD94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774" y="1849022"/>
                <a:ext cx="465996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40AF9F7-3F60-9C49-B152-77FC05568AF5}"/>
                  </a:ext>
                </a:extLst>
              </p:cNvPr>
              <p:cNvSpPr/>
              <p:nvPr/>
            </p:nvSpPr>
            <p:spPr>
              <a:xfrm>
                <a:off x="5749134" y="4153165"/>
                <a:ext cx="45166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charset="0"/>
                        </a:rPr>
                        <m:t>𝑧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40AF9F7-3F60-9C49-B152-77FC05568A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134" y="4153165"/>
                <a:ext cx="45166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D5CE521-2F05-0A42-8C1D-780EF06F56F6}"/>
              </a:ext>
            </a:extLst>
          </p:cNvPr>
          <p:cNvCxnSpPr>
            <a:cxnSpLocks/>
          </p:cNvCxnSpPr>
          <p:nvPr/>
        </p:nvCxnSpPr>
        <p:spPr>
          <a:xfrm flipV="1">
            <a:off x="5974384" y="1537216"/>
            <a:ext cx="726757" cy="799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8F862A-E660-184C-9C89-336CAD6DAC37}"/>
              </a:ext>
            </a:extLst>
          </p:cNvPr>
          <p:cNvCxnSpPr>
            <a:cxnSpLocks/>
          </p:cNvCxnSpPr>
          <p:nvPr/>
        </p:nvCxnSpPr>
        <p:spPr>
          <a:xfrm>
            <a:off x="5988057" y="2328170"/>
            <a:ext cx="26124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811EBB-4F97-7345-B742-A7470A8165BA}"/>
              </a:ext>
            </a:extLst>
          </p:cNvPr>
          <p:cNvCxnSpPr>
            <a:cxnSpLocks/>
          </p:cNvCxnSpPr>
          <p:nvPr/>
        </p:nvCxnSpPr>
        <p:spPr>
          <a:xfrm flipH="1">
            <a:off x="6973777" y="1764574"/>
            <a:ext cx="500345" cy="561937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C556A8-50A9-C341-8739-171D4C63064A}"/>
              </a:ext>
            </a:extLst>
          </p:cNvPr>
          <p:cNvCxnSpPr>
            <a:cxnSpLocks/>
          </p:cNvCxnSpPr>
          <p:nvPr/>
        </p:nvCxnSpPr>
        <p:spPr>
          <a:xfrm>
            <a:off x="6987225" y="2314247"/>
            <a:ext cx="0" cy="1645941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FD64DA0-0B4E-9F42-BADF-00B61E978F86}"/>
                  </a:ext>
                </a:extLst>
              </p:cNvPr>
              <p:cNvSpPr/>
              <p:nvPr/>
            </p:nvSpPr>
            <p:spPr>
              <a:xfrm>
                <a:off x="6848803" y="2691518"/>
                <a:ext cx="15534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FD64DA0-0B4E-9F42-BADF-00B61E978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803" y="2691518"/>
                <a:ext cx="155347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C31EDD5F-4B74-B44B-B6E5-DF467579A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1060543"/>
            <a:ext cx="2108867" cy="34366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EDA11D1-EAD2-C941-ACB4-D7CF3E1582D5}"/>
                  </a:ext>
                </a:extLst>
              </p:cNvPr>
              <p:cNvSpPr/>
              <p:nvPr/>
            </p:nvSpPr>
            <p:spPr>
              <a:xfrm>
                <a:off x="890576" y="4443612"/>
                <a:ext cx="2037677" cy="477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CIG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500" b="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EDA11D1-EAD2-C941-ACB4-D7CF3E1582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76" y="4443612"/>
                <a:ext cx="2037677" cy="477054"/>
              </a:xfrm>
              <a:prstGeom prst="rect">
                <a:avLst/>
              </a:prstGeom>
              <a:blipFill>
                <a:blip r:embed="rId9"/>
                <a:stretch>
                  <a:fillRect t="-7895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787267-C04D-3F45-9C4D-E9D7D8F24CF1}"/>
              </a:ext>
            </a:extLst>
          </p:cNvPr>
          <p:cNvCxnSpPr>
            <a:cxnSpLocks/>
          </p:cNvCxnSpPr>
          <p:nvPr/>
        </p:nvCxnSpPr>
        <p:spPr>
          <a:xfrm>
            <a:off x="1826774" y="1532297"/>
            <a:ext cx="0" cy="285934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8D04416F-E5C7-D64F-B522-E48B288EC9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Optimal extended perturbation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8D04416F-E5C7-D64F-B522-E48B288EC9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174A785-F251-0343-AEFE-8B50E792D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060543"/>
            <a:ext cx="2108867" cy="34366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E14A1F-2975-BD4D-A9F3-5C2CED42D27E}"/>
                  </a:ext>
                </a:extLst>
              </p:cNvPr>
              <p:cNvSpPr/>
              <p:nvPr/>
            </p:nvSpPr>
            <p:spPr>
              <a:xfrm>
                <a:off x="890576" y="4443612"/>
                <a:ext cx="2037677" cy="477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CIG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500" b="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E14A1F-2975-BD4D-A9F3-5C2CED42D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76" y="4443612"/>
                <a:ext cx="2037677" cy="477054"/>
              </a:xfrm>
              <a:prstGeom prst="rect">
                <a:avLst/>
              </a:prstGeom>
              <a:blipFill>
                <a:blip r:embed="rId4"/>
                <a:stretch>
                  <a:fillRect t="-7895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FA720C97-3C68-0647-8DE7-5D6DEF7FB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303" y="1060543"/>
            <a:ext cx="2504564" cy="34340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8BDCCA9-2C5C-0349-91F1-8BBE32096931}"/>
                  </a:ext>
                </a:extLst>
              </p:cNvPr>
              <p:cNvSpPr/>
              <p:nvPr/>
            </p:nvSpPr>
            <p:spPr>
              <a:xfrm>
                <a:off x="6299631" y="4442444"/>
                <a:ext cx="1116716" cy="407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d>
                        <m:dPr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8BDCCA9-2C5C-0349-91F1-8BBE32096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631" y="4442444"/>
                <a:ext cx="1116716" cy="407869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D97DA084-20F4-9843-A0A8-1CC61C226644}"/>
              </a:ext>
            </a:extLst>
          </p:cNvPr>
          <p:cNvSpPr/>
          <p:nvPr/>
        </p:nvSpPr>
        <p:spPr>
          <a:xfrm>
            <a:off x="3285139" y="2504045"/>
            <a:ext cx="1802410" cy="1247554"/>
          </a:xfrm>
          <a:prstGeom prst="rightArrow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A44E2A5-01DB-3A40-AC16-9CFF9FD3C9EE}"/>
                  </a:ext>
                </a:extLst>
              </p:cNvPr>
              <p:cNvSpPr/>
              <p:nvPr/>
            </p:nvSpPr>
            <p:spPr>
              <a:xfrm>
                <a:off x="3688893" y="1926016"/>
                <a:ext cx="766171" cy="8756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5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50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A44E2A5-01DB-3A40-AC16-9CFF9FD3C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893" y="1926016"/>
                <a:ext cx="766171" cy="875689"/>
              </a:xfrm>
              <a:prstGeom prst="rect">
                <a:avLst/>
              </a:prstGeom>
              <a:blipFill>
                <a:blip r:embed="rId7"/>
                <a:stretch>
                  <a:fillRect l="-3226" t="-8571" r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DE93B3F-724F-2343-BA47-72200510212F}"/>
              </a:ext>
            </a:extLst>
          </p:cNvPr>
          <p:cNvSpPr txBox="1"/>
          <p:nvPr/>
        </p:nvSpPr>
        <p:spPr>
          <a:xfrm>
            <a:off x="3504453" y="2845678"/>
            <a:ext cx="125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EXTENDED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B5513C-41D3-C847-8E63-DAEEE6F62FE6}"/>
              </a:ext>
            </a:extLst>
          </p:cNvPr>
          <p:cNvSpPr/>
          <p:nvPr/>
        </p:nvSpPr>
        <p:spPr>
          <a:xfrm>
            <a:off x="1216963" y="3430453"/>
            <a:ext cx="628398" cy="914147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CBC473-24A0-9240-9B62-63EC0622A330}"/>
              </a:ext>
            </a:extLst>
          </p:cNvPr>
          <p:cNvCxnSpPr>
            <a:cxnSpLocks/>
          </p:cNvCxnSpPr>
          <p:nvPr/>
        </p:nvCxnSpPr>
        <p:spPr>
          <a:xfrm>
            <a:off x="6857989" y="2251360"/>
            <a:ext cx="1" cy="642666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15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/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407DD85-C740-B64E-A15F-C7D5429006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Correcting term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 can be computed for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endParaRPr lang="en-US" sz="2400" i="1" dirty="0">
                  <a:solidFill>
                    <a:srgbClr val="00B050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400" i="1" dirty="0">
                  <a:solidFill>
                    <a:srgbClr val="00B050"/>
                  </a:solidFill>
                  <a:latin typeface="Cambria Math" charset="0"/>
                </a:endParaRPr>
              </a:p>
              <a:p>
                <a:endParaRPr lang="en-US" sz="24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: extended Born modeling operator</a:t>
                </a:r>
              </a:p>
              <a:p>
                <a:endParaRPr lang="en-US" sz="2400" i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:  optimal extended perturbation perturbation</a:t>
                </a:r>
              </a:p>
              <a:p>
                <a:endParaRPr lang="en-US" sz="24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407DD85-C740-B64E-A15F-C7D5429006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  <a:blipFill>
                <a:blip r:embed="rId2"/>
                <a:stretch>
                  <a:fillRect l="-965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 -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48947" y="2034999"/>
                <a:ext cx="6800968" cy="95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47" y="2034999"/>
                <a:ext cx="6800968" cy="956672"/>
              </a:xfrm>
              <a:prstGeom prst="rect">
                <a:avLst/>
              </a:prstGeom>
              <a:blipFill>
                <a:blip r:embed="rId2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 -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59</a:t>
            </a:fld>
            <a:endParaRPr lang="en-US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E466794-C5FF-3B4C-ABB7-532054EAFADA}"/>
              </a:ext>
            </a:extLst>
          </p:cNvPr>
          <p:cNvSpPr/>
          <p:nvPr/>
        </p:nvSpPr>
        <p:spPr>
          <a:xfrm rot="16200000">
            <a:off x="4103560" y="611983"/>
            <a:ext cx="517161" cy="5276537"/>
          </a:xfrm>
          <a:prstGeom prst="leftBrace">
            <a:avLst>
              <a:gd name="adj1" fmla="val 80797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1630E-59D4-F743-9AE3-FE935876EF2E}"/>
              </a:ext>
            </a:extLst>
          </p:cNvPr>
          <p:cNvSpPr txBox="1"/>
          <p:nvPr/>
        </p:nvSpPr>
        <p:spPr>
          <a:xfrm>
            <a:off x="2514615" y="3508833"/>
            <a:ext cx="4114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“As small as we want”</a:t>
            </a:r>
          </a:p>
        </p:txBody>
      </p:sp>
    </p:spTree>
    <p:extLst>
      <p:ext uri="{BB962C8B-B14F-4D97-AF65-F5344CB8AC3E}">
        <p14:creationId xmlns:p14="http://schemas.microsoft.com/office/powerpoint/2010/main" val="207366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1A417-F8A8-7142-BAD9-1ED58A39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13990-7300-8F4F-863E-CEAC4FDC885C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FWIME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A8330-EFA2-C645-A112-3F1BD0DC3B38}"/>
              </a:ext>
            </a:extLst>
          </p:cNvPr>
          <p:cNvSpPr txBox="1"/>
          <p:nvPr/>
        </p:nvSpPr>
        <p:spPr>
          <a:xfrm>
            <a:off x="2628648" y="4167399"/>
            <a:ext cx="7609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00B050"/>
                </a:solidFill>
              </a:rPr>
              <a:t>Reflections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only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2000" dirty="0">
                <a:solidFill>
                  <a:srgbClr val="00B050"/>
                </a:solidFill>
              </a:rPr>
              <a:t>6km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maximum offset)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Model-space multi-scale (4-15 Hz)</a:t>
            </a:r>
          </a:p>
        </p:txBody>
      </p:sp>
    </p:spTree>
    <p:extLst>
      <p:ext uri="{BB962C8B-B14F-4D97-AF65-F5344CB8AC3E}">
        <p14:creationId xmlns:p14="http://schemas.microsoft.com/office/powerpoint/2010/main" val="2441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407DD85-C740-B64E-A15F-C7D5429006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Correcting term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</a:rPr>
                  <a:t> can be computed for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endParaRPr lang="en-US" sz="2400" i="1" dirty="0">
                  <a:solidFill>
                    <a:srgbClr val="00B050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400" i="1" dirty="0">
                  <a:solidFill>
                    <a:srgbClr val="00B050"/>
                  </a:solidFill>
                  <a:latin typeface="Cambria Math" charset="0"/>
                </a:endParaRPr>
              </a:p>
              <a:p>
                <a:endParaRPr lang="en-US" sz="24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: extended Born modeling operator</a:t>
                </a:r>
              </a:p>
              <a:p>
                <a:endParaRPr lang="en-US" sz="2400" i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:  optimal extended perturbation</a:t>
                </a:r>
              </a:p>
              <a:p>
                <a:endParaRPr lang="en-US" sz="24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407DD85-C740-B64E-A15F-C7D5429006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  <a:blipFill>
                <a:blip r:embed="rId2"/>
                <a:stretch>
                  <a:fillRect l="-965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 -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15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Regularization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Variable projection step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Gradient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057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Regularization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Variable projection step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Gradient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642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89631" y="2034999"/>
                <a:ext cx="5767942" cy="95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9631" y="2034999"/>
                <a:ext cx="5767942" cy="956672"/>
              </a:xfrm>
              <a:prstGeom prst="rect">
                <a:avLst/>
              </a:prstGeom>
              <a:blipFill>
                <a:blip r:embed="rId2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Goal of regularization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AA00A-18DF-4C42-AB99-74F65B32861E}"/>
              </a:ext>
            </a:extLst>
          </p:cNvPr>
          <p:cNvSpPr txBox="1"/>
          <p:nvPr/>
        </p:nvSpPr>
        <p:spPr>
          <a:xfrm>
            <a:off x="7665156" y="2077156"/>
            <a:ext cx="184731" cy="288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669A2B3-2E96-D447-A742-68CCFA204BBF}"/>
              </a:ext>
            </a:extLst>
          </p:cNvPr>
          <p:cNvSpPr/>
          <p:nvPr/>
        </p:nvSpPr>
        <p:spPr>
          <a:xfrm rot="16200000">
            <a:off x="2535759" y="611983"/>
            <a:ext cx="517161" cy="5276537"/>
          </a:xfrm>
          <a:prstGeom prst="leftBrace">
            <a:avLst>
              <a:gd name="adj1" fmla="val 80797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BF807-3511-4143-9AF6-B0CA317C0409}"/>
              </a:ext>
            </a:extLst>
          </p:cNvPr>
          <p:cNvSpPr txBox="1"/>
          <p:nvPr/>
        </p:nvSpPr>
        <p:spPr>
          <a:xfrm>
            <a:off x="910245" y="3481655"/>
            <a:ext cx="41020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Keep this term “small”</a:t>
            </a:r>
          </a:p>
        </p:txBody>
      </p:sp>
    </p:spTree>
    <p:extLst>
      <p:ext uri="{BB962C8B-B14F-4D97-AF65-F5344CB8AC3E}">
        <p14:creationId xmlns:p14="http://schemas.microsoft.com/office/powerpoint/2010/main" val="218463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Goal of regularization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91B2DD-B0FB-834B-985C-3EF68CAE85CF}"/>
                  </a:ext>
                </a:extLst>
              </p:cNvPr>
              <p:cNvSpPr/>
              <p:nvPr/>
            </p:nvSpPr>
            <p:spPr>
              <a:xfrm>
                <a:off x="5432608" y="2263075"/>
                <a:ext cx="558166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91B2DD-B0FB-834B-985C-3EF68CAE8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608" y="2263075"/>
                <a:ext cx="558166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62DC260-8E30-0142-9890-7037E876E899}"/>
                  </a:ext>
                </a:extLst>
              </p:cNvPr>
              <p:cNvSpPr/>
              <p:nvPr/>
            </p:nvSpPr>
            <p:spPr>
              <a:xfrm>
                <a:off x="5926667" y="2122328"/>
                <a:ext cx="3070576" cy="83549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chemeClr val="bg1"/>
                    </a:solidFill>
                  </a:rPr>
                  <a:t>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3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p>
                    </m:sSup>
                  </m:oMath>
                </a14:m>
                <a:r>
                  <a:rPr lang="en-US" sz="3000" b="1" dirty="0">
                    <a:solidFill>
                      <a:schemeClr val="bg1"/>
                    </a:solidFill>
                  </a:rPr>
                  <a:t> vanish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62DC260-8E30-0142-9890-7037E876E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667" y="2122328"/>
                <a:ext cx="3070576" cy="835492"/>
              </a:xfrm>
              <a:prstGeom prst="roundRect">
                <a:avLst/>
              </a:prstGeom>
              <a:blipFill>
                <a:blip r:embed="rId3"/>
                <a:stretch>
                  <a:fillRect l="-2479" r="-2479" b="-4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8BAA00A-18DF-4C42-AB99-74F65B32861E}"/>
              </a:ext>
            </a:extLst>
          </p:cNvPr>
          <p:cNvSpPr txBox="1"/>
          <p:nvPr/>
        </p:nvSpPr>
        <p:spPr>
          <a:xfrm>
            <a:off x="7665156" y="2077156"/>
            <a:ext cx="184731" cy="288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F35388-1EE0-2D40-966C-05E8CB1903E4}"/>
              </a:ext>
            </a:extLst>
          </p:cNvPr>
          <p:cNvSpPr/>
          <p:nvPr/>
        </p:nvSpPr>
        <p:spPr>
          <a:xfrm>
            <a:off x="162046" y="2122328"/>
            <a:ext cx="5301203" cy="8354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keep data-fitting term “small”</a:t>
            </a:r>
          </a:p>
        </p:txBody>
      </p:sp>
    </p:spTree>
    <p:extLst>
      <p:ext uri="{BB962C8B-B14F-4D97-AF65-F5344CB8AC3E}">
        <p14:creationId xmlns:p14="http://schemas.microsoft.com/office/powerpoint/2010/main" val="4016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Regularization operator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AA00A-18DF-4C42-AB99-74F65B32861E}"/>
              </a:ext>
            </a:extLst>
          </p:cNvPr>
          <p:cNvSpPr txBox="1"/>
          <p:nvPr/>
        </p:nvSpPr>
        <p:spPr>
          <a:xfrm>
            <a:off x="7665156" y="2077156"/>
            <a:ext cx="184731" cy="288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1A5C77-DF93-AF4F-B3F1-CEF21003DBF5}"/>
                  </a:ext>
                </a:extLst>
              </p:cNvPr>
              <p:cNvSpPr/>
              <p:nvPr/>
            </p:nvSpPr>
            <p:spPr>
              <a:xfrm>
                <a:off x="1225918" y="1581182"/>
                <a:ext cx="6623969" cy="132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‖"/>
                              <m:endChr m:val="‖"/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4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4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1A5C77-DF93-AF4F-B3F1-CEF21003DB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918" y="1581182"/>
                <a:ext cx="6623969" cy="1323567"/>
              </a:xfrm>
              <a:prstGeom prst="rect">
                <a:avLst/>
              </a:prstGeom>
              <a:blipFill>
                <a:blip r:embed="rId4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8CA349-46BE-6443-8B64-514E9E0F3264}"/>
                  </a:ext>
                </a:extLst>
              </p:cNvPr>
              <p:cNvSpPr txBox="1"/>
              <p:nvPr/>
            </p:nvSpPr>
            <p:spPr>
              <a:xfrm>
                <a:off x="268787" y="3328178"/>
                <a:ext cx="8784902" cy="128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Modified differential semblance optimization (DSO)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5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Invertible, linear, diagonal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5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Enhances non-zero energy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5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8CA349-46BE-6443-8B64-514E9E0F3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87" y="3328178"/>
                <a:ext cx="8784902" cy="1286121"/>
              </a:xfrm>
              <a:prstGeom prst="rect">
                <a:avLst/>
              </a:prstGeom>
              <a:blipFill>
                <a:blip r:embed="rId5"/>
                <a:stretch>
                  <a:fillRect l="-1010" t="-3922" b="-10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621DE59-4DAF-EF4D-8903-A120820E280C}"/>
              </a:ext>
            </a:extLst>
          </p:cNvPr>
          <p:cNvSpPr/>
          <p:nvPr/>
        </p:nvSpPr>
        <p:spPr>
          <a:xfrm>
            <a:off x="4038600" y="2077156"/>
            <a:ext cx="355600" cy="5009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C6DD96D-11FE-4D4F-8676-3E24A003A7E3}"/>
              </a:ext>
            </a:extLst>
          </p:cNvPr>
          <p:cNvSpPr/>
          <p:nvPr/>
        </p:nvSpPr>
        <p:spPr>
          <a:xfrm>
            <a:off x="4686638" y="520458"/>
            <a:ext cx="355600" cy="5009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0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Regularization operator – Penalty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AA00A-18DF-4C42-AB99-74F65B32861E}"/>
              </a:ext>
            </a:extLst>
          </p:cNvPr>
          <p:cNvSpPr txBox="1"/>
          <p:nvPr/>
        </p:nvSpPr>
        <p:spPr>
          <a:xfrm>
            <a:off x="7665156" y="2077156"/>
            <a:ext cx="184731" cy="288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5F741A-1967-AC4C-AAC6-4CDF72C0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77" y="1177551"/>
            <a:ext cx="4858115" cy="372533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1ECD960-DBDD-224B-92E2-4A25897DB64F}"/>
              </a:ext>
            </a:extLst>
          </p:cNvPr>
          <p:cNvSpPr/>
          <p:nvPr/>
        </p:nvSpPr>
        <p:spPr>
          <a:xfrm>
            <a:off x="4527834" y="4131733"/>
            <a:ext cx="427988" cy="4402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A2854-3D8B-204B-9345-340C955F0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98" r="92185" b="18615"/>
          <a:stretch/>
        </p:blipFill>
        <p:spPr>
          <a:xfrm>
            <a:off x="2147135" y="4376057"/>
            <a:ext cx="379629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Regularization operator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AA00A-18DF-4C42-AB99-74F65B32861E}"/>
              </a:ext>
            </a:extLst>
          </p:cNvPr>
          <p:cNvSpPr txBox="1"/>
          <p:nvPr/>
        </p:nvSpPr>
        <p:spPr>
          <a:xfrm>
            <a:off x="7665156" y="2077156"/>
            <a:ext cx="184731" cy="288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1A5C77-DF93-AF4F-B3F1-CEF21003DBF5}"/>
                  </a:ext>
                </a:extLst>
              </p:cNvPr>
              <p:cNvSpPr/>
              <p:nvPr/>
            </p:nvSpPr>
            <p:spPr>
              <a:xfrm>
                <a:off x="1225918" y="1581182"/>
                <a:ext cx="6623969" cy="132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‖"/>
                              <m:endChr m:val="‖"/>
                              <m:ctrlPr>
                                <a:rPr lang="en-US" sz="4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4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4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4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1A5C77-DF93-AF4F-B3F1-CEF21003DB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918" y="1581182"/>
                <a:ext cx="6623969" cy="1323567"/>
              </a:xfrm>
              <a:prstGeom prst="rect">
                <a:avLst/>
              </a:prstGeom>
              <a:blipFill>
                <a:blip r:embed="rId4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8CA349-46BE-6443-8B64-514E9E0F3264}"/>
                  </a:ext>
                </a:extLst>
              </p:cNvPr>
              <p:cNvSpPr txBox="1"/>
              <p:nvPr/>
            </p:nvSpPr>
            <p:spPr>
              <a:xfrm>
                <a:off x="268787" y="3328178"/>
                <a:ext cx="8784902" cy="128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Modified differential semblance optimization (DSO)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Invertible, linear, diagonal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Enhances </a:t>
                </a:r>
                <a:r>
                  <a:rPr lang="en-US" sz="2500" b="1" i="1" dirty="0">
                    <a:solidFill>
                      <a:schemeClr val="bg2">
                        <a:lumMod val="25000"/>
                      </a:schemeClr>
                    </a:solidFill>
                  </a:rPr>
                  <a:t>all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the energy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8CA349-46BE-6443-8B64-514E9E0F3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87" y="3328178"/>
                <a:ext cx="8784902" cy="1286121"/>
              </a:xfrm>
              <a:prstGeom prst="rect">
                <a:avLst/>
              </a:prstGeom>
              <a:blipFill>
                <a:blip r:embed="rId5"/>
                <a:stretch>
                  <a:fillRect l="-1010" t="-3922" b="-10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6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Regularization term -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DEE340-4DC7-C548-A45F-4B828840C8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Gradually reduces energy of correcting term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Takes advantage of DSO convergence properties (Sava and Biondi, 2004)</a:t>
                </a:r>
              </a:p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Fundamental difference from TFWI (Biondi and </a:t>
                </a:r>
                <a:r>
                  <a:rPr lang="en-US" dirty="0" err="1">
                    <a:solidFill>
                      <a:schemeClr val="bg2">
                        <a:lumMod val="25000"/>
                      </a:schemeClr>
                    </a:solidFill>
                  </a:rPr>
                  <a:t>Almomin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, 2014)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1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1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1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 must vanish </a:t>
                </a:r>
                <a:r>
                  <a:rPr lang="en-US" sz="2100" b="1" dirty="0">
                    <a:solidFill>
                      <a:schemeClr val="bg2">
                        <a:lumMod val="25000"/>
                      </a:schemeClr>
                    </a:solidFill>
                  </a:rPr>
                  <a:t>completely</a:t>
                </a: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Enhances all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1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1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1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2100" b="1" dirty="0">
                    <a:solidFill>
                      <a:schemeClr val="bg2">
                        <a:lumMod val="25000"/>
                      </a:schemeClr>
                    </a:solidFill>
                  </a:rPr>
                  <a:t>including the non-extended space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100" b="1" dirty="0">
                    <a:solidFill>
                      <a:schemeClr val="bg2">
                        <a:lumMod val="25000"/>
                      </a:schemeClr>
                    </a:solidFill>
                  </a:rPr>
                  <a:t>No physical meaning </a:t>
                </a:r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attached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1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1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1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1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: Trade-off parameter between data-fitting and regularization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Fixed throughout inversion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DEE340-4DC7-C548-A45F-4B828840C8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  <a:blipFill>
                <a:blip r:embed="rId2"/>
                <a:stretch>
                  <a:fillRect l="-643" t="-1167" b="-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1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89628" y="2034999"/>
                <a:ext cx="6800968" cy="95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0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  <m:r>
                                <a:rPr lang="en-US" sz="30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9628" y="2034999"/>
                <a:ext cx="6800968" cy="956672"/>
              </a:xfrm>
              <a:prstGeom prst="rect">
                <a:avLst/>
              </a:prstGeom>
              <a:blipFill>
                <a:blip r:embed="rId2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Regularization term -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91B2DD-B0FB-834B-985C-3EF68CAE85CF}"/>
                  </a:ext>
                </a:extLst>
              </p:cNvPr>
              <p:cNvSpPr/>
              <p:nvPr/>
            </p:nvSpPr>
            <p:spPr>
              <a:xfrm>
                <a:off x="5882811" y="1961563"/>
                <a:ext cx="2698495" cy="1015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91B2DD-B0FB-834B-985C-3EF68CAE8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811" y="1961563"/>
                <a:ext cx="2698495" cy="1015727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CC44BCCC-28A3-1449-A1EC-CB1C61D37C2E}"/>
              </a:ext>
            </a:extLst>
          </p:cNvPr>
          <p:cNvSpPr/>
          <p:nvPr/>
        </p:nvSpPr>
        <p:spPr>
          <a:xfrm rot="16200000">
            <a:off x="2953451" y="589405"/>
            <a:ext cx="517161" cy="5276537"/>
          </a:xfrm>
          <a:prstGeom prst="leftBrace">
            <a:avLst>
              <a:gd name="adj1" fmla="val 80797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C39EE-810E-C44F-8A8F-1DB6F0321D0D}"/>
              </a:ext>
            </a:extLst>
          </p:cNvPr>
          <p:cNvSpPr txBox="1"/>
          <p:nvPr/>
        </p:nvSpPr>
        <p:spPr>
          <a:xfrm>
            <a:off x="1327937" y="3459077"/>
            <a:ext cx="41020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Keep this term “small”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18418FDB-A932-9848-A28F-A1343B9C0950}"/>
              </a:ext>
            </a:extLst>
          </p:cNvPr>
          <p:cNvSpPr/>
          <p:nvPr/>
        </p:nvSpPr>
        <p:spPr>
          <a:xfrm rot="16200000">
            <a:off x="7084297" y="2055200"/>
            <a:ext cx="517161" cy="2344944"/>
          </a:xfrm>
          <a:prstGeom prst="leftBrace">
            <a:avLst>
              <a:gd name="adj1" fmla="val 80797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6BCEB8-9347-6640-B2C0-E2DAD8522EA4}"/>
                  </a:ext>
                </a:extLst>
              </p:cNvPr>
              <p:cNvSpPr txBox="1"/>
              <p:nvPr/>
            </p:nvSpPr>
            <p:spPr>
              <a:xfrm>
                <a:off x="5358069" y="3459077"/>
                <a:ext cx="41020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bg2">
                        <a:lumMod val="25000"/>
                      </a:schemeClr>
                    </a:solidFill>
                  </a:rPr>
                  <a:t>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bg2">
                        <a:lumMod val="25000"/>
                      </a:schemeClr>
                    </a:solidFill>
                  </a:rPr>
                  <a:t> vanish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6BCEB8-9347-6640-B2C0-E2DAD8522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069" y="3459077"/>
                <a:ext cx="4102021" cy="553998"/>
              </a:xfrm>
              <a:prstGeom prst="rect">
                <a:avLst/>
              </a:prstGeom>
              <a:blipFill>
                <a:blip r:embed="rId4"/>
                <a:stretch>
                  <a:fillRect t="-1111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76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95476-C14A-214D-AFA7-75313EEE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8213A-787E-D044-90FD-3A5F075F1C98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FWIME + FWI</a:t>
            </a:r>
          </a:p>
        </p:txBody>
      </p:sp>
    </p:spTree>
    <p:extLst>
      <p:ext uri="{BB962C8B-B14F-4D97-AF65-F5344CB8AC3E}">
        <p14:creationId xmlns:p14="http://schemas.microsoft.com/office/powerpoint/2010/main" val="23501287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Data-fitting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Regularization term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Variable projection step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Gradient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963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Objective function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Data-fitting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Regularization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Variable projection step</a:t>
                </a:r>
              </a:p>
              <a:p>
                <a:pPr lvl="1"/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Computation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Gradient</a:t>
                </a: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294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Objective function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Data-fitting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Regularization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Variable projection step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Computation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Gradient</a:t>
                </a: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913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3A4B24D-63FE-9E4D-8510-0E9C7CF2F311}"/>
                  </a:ext>
                </a:extLst>
              </p:cNvPr>
              <p:cNvSpPr/>
              <p:nvPr/>
            </p:nvSpPr>
            <p:spPr>
              <a:xfrm>
                <a:off x="-4499811" y="1891263"/>
                <a:ext cx="18143621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5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5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500" b="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50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5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  <m:r>
                                <a:rPr lang="en-US" sz="2500" b="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500" b="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5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3A4B24D-63FE-9E4D-8510-0E9C7CF2F3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99811" y="1891263"/>
                <a:ext cx="18143621" cy="861774"/>
              </a:xfrm>
              <a:prstGeom prst="rect">
                <a:avLst/>
              </a:prstGeom>
              <a:blipFill>
                <a:blip r:embed="rId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0AB543-6CF5-1948-AC10-47E7D4F4E38C}"/>
                  </a:ext>
                </a:extLst>
              </p:cNvPr>
              <p:cNvSpPr txBox="1"/>
              <p:nvPr/>
            </p:nvSpPr>
            <p:spPr>
              <a:xfrm>
                <a:off x="268787" y="3520768"/>
                <a:ext cx="878490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5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fixed</a:t>
                </a:r>
                <a:endParaRPr lang="en-US" sz="25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5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r>
                      <a:rPr lang="en-US" sz="2500" b="0" i="1" smtClean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5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r>
                      <a:rPr lang="en-US" sz="2500" b="0" i="1" smtClean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5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500" b="0" i="1" smtClean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 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5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25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: computed by minimizing quadratic function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0AB543-6CF5-1948-AC10-47E7D4F4E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87" y="3520768"/>
                <a:ext cx="8784902" cy="1246495"/>
              </a:xfrm>
              <a:prstGeom prst="rect">
                <a:avLst/>
              </a:prstGeom>
              <a:blipFill>
                <a:blip r:embed="rId3"/>
                <a:stretch>
                  <a:fillRect l="-1010" t="-303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83E8E40A-886B-E04E-9C56-E39284A217A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Variable projection step </a:t>
                </a:r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– Computing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 smtClean="0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36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36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sz="3600" i="1">
                            <a:solidFill>
                              <a:schemeClr val="tx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83E8E40A-886B-E04E-9C56-E39284A217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>
                <a:blip r:embed="rId4"/>
                <a:stretch>
                  <a:fillRect l="-2090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4589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Variable projection step – Computing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28A704-B666-1947-A8DD-606B21F59671}"/>
                  </a:ext>
                </a:extLst>
              </p:cNvPr>
              <p:cNvSpPr/>
              <p:nvPr/>
            </p:nvSpPr>
            <p:spPr>
              <a:xfrm>
                <a:off x="224588" y="1887794"/>
                <a:ext cx="8733530" cy="870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5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bSup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5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5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28A704-B666-1947-A8DD-606B21F596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88" y="1887794"/>
                <a:ext cx="8733530" cy="870238"/>
              </a:xfrm>
              <a:prstGeom prst="rect">
                <a:avLst/>
              </a:prstGeom>
              <a:blipFill>
                <a:blip r:embed="rId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80A9605-FCE1-9648-8E40-9F38E5FBFC24}"/>
                  </a:ext>
                </a:extLst>
              </p:cNvPr>
              <p:cNvSpPr/>
              <p:nvPr/>
            </p:nvSpPr>
            <p:spPr>
              <a:xfrm>
                <a:off x="1648007" y="2539235"/>
                <a:ext cx="3881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80A9605-FCE1-9648-8E40-9F38E5FBF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007" y="2539235"/>
                <a:ext cx="388183" cy="40011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F9EE2F0-04FA-7B43-9FD7-F163CF96BA8E}"/>
              </a:ext>
            </a:extLst>
          </p:cNvPr>
          <p:cNvSpPr/>
          <p:nvPr/>
        </p:nvSpPr>
        <p:spPr>
          <a:xfrm>
            <a:off x="4853153" y="2970035"/>
            <a:ext cx="2037348" cy="13326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9B8470-0A2B-7649-8707-7341F9F189B1}"/>
                  </a:ext>
                </a:extLst>
              </p:cNvPr>
              <p:cNvSpPr txBox="1"/>
              <p:nvPr/>
            </p:nvSpPr>
            <p:spPr>
              <a:xfrm>
                <a:off x="268787" y="3520768"/>
                <a:ext cx="8784902" cy="1376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5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 fixed</a:t>
                </a:r>
                <a:endParaRPr lang="en-US" sz="250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  <m:r>
                      <a:rPr lang="en-US" sz="2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5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r>
                      <a:rPr lang="en-US" sz="2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: computed by minimizing quadratic function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9B8470-0A2B-7649-8707-7341F9F18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87" y="3520768"/>
                <a:ext cx="8784902" cy="1376211"/>
              </a:xfrm>
              <a:prstGeom prst="rect">
                <a:avLst/>
              </a:prstGeom>
              <a:blipFill>
                <a:blip r:embed="rId5"/>
                <a:stretch>
                  <a:fillRect l="-1010" t="-2727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5686969-CA24-3741-A2AD-8E0A0FB02590}"/>
              </a:ext>
            </a:extLst>
          </p:cNvPr>
          <p:cNvSpPr/>
          <p:nvPr/>
        </p:nvSpPr>
        <p:spPr>
          <a:xfrm>
            <a:off x="7283394" y="850790"/>
            <a:ext cx="365760" cy="2226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A74FE3-DA66-2749-BE49-7479108EB6C6}"/>
              </a:ext>
            </a:extLst>
          </p:cNvPr>
          <p:cNvSpPr/>
          <p:nvPr/>
        </p:nvSpPr>
        <p:spPr>
          <a:xfrm>
            <a:off x="7072312" y="1844962"/>
            <a:ext cx="1728788" cy="10292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8A97EA-A65C-2E4E-ABAA-519A816D8F73}"/>
              </a:ext>
            </a:extLst>
          </p:cNvPr>
          <p:cNvSpPr/>
          <p:nvPr/>
        </p:nvSpPr>
        <p:spPr>
          <a:xfrm>
            <a:off x="658747" y="2427917"/>
            <a:ext cx="365760" cy="2226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1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Objective function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Data-fitting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Regularization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Variable projection step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Computation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Gradient</a:t>
                </a: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28A704-B666-1947-A8DD-606B21F59671}"/>
                  </a:ext>
                </a:extLst>
              </p:cNvPr>
              <p:cNvSpPr/>
              <p:nvPr/>
            </p:nvSpPr>
            <p:spPr>
              <a:xfrm>
                <a:off x="224588" y="1497402"/>
                <a:ext cx="8733530" cy="936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8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  <m:sup>
                          <m:r>
                            <a:rPr lang="en-US" sz="28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bSup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500" i="1" smtClean="0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5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5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𝑜𝑏𝑠</m:t>
                                      </m:r>
                                    </m:sup>
                                  </m:sSup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500" i="1">
                                          <a:solidFill>
                                            <a:schemeClr val="bg2">
                                              <a:lumMod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solidFill>
                                                <a:schemeClr val="bg2">
                                                  <a:lumMod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b="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5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28A704-B666-1947-A8DD-606B21F596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88" y="1497402"/>
                <a:ext cx="8733530" cy="936347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80A9605-FCE1-9648-8E40-9F38E5FBFC24}"/>
                  </a:ext>
                </a:extLst>
              </p:cNvPr>
              <p:cNvSpPr/>
              <p:nvPr/>
            </p:nvSpPr>
            <p:spPr>
              <a:xfrm>
                <a:off x="1810053" y="2199354"/>
                <a:ext cx="3881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80A9605-FCE1-9648-8E40-9F38E5FBF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053" y="2199354"/>
                <a:ext cx="388183" cy="40011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C0BA83-62CA-D841-AE1B-7E1A532EE212}"/>
                  </a:ext>
                </a:extLst>
              </p:cNvPr>
              <p:cNvSpPr txBox="1"/>
              <p:nvPr/>
            </p:nvSpPr>
            <p:spPr>
              <a:xfrm>
                <a:off x="268787" y="2818048"/>
                <a:ext cx="8784902" cy="1769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</a:rPr>
                  <a:t>3 cases:</a:t>
                </a: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09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9FF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9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i="1" dirty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09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endParaRPr lang="en-US" sz="25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667597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C0BA83-62CA-D841-AE1B-7E1A532E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87" y="2818048"/>
                <a:ext cx="8784902" cy="1769715"/>
              </a:xfrm>
              <a:prstGeom prst="rect">
                <a:avLst/>
              </a:prstGeom>
              <a:blipFill>
                <a:blip r:embed="rId5"/>
                <a:stretch>
                  <a:fillRect l="-1010" t="-2857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FF08578D-23D5-E34D-9AAB-2ADDF790F76E}"/>
              </a:ext>
            </a:extLst>
          </p:cNvPr>
          <p:cNvSpPr/>
          <p:nvPr/>
        </p:nvSpPr>
        <p:spPr>
          <a:xfrm rot="5400000">
            <a:off x="5480276" y="711334"/>
            <a:ext cx="363122" cy="1881963"/>
          </a:xfrm>
          <a:prstGeom prst="leftBrace">
            <a:avLst>
              <a:gd name="adj1" fmla="val 71279"/>
              <a:gd name="adj2" fmla="val 50000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CEFDA-A4C8-CF48-AAC3-170E61E39F7D}"/>
              </a:ext>
            </a:extLst>
          </p:cNvPr>
          <p:cNvSpPr txBox="1"/>
          <p:nvPr/>
        </p:nvSpPr>
        <p:spPr>
          <a:xfrm>
            <a:off x="4572000" y="1007542"/>
            <a:ext cx="309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FWI data-residuals</a:t>
            </a:r>
          </a:p>
        </p:txBody>
      </p:sp>
    </p:spTree>
    <p:extLst>
      <p:ext uri="{BB962C8B-B14F-4D97-AF65-F5344CB8AC3E}">
        <p14:creationId xmlns:p14="http://schemas.microsoft.com/office/powerpoint/2010/main" val="13226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on data-fitting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D49354-15CA-9048-A540-CEE46E7AE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199" y="1107072"/>
            <a:ext cx="5021415" cy="3797113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CB5E14-2A7D-4D47-ADC4-A37290757B1F}"/>
              </a:ext>
            </a:extLst>
          </p:cNvPr>
          <p:cNvCxnSpPr>
            <a:cxnSpLocks/>
          </p:cNvCxnSpPr>
          <p:nvPr/>
        </p:nvCxnSpPr>
        <p:spPr>
          <a:xfrm>
            <a:off x="6871364" y="1447800"/>
            <a:ext cx="576943" cy="0"/>
          </a:xfrm>
          <a:prstGeom prst="line">
            <a:avLst/>
          </a:prstGeom>
          <a:ln w="381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6FDC38-6E68-F34B-A29D-DE6CA9662F24}"/>
                  </a:ext>
                </a:extLst>
              </p:cNvPr>
              <p:cNvSpPr txBox="1"/>
              <p:nvPr/>
            </p:nvSpPr>
            <p:spPr>
              <a:xfrm>
                <a:off x="7491169" y="1154106"/>
                <a:ext cx="1437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0009FF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6FDC38-6E68-F34B-A29D-DE6CA9662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169" y="1154106"/>
                <a:ext cx="1437595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0548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D49354-15CA-9048-A540-CEE46E7AE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199" y="1107072"/>
            <a:ext cx="5021415" cy="3797112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CB5E14-2A7D-4D47-ADC4-A37290757B1F}"/>
              </a:ext>
            </a:extLst>
          </p:cNvPr>
          <p:cNvCxnSpPr>
            <a:cxnSpLocks/>
          </p:cNvCxnSpPr>
          <p:nvPr/>
        </p:nvCxnSpPr>
        <p:spPr>
          <a:xfrm>
            <a:off x="6871364" y="1447800"/>
            <a:ext cx="576943" cy="0"/>
          </a:xfrm>
          <a:prstGeom prst="line">
            <a:avLst/>
          </a:prstGeom>
          <a:ln w="381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6FDC38-6E68-F34B-A29D-DE6CA9662F24}"/>
                  </a:ext>
                </a:extLst>
              </p:cNvPr>
              <p:cNvSpPr txBox="1"/>
              <p:nvPr/>
            </p:nvSpPr>
            <p:spPr>
              <a:xfrm>
                <a:off x="7491169" y="1154106"/>
                <a:ext cx="1437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0009FF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6FDC38-6E68-F34B-A29D-DE6CA9662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169" y="1154106"/>
                <a:ext cx="1437595" cy="584775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269EB0-2232-2947-86B6-E0DDB1E462D0}"/>
              </a:ext>
            </a:extLst>
          </p:cNvPr>
          <p:cNvCxnSpPr>
            <a:cxnSpLocks/>
          </p:cNvCxnSpPr>
          <p:nvPr/>
        </p:nvCxnSpPr>
        <p:spPr>
          <a:xfrm>
            <a:off x="6871364" y="2142281"/>
            <a:ext cx="576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B88818-7C1C-E04A-8D4F-76FA871AEC40}"/>
                  </a:ext>
                </a:extLst>
              </p:cNvPr>
              <p:cNvSpPr txBox="1"/>
              <p:nvPr/>
            </p:nvSpPr>
            <p:spPr>
              <a:xfrm>
                <a:off x="7491169" y="1848587"/>
                <a:ext cx="1437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B88818-7C1C-E04A-8D4F-76FA871AE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169" y="1848587"/>
                <a:ext cx="143759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D8A1293-0149-2249-B73C-7EBBF03D7F2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on data-fitting </a:t>
                </a:r>
              </a:p>
            </p:txBody>
          </p:sp>
        </mc:Choice>
        <mc:Fallback xmlns="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D8A1293-0149-2249-B73C-7EBBF03D7F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>
                <a:blip r:embed="rId6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626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D49354-15CA-9048-A540-CEE46E7AE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199" y="1107072"/>
            <a:ext cx="5021414" cy="3797112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CB5E14-2A7D-4D47-ADC4-A37290757B1F}"/>
              </a:ext>
            </a:extLst>
          </p:cNvPr>
          <p:cNvCxnSpPr>
            <a:cxnSpLocks/>
          </p:cNvCxnSpPr>
          <p:nvPr/>
        </p:nvCxnSpPr>
        <p:spPr>
          <a:xfrm>
            <a:off x="6871364" y="1447800"/>
            <a:ext cx="576943" cy="0"/>
          </a:xfrm>
          <a:prstGeom prst="line">
            <a:avLst/>
          </a:prstGeom>
          <a:ln w="381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6FDC38-6E68-F34B-A29D-DE6CA9662F24}"/>
                  </a:ext>
                </a:extLst>
              </p:cNvPr>
              <p:cNvSpPr txBox="1"/>
              <p:nvPr/>
            </p:nvSpPr>
            <p:spPr>
              <a:xfrm>
                <a:off x="7491169" y="1154106"/>
                <a:ext cx="1437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0009FF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6FDC38-6E68-F34B-A29D-DE6CA9662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169" y="1154106"/>
                <a:ext cx="1437595" cy="584775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269EB0-2232-2947-86B6-E0DDB1E462D0}"/>
              </a:ext>
            </a:extLst>
          </p:cNvPr>
          <p:cNvCxnSpPr>
            <a:cxnSpLocks/>
          </p:cNvCxnSpPr>
          <p:nvPr/>
        </p:nvCxnSpPr>
        <p:spPr>
          <a:xfrm>
            <a:off x="6871364" y="2142281"/>
            <a:ext cx="576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B88818-7C1C-E04A-8D4F-76FA871AEC40}"/>
                  </a:ext>
                </a:extLst>
              </p:cNvPr>
              <p:cNvSpPr txBox="1"/>
              <p:nvPr/>
            </p:nvSpPr>
            <p:spPr>
              <a:xfrm>
                <a:off x="7491169" y="1848587"/>
                <a:ext cx="1437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B88818-7C1C-E04A-8D4F-76FA871AE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169" y="1848587"/>
                <a:ext cx="143759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D8A1293-0149-2249-B73C-7EBBF03D7F2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on data-fitting </a:t>
                </a:r>
              </a:p>
            </p:txBody>
          </p:sp>
        </mc:Choice>
        <mc:Fallback xmlns="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D8A1293-0149-2249-B73C-7EBBF03D7F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>
                <a:blip r:embed="rId6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86D250-D0D2-714E-AA14-4D147914C4C2}"/>
              </a:ext>
            </a:extLst>
          </p:cNvPr>
          <p:cNvCxnSpPr>
            <a:cxnSpLocks/>
          </p:cNvCxnSpPr>
          <p:nvPr/>
        </p:nvCxnSpPr>
        <p:spPr>
          <a:xfrm>
            <a:off x="6871364" y="2795018"/>
            <a:ext cx="576943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7DBCE2-3319-3449-8111-6335A2E9815C}"/>
                  </a:ext>
                </a:extLst>
              </p:cNvPr>
              <p:cNvSpPr txBox="1"/>
              <p:nvPr/>
            </p:nvSpPr>
            <p:spPr>
              <a:xfrm>
                <a:off x="7491169" y="2501324"/>
                <a:ext cx="1437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7DBCE2-3319-3449-8111-6335A2E98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169" y="2501324"/>
                <a:ext cx="1437595" cy="584775"/>
              </a:xfrm>
              <a:prstGeom prst="rect">
                <a:avLst/>
              </a:prstGeom>
              <a:blipFill>
                <a:blip r:embed="rId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73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40884-7918-A341-B6D1-F3A79122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8A4078-AF1E-9745-BCF3-A964FB30B8D0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True model</a:t>
            </a:r>
          </a:p>
        </p:txBody>
      </p:sp>
    </p:spTree>
    <p:extLst>
      <p:ext uri="{BB962C8B-B14F-4D97-AF65-F5344CB8AC3E}">
        <p14:creationId xmlns:p14="http://schemas.microsoft.com/office/powerpoint/2010/main" val="29420046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D8A1293-0149-2249-B73C-7EBBF03D7F2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>
                    <a:solidFill>
                      <a:schemeClr val="bg2">
                        <a:lumMod val="25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000" dirty="0">
                    <a:solidFill>
                      <a:schemeClr val="bg2">
                        <a:lumMod val="25000"/>
                      </a:schemeClr>
                    </a:solidFill>
                  </a:rPr>
                  <a:t>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0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3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3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  <m:sup>
                        <m:r>
                          <a:rPr lang="en-US" sz="3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bSup>
                  </m:oMath>
                </a14:m>
                <a:r>
                  <a:rPr lang="en-US" sz="3000" dirty="0">
                    <a:solidFill>
                      <a:schemeClr val="bg2">
                        <a:lumMod val="25000"/>
                      </a:schemeClr>
                    </a:solidFill>
                  </a:rPr>
                  <a:t> (CIG at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en-US" sz="3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sz="3000" dirty="0">
                    <a:solidFill>
                      <a:schemeClr val="bg2">
                        <a:lumMod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D8A1293-0149-2249-B73C-7EBBF03D7F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73844"/>
                <a:ext cx="7886700" cy="994172"/>
              </a:xfrm>
              <a:blipFill>
                <a:blip r:embed="rId3"/>
                <a:stretch>
                  <a:fillRect l="-1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34EFB77-86E2-3B4F-832D-A62B08539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77" y="1210142"/>
            <a:ext cx="2057400" cy="335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D2C05-0D6F-3140-A4E1-C0B627FE1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350" y="1210142"/>
            <a:ext cx="20574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FF64B-993C-784E-828E-6FAABCB7B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624" y="1210142"/>
            <a:ext cx="2057400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5DE69B-2AAB-1B49-A60F-D86699A50873}"/>
                  </a:ext>
                </a:extLst>
              </p:cNvPr>
              <p:cNvSpPr txBox="1"/>
              <p:nvPr/>
            </p:nvSpPr>
            <p:spPr>
              <a:xfrm>
                <a:off x="1113233" y="4522634"/>
                <a:ext cx="143759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9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>
                  <a:solidFill>
                    <a:srgbClr val="0009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5DE69B-2AAB-1B49-A60F-D86699A50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33" y="4522634"/>
                <a:ext cx="1437595" cy="477054"/>
              </a:xfrm>
              <a:prstGeom prst="rect">
                <a:avLst/>
              </a:prstGeom>
              <a:blipFill>
                <a:blip r:embed="rId7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497400-DAD8-0447-AD3B-B035FCE4B7E8}"/>
                  </a:ext>
                </a:extLst>
              </p:cNvPr>
              <p:cNvSpPr txBox="1"/>
              <p:nvPr/>
            </p:nvSpPr>
            <p:spPr>
              <a:xfrm>
                <a:off x="3853202" y="4522634"/>
                <a:ext cx="143759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>
                  <a:solidFill>
                    <a:srgbClr val="0009FF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497400-DAD8-0447-AD3B-B035FCE4B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202" y="4522634"/>
                <a:ext cx="1437595" cy="477054"/>
              </a:xfrm>
              <a:prstGeom prst="rect">
                <a:avLst/>
              </a:prstGeom>
              <a:blipFill>
                <a:blip r:embed="rId8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270BE8-91FA-564E-9798-20662E3E6239}"/>
                  </a:ext>
                </a:extLst>
              </p:cNvPr>
              <p:cNvSpPr txBox="1"/>
              <p:nvPr/>
            </p:nvSpPr>
            <p:spPr>
              <a:xfrm>
                <a:off x="6457950" y="4522634"/>
                <a:ext cx="143759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p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>
                  <a:solidFill>
                    <a:srgbClr val="0009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270BE8-91FA-564E-9798-20662E3E6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4522634"/>
                <a:ext cx="1437595" cy="477054"/>
              </a:xfrm>
              <a:prstGeom prst="rect">
                <a:avLst/>
              </a:prstGeom>
              <a:blipFill>
                <a:blip r:embed="rId9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35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Objective function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Data-fitting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Regularization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Variable projection step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Computation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Gradient computation</a:t>
                </a: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622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Dissection of FWIME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Objective function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Data-fitting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Regularization term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Variable projection step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Computation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Effect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Gradient computation</a:t>
                </a: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06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557B999-F426-C944-A7C2-4462F5698E25}"/>
              </a:ext>
            </a:extLst>
          </p:cNvPr>
          <p:cNvSpPr txBox="1"/>
          <p:nvPr/>
        </p:nvSpPr>
        <p:spPr>
          <a:xfrm>
            <a:off x="5349985" y="3159022"/>
            <a:ext cx="22288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>
                <a:solidFill>
                  <a:srgbClr val="00B050"/>
                </a:solidFill>
              </a:rPr>
              <a:t>GRADIENT FROM CORRECTING TERM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Gradient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-291734" y="1639213"/>
                <a:ext cx="9204240" cy="1711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𝛻𝛷</m:t>
                      </m:r>
                      <m:d>
                        <m:dPr>
                          <m:ctrlP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</m:d>
                      <m:r>
                        <a:rPr lang="en-US" sz="30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3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30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3000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sz="3000" i="1">
                          <a:solidFill>
                            <a:schemeClr val="bg2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en-US" sz="32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32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sub>
                                    <m:sup>
                                      <m:r>
                                        <a:rPr lang="en-US" sz="32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30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0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300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i="1" kern="0" dirty="0"/>
              </a:p>
              <a:p>
                <a:endParaRPr lang="en-US" sz="3000" dirty="0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1734" y="1639213"/>
                <a:ext cx="9204240" cy="17116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/>
          <p:cNvSpPr/>
          <p:nvPr/>
        </p:nvSpPr>
        <p:spPr>
          <a:xfrm rot="16200000">
            <a:off x="2916393" y="1971694"/>
            <a:ext cx="214446" cy="1846707"/>
          </a:xfrm>
          <a:prstGeom prst="leftBrace">
            <a:avLst>
              <a:gd name="adj1" fmla="val 62791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9FC72-C102-9648-BB2E-7B30DD1FCBD3}"/>
              </a:ext>
            </a:extLst>
          </p:cNvPr>
          <p:cNvSpPr txBox="1"/>
          <p:nvPr/>
        </p:nvSpPr>
        <p:spPr>
          <a:xfrm>
            <a:off x="1916869" y="3159022"/>
            <a:ext cx="2228850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>
                <a:solidFill>
                  <a:srgbClr val="FF0000"/>
                </a:solidFill>
              </a:rPr>
              <a:t>SIMILAR TO</a:t>
            </a:r>
          </a:p>
          <a:p>
            <a:pPr algn="ctr"/>
            <a:r>
              <a:rPr lang="en-US" sz="1875" b="1" dirty="0">
                <a:solidFill>
                  <a:srgbClr val="FF0000"/>
                </a:solidFill>
              </a:rPr>
              <a:t>CONVENTIONAL FWI </a:t>
            </a:r>
          </a:p>
          <a:p>
            <a:pPr algn="ctr"/>
            <a:r>
              <a:rPr lang="en-US" sz="1875" b="1" dirty="0">
                <a:solidFill>
                  <a:srgbClr val="FF0000"/>
                </a:solidFill>
              </a:rPr>
              <a:t>GRADIENT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D97303F-FB58-CA44-81BE-88288417F7E8}"/>
              </a:ext>
            </a:extLst>
          </p:cNvPr>
          <p:cNvSpPr/>
          <p:nvPr/>
        </p:nvSpPr>
        <p:spPr>
          <a:xfrm rot="16200000">
            <a:off x="6515717" y="1002637"/>
            <a:ext cx="214446" cy="3784821"/>
          </a:xfrm>
          <a:prstGeom prst="leftBrace">
            <a:avLst>
              <a:gd name="adj1" fmla="val 62791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18E0C-B8A1-7942-AE0F-E23EAE95D8D3}"/>
              </a:ext>
            </a:extLst>
          </p:cNvPr>
          <p:cNvSpPr/>
          <p:nvPr/>
        </p:nvSpPr>
        <p:spPr>
          <a:xfrm>
            <a:off x="4355152" y="1616556"/>
            <a:ext cx="4665693" cy="23425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00F3B-9AD5-A040-AC04-181F39BB3E06}"/>
              </a:ext>
            </a:extLst>
          </p:cNvPr>
          <p:cNvSpPr/>
          <p:nvPr/>
        </p:nvSpPr>
        <p:spPr>
          <a:xfrm>
            <a:off x="1916869" y="1831003"/>
            <a:ext cx="2329944" cy="23425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3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14" grpId="0"/>
      <p:bldP spid="9" grpId="0" animBg="1"/>
      <p:bldP spid="3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557B999-F426-C944-A7C2-4462F5698E25}"/>
              </a:ext>
            </a:extLst>
          </p:cNvPr>
          <p:cNvSpPr txBox="1"/>
          <p:nvPr/>
        </p:nvSpPr>
        <p:spPr>
          <a:xfrm>
            <a:off x="5104551" y="3159022"/>
            <a:ext cx="3036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B050"/>
                </a:solidFill>
              </a:rPr>
              <a:t>TOMOGRAPHIC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291734" y="1639213"/>
                <a:ext cx="9204240" cy="1711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smtClean="0">
                          <a:latin typeface="Cambria Math"/>
                        </a:rPr>
                        <m:t>𝛻𝛷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/>
                            </a:rPr>
                            <m:t>𝑚</m:t>
                          </m:r>
                        </m:e>
                      </m:d>
                      <m:r>
                        <a:rPr lang="en-US" sz="3000" i="1">
                          <a:latin typeface="Cambria Math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3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30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3000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sz="3000" i="1">
                          <a:solidFill>
                            <a:schemeClr val="bg2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0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en-US" sz="32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32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sub>
                                    <m:sup>
                                      <m:r>
                                        <a:rPr lang="en-US" sz="32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3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30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0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300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i="1" kern="0" dirty="0"/>
              </a:p>
              <a:p>
                <a:endParaRPr lang="en-US" sz="30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1734" y="1639213"/>
                <a:ext cx="9204240" cy="17116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/>
          <p:cNvSpPr/>
          <p:nvPr/>
        </p:nvSpPr>
        <p:spPr>
          <a:xfrm rot="16200000">
            <a:off x="2916393" y="1971694"/>
            <a:ext cx="214446" cy="1846707"/>
          </a:xfrm>
          <a:prstGeom prst="leftBrace">
            <a:avLst>
              <a:gd name="adj1" fmla="val 62791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9FC72-C102-9648-BB2E-7B30DD1FCBD3}"/>
              </a:ext>
            </a:extLst>
          </p:cNvPr>
          <p:cNvSpPr txBox="1"/>
          <p:nvPr/>
        </p:nvSpPr>
        <p:spPr>
          <a:xfrm>
            <a:off x="1916869" y="3159022"/>
            <a:ext cx="2228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BORN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D97303F-FB58-CA44-81BE-88288417F7E8}"/>
              </a:ext>
            </a:extLst>
          </p:cNvPr>
          <p:cNvSpPr/>
          <p:nvPr/>
        </p:nvSpPr>
        <p:spPr>
          <a:xfrm rot="16200000">
            <a:off x="6515717" y="1002637"/>
            <a:ext cx="214446" cy="3784821"/>
          </a:xfrm>
          <a:prstGeom prst="leftBrace">
            <a:avLst>
              <a:gd name="adj1" fmla="val 62791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706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82885" y="2001976"/>
                <a:ext cx="80324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𝛻𝛷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/>
                            </a:rPr>
                            <m:t>𝑚</m:t>
                          </m:r>
                        </m:e>
                      </m:d>
                      <m:r>
                        <a:rPr lang="en-US" sz="40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" y="2001976"/>
                <a:ext cx="8032465" cy="707886"/>
              </a:xfrm>
              <a:prstGeom prst="rect">
                <a:avLst/>
              </a:prstGeom>
              <a:blipFill>
                <a:blip r:embed="rId2"/>
                <a:stretch>
                  <a:fillRect b="-26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A6FDC5A-B5AF-544B-9147-BA4C5A365351}"/>
              </a:ext>
            </a:extLst>
          </p:cNvPr>
          <p:cNvCxnSpPr/>
          <p:nvPr/>
        </p:nvCxnSpPr>
        <p:spPr>
          <a:xfrm>
            <a:off x="6657976" y="1268016"/>
            <a:ext cx="0" cy="84296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DEFBFEC-A244-BC43-AC1A-DD498CB84C4F}"/>
              </a:ext>
            </a:extLst>
          </p:cNvPr>
          <p:cNvSpPr txBox="1"/>
          <p:nvPr/>
        </p:nvSpPr>
        <p:spPr>
          <a:xfrm>
            <a:off x="5600698" y="867906"/>
            <a:ext cx="2386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FWIME data residual</a:t>
            </a:r>
          </a:p>
        </p:txBody>
      </p:sp>
    </p:spTree>
    <p:extLst>
      <p:ext uri="{BB962C8B-B14F-4D97-AF65-F5344CB8AC3E}">
        <p14:creationId xmlns:p14="http://schemas.microsoft.com/office/powerpoint/2010/main" val="27601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Numerical example – Velocity model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E0238-DE2C-6242-9216-65B59FCE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255"/>
            <a:ext cx="5114260" cy="2828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7D623-BCCC-3D40-89DD-FE5B7482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254" y="1398255"/>
            <a:ext cx="3661665" cy="28282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891F2D-B657-3F47-BEBD-104E716DF1B9}"/>
              </a:ext>
            </a:extLst>
          </p:cNvPr>
          <p:cNvCxnSpPr>
            <a:cxnSpLocks/>
          </p:cNvCxnSpPr>
          <p:nvPr/>
        </p:nvCxnSpPr>
        <p:spPr>
          <a:xfrm>
            <a:off x="262270" y="3370520"/>
            <a:ext cx="4274288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B22B0C-D2CA-D647-AD44-D96E417E9D0A}"/>
              </a:ext>
            </a:extLst>
          </p:cNvPr>
          <p:cNvCxnSpPr>
            <a:cxnSpLocks/>
          </p:cNvCxnSpPr>
          <p:nvPr/>
        </p:nvCxnSpPr>
        <p:spPr>
          <a:xfrm>
            <a:off x="7270926" y="1957094"/>
            <a:ext cx="4497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5AFC18-758B-A346-A562-0AC53ED1EE68}"/>
              </a:ext>
            </a:extLst>
          </p:cNvPr>
          <p:cNvSpPr txBox="1"/>
          <p:nvPr/>
        </p:nvSpPr>
        <p:spPr>
          <a:xfrm>
            <a:off x="6171244" y="1803455"/>
            <a:ext cx="1446028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Interface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16673C-DBAF-EA41-9327-8AD9564E0139}"/>
              </a:ext>
            </a:extLst>
          </p:cNvPr>
          <p:cNvSpPr txBox="1"/>
          <p:nvPr/>
        </p:nvSpPr>
        <p:spPr>
          <a:xfrm>
            <a:off x="1103931" y="4263205"/>
            <a:ext cx="2590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True velocity model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B2A851-4AD4-E045-85E1-6294CB5CA555}"/>
              </a:ext>
            </a:extLst>
          </p:cNvPr>
          <p:cNvSpPr txBox="1"/>
          <p:nvPr/>
        </p:nvSpPr>
        <p:spPr>
          <a:xfrm>
            <a:off x="5907799" y="4263205"/>
            <a:ext cx="260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1D velocity profiles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FD1119-97AE-CB4A-B7F8-F92090789A25}"/>
              </a:ext>
            </a:extLst>
          </p:cNvPr>
          <p:cNvSpPr txBox="1"/>
          <p:nvPr/>
        </p:nvSpPr>
        <p:spPr>
          <a:xfrm>
            <a:off x="1908749" y="3732891"/>
            <a:ext cx="1446028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Interface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8B9793-E1FE-F045-B16B-6379453C24B4}"/>
              </a:ext>
            </a:extLst>
          </p:cNvPr>
          <p:cNvCxnSpPr>
            <a:cxnSpLocks/>
          </p:cNvCxnSpPr>
          <p:nvPr/>
        </p:nvCxnSpPr>
        <p:spPr>
          <a:xfrm flipH="1" flipV="1">
            <a:off x="1860730" y="3448592"/>
            <a:ext cx="374804" cy="3763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7441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 first search direction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C68BD-0410-0944-978B-35482DAE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6424"/>
            <a:ext cx="8991600" cy="33528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727AC6-25D2-2442-85D1-48CACED43C51}"/>
              </a:ext>
            </a:extLst>
          </p:cNvPr>
          <p:cNvCxnSpPr>
            <a:cxnSpLocks/>
          </p:cNvCxnSpPr>
          <p:nvPr/>
        </p:nvCxnSpPr>
        <p:spPr>
          <a:xfrm>
            <a:off x="558800" y="3386667"/>
            <a:ext cx="75692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6BF5AFE-97B5-844F-889E-44CD94861967}"/>
              </a:ext>
            </a:extLst>
          </p:cNvPr>
          <p:cNvSpPr txBox="1"/>
          <p:nvPr/>
        </p:nvSpPr>
        <p:spPr>
          <a:xfrm>
            <a:off x="558802" y="3765385"/>
            <a:ext cx="218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 interface position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917A1D-7B7F-0743-B849-D2531B9E0E94}"/>
              </a:ext>
            </a:extLst>
          </p:cNvPr>
          <p:cNvCxnSpPr>
            <a:cxnSpLocks/>
          </p:cNvCxnSpPr>
          <p:nvPr/>
        </p:nvCxnSpPr>
        <p:spPr>
          <a:xfrm flipV="1">
            <a:off x="2209799" y="3452118"/>
            <a:ext cx="508000" cy="3454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– </a:t>
            </a:r>
            <a:r>
              <a:rPr lang="en-US" sz="3000" dirty="0">
                <a:solidFill>
                  <a:srgbClr val="FF0000"/>
                </a:solidFill>
              </a:rPr>
              <a:t>Born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C68BD-0410-0944-978B-35482DAE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6424"/>
            <a:ext cx="8991600" cy="33528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7ACF13-62C8-924E-AEFD-85E0AF2DC91F}"/>
              </a:ext>
            </a:extLst>
          </p:cNvPr>
          <p:cNvCxnSpPr>
            <a:cxnSpLocks/>
          </p:cNvCxnSpPr>
          <p:nvPr/>
        </p:nvCxnSpPr>
        <p:spPr>
          <a:xfrm>
            <a:off x="558800" y="3386667"/>
            <a:ext cx="75692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C2F1D1-5615-4941-BF99-95187D032C0C}"/>
              </a:ext>
            </a:extLst>
          </p:cNvPr>
          <p:cNvSpPr txBox="1"/>
          <p:nvPr/>
        </p:nvSpPr>
        <p:spPr>
          <a:xfrm>
            <a:off x="558802" y="3765385"/>
            <a:ext cx="218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 interface position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8C6036-4D42-9549-81BD-4F5151982DDB}"/>
              </a:ext>
            </a:extLst>
          </p:cNvPr>
          <p:cNvCxnSpPr>
            <a:cxnSpLocks/>
          </p:cNvCxnSpPr>
          <p:nvPr/>
        </p:nvCxnSpPr>
        <p:spPr>
          <a:xfrm flipV="1">
            <a:off x="2209799" y="3452118"/>
            <a:ext cx="508000" cy="3454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9815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3E385-5DA6-7A44-8C44-B55D73498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6425"/>
            <a:ext cx="8991600" cy="3352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42EEF6-AC74-9447-A82C-F7B34F385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– </a:t>
            </a:r>
            <a:r>
              <a:rPr lang="en-US" sz="3000" dirty="0" err="1">
                <a:solidFill>
                  <a:srgbClr val="00B050"/>
                </a:solidFill>
              </a:rPr>
              <a:t>Tomo</a:t>
            </a:r>
            <a:r>
              <a:rPr lang="en-US" sz="3000" dirty="0">
                <a:solidFill>
                  <a:srgbClr val="00B050"/>
                </a:solidFill>
              </a:rPr>
              <a:t> component</a:t>
            </a:r>
          </a:p>
        </p:txBody>
      </p:sp>
    </p:spTree>
    <p:extLst>
      <p:ext uri="{BB962C8B-B14F-4D97-AF65-F5344CB8AC3E}">
        <p14:creationId xmlns:p14="http://schemas.microsoft.com/office/powerpoint/2010/main" val="346211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95476-C14A-214D-AFA7-75313EEE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850900"/>
            <a:ext cx="9029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8213A-787E-D044-90FD-3A5F075F1C98}"/>
              </a:ext>
            </a:extLst>
          </p:cNvPr>
          <p:cNvSpPr txBox="1"/>
          <p:nvPr/>
        </p:nvSpPr>
        <p:spPr>
          <a:xfrm>
            <a:off x="2524716" y="121381"/>
            <a:ext cx="390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FWIME + FWI</a:t>
            </a:r>
          </a:p>
        </p:txBody>
      </p:sp>
    </p:spTree>
    <p:extLst>
      <p:ext uri="{BB962C8B-B14F-4D97-AF65-F5344CB8AC3E}">
        <p14:creationId xmlns:p14="http://schemas.microsoft.com/office/powerpoint/2010/main" val="4369127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42EEF6-AC74-9447-A82C-F7B34F385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(</a:t>
            </a:r>
            <a:r>
              <a:rPr lang="en-US" sz="3000" dirty="0">
                <a:solidFill>
                  <a:srgbClr val="FF0000"/>
                </a:solidFill>
              </a:rPr>
              <a:t>Born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+ </a:t>
            </a:r>
            <a:r>
              <a:rPr lang="en-US" sz="3000" dirty="0" err="1">
                <a:solidFill>
                  <a:srgbClr val="00B050"/>
                </a:solidFill>
              </a:rPr>
              <a:t>tomo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30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844D7B-5171-0144-8D2D-FE3945C80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6" y="1046424"/>
            <a:ext cx="8990782" cy="33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339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- Spline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A5F10-4853-944E-8DE5-98EB77DB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896" y="1253319"/>
            <a:ext cx="4838012" cy="35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801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8608484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after spline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4BCB6-9D78-0548-A5C4-88AC9C4A066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1042416"/>
            <a:ext cx="8988552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589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8132173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Ideal search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37081D-6DEF-7545-80AC-FAB5C3FA3F3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1042416"/>
            <a:ext cx="8988552" cy="3355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542059-ABD7-9845-A023-BE9E1833C91D}"/>
                  </a:ext>
                </a:extLst>
              </p:cNvPr>
              <p:cNvSpPr/>
              <p:nvPr/>
            </p:nvSpPr>
            <p:spPr>
              <a:xfrm>
                <a:off x="553463" y="3687861"/>
                <a:ext cx="253082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b>
                      </m:sSub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542059-ABD7-9845-A023-BE9E1833C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63" y="3687861"/>
                <a:ext cx="2530821" cy="553998"/>
              </a:xfrm>
              <a:prstGeom prst="rect">
                <a:avLst/>
              </a:prstGeom>
              <a:blipFill>
                <a:blip r:embed="rId3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6588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-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CFC89-11D1-2A41-AD02-272B49CC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88" y="1061284"/>
            <a:ext cx="4256451" cy="1587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A70C1-63EE-694C-BEEA-AB6F07673A4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" y="1061284"/>
            <a:ext cx="4251960" cy="158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FFBBB-22EB-A24E-BF1D-5E2A8D9BCE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3106916"/>
            <a:ext cx="4251960" cy="158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37C71-85DC-5344-9EA4-CB060C35C86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2879" y="3106916"/>
            <a:ext cx="4251960" cy="1591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4E9F72-C658-9747-8C6E-76E74EB22EB4}"/>
              </a:ext>
            </a:extLst>
          </p:cNvPr>
          <p:cNvSpPr txBox="1"/>
          <p:nvPr/>
        </p:nvSpPr>
        <p:spPr>
          <a:xfrm>
            <a:off x="1351723" y="2671640"/>
            <a:ext cx="1661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Born component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DCD732-3A06-814A-B74B-5715FC5907F6}"/>
              </a:ext>
            </a:extLst>
          </p:cNvPr>
          <p:cNvSpPr txBox="1"/>
          <p:nvPr/>
        </p:nvSpPr>
        <p:spPr>
          <a:xfrm>
            <a:off x="5899868" y="2671640"/>
            <a:ext cx="227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</a:rPr>
              <a:t>Tomographic component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B5E9D-2660-FF44-BDB7-0CDFB3D966F7}"/>
              </a:ext>
            </a:extLst>
          </p:cNvPr>
          <p:cNvSpPr txBox="1"/>
          <p:nvPr/>
        </p:nvSpPr>
        <p:spPr>
          <a:xfrm>
            <a:off x="128016" y="4710405"/>
            <a:ext cx="4251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Total search direction (</a:t>
            </a:r>
            <a:r>
              <a:rPr lang="en-US" sz="1600" dirty="0">
                <a:solidFill>
                  <a:srgbClr val="FF0000"/>
                </a:solidFill>
              </a:rPr>
              <a:t>Born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+ </a:t>
            </a:r>
            <a:r>
              <a:rPr lang="en-US" sz="1600" dirty="0">
                <a:solidFill>
                  <a:srgbClr val="00B050"/>
                </a:solidFill>
              </a:rPr>
              <a:t>tomographic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AB71B1-4E77-E842-8E62-A7241AF4EA1F}"/>
              </a:ext>
            </a:extLst>
          </p:cNvPr>
          <p:cNvSpPr txBox="1"/>
          <p:nvPr/>
        </p:nvSpPr>
        <p:spPr>
          <a:xfrm>
            <a:off x="4917844" y="4710405"/>
            <a:ext cx="3523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Total search direction with spline</a:t>
            </a:r>
          </a:p>
        </p:txBody>
      </p:sp>
    </p:spTree>
    <p:extLst>
      <p:ext uri="{BB962C8B-B14F-4D97-AF65-F5344CB8AC3E}">
        <p14:creationId xmlns:p14="http://schemas.microsoft.com/office/powerpoint/2010/main" val="277709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877174"/>
            <a:ext cx="8156121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>
                <a:solidFill>
                  <a:schemeClr val="bg2">
                    <a:lumMod val="25000"/>
                  </a:schemeClr>
                </a:solidFill>
              </a:rPr>
              <a:t>Inversion of reflection data:</a:t>
            </a:r>
            <a:br>
              <a:rPr lang="en-US" sz="5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The </a:t>
            </a:r>
            <a:r>
              <a:rPr lang="en-US" i="1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035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Velocity models – 2D panels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A0D69-8F58-FD4B-82B3-57E9D81F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870" y="1062761"/>
            <a:ext cx="5114260" cy="1949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597E0-AE0C-EE4A-85B9-5DC5C41B9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870" y="3091790"/>
            <a:ext cx="5114259" cy="1949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1CC30B-4A6A-AA49-878B-42BDF04B70AF}"/>
                  </a:ext>
                </a:extLst>
              </p:cNvPr>
              <p:cNvSpPr txBox="1"/>
              <p:nvPr/>
            </p:nvSpPr>
            <p:spPr>
              <a:xfrm>
                <a:off x="2372251" y="1277945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1CC30B-4A6A-AA49-878B-42BDF04B7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251" y="1277945"/>
                <a:ext cx="646981" cy="3231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8C206F-E3D6-A64A-A050-B69B2358D50E}"/>
                  </a:ext>
                </a:extLst>
              </p:cNvPr>
              <p:cNvSpPr txBox="1"/>
              <p:nvPr/>
            </p:nvSpPr>
            <p:spPr>
              <a:xfrm>
                <a:off x="2372251" y="3323055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𝒊𝒏𝒊𝒕𝒊𝒂𝒍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8C206F-E3D6-A64A-A050-B69B2358D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251" y="3323055"/>
                <a:ext cx="646981" cy="323165"/>
              </a:xfrm>
              <a:prstGeom prst="rect">
                <a:avLst/>
              </a:prstGeom>
              <a:blipFill>
                <a:blip r:embed="rId5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627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Velocity models – 1D profiles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=5 </m:t>
                    </m:r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34208-DD51-014F-8554-369794A61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319" y="1352831"/>
            <a:ext cx="4533877" cy="3551354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8195635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61C1B6-A233-4043-B517-E4D28A8D2F18}"/>
              </a:ext>
            </a:extLst>
          </p:cNvPr>
          <p:cNvSpPr/>
          <p:nvPr/>
        </p:nvSpPr>
        <p:spPr>
          <a:xfrm>
            <a:off x="228601" y="1769805"/>
            <a:ext cx="4293703" cy="32713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Inverted seismic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72" y="2001114"/>
            <a:ext cx="3843959" cy="3263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Data-space multi-scale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Energy between 4-15 Hz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 frequency-bands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Acoustic noise-free data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500 receivers (20m spacing)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100 sources (100m spacing)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10 km-offset maximum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8s recording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Reflected and refracted energy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98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3ED9A1-9E22-354E-B552-3DCE8967F154}"/>
              </a:ext>
            </a:extLst>
          </p:cNvPr>
          <p:cNvSpPr/>
          <p:nvPr/>
        </p:nvSpPr>
        <p:spPr>
          <a:xfrm>
            <a:off x="228601" y="1268016"/>
            <a:ext cx="4293703" cy="4133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FWI</a:t>
            </a:r>
          </a:p>
        </p:txBody>
      </p:sp>
    </p:spTree>
    <p:extLst>
      <p:ext uri="{BB962C8B-B14F-4D97-AF65-F5344CB8AC3E}">
        <p14:creationId xmlns:p14="http://schemas.microsoft.com/office/powerpoint/2010/main" val="26621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FWI – Frequency content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08681-0E21-4141-ACED-4667298B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56" y="1096999"/>
            <a:ext cx="5057487" cy="38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9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17579</TotalTime>
  <Words>3657</Words>
  <Application>Microsoft Macintosh PowerPoint</Application>
  <PresentationFormat>On-screen Show (16:9)</PresentationFormat>
  <Paragraphs>1132</Paragraphs>
  <Slides>185</Slides>
  <Notes>30</Notes>
  <HiddenSlides>15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185</vt:i4>
      </vt:variant>
    </vt:vector>
  </HeadingPairs>
  <TitlesOfParts>
    <vt:vector size="191" baseType="lpstr">
      <vt:lpstr>Arial</vt:lpstr>
      <vt:lpstr>Calibri</vt:lpstr>
      <vt:lpstr>Calibri Light</vt:lpstr>
      <vt:lpstr>Cambria Math</vt:lpstr>
      <vt:lpstr>Wingdings</vt:lpstr>
      <vt:lpstr>Office Theme</vt:lpstr>
      <vt:lpstr>Full waveform inversion by model extension using a model-space multi-scale approach (FWIME)</vt:lpstr>
      <vt:lpstr>FWIME in a nutshell</vt:lpstr>
      <vt:lpstr>FWIME in a nutshell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Dissection of FWIME: How does it work?</vt:lpstr>
      <vt:lpstr>Dissection of FWIME</vt:lpstr>
      <vt:lpstr>Dissection of FWIME</vt:lpstr>
      <vt:lpstr>Conventional FWI</vt:lpstr>
      <vt:lpstr>FWIME objective function</vt:lpstr>
      <vt:lpstr>FWIME objective function</vt:lpstr>
      <vt:lpstr>FWIME objective function</vt:lpstr>
      <vt:lpstr>FWIME objective function</vt:lpstr>
      <vt:lpstr>Sampling the objective function</vt:lpstr>
      <vt:lpstr>Sampling the objective function</vt:lpstr>
      <vt:lpstr>Sampling the objective function</vt:lpstr>
      <vt:lpstr>Sampling the objective function</vt:lpstr>
      <vt:lpstr>Dissection of FWIME</vt:lpstr>
      <vt:lpstr>Dissection of FWIME</vt:lpstr>
      <vt:lpstr>Data-fitting term</vt:lpstr>
      <vt:lpstr>Goal of correcting term g(m_i )</vt:lpstr>
      <vt:lpstr>Goal of correcting term g(m_i )</vt:lpstr>
      <vt:lpstr>Goal of correcting term g(m_i )</vt:lpstr>
      <vt:lpstr>Numerical example – Velocity model </vt:lpstr>
      <vt:lpstr>Numerical example - Data</vt:lpstr>
      <vt:lpstr>Conventional Born modeling</vt:lpstr>
      <vt:lpstr>Conventional Born modeling</vt:lpstr>
      <vt:lpstr>Conventional Born modeling – Dimensional analysis</vt:lpstr>
      <vt:lpstr>Conventional Born modeling – Dimensional analysis</vt:lpstr>
      <vt:lpstr>Conventional Born modeling</vt:lpstr>
      <vt:lpstr>Conventional Born modeling</vt:lpstr>
      <vt:lpstr>Conventional Born modeling</vt:lpstr>
      <vt:lpstr>Conventional Born modeling</vt:lpstr>
      <vt:lpstr>Conventional Born modeling</vt:lpstr>
      <vt:lpstr>Conventional Born modeling – Iteration #1</vt:lpstr>
      <vt:lpstr>Conventional Born modeling – Iteration #20</vt:lpstr>
      <vt:lpstr>Conventional Born modeling – Iteration #200</vt:lpstr>
      <vt:lpstr>Convergence curves</vt:lpstr>
      <vt:lpstr>Extended Born modeling</vt:lpstr>
      <vt:lpstr>Extended Born modeling – Dimensional analysis</vt:lpstr>
      <vt:lpstr>Extended Born modeling – Dimensional analysis</vt:lpstr>
      <vt:lpstr>Extended Born modeling</vt:lpstr>
      <vt:lpstr>Extended Born modeling</vt:lpstr>
      <vt:lpstr>Extended Born modeling – Iteration #1</vt:lpstr>
      <vt:lpstr>Extended Born modeling – Iteration #20</vt:lpstr>
      <vt:lpstr>Extended Born modeling – Iteration #200</vt:lpstr>
      <vt:lpstr>Convergence curves</vt:lpstr>
      <vt:lpstr>Convergence curves</vt:lpstr>
      <vt:lpstr>Optimal extended perturbation - p ̃^opt</vt:lpstr>
      <vt:lpstr>Optimal extended perturbation - p ̃^opt</vt:lpstr>
      <vt:lpstr>Optimal extended perturbation - p ̃^opt</vt:lpstr>
      <vt:lpstr>Data-fitting term - Summary</vt:lpstr>
      <vt:lpstr>Data-fitting term - Summary</vt:lpstr>
      <vt:lpstr>Data-fitting term - Summary</vt:lpstr>
      <vt:lpstr>Dissection of FWIME</vt:lpstr>
      <vt:lpstr>Dissection of FWIME</vt:lpstr>
      <vt:lpstr>Goal of regularization term</vt:lpstr>
      <vt:lpstr>Goal of regularization term</vt:lpstr>
      <vt:lpstr>Regularization operator D </vt:lpstr>
      <vt:lpstr>Regularization operator – Penalty function</vt:lpstr>
      <vt:lpstr>Regularization operator D </vt:lpstr>
      <vt:lpstr>Regularization term - Summary</vt:lpstr>
      <vt:lpstr>Regularization term - Summary</vt:lpstr>
      <vt:lpstr>Dissection of FWIME</vt:lpstr>
      <vt:lpstr>Dissection of FWIME</vt:lpstr>
      <vt:lpstr>Dissection of FWIME</vt:lpstr>
      <vt:lpstr>Variable projection step – Computing p ̃_ϵ^opt</vt:lpstr>
      <vt:lpstr>Variable projection step – Computing p ̃_ϵ^opt</vt:lpstr>
      <vt:lpstr>Dissection of FWIME</vt:lpstr>
      <vt:lpstr>Effect of ϵ</vt:lpstr>
      <vt:lpstr>Effect of ϵ on data-fitting </vt:lpstr>
      <vt:lpstr>Effect of ϵ on data-fitting </vt:lpstr>
      <vt:lpstr>Effect of ϵ on data-fitting </vt:lpstr>
      <vt:lpstr>Effect of ϵ on p ̃_ϵ^opt (CIG at x=5km)</vt:lpstr>
      <vt:lpstr>Dissection of FWIME</vt:lpstr>
      <vt:lpstr>Dissection of FWIME</vt:lpstr>
      <vt:lpstr>Gradient computation</vt:lpstr>
      <vt:lpstr>Gradient computation</vt:lpstr>
      <vt:lpstr>Gradient computation</vt:lpstr>
      <vt:lpstr>Numerical example – Velocity model </vt:lpstr>
      <vt:lpstr>FWI first search direction</vt:lpstr>
      <vt:lpstr>FWIME first search direction – Born component</vt:lpstr>
      <vt:lpstr>FWIME first search direction – Tomo component</vt:lpstr>
      <vt:lpstr>FWIME first search direction (Born + tomo)</vt:lpstr>
      <vt:lpstr>FWIME first search direction - Spline grid</vt:lpstr>
      <vt:lpstr>FWIME first search direction after spline interpolation</vt:lpstr>
      <vt:lpstr>Ideal search direction</vt:lpstr>
      <vt:lpstr>FWIME first search direction - Summary</vt:lpstr>
      <vt:lpstr>Inversion of reflection data: The Marmousi model</vt:lpstr>
      <vt:lpstr>Velocity models – 2D panels </vt:lpstr>
      <vt:lpstr>Velocity models – 1D profiles (x=5 km) </vt:lpstr>
      <vt:lpstr>Inverted seismic data</vt:lpstr>
      <vt:lpstr>Conventional FWI – Frequency content</vt:lpstr>
      <vt:lpstr>Inverted seismic data</vt:lpstr>
      <vt:lpstr>Inverted seismic data</vt:lpstr>
      <vt:lpstr>Shot gathers inverted with FWI</vt:lpstr>
      <vt:lpstr>PowerPoint Presentation</vt:lpstr>
      <vt:lpstr>PowerPoint Presentation</vt:lpstr>
      <vt:lpstr>PowerPoint Presentation</vt:lpstr>
      <vt:lpstr>Inverted seismic data</vt:lpstr>
      <vt:lpstr>Inverted seismic data</vt:lpstr>
      <vt:lpstr>Frequency content</vt:lpstr>
      <vt:lpstr>Inverted seismic data</vt:lpstr>
      <vt:lpstr>Shot gathers inverted with FWIME</vt:lpstr>
      <vt:lpstr>First iteration of FWIME - m_0</vt:lpstr>
      <vt:lpstr>First iteration of FWIME - m_0</vt:lpstr>
      <vt:lpstr>Initial data</vt:lpstr>
      <vt:lpstr>First iteration of FWIME - m_0</vt:lpstr>
      <vt:lpstr>First iteration of FWIME - m_0</vt:lpstr>
      <vt:lpstr>A close look at p ̃_ϵ^opt (m_0)</vt:lpstr>
      <vt:lpstr>A close look at p ̃_ϵ^opt </vt:lpstr>
      <vt:lpstr>A close look at p ̃_ϵ^opt (m_0)</vt:lpstr>
      <vt:lpstr>A close look at p ̃_ϵ^opt </vt:lpstr>
      <vt:lpstr>A close look at p ̃_ϵ^opt (m_0)</vt:lpstr>
      <vt:lpstr>A close look at p ̃_ϵ^opt (m_0)</vt:lpstr>
      <vt:lpstr>First iteration of FWIME - m_0</vt:lpstr>
      <vt:lpstr>First search direction</vt:lpstr>
      <vt:lpstr>Ideal search direction</vt:lpstr>
      <vt:lpstr>First search direction after spline interpolation</vt:lpstr>
      <vt:lpstr>Ideal search direction after spline interpolation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 ̃^opt as a QC tool</vt:lpstr>
      <vt:lpstr>p ̃^opt as a QC tool</vt:lpstr>
      <vt:lpstr>p ̃^opt as a QC tool</vt:lpstr>
      <vt:lpstr>p ̃^opt as a QC tool</vt:lpstr>
      <vt:lpstr>p ̃^opt as a QC tool</vt:lpstr>
      <vt:lpstr>p ̃^opt as a QC tool – Initial </vt:lpstr>
      <vt:lpstr>p ̃^opt as a QC tool – After spline #1</vt:lpstr>
      <vt:lpstr>p ̃^opt as a QC tool</vt:lpstr>
      <vt:lpstr>p ̃^opt as a QC tool – Initial spline #4</vt:lpstr>
      <vt:lpstr>p ̃^opt as a QC tool – Final spline #4</vt:lpstr>
      <vt:lpstr>p ̃^opt as a QC tool – Initial spline #4</vt:lpstr>
      <vt:lpstr>p ̃^opt as a QC tool – Final spline #4</vt:lpstr>
      <vt:lpstr>Evolution of p ̃^opt throughout FWIME</vt:lpstr>
      <vt:lpstr>Making it feasible in 3D: Accelerating the variable projection step</vt:lpstr>
      <vt:lpstr>FWIME main challenge - Variable projection step</vt:lpstr>
      <vt:lpstr>How many iterations do we need?</vt:lpstr>
      <vt:lpstr>Preconditioning the iterative process</vt:lpstr>
      <vt:lpstr>Preconditioning the iterative process</vt:lpstr>
      <vt:lpstr>Preconditioning the iterative process</vt:lpstr>
      <vt:lpstr>Preconditioning the iterative process</vt:lpstr>
      <vt:lpstr>Preconditioning the iterative process</vt:lpstr>
      <vt:lpstr>Preconditioning the iterative process</vt:lpstr>
      <vt:lpstr>Preconditioning the iterative process</vt:lpstr>
      <vt:lpstr>Preconditioning the iterative process</vt:lpstr>
      <vt:lpstr>Preconditioning the iterative process</vt:lpstr>
      <vt:lpstr>PowerPoint Presentation</vt:lpstr>
      <vt:lpstr>PowerPoint Presentation</vt:lpstr>
      <vt:lpstr>Zero time-lag cross-section</vt:lpstr>
      <vt:lpstr>Zero time-lag cross-section</vt:lpstr>
      <vt:lpstr>Future steps</vt:lpstr>
      <vt:lpstr>Conclusions and opportunities</vt:lpstr>
      <vt:lpstr>Conclusions</vt:lpstr>
      <vt:lpstr>Next steps and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– Questions?</vt:lpstr>
      <vt:lpstr>Acknowledgements</vt:lpstr>
      <vt:lpstr>Auxiliary slides</vt:lpstr>
      <vt:lpstr>Inversion of refracted waves</vt:lpstr>
      <vt:lpstr>Inversion of refracted waves - FWIME® </vt:lpstr>
      <vt:lpstr>Inversion of refracted waves - FWI</vt:lpstr>
      <vt:lpstr>Summary – Recap what we are showing in the presentation</vt:lpstr>
      <vt:lpstr>PowerPoint Presentation</vt:lpstr>
      <vt:lpstr>How to pick g(m)?</vt:lpstr>
      <vt:lpstr>Outline – Junk </vt:lpstr>
      <vt:lpstr>Goal of regularization term</vt:lpstr>
      <vt:lpstr>FWIME objective function</vt:lpstr>
      <vt:lpstr>FWIME objective function</vt:lpstr>
      <vt:lpstr>FWIME objective function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TFWI – Overview</dc:title>
  <dc:creator>Ettore Biondi</dc:creator>
  <cp:lastModifiedBy>Guillaume Barnier</cp:lastModifiedBy>
  <cp:revision>943</cp:revision>
  <dcterms:created xsi:type="dcterms:W3CDTF">2017-09-30T18:05:42Z</dcterms:created>
  <dcterms:modified xsi:type="dcterms:W3CDTF">2019-05-14T14:04:36Z</dcterms:modified>
</cp:coreProperties>
</file>