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71" r:id="rId2"/>
    <p:sldId id="851" r:id="rId3"/>
    <p:sldId id="325" r:id="rId4"/>
    <p:sldId id="915" r:id="rId5"/>
    <p:sldId id="892" r:id="rId6"/>
    <p:sldId id="893" r:id="rId7"/>
    <p:sldId id="679" r:id="rId8"/>
    <p:sldId id="835" r:id="rId9"/>
    <p:sldId id="838" r:id="rId10"/>
    <p:sldId id="839" r:id="rId11"/>
    <p:sldId id="840" r:id="rId12"/>
    <p:sldId id="841" r:id="rId13"/>
    <p:sldId id="842" r:id="rId14"/>
    <p:sldId id="843" r:id="rId15"/>
    <p:sldId id="922" r:id="rId16"/>
    <p:sldId id="852" r:id="rId17"/>
    <p:sldId id="862" r:id="rId18"/>
    <p:sldId id="872" r:id="rId19"/>
    <p:sldId id="863" r:id="rId20"/>
    <p:sldId id="864" r:id="rId21"/>
    <p:sldId id="958" r:id="rId22"/>
    <p:sldId id="865" r:id="rId23"/>
    <p:sldId id="917" r:id="rId24"/>
    <p:sldId id="928" r:id="rId25"/>
    <p:sldId id="933" r:id="rId26"/>
    <p:sldId id="857" r:id="rId27"/>
    <p:sldId id="856" r:id="rId28"/>
    <p:sldId id="875" r:id="rId29"/>
    <p:sldId id="876" r:id="rId30"/>
    <p:sldId id="877" r:id="rId31"/>
    <p:sldId id="878" r:id="rId32"/>
    <p:sldId id="885" r:id="rId33"/>
    <p:sldId id="881" r:id="rId34"/>
    <p:sldId id="882" r:id="rId35"/>
    <p:sldId id="890" r:id="rId36"/>
    <p:sldId id="883" r:id="rId37"/>
    <p:sldId id="884" r:id="rId38"/>
    <p:sldId id="886" r:id="rId39"/>
    <p:sldId id="887" r:id="rId40"/>
    <p:sldId id="929" r:id="rId41"/>
    <p:sldId id="934" r:id="rId42"/>
    <p:sldId id="897" r:id="rId43"/>
    <p:sldId id="954" r:id="rId44"/>
    <p:sldId id="955" r:id="rId45"/>
    <p:sldId id="957" r:id="rId46"/>
    <p:sldId id="898" r:id="rId47"/>
    <p:sldId id="945" r:id="rId48"/>
    <p:sldId id="950" r:id="rId49"/>
    <p:sldId id="951" r:id="rId50"/>
    <p:sldId id="949" r:id="rId51"/>
    <p:sldId id="931" r:id="rId52"/>
    <p:sldId id="911" r:id="rId53"/>
    <p:sldId id="712" r:id="rId54"/>
    <p:sldId id="952" r:id="rId55"/>
    <p:sldId id="935" r:id="rId56"/>
    <p:sldId id="921" r:id="rId57"/>
    <p:sldId id="901" r:id="rId58"/>
    <p:sldId id="956" r:id="rId59"/>
    <p:sldId id="947" r:id="rId6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14"/>
    <p:restoredTop sz="91667" autoAdjust="0"/>
  </p:normalViewPr>
  <p:slideViewPr>
    <p:cSldViewPr snapToGrid="0" snapToObjects="1">
      <p:cViewPr varScale="1">
        <p:scale>
          <a:sx n="136" d="100"/>
          <a:sy n="136" d="100"/>
        </p:scale>
        <p:origin x="1400" y="1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928" y="16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E58CF1-D869-044A-8227-712AA74AA639}" type="datetime1">
              <a:rPr lang="en-US" smtClean="0"/>
              <a:t>5/14/19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BA04D5-71CC-2149-A307-882C0767F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310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6090F-7341-124A-A41F-4F2C1216DA71}" type="datetime1">
              <a:rPr lang="en-US" smtClean="0"/>
              <a:t>5/14/19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4A22E-4E3D-BB4F-B8D3-9E5950B8C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402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095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84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716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338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637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800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435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903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095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196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404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204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656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911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7144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9445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3896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806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293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00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3203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109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313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453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698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4449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225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411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189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023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3129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7716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231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5439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4071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18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961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7050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1820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354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1868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19696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96972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3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9940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6764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06584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1321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8794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91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03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674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960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56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976EB-21F0-6041-9AC3-9AFAD2A7C29B}" type="datetime1">
              <a:rPr lang="en-US" smtClean="0"/>
              <a:t>5/14/19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60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9C6A2-5040-FD42-84DB-BEC46D056D9F}" type="datetime1">
              <a:rPr lang="en-US" smtClean="0"/>
              <a:t>5/14/19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874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4DD7A-486D-9242-BC12-DCDB26693270}" type="datetime1">
              <a:rPr lang="en-US" smtClean="0"/>
              <a:t>5/14/19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394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6A581-158F-AB47-B7AE-1C58185C29C9}" type="datetime1">
              <a:rPr lang="en-US" smtClean="0"/>
              <a:t>5/14/19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44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2463E-DF8E-384C-8D7D-FC4809776787}" type="datetime1">
              <a:rPr lang="en-US" smtClean="0"/>
              <a:t>5/14/19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440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C59F-5324-5A4E-A820-58DF9E3AB7BB}" type="datetime1">
              <a:rPr lang="en-US" smtClean="0"/>
              <a:t>5/14/19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36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1811-CD4D-CC47-AB36-6B97B04E8209}" type="datetime1">
              <a:rPr lang="en-US" smtClean="0"/>
              <a:t>5/14/19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99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DAC22-0A15-184A-A7AF-80DBD19768F4}" type="datetime1">
              <a:rPr lang="en-US" smtClean="0"/>
              <a:t>5/14/19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50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5ABA7-F4EB-F943-9BD3-06784E8EE966}" type="datetime1">
              <a:rPr lang="en-US" smtClean="0"/>
              <a:t>5/14/19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28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99C2F-C36D-0541-A72B-A2B2F4C08255}" type="datetime1">
              <a:rPr lang="en-US" smtClean="0"/>
              <a:t>5/14/19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96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790AD-6986-3A4D-96B2-4FAC92EC0637}" type="datetime1">
              <a:rPr lang="en-US" smtClean="0"/>
              <a:t>5/14/19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077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52D40-B42D-C449-B0F2-7672EC758EA2}" type="datetime1">
              <a:rPr lang="en-US" smtClean="0"/>
              <a:t>5/14/19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14CD2-24F6-5F4D-BDA7-5BEF0758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463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emf"/><Relationship Id="rId4" Type="http://schemas.openxmlformats.org/officeDocument/2006/relationships/image" Target="../media/image3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emf"/><Relationship Id="rId4" Type="http://schemas.openxmlformats.org/officeDocument/2006/relationships/image" Target="../media/image4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emf"/><Relationship Id="rId4" Type="http://schemas.openxmlformats.org/officeDocument/2006/relationships/image" Target="../media/image4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emf"/><Relationship Id="rId4" Type="http://schemas.openxmlformats.org/officeDocument/2006/relationships/image" Target="../media/image49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emf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emf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22794"/>
            <a:ext cx="9144000" cy="1309639"/>
          </a:xfrm>
          <a:noFill/>
        </p:spPr>
        <p:txBody>
          <a:bodyPr>
            <a:noAutofit/>
          </a:bodyPr>
          <a:lstStyle/>
          <a:p>
            <a:r>
              <a:rPr lang="en-US" sz="2800" dirty="0"/>
              <a:t>Time-lapse full waveform inversion (FWI): </a:t>
            </a:r>
            <a:br>
              <a:rPr lang="en-US" sz="2800" dirty="0"/>
            </a:br>
            <a:r>
              <a:rPr lang="en-US" sz="2800" dirty="0"/>
              <a:t>estimating stress-induced anisotropic parameter changes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3190" y="2277404"/>
            <a:ext cx="9147190" cy="1314450"/>
          </a:xfrm>
        </p:spPr>
        <p:txBody>
          <a:bodyPr>
            <a:normAutofit/>
          </a:bodyPr>
          <a:lstStyle/>
          <a:p>
            <a:r>
              <a:rPr lang="en-US" sz="2400" dirty="0" err="1">
                <a:solidFill>
                  <a:schemeClr val="tx1"/>
                </a:solidFill>
              </a:rPr>
              <a:t>Yinbin</a:t>
            </a:r>
            <a:r>
              <a:rPr lang="en-US" sz="2400" dirty="0">
                <a:solidFill>
                  <a:schemeClr val="tx1"/>
                </a:solidFill>
              </a:rPr>
              <a:t> Ma</a:t>
            </a:r>
          </a:p>
          <a:p>
            <a:r>
              <a:rPr lang="en-US" sz="2400" dirty="0">
                <a:solidFill>
                  <a:schemeClr val="tx1"/>
                </a:solidFill>
              </a:rPr>
              <a:t>05/14/2019</a:t>
            </a:r>
          </a:p>
        </p:txBody>
      </p:sp>
      <p:pic>
        <p:nvPicPr>
          <p:cNvPr id="8" name="Picture 7" descr="seplogo100-cardin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223" y="0"/>
            <a:ext cx="1384300" cy="127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3" y="-163233"/>
            <a:ext cx="1414021" cy="182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13765" y="254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18535" y="3195240"/>
            <a:ext cx="4308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Stanford Exploration Project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9C9530-6D89-5944-A8D4-50FDCA0F5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0</a:t>
            </a:fld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750F589-98D3-0E4E-826C-BE9F83B0DB96}"/>
              </a:ext>
            </a:extLst>
          </p:cNvPr>
          <p:cNvSpPr txBox="1">
            <a:spLocks/>
          </p:cNvSpPr>
          <p:nvPr/>
        </p:nvSpPr>
        <p:spPr>
          <a:xfrm>
            <a:off x="0" y="3883843"/>
            <a:ext cx="9159523" cy="124677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dirty="0"/>
              <a:t>Yinbin Ma</a:t>
            </a:r>
            <a:r>
              <a:rPr lang="en-US" baseline="30000" dirty="0"/>
              <a:t>1,3</a:t>
            </a:r>
            <a:r>
              <a:rPr lang="en-US" dirty="0"/>
              <a:t>, </a:t>
            </a:r>
            <a:r>
              <a:rPr lang="en-US" dirty="0" err="1"/>
              <a:t>Timur</a:t>
            </a:r>
            <a:r>
              <a:rPr lang="en-US" dirty="0"/>
              <a:t> Garipov</a:t>
            </a:r>
            <a:r>
              <a:rPr lang="en-US" baseline="30000" dirty="0"/>
              <a:t>2</a:t>
            </a:r>
            <a:r>
              <a:rPr lang="en-US" dirty="0"/>
              <a:t>, Stew Levin</a:t>
            </a:r>
            <a:r>
              <a:rPr lang="en-US" baseline="30000" dirty="0"/>
              <a:t>1</a:t>
            </a:r>
            <a:r>
              <a:rPr lang="en-US" dirty="0"/>
              <a:t>, Biondo Biondi</a:t>
            </a:r>
            <a:r>
              <a:rPr lang="en-US" baseline="30000" dirty="0"/>
              <a:t>1,3</a:t>
            </a:r>
            <a:r>
              <a:rPr lang="en-US" dirty="0"/>
              <a:t>, Hamdi Tchelepi</a:t>
            </a:r>
            <a:r>
              <a:rPr lang="en-US" baseline="30000" dirty="0"/>
              <a:t>2,3</a:t>
            </a:r>
            <a:r>
              <a:rPr lang="en-US" dirty="0"/>
              <a:t> (Stanford University), and Mark A. Meadows (Chevron ETC)</a:t>
            </a:r>
          </a:p>
          <a:p>
            <a:pPr algn="l">
              <a:defRPr/>
            </a:pPr>
            <a:endParaRPr lang="en-US" sz="1400" dirty="0"/>
          </a:p>
          <a:p>
            <a:pPr marL="342900" indent="-342900" algn="l">
              <a:buFont typeface="Arial"/>
              <a:buAutoNum type="arabicParenBoth"/>
              <a:defRPr/>
            </a:pPr>
            <a:r>
              <a:rPr lang="en-US" sz="1400" dirty="0"/>
              <a:t>Geophysics Department</a:t>
            </a:r>
          </a:p>
          <a:p>
            <a:pPr marL="342900" indent="-342900" algn="l">
              <a:buFont typeface="Arial"/>
              <a:buAutoNum type="arabicParenBoth"/>
              <a:defRPr/>
            </a:pPr>
            <a:r>
              <a:rPr lang="en-US" sz="1400" dirty="0"/>
              <a:t>Energy Resource Engineering Department</a:t>
            </a:r>
          </a:p>
          <a:p>
            <a:pPr marL="342900" indent="-342900" algn="l">
              <a:buFont typeface="Arial"/>
              <a:buAutoNum type="arabicParenBoth"/>
              <a:defRPr/>
            </a:pPr>
            <a:r>
              <a:rPr lang="en-US" sz="1400" dirty="0"/>
              <a:t>Institute of Computational and Mathematical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232264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20" y="1040226"/>
            <a:ext cx="4585796" cy="3461826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552450" y="4552835"/>
            <a:ext cx="4127499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indent="91440" eaLnBrk="1" hangingPunct="1">
              <a:spcAft>
                <a:spcPts val="600"/>
              </a:spcAft>
              <a:buNone/>
            </a:pPr>
            <a:r>
              <a:rPr lang="en-US" sz="2000" b="0" dirty="0"/>
              <a:t>Anisotropic migration of </a:t>
            </a:r>
            <a:r>
              <a:rPr lang="en-US" sz="2000" dirty="0">
                <a:solidFill>
                  <a:srgbClr val="00B050"/>
                </a:solidFill>
              </a:rPr>
              <a:t>baseline</a:t>
            </a:r>
            <a:r>
              <a:rPr lang="en-US" sz="2000" dirty="0"/>
              <a:t>  </a:t>
            </a:r>
            <a:endParaRPr lang="en-US" sz="2000" b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75" y="0"/>
            <a:ext cx="9140825" cy="1384995"/>
          </a:xfrm>
        </p:spPr>
        <p:txBody>
          <a:bodyPr tIns="0" bIns="91440">
            <a:spAutoFit/>
          </a:bodyPr>
          <a:lstStyle/>
          <a:p>
            <a:r>
              <a:rPr lang="en-US" sz="3200" dirty="0"/>
              <a:t>Analysis of depth shifts in migrated images</a:t>
            </a:r>
            <a:br>
              <a:rPr lang="en-US" sz="3200" dirty="0"/>
            </a:br>
            <a:r>
              <a:rPr lang="en-US" sz="2000" dirty="0"/>
              <a:t>Migrate both baseline and monitor data, with the same VTI model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2EF66FE2-1AEC-EC4E-B8D3-DDF9135687E8}"/>
              </a:ext>
            </a:extLst>
          </p:cNvPr>
          <p:cNvSpPr/>
          <p:nvPr/>
        </p:nvSpPr>
        <p:spPr>
          <a:xfrm rot="12544696">
            <a:off x="2383729" y="3201574"/>
            <a:ext cx="170985" cy="29736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71FD3-1E31-A348-8EC9-7B57EEF2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699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20" y="1040226"/>
            <a:ext cx="4585796" cy="3461827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552450" y="4552835"/>
            <a:ext cx="4127499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indent="91440" eaLnBrk="1" hangingPunct="1">
              <a:spcAft>
                <a:spcPts val="600"/>
              </a:spcAft>
              <a:buNone/>
            </a:pPr>
            <a:r>
              <a:rPr lang="en-US" sz="2000" b="0" dirty="0"/>
              <a:t>Anisotropic migration of 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0000FF"/>
                </a:solidFill>
              </a:rPr>
              <a:t>monitor</a:t>
            </a:r>
            <a:r>
              <a:rPr lang="en-US" sz="2000" dirty="0"/>
              <a:t>  </a:t>
            </a:r>
            <a:endParaRPr lang="en-US" sz="2000" b="0" dirty="0"/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2EF66FE2-1AEC-EC4E-B8D3-DDF9135687E8}"/>
              </a:ext>
            </a:extLst>
          </p:cNvPr>
          <p:cNvSpPr/>
          <p:nvPr/>
        </p:nvSpPr>
        <p:spPr>
          <a:xfrm rot="12544696">
            <a:off x="2383729" y="3201574"/>
            <a:ext cx="170985" cy="29736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71FD3-1E31-A348-8EC9-7B57EEF2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10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18E55FF-EAC2-984D-865C-B0D1B1F96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" y="0"/>
            <a:ext cx="9140825" cy="1384995"/>
          </a:xfrm>
        </p:spPr>
        <p:txBody>
          <a:bodyPr tIns="0" bIns="91440">
            <a:spAutoFit/>
          </a:bodyPr>
          <a:lstStyle/>
          <a:p>
            <a:r>
              <a:rPr lang="en-US" sz="3200" dirty="0"/>
              <a:t>Analysis of depth shifts in migrated images</a:t>
            </a:r>
            <a:br>
              <a:rPr lang="en-US" sz="3200" dirty="0"/>
            </a:br>
            <a:r>
              <a:rPr lang="en-US" sz="2000" dirty="0"/>
              <a:t>Migrate both baseline and monitor data, with the same VTI model </a:t>
            </a:r>
            <a:br>
              <a:rPr lang="en-US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73615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20" y="1040226"/>
            <a:ext cx="4585796" cy="3461826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552450" y="4552835"/>
            <a:ext cx="4127499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indent="91440" eaLnBrk="1" hangingPunct="1">
              <a:spcAft>
                <a:spcPts val="600"/>
              </a:spcAft>
              <a:buNone/>
            </a:pPr>
            <a:r>
              <a:rPr lang="en-US" sz="2000" b="0" dirty="0"/>
              <a:t>Anisotropic migration of </a:t>
            </a:r>
            <a:r>
              <a:rPr lang="en-US" sz="2000" dirty="0">
                <a:solidFill>
                  <a:srgbClr val="00B050"/>
                </a:solidFill>
              </a:rPr>
              <a:t>baseline</a:t>
            </a:r>
            <a:r>
              <a:rPr lang="en-US" sz="2000" dirty="0"/>
              <a:t>  </a:t>
            </a:r>
            <a:endParaRPr lang="en-US" sz="2000" b="0" dirty="0"/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2EF66FE2-1AEC-EC4E-B8D3-DDF9135687E8}"/>
              </a:ext>
            </a:extLst>
          </p:cNvPr>
          <p:cNvSpPr/>
          <p:nvPr/>
        </p:nvSpPr>
        <p:spPr>
          <a:xfrm rot="12544696">
            <a:off x="2383729" y="3201574"/>
            <a:ext cx="170985" cy="29736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71FD3-1E31-A348-8EC9-7B57EEF2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11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84A4F9-7583-4844-B0B8-8F4CC0514F73}"/>
              </a:ext>
            </a:extLst>
          </p:cNvPr>
          <p:cNvCxnSpPr>
            <a:cxnSpLocks/>
          </p:cNvCxnSpPr>
          <p:nvPr/>
        </p:nvCxnSpPr>
        <p:spPr bwMode="auto">
          <a:xfrm>
            <a:off x="2154285" y="1414462"/>
            <a:ext cx="0" cy="288397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2DAAE2-EB25-2146-981C-E546919B0385}"/>
              </a:ext>
            </a:extLst>
          </p:cNvPr>
          <p:cNvCxnSpPr>
            <a:cxnSpLocks/>
          </p:cNvCxnSpPr>
          <p:nvPr/>
        </p:nvCxnSpPr>
        <p:spPr bwMode="auto">
          <a:xfrm>
            <a:off x="2436529" y="1425226"/>
            <a:ext cx="0" cy="288397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0E7BFFA-C11D-0C43-8330-5E4776380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894" y="1048319"/>
            <a:ext cx="1806241" cy="32501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617136-502D-CB42-9BE5-31E2777B4E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9439" y="1040227"/>
            <a:ext cx="1806241" cy="3250118"/>
          </a:xfrm>
          <a:prstGeom prst="rect">
            <a:avLst/>
          </a:prstGeom>
        </p:spPr>
      </p:pic>
      <p:sp>
        <p:nvSpPr>
          <p:cNvPr id="12" name="Down Arrow 11">
            <a:extLst>
              <a:ext uri="{FF2B5EF4-FFF2-40B4-BE49-F238E27FC236}">
                <a16:creationId xmlns:a16="http://schemas.microsoft.com/office/drawing/2014/main" id="{179DCA1E-42B4-A64D-905D-03903F153FBE}"/>
              </a:ext>
            </a:extLst>
          </p:cNvPr>
          <p:cNvSpPr/>
          <p:nvPr/>
        </p:nvSpPr>
        <p:spPr>
          <a:xfrm>
            <a:off x="6428070" y="2769841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D7163D57-96BC-8F4A-B373-3F5E426C5B09}"/>
              </a:ext>
            </a:extLst>
          </p:cNvPr>
          <p:cNvSpPr/>
          <p:nvPr/>
        </p:nvSpPr>
        <p:spPr>
          <a:xfrm>
            <a:off x="5438035" y="2777275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4321235C-34E3-164D-BB22-F6EC40F5794C}"/>
              </a:ext>
            </a:extLst>
          </p:cNvPr>
          <p:cNvSpPr/>
          <p:nvPr/>
        </p:nvSpPr>
        <p:spPr>
          <a:xfrm>
            <a:off x="5933052" y="2769841"/>
            <a:ext cx="170985" cy="29736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56214CC2-D5A6-184A-8A9C-F442A88C662A}"/>
              </a:ext>
            </a:extLst>
          </p:cNvPr>
          <p:cNvSpPr/>
          <p:nvPr/>
        </p:nvSpPr>
        <p:spPr>
          <a:xfrm>
            <a:off x="8531561" y="2672860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A257C269-0B5E-F049-B93F-57902A6E317F}"/>
              </a:ext>
            </a:extLst>
          </p:cNvPr>
          <p:cNvSpPr/>
          <p:nvPr/>
        </p:nvSpPr>
        <p:spPr>
          <a:xfrm>
            <a:off x="7541526" y="2680294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5A59CCA0-4CBD-E545-82C7-49B8F0FFD1B2}"/>
              </a:ext>
            </a:extLst>
          </p:cNvPr>
          <p:cNvSpPr/>
          <p:nvPr/>
        </p:nvSpPr>
        <p:spPr>
          <a:xfrm>
            <a:off x="8036543" y="2672860"/>
            <a:ext cx="170985" cy="29736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08BAEB8-49D6-AA4B-9AE4-A18585DE8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" y="0"/>
            <a:ext cx="9140825" cy="1384995"/>
          </a:xfrm>
        </p:spPr>
        <p:txBody>
          <a:bodyPr tIns="0" bIns="91440">
            <a:spAutoFit/>
          </a:bodyPr>
          <a:lstStyle/>
          <a:p>
            <a:r>
              <a:rPr lang="en-US" sz="3200" dirty="0"/>
              <a:t>Analysis of depth shifts in migrated images</a:t>
            </a:r>
            <a:br>
              <a:rPr lang="en-US" sz="3200" dirty="0"/>
            </a:br>
            <a:r>
              <a:rPr lang="en-US" sz="2000" dirty="0"/>
              <a:t>Migrate both baseline and monitor data, with the same VTI model </a:t>
            </a:r>
            <a:br>
              <a:rPr lang="en-US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57510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20" y="1040226"/>
            <a:ext cx="4585796" cy="3461827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552450" y="4552835"/>
            <a:ext cx="4127499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indent="91440" eaLnBrk="1" hangingPunct="1">
              <a:spcAft>
                <a:spcPts val="600"/>
              </a:spcAft>
              <a:buNone/>
            </a:pPr>
            <a:r>
              <a:rPr lang="en-US" sz="2000" b="0" dirty="0"/>
              <a:t>Anisotropic migration of 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0000FF"/>
                </a:solidFill>
              </a:rPr>
              <a:t>monitor</a:t>
            </a:r>
            <a:r>
              <a:rPr lang="en-US" sz="2000" dirty="0"/>
              <a:t>  </a:t>
            </a:r>
            <a:endParaRPr lang="en-US" sz="2000" b="0" dirty="0"/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2EF66FE2-1AEC-EC4E-B8D3-DDF9135687E8}"/>
              </a:ext>
            </a:extLst>
          </p:cNvPr>
          <p:cNvSpPr/>
          <p:nvPr/>
        </p:nvSpPr>
        <p:spPr>
          <a:xfrm rot="12544696">
            <a:off x="2383729" y="3201574"/>
            <a:ext cx="170985" cy="29736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71FD3-1E31-A348-8EC9-7B57EEF2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12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84A4F9-7583-4844-B0B8-8F4CC0514F73}"/>
              </a:ext>
            </a:extLst>
          </p:cNvPr>
          <p:cNvCxnSpPr>
            <a:cxnSpLocks/>
          </p:cNvCxnSpPr>
          <p:nvPr/>
        </p:nvCxnSpPr>
        <p:spPr bwMode="auto">
          <a:xfrm>
            <a:off x="2154285" y="1414462"/>
            <a:ext cx="0" cy="288397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0E7BFFA-C11D-0C43-8330-5E4776380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894" y="1048318"/>
            <a:ext cx="1806241" cy="32501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617136-502D-CB42-9BE5-31E2777B4E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9439" y="1040226"/>
            <a:ext cx="1806241" cy="3250120"/>
          </a:xfrm>
          <a:prstGeom prst="rect">
            <a:avLst/>
          </a:prstGeom>
        </p:spPr>
      </p:pic>
      <p:sp>
        <p:nvSpPr>
          <p:cNvPr id="12" name="Down Arrow 11">
            <a:extLst>
              <a:ext uri="{FF2B5EF4-FFF2-40B4-BE49-F238E27FC236}">
                <a16:creationId xmlns:a16="http://schemas.microsoft.com/office/drawing/2014/main" id="{21E24ED8-821B-664E-AAC7-FED0D1EE2C32}"/>
              </a:ext>
            </a:extLst>
          </p:cNvPr>
          <p:cNvSpPr/>
          <p:nvPr/>
        </p:nvSpPr>
        <p:spPr>
          <a:xfrm>
            <a:off x="6428070" y="2769841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4E8C5DF0-8FB7-F248-8C3F-0564E0A20AAD}"/>
              </a:ext>
            </a:extLst>
          </p:cNvPr>
          <p:cNvSpPr/>
          <p:nvPr/>
        </p:nvSpPr>
        <p:spPr>
          <a:xfrm>
            <a:off x="5438035" y="2777275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DAF33D25-DAD6-8E47-B95F-85F79570C284}"/>
              </a:ext>
            </a:extLst>
          </p:cNvPr>
          <p:cNvSpPr/>
          <p:nvPr/>
        </p:nvSpPr>
        <p:spPr>
          <a:xfrm>
            <a:off x="5933052" y="2769841"/>
            <a:ext cx="170985" cy="29736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419F8C-0CBD-EB4D-8B08-CEED53BB877B}"/>
              </a:ext>
            </a:extLst>
          </p:cNvPr>
          <p:cNvCxnSpPr>
            <a:cxnSpLocks/>
          </p:cNvCxnSpPr>
          <p:nvPr/>
        </p:nvCxnSpPr>
        <p:spPr bwMode="auto">
          <a:xfrm>
            <a:off x="2436529" y="1425226"/>
            <a:ext cx="0" cy="288397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Down Arrow 16">
            <a:extLst>
              <a:ext uri="{FF2B5EF4-FFF2-40B4-BE49-F238E27FC236}">
                <a16:creationId xmlns:a16="http://schemas.microsoft.com/office/drawing/2014/main" id="{4AC3DF09-0068-7D40-88E3-951270C66544}"/>
              </a:ext>
            </a:extLst>
          </p:cNvPr>
          <p:cNvSpPr/>
          <p:nvPr/>
        </p:nvSpPr>
        <p:spPr>
          <a:xfrm>
            <a:off x="8531561" y="2672860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22813C77-FDAF-2C4F-95D1-5185D9832922}"/>
              </a:ext>
            </a:extLst>
          </p:cNvPr>
          <p:cNvSpPr/>
          <p:nvPr/>
        </p:nvSpPr>
        <p:spPr>
          <a:xfrm>
            <a:off x="7541526" y="2680294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962DAB04-2D88-A042-8B98-15CC83B91E13}"/>
              </a:ext>
            </a:extLst>
          </p:cNvPr>
          <p:cNvSpPr/>
          <p:nvPr/>
        </p:nvSpPr>
        <p:spPr>
          <a:xfrm>
            <a:off x="8036543" y="2672860"/>
            <a:ext cx="170985" cy="29736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5E95C3A-B056-FA46-AE6F-14B1EE524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" y="0"/>
            <a:ext cx="9140825" cy="1384995"/>
          </a:xfrm>
        </p:spPr>
        <p:txBody>
          <a:bodyPr tIns="0" bIns="91440">
            <a:spAutoFit/>
          </a:bodyPr>
          <a:lstStyle/>
          <a:p>
            <a:r>
              <a:rPr lang="en-US" sz="3200" dirty="0"/>
              <a:t>Analysis of depth shifts in migrated images</a:t>
            </a:r>
            <a:br>
              <a:rPr lang="en-US" sz="3200" dirty="0"/>
            </a:br>
            <a:r>
              <a:rPr lang="en-US" sz="2000" dirty="0"/>
              <a:t>Migrate both baseline and monitor data, with the same VTI model </a:t>
            </a:r>
            <a:br>
              <a:rPr lang="en-US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98732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56119" y="1040226"/>
            <a:ext cx="4585798" cy="3461827"/>
          </a:xfrm>
          <a:prstGeom prst="rect">
            <a:avLst/>
          </a:prstGeom>
          <a:noFill/>
          <a:effectLst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71FD3-1E31-A348-8EC9-7B57EEF2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13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E7BFFA-C11D-0C43-8330-5E47763802A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5083894" y="1048318"/>
            <a:ext cx="1806241" cy="3250120"/>
          </a:xfrm>
          <a:prstGeom prst="rect">
            <a:avLst/>
          </a:prstGeom>
          <a:noFill/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617136-502D-CB42-9BE5-31E2777B4E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7169439" y="1040227"/>
            <a:ext cx="1806241" cy="3250118"/>
          </a:xfrm>
          <a:prstGeom prst="rect">
            <a:avLst/>
          </a:prstGeom>
          <a:noFill/>
          <a:effectLst/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A2344EFC-9D83-5346-80C2-F656F65B1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972" y="4430749"/>
            <a:ext cx="7855972" cy="723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indent="91440" algn="l" eaLnBrk="1" hangingPunct="1">
              <a:spcAft>
                <a:spcPts val="600"/>
              </a:spcAft>
              <a:buNone/>
            </a:pPr>
            <a:r>
              <a:rPr lang="en-US" sz="1800" b="1" dirty="0">
                <a:solidFill>
                  <a:schemeClr val="tx1"/>
                </a:solidFill>
              </a:rPr>
              <a:t>Near offsets see an area of decreasing velocity, but far offsets do not</a:t>
            </a:r>
          </a:p>
          <a:p>
            <a:pPr indent="91440" algn="l" eaLnBrk="1" hangingPunct="1">
              <a:spcAft>
                <a:spcPts val="600"/>
              </a:spcAft>
              <a:buNone/>
            </a:pPr>
            <a:r>
              <a:rPr lang="en-US" sz="1800" b="1" dirty="0">
                <a:solidFill>
                  <a:schemeClr val="tx1"/>
                </a:solidFill>
              </a:rPr>
              <a:t>We have no clue about time-lapse changes in anisotropic parameters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7A5BCC8-03BB-5F4F-B9E2-DCD5A3B1746E}"/>
              </a:ext>
            </a:extLst>
          </p:cNvPr>
          <p:cNvSpPr/>
          <p:nvPr/>
        </p:nvSpPr>
        <p:spPr>
          <a:xfrm>
            <a:off x="1748498" y="1716073"/>
            <a:ext cx="782320" cy="8940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V-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C2B50B9-9B97-5D4C-8F31-7329143CF3F5}"/>
              </a:ext>
            </a:extLst>
          </p:cNvPr>
          <p:cNvCxnSpPr/>
          <p:nvPr/>
        </p:nvCxnSpPr>
        <p:spPr>
          <a:xfrm flipV="1">
            <a:off x="2154898" y="882118"/>
            <a:ext cx="436880" cy="2397760"/>
          </a:xfrm>
          <a:prstGeom prst="line">
            <a:avLst/>
          </a:prstGeom>
          <a:ln w="28575" cmpd="sng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C8EE2D-58F3-6745-B47D-B35ED155A716}"/>
              </a:ext>
            </a:extLst>
          </p:cNvPr>
          <p:cNvCxnSpPr/>
          <p:nvPr/>
        </p:nvCxnSpPr>
        <p:spPr>
          <a:xfrm flipV="1">
            <a:off x="2154898" y="933104"/>
            <a:ext cx="1402080" cy="2397760"/>
          </a:xfrm>
          <a:prstGeom prst="line">
            <a:avLst/>
          </a:prstGeom>
          <a:ln w="28575" cmpd="sng"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502AD05-6933-3A4A-9001-AFC1285F3D5A}"/>
              </a:ext>
            </a:extLst>
          </p:cNvPr>
          <p:cNvCxnSpPr/>
          <p:nvPr/>
        </p:nvCxnSpPr>
        <p:spPr>
          <a:xfrm flipH="1" flipV="1">
            <a:off x="732498" y="933104"/>
            <a:ext cx="1402080" cy="2397760"/>
          </a:xfrm>
          <a:prstGeom prst="line">
            <a:avLst/>
          </a:prstGeom>
          <a:ln w="28575" cmpd="sng"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282D7FD-9383-F444-86FC-6BEDCC877DDA}"/>
              </a:ext>
            </a:extLst>
          </p:cNvPr>
          <p:cNvCxnSpPr/>
          <p:nvPr/>
        </p:nvCxnSpPr>
        <p:spPr>
          <a:xfrm flipH="1" flipV="1">
            <a:off x="1707858" y="882118"/>
            <a:ext cx="436880" cy="2397760"/>
          </a:xfrm>
          <a:prstGeom prst="line">
            <a:avLst/>
          </a:prstGeom>
          <a:ln w="28575" cmpd="sng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73F5E45-E9C4-3E41-B1A3-66D31EA7A797}"/>
              </a:ext>
            </a:extLst>
          </p:cNvPr>
          <p:cNvCxnSpPr/>
          <p:nvPr/>
        </p:nvCxnSpPr>
        <p:spPr>
          <a:xfrm flipV="1">
            <a:off x="246088" y="912784"/>
            <a:ext cx="8331200" cy="101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B9FF94B-CD59-2949-8933-B9BEB7B9B835}"/>
              </a:ext>
            </a:extLst>
          </p:cNvPr>
          <p:cNvCxnSpPr/>
          <p:nvPr/>
        </p:nvCxnSpPr>
        <p:spPr>
          <a:xfrm>
            <a:off x="246088" y="3310544"/>
            <a:ext cx="8331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8723D86C-2C7E-B743-86DF-E1CB34CCF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" y="0"/>
            <a:ext cx="9140825" cy="1384995"/>
          </a:xfrm>
        </p:spPr>
        <p:txBody>
          <a:bodyPr tIns="0" bIns="91440">
            <a:spAutoFit/>
          </a:bodyPr>
          <a:lstStyle/>
          <a:p>
            <a:r>
              <a:rPr lang="en-US" sz="3200" dirty="0"/>
              <a:t>Analysis of depth shifts in migrated images</a:t>
            </a:r>
            <a:br>
              <a:rPr lang="en-US" sz="3200" dirty="0"/>
            </a:br>
            <a:r>
              <a:rPr lang="en-US" sz="2000" dirty="0"/>
              <a:t>Migrate both baseline and monitor data, with the same VTI model </a:t>
            </a:r>
            <a:br>
              <a:rPr lang="en-US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64680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1E5600-37BB-0942-AA7E-D077FB98D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14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B03B62-23D1-0649-92C0-9927E77457A8}"/>
              </a:ext>
            </a:extLst>
          </p:cNvPr>
          <p:cNvSpPr txBox="1"/>
          <p:nvPr/>
        </p:nvSpPr>
        <p:spPr>
          <a:xfrm>
            <a:off x="0" y="6029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Overview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F75156-57D8-1640-8A44-020C32685E38}"/>
              </a:ext>
            </a:extLst>
          </p:cNvPr>
          <p:cNvSpPr txBox="1"/>
          <p:nvPr/>
        </p:nvSpPr>
        <p:spPr>
          <a:xfrm>
            <a:off x="0" y="985407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Motivation:  why stress-induced anisotropic parameter changes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4D VTI model building from coupled flow-</a:t>
            </a:r>
            <a:r>
              <a:rPr lang="en-US" sz="2400" dirty="0" err="1"/>
              <a:t>geomechanical</a:t>
            </a:r>
            <a:r>
              <a:rPr lang="en-US" sz="2400" dirty="0"/>
              <a:t> simulation</a:t>
            </a:r>
          </a:p>
          <a:p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Sensitivity analysis of seismic data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Preliminary 4D FWI results</a:t>
            </a:r>
          </a:p>
        </p:txBody>
      </p:sp>
    </p:spTree>
    <p:extLst>
      <p:ext uri="{BB962C8B-B14F-4D97-AF65-F5344CB8AC3E}">
        <p14:creationId xmlns:p14="http://schemas.microsoft.com/office/powerpoint/2010/main" val="497387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VTI model building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1E5600-37BB-0942-AA7E-D077FB98D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2" descr="https://lh3.googleusercontent.com/btIgR_Ljo6SDixzDLODYx4MxIF8NWUPWRSkZOR1-6cRyUNfQZhE6dbck3Msi6-36IeNP-GP3byWIXeJ1tI9SjOmIMS2iij9QBKqySror3XNz1hVOAZgIQzF_q9njHBwpNEfrrqvP">
            <a:extLst>
              <a:ext uri="{FF2B5EF4-FFF2-40B4-BE49-F238E27FC236}">
                <a16:creationId xmlns:a16="http://schemas.microsoft.com/office/drawing/2014/main" id="{F706D8A5-461B-364A-8012-7ECC848E81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5" t="9670" r="19090"/>
          <a:stretch/>
        </p:blipFill>
        <p:spPr bwMode="auto">
          <a:xfrm>
            <a:off x="115503" y="510776"/>
            <a:ext cx="3752002" cy="302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8A9D11-1C32-CE43-AB66-7ADB41067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358" y="385702"/>
            <a:ext cx="4274294" cy="3278774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69CF5D3E-B04E-0446-ADC3-E89212B82706}"/>
              </a:ext>
            </a:extLst>
          </p:cNvPr>
          <p:cNvSpPr/>
          <p:nvPr/>
        </p:nvSpPr>
        <p:spPr>
          <a:xfrm>
            <a:off x="4019922" y="1940519"/>
            <a:ext cx="654517" cy="29838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DA2C81-5BCB-384F-B304-A1321628F8B8}"/>
              </a:ext>
            </a:extLst>
          </p:cNvPr>
          <p:cNvSpPr txBox="1"/>
          <p:nvPr/>
        </p:nvSpPr>
        <p:spPr>
          <a:xfrm>
            <a:off x="215993" y="3804042"/>
            <a:ext cx="3579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Finite element geomechanics model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8A503A-FEDA-6A4F-9E78-4E56B165DDF2}"/>
              </a:ext>
            </a:extLst>
          </p:cNvPr>
          <p:cNvSpPr txBox="1"/>
          <p:nvPr/>
        </p:nvSpPr>
        <p:spPr>
          <a:xfrm>
            <a:off x="5448196" y="3804042"/>
            <a:ext cx="3096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Finite difference seismic model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B226DA-FDED-6640-9659-4E2A8F2B404F}"/>
              </a:ext>
            </a:extLst>
          </p:cNvPr>
          <p:cNvSpPr txBox="1"/>
          <p:nvPr/>
        </p:nvSpPr>
        <p:spPr>
          <a:xfrm>
            <a:off x="2115616" y="3117726"/>
            <a:ext cx="1764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Young’s modulus</a:t>
            </a: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AA5FC7DD-11DA-E741-8DC9-7F13CD881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608" y="4118400"/>
            <a:ext cx="8575281" cy="105187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/>
          <a:lstStyle>
            <a:lvl1pPr marL="23177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17525" indent="-285750">
              <a:buFont typeface="Arial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  <a:ea typeface="MS PGothic" panose="020B0600070205080204" pitchFamily="34" charset="-128"/>
              </a:rPr>
              <a:t>Geometry challenge (FEM-&gt;FDM, scaling, artificial boundary at cell faces) </a:t>
            </a:r>
          </a:p>
          <a:p>
            <a:pPr marL="517525" indent="-285750">
              <a:buFont typeface="Arial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  <a:ea typeface="MS PGothic" panose="020B0600070205080204" pitchFamily="34" charset="-128"/>
              </a:rPr>
              <a:t>Physical challenge: </a:t>
            </a:r>
          </a:p>
          <a:p>
            <a:pPr marL="1028700" lvl="1">
              <a:buFont typeface="Wingdings" pitchFamily="2" charset="2"/>
              <a:buChar char="Ø"/>
            </a:pPr>
            <a:r>
              <a:rPr lang="en-US" altLang="en-US" sz="1600" dirty="0">
                <a:solidFill>
                  <a:srgbClr val="000000"/>
                </a:solidFill>
                <a:ea typeface="MS PGothic" panose="020B0600070205080204" pitchFamily="34" charset="-128"/>
              </a:rPr>
              <a:t>find equations that convert </a:t>
            </a:r>
            <a:r>
              <a:rPr lang="en-US" altLang="en-US" sz="1600" dirty="0" err="1">
                <a:solidFill>
                  <a:srgbClr val="000000"/>
                </a:solidFill>
                <a:ea typeface="MS PGothic" panose="020B0600070205080204" pitchFamily="34" charset="-128"/>
              </a:rPr>
              <a:t>geomechanical</a:t>
            </a:r>
            <a:r>
              <a:rPr lang="en-US" altLang="en-US" sz="1600" dirty="0">
                <a:solidFill>
                  <a:srgbClr val="000000"/>
                </a:solidFill>
                <a:ea typeface="MS PGothic" panose="020B0600070205080204" pitchFamily="34" charset="-128"/>
              </a:rPr>
              <a:t> properties to seismic properties</a:t>
            </a:r>
          </a:p>
          <a:p>
            <a:pPr marL="1028700" lvl="1">
              <a:buFont typeface="Wingdings" pitchFamily="2" charset="2"/>
              <a:buChar char="Ø"/>
            </a:pPr>
            <a:r>
              <a:rPr lang="en-US" altLang="en-US" sz="1600" dirty="0">
                <a:solidFill>
                  <a:srgbClr val="000000"/>
                </a:solidFill>
                <a:ea typeface="MS PGothic" panose="020B0600070205080204" pitchFamily="34" charset="-128"/>
              </a:rPr>
              <a:t>approximation from isotropic to anisotropic model</a:t>
            </a:r>
            <a:endParaRPr lang="en-US" altLang="en-US" sz="1600" dirty="0">
              <a:solidFill>
                <a:srgbClr val="C00000"/>
              </a:solidFill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93A855-1F07-6C4C-8F04-07CE00F503E2}"/>
              </a:ext>
            </a:extLst>
          </p:cNvPr>
          <p:cNvSpPr txBox="1"/>
          <p:nvPr/>
        </p:nvSpPr>
        <p:spPr>
          <a:xfrm>
            <a:off x="6780740" y="3117726"/>
            <a:ext cx="1666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Vertical velocity</a:t>
            </a:r>
          </a:p>
        </p:txBody>
      </p:sp>
    </p:spTree>
    <p:extLst>
      <p:ext uri="{BB962C8B-B14F-4D97-AF65-F5344CB8AC3E}">
        <p14:creationId xmlns:p14="http://schemas.microsoft.com/office/powerpoint/2010/main" val="2628314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VTI model building: </a:t>
            </a:r>
            <a:r>
              <a:rPr lang="en-US" sz="3200" dirty="0" err="1"/>
              <a:t>geomechanical</a:t>
            </a:r>
            <a:r>
              <a:rPr lang="en-US" sz="3200" dirty="0"/>
              <a:t> properties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1E5600-37BB-0942-AA7E-D077FB98D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16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30A621-2F27-1D48-BC7D-6BE0478CC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8" y="1254664"/>
            <a:ext cx="2924032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585BE4-6816-DD45-9A38-E3F1BAD13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211" y="1250332"/>
            <a:ext cx="2931379" cy="22758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8B2881-9A7A-E044-AD1F-492BF445A8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2675" y="1252590"/>
            <a:ext cx="2821674" cy="225870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B428970-412E-F747-A0DB-82FACB576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1118" y="3820520"/>
            <a:ext cx="6082967" cy="768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23177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17525" indent="-285750" defTabSz="457200" eaLnBrk="1" hangingPunct="1">
              <a:buFont typeface="Arial" charset="0"/>
              <a:buChar char="•"/>
            </a:pPr>
            <a:r>
              <a:rPr lang="en-US" altLang="en-US" sz="1400" dirty="0">
                <a:ea typeface="MS PGothic" panose="020B0600070205080204" pitchFamily="34" charset="-128"/>
              </a:rPr>
              <a:t>The </a:t>
            </a:r>
            <a:r>
              <a:rPr lang="en-US" altLang="en-US" sz="1400" dirty="0" err="1">
                <a:ea typeface="MS PGothic" panose="020B0600070205080204" pitchFamily="34" charset="-128"/>
              </a:rPr>
              <a:t>geomechanical</a:t>
            </a:r>
            <a:r>
              <a:rPr lang="en-US" altLang="en-US" sz="1400" dirty="0">
                <a:ea typeface="MS PGothic" panose="020B0600070205080204" pitchFamily="34" charset="-128"/>
              </a:rPr>
              <a:t> model is isotropic</a:t>
            </a:r>
          </a:p>
          <a:p>
            <a:pPr marL="517525" indent="-285750" defTabSz="457200" eaLnBrk="1" hangingPunct="1">
              <a:buFont typeface="Arial" charset="0"/>
              <a:buChar char="•"/>
            </a:pPr>
            <a:r>
              <a:rPr lang="en-US" altLang="en-US" sz="1400" dirty="0">
                <a:ea typeface="MS PGothic" panose="020B0600070205080204" pitchFamily="34" charset="-128"/>
              </a:rPr>
              <a:t>Young’s modulus, Poisson’s ratio, and density do not change with time (limited by the simulation)</a:t>
            </a:r>
          </a:p>
          <a:p>
            <a:pPr marL="1028700" lvl="1">
              <a:buFont typeface="Arial" charset="0"/>
              <a:buChar char="•"/>
            </a:pPr>
            <a:endParaRPr lang="en-US" altLang="en-US" sz="1400" dirty="0">
              <a:ea typeface="MS PGothic" panose="020B0600070205080204" pitchFamily="34" charset="-128"/>
            </a:endParaRPr>
          </a:p>
          <a:p>
            <a:pPr marL="517525" indent="-285750" defTabSz="457200" eaLnBrk="1" hangingPunct="1">
              <a:buFont typeface="Arial" charset="0"/>
              <a:buChar char="•"/>
            </a:pPr>
            <a:endParaRPr lang="en-US" altLang="en-US" sz="1400" dirty="0">
              <a:ea typeface="MS PGothic" panose="020B0600070205080204" pitchFamily="34" charset="-128"/>
            </a:endParaRPr>
          </a:p>
          <a:p>
            <a:pPr marL="517525" indent="-285750" defTabSz="457200" eaLnBrk="1" hangingPunct="1">
              <a:buFont typeface="Arial" charset="0"/>
              <a:buChar char="•"/>
            </a:pPr>
            <a:endParaRPr lang="en-US" altLang="en-US" sz="1600" dirty="0">
              <a:ea typeface="MS PGothic" panose="020B0600070205080204" pitchFamily="34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77C548-8540-1347-BAE4-AC05D7AF4761}"/>
              </a:ext>
            </a:extLst>
          </p:cNvPr>
          <p:cNvSpPr txBox="1"/>
          <p:nvPr/>
        </p:nvSpPr>
        <p:spPr>
          <a:xfrm>
            <a:off x="178059" y="1426926"/>
            <a:ext cx="1764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Young’s modulus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17FB20-F97F-D94A-AE42-D136775729CE}"/>
              </a:ext>
            </a:extLst>
          </p:cNvPr>
          <p:cNvSpPr txBox="1"/>
          <p:nvPr/>
        </p:nvSpPr>
        <p:spPr>
          <a:xfrm>
            <a:off x="3181291" y="1426926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Density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2B184A-1D9F-A549-A9B8-B45CCD19034E}"/>
              </a:ext>
            </a:extLst>
          </p:cNvPr>
          <p:cNvSpPr txBox="1"/>
          <p:nvPr/>
        </p:nvSpPr>
        <p:spPr>
          <a:xfrm>
            <a:off x="6271291" y="1426926"/>
            <a:ext cx="1518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Poisson’s ratio</a:t>
            </a:r>
          </a:p>
        </p:txBody>
      </p:sp>
    </p:spTree>
    <p:extLst>
      <p:ext uri="{BB962C8B-B14F-4D97-AF65-F5344CB8AC3E}">
        <p14:creationId xmlns:p14="http://schemas.microsoft.com/office/powerpoint/2010/main" val="561368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VTI model building: </a:t>
            </a:r>
            <a:r>
              <a:rPr lang="en-US" sz="3200" dirty="0" err="1"/>
              <a:t>geomechanical</a:t>
            </a:r>
            <a:r>
              <a:rPr lang="en-US" sz="3200" dirty="0"/>
              <a:t> properties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1E5600-37BB-0942-AA7E-D077FB98D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68837D-BF55-2641-A976-15CD04F57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514" y="937558"/>
            <a:ext cx="3341129" cy="27068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B78CDC-B814-1D44-A131-99D87ACB6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196" y="919379"/>
            <a:ext cx="3386008" cy="2743198"/>
          </a:xfrm>
          <a:prstGeom prst="rect">
            <a:avLst/>
          </a:prstGeom>
        </p:spPr>
      </p:pic>
      <p:sp>
        <p:nvSpPr>
          <p:cNvPr id="20" name="Rectangle 9">
            <a:extLst>
              <a:ext uri="{FF2B5EF4-FFF2-40B4-BE49-F238E27FC236}">
                <a16:creationId xmlns:a16="http://schemas.microsoft.com/office/drawing/2014/main" id="{F76565F4-E2E9-3347-BABE-E2BB12BB0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59" y="3769891"/>
            <a:ext cx="8575281" cy="869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23177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17525" indent="-285750">
              <a:buFont typeface="Arial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  <a:ea typeface="MS PGothic" panose="020B0600070205080204" pitchFamily="34" charset="-128"/>
                <a:cs typeface="+mn-cs"/>
              </a:rPr>
              <a:t>Significant strain </a:t>
            </a:r>
            <a:r>
              <a:rPr lang="en-US" altLang="en-US" sz="1600" dirty="0" err="1">
                <a:solidFill>
                  <a:srgbClr val="000000"/>
                </a:solidFill>
                <a:ea typeface="MS PGothic" panose="020B0600070205080204" pitchFamily="34" charset="-128"/>
                <a:cs typeface="+mn-cs"/>
              </a:rPr>
              <a:t>changse</a:t>
            </a:r>
            <a:r>
              <a:rPr lang="en-US" altLang="en-US" sz="1600" dirty="0">
                <a:solidFill>
                  <a:srgbClr val="000000"/>
                </a:solidFill>
                <a:ea typeface="MS PGothic" panose="020B0600070205080204" pitchFamily="34" charset="-128"/>
                <a:cs typeface="+mn-cs"/>
              </a:rPr>
              <a:t> at reservoir due to depletion</a:t>
            </a:r>
          </a:p>
          <a:p>
            <a:pPr marL="517525" indent="-285750">
              <a:buFont typeface="Arial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  <a:ea typeface="MS PGothic" panose="020B0600070205080204" pitchFamily="34" charset="-128"/>
              </a:rPr>
              <a:t>Negligible volumetric strain changes in the overburden</a:t>
            </a:r>
          </a:p>
          <a:p>
            <a:pPr marL="517525" indent="-285750">
              <a:buFont typeface="Arial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  <a:ea typeface="MS PGothic" panose="020B0600070205080204" pitchFamily="34" charset="-128"/>
                <a:cs typeface="+mn-cs"/>
              </a:rPr>
              <a:t>Vertical strain changes du</a:t>
            </a:r>
            <a:r>
              <a:rPr lang="en-US" altLang="en-US" sz="1600" dirty="0">
                <a:solidFill>
                  <a:srgbClr val="000000"/>
                </a:solidFill>
                <a:ea typeface="MS PGothic" panose="020B0600070205080204" pitchFamily="34" charset="-128"/>
              </a:rPr>
              <a:t>e to overburden dilation</a:t>
            </a:r>
            <a:endParaRPr lang="en-US" altLang="en-US" sz="1600" dirty="0">
              <a:solidFill>
                <a:srgbClr val="C00000"/>
              </a:solidFill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615353-14D1-B34B-9BCF-8E49E161163D}"/>
              </a:ext>
            </a:extLst>
          </p:cNvPr>
          <p:cNvSpPr txBox="1"/>
          <p:nvPr/>
        </p:nvSpPr>
        <p:spPr>
          <a:xfrm>
            <a:off x="1203828" y="1176126"/>
            <a:ext cx="2604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Volumetric strain changes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6368A4-001B-6242-B663-E875097234C6}"/>
              </a:ext>
            </a:extLst>
          </p:cNvPr>
          <p:cNvSpPr txBox="1"/>
          <p:nvPr/>
        </p:nvSpPr>
        <p:spPr>
          <a:xfrm>
            <a:off x="5105465" y="1176126"/>
            <a:ext cx="228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Vertical strain changes</a:t>
            </a:r>
          </a:p>
        </p:txBody>
      </p:sp>
    </p:spTree>
    <p:extLst>
      <p:ext uri="{BB962C8B-B14F-4D97-AF65-F5344CB8AC3E}">
        <p14:creationId xmlns:p14="http://schemas.microsoft.com/office/powerpoint/2010/main" val="837747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VTI model building: baseline models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1E5600-37BB-0942-AA7E-D077FB98D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18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428970-412E-F747-A0DB-82FACB576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4317" y="3999259"/>
            <a:ext cx="5569683" cy="768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23177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17525" indent="-285750" defTabSz="457200" eaLnBrk="1" hangingPunct="1">
              <a:buFont typeface="Arial" charset="0"/>
              <a:buChar char="•"/>
            </a:pPr>
            <a:r>
              <a:rPr lang="en-US" altLang="en-US" sz="1400" dirty="0">
                <a:ea typeface="MS PGothic" panose="020B0600070205080204" pitchFamily="34" charset="-128"/>
              </a:rPr>
              <a:t>We can directly build isotropic velocity model from geomechanics</a:t>
            </a:r>
          </a:p>
          <a:p>
            <a:pPr defTabSz="457200" eaLnBrk="1" hangingPunct="1"/>
            <a:endParaRPr lang="en-US" altLang="en-US" sz="1400" dirty="0">
              <a:ea typeface="MS PGothic" panose="020B0600070205080204" pitchFamily="34" charset="-128"/>
            </a:endParaRPr>
          </a:p>
          <a:p>
            <a:pPr marL="1028700" lvl="1">
              <a:buFont typeface="Arial" charset="0"/>
              <a:buChar char="•"/>
            </a:pPr>
            <a:endParaRPr lang="en-US" altLang="en-US" sz="1400" dirty="0">
              <a:ea typeface="MS PGothic" panose="020B0600070205080204" pitchFamily="34" charset="-128"/>
            </a:endParaRPr>
          </a:p>
          <a:p>
            <a:pPr marL="517525" indent="-285750" defTabSz="457200" eaLnBrk="1" hangingPunct="1">
              <a:buFont typeface="Arial" charset="0"/>
              <a:buChar char="•"/>
            </a:pPr>
            <a:endParaRPr lang="en-US" altLang="en-US" sz="1400" dirty="0">
              <a:ea typeface="MS PGothic" panose="020B0600070205080204" pitchFamily="34" charset="-128"/>
            </a:endParaRPr>
          </a:p>
          <a:p>
            <a:pPr marL="517525" indent="-285750" defTabSz="457200" eaLnBrk="1" hangingPunct="1">
              <a:buFont typeface="Arial" charset="0"/>
              <a:buChar char="•"/>
            </a:pPr>
            <a:endParaRPr lang="en-US" altLang="en-US" sz="1600" dirty="0">
              <a:ea typeface="MS PGothic" panose="020B0600070205080204" pitchFamily="34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95E06E-856A-4344-B841-2BD2073A1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287" y="611128"/>
            <a:ext cx="4122306" cy="320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6B70A1-6C3E-574A-BB59-428CBC1C0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82" y="611128"/>
            <a:ext cx="4122306" cy="3200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23A738-9E26-8E44-B9EA-B09DCCA570D6}"/>
              </a:ext>
            </a:extLst>
          </p:cNvPr>
          <p:cNvSpPr txBox="1"/>
          <p:nvPr/>
        </p:nvSpPr>
        <p:spPr>
          <a:xfrm>
            <a:off x="311862" y="894126"/>
            <a:ext cx="432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Vp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4BEDA6-1F71-1A4B-8518-97C5CA64E466}"/>
              </a:ext>
            </a:extLst>
          </p:cNvPr>
          <p:cNvSpPr txBox="1"/>
          <p:nvPr/>
        </p:nvSpPr>
        <p:spPr>
          <a:xfrm>
            <a:off x="5185105" y="894126"/>
            <a:ext cx="395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2498479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1E5600-37BB-0942-AA7E-D077FB98D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B03B62-23D1-0649-92C0-9927E77457A8}"/>
              </a:ext>
            </a:extLst>
          </p:cNvPr>
          <p:cNvSpPr txBox="1"/>
          <p:nvPr/>
        </p:nvSpPr>
        <p:spPr>
          <a:xfrm>
            <a:off x="0" y="6029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Overview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F75156-57D8-1640-8A44-020C32685E38}"/>
              </a:ext>
            </a:extLst>
          </p:cNvPr>
          <p:cNvSpPr txBox="1"/>
          <p:nvPr/>
        </p:nvSpPr>
        <p:spPr>
          <a:xfrm>
            <a:off x="0" y="985407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Motivation:  why stress-induced anisotropic parameters change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4D VTI model building from coupled flow-</a:t>
            </a:r>
            <a:r>
              <a:rPr lang="en-US" sz="2400" dirty="0" err="1"/>
              <a:t>geomechanical</a:t>
            </a:r>
            <a:r>
              <a:rPr lang="en-US" sz="2400" dirty="0"/>
              <a:t> simulation</a:t>
            </a:r>
          </a:p>
          <a:p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Sensitivity analysis of seismic data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Preliminary 4D FWI results</a:t>
            </a:r>
          </a:p>
        </p:txBody>
      </p:sp>
    </p:spTree>
    <p:extLst>
      <p:ext uri="{BB962C8B-B14F-4D97-AF65-F5344CB8AC3E}">
        <p14:creationId xmlns:p14="http://schemas.microsoft.com/office/powerpoint/2010/main" val="829322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VTI model building: baseline model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1E5600-37BB-0942-AA7E-D077FB98D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19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428970-412E-F747-A0DB-82FACB576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547" y="4030286"/>
            <a:ext cx="7635711" cy="1010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23177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17525" indent="-285750">
              <a:buFont typeface="Arial" charset="0"/>
              <a:buChar char="•"/>
            </a:pPr>
            <a:r>
              <a:rPr lang="en-US" altLang="en-US" sz="1400" dirty="0" err="1">
                <a:ea typeface="MS PGothic" panose="020B0600070205080204" pitchFamily="34" charset="-128"/>
              </a:rPr>
              <a:t>Vz</a:t>
            </a:r>
            <a:r>
              <a:rPr lang="en-US" altLang="en-US" sz="1400" dirty="0">
                <a:ea typeface="MS PGothic" panose="020B0600070205080204" pitchFamily="34" charset="-128"/>
              </a:rPr>
              <a:t> is the isotropic </a:t>
            </a:r>
            <a:r>
              <a:rPr lang="en-US" altLang="en-US" sz="1400" dirty="0" err="1">
                <a:ea typeface="MS PGothic" panose="020B0600070205080204" pitchFamily="34" charset="-128"/>
              </a:rPr>
              <a:t>Vp</a:t>
            </a:r>
            <a:endParaRPr lang="en-US" altLang="en-US" sz="1400" dirty="0">
              <a:ea typeface="MS PGothic" panose="020B0600070205080204" pitchFamily="34" charset="-128"/>
            </a:endParaRPr>
          </a:p>
          <a:p>
            <a:pPr marL="517525" indent="-285750" defTabSz="457200" eaLnBrk="1" hangingPunct="1">
              <a:buFont typeface="Arial" charset="0"/>
              <a:buChar char="•"/>
            </a:pPr>
            <a:r>
              <a:rPr lang="en-US" altLang="en-US" sz="1400" dirty="0">
                <a:ea typeface="MS PGothic" panose="020B0600070205080204" pitchFamily="34" charset="-128"/>
              </a:rPr>
              <a:t>We add artificial anisotropy to baseline model </a:t>
            </a:r>
          </a:p>
          <a:p>
            <a:pPr marL="517525" indent="-285750" defTabSz="457200" eaLnBrk="1" hangingPunct="1">
              <a:buFont typeface="Arial" charset="0"/>
              <a:buChar char="•"/>
            </a:pPr>
            <a:r>
              <a:rPr lang="en-US" altLang="en-US" sz="1400" dirty="0">
                <a:ea typeface="MS PGothic" panose="020B0600070205080204" pitchFamily="34" charset="-128"/>
              </a:rPr>
              <a:t>Our purpose is to study time-lapse FWI, therefore we are safe as long as the baseline model is reasonable</a:t>
            </a:r>
          </a:p>
          <a:p>
            <a:pPr marL="1028700" lvl="1">
              <a:buFont typeface="Arial" charset="0"/>
              <a:buChar char="•"/>
            </a:pPr>
            <a:endParaRPr lang="en-US" altLang="en-US" sz="1400" dirty="0">
              <a:ea typeface="MS PGothic" panose="020B0600070205080204" pitchFamily="34" charset="-128"/>
            </a:endParaRPr>
          </a:p>
          <a:p>
            <a:pPr marL="517525" indent="-285750" defTabSz="457200" eaLnBrk="1" hangingPunct="1">
              <a:buFont typeface="Arial" charset="0"/>
              <a:buChar char="•"/>
            </a:pPr>
            <a:endParaRPr lang="en-US" altLang="en-US" sz="1400" dirty="0">
              <a:ea typeface="MS PGothic" panose="020B0600070205080204" pitchFamily="34" charset="-128"/>
            </a:endParaRPr>
          </a:p>
          <a:p>
            <a:pPr marL="517525" indent="-285750" defTabSz="457200" eaLnBrk="1" hangingPunct="1">
              <a:buFont typeface="Arial" charset="0"/>
              <a:buChar char="•"/>
            </a:pPr>
            <a:endParaRPr lang="en-US" altLang="en-US" sz="1600" dirty="0">
              <a:ea typeface="MS PGothic" panose="020B0600070205080204" pitchFamily="34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95E06E-856A-4344-B841-2BD2073A1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3" y="1357062"/>
            <a:ext cx="2947916" cy="22613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A988C3-BF0F-2F43-9379-D8CCC002A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3754" y="1351588"/>
            <a:ext cx="2838621" cy="2272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2FF806-4FD6-6949-828F-E2E80D9A12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1163" y="1359547"/>
            <a:ext cx="2821674" cy="2285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48052F-0F3B-C64A-8BAE-483BF931B408}"/>
              </a:ext>
            </a:extLst>
          </p:cNvPr>
          <p:cNvSpPr txBox="1"/>
          <p:nvPr/>
        </p:nvSpPr>
        <p:spPr>
          <a:xfrm>
            <a:off x="207616" y="1526526"/>
            <a:ext cx="398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Vz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41CB91-18BB-8F4B-9534-F0425A0A736F}"/>
              </a:ext>
            </a:extLst>
          </p:cNvPr>
          <p:cNvSpPr txBox="1"/>
          <p:nvPr/>
        </p:nvSpPr>
        <p:spPr>
          <a:xfrm>
            <a:off x="3376816" y="1526526"/>
            <a:ext cx="856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Epsilon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47436A-D936-5B49-98DE-6C4805DD9536}"/>
              </a:ext>
            </a:extLst>
          </p:cNvPr>
          <p:cNvSpPr txBox="1"/>
          <p:nvPr/>
        </p:nvSpPr>
        <p:spPr>
          <a:xfrm>
            <a:off x="6460907" y="1526526"/>
            <a:ext cx="680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Delta</a:t>
            </a:r>
          </a:p>
        </p:txBody>
      </p:sp>
    </p:spTree>
    <p:extLst>
      <p:ext uri="{BB962C8B-B14F-4D97-AF65-F5344CB8AC3E}">
        <p14:creationId xmlns:p14="http://schemas.microsoft.com/office/powerpoint/2010/main" val="906506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VTI model building: monitor model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1E5600-37BB-0942-AA7E-D077FB98D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20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5602CC-5612-754A-8DB9-A2AF84209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107" y="912005"/>
            <a:ext cx="5569683" cy="895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23177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17525" indent="-285750">
              <a:buFont typeface="Arial" charset="0"/>
              <a:buChar char="•"/>
            </a:pPr>
            <a:r>
              <a:rPr lang="en-US" altLang="en-US" sz="1400" dirty="0">
                <a:ea typeface="MS PGothic" panose="020B0600070205080204" pitchFamily="34" charset="-128"/>
              </a:rPr>
              <a:t>We use </a:t>
            </a:r>
            <a:r>
              <a:rPr lang="en-US" altLang="en-US" sz="1400" b="1" dirty="0">
                <a:ea typeface="MS PGothic" panose="020B0600070205080204" pitchFamily="34" charset="-128"/>
              </a:rPr>
              <a:t>3</a:t>
            </a:r>
            <a:r>
              <a:rPr lang="en-US" altLang="en-US" sz="1400" b="1" baseline="30000" dirty="0">
                <a:ea typeface="MS PGothic" panose="020B0600070205080204" pitchFamily="34" charset="-128"/>
              </a:rPr>
              <a:t>rd</a:t>
            </a:r>
            <a:r>
              <a:rPr lang="en-US" altLang="en-US" sz="1400" b="1" dirty="0">
                <a:ea typeface="MS PGothic" panose="020B0600070205080204" pitchFamily="34" charset="-128"/>
              </a:rPr>
              <a:t> order elasticity equations </a:t>
            </a:r>
            <a:r>
              <a:rPr lang="en-US" altLang="en-US" sz="1400" dirty="0">
                <a:ea typeface="MS PGothic" panose="020B0600070205080204" pitchFamily="34" charset="-128"/>
              </a:rPr>
              <a:t>to compute the (orthorhombic) stiffness tensor change as a function of strain.</a:t>
            </a:r>
          </a:p>
          <a:p>
            <a:pPr marL="517525" indent="-285750">
              <a:buFont typeface="Arial" charset="0"/>
              <a:buChar char="•"/>
            </a:pPr>
            <a:r>
              <a:rPr lang="en-US" altLang="en-US" sz="1400" dirty="0">
                <a:ea typeface="MS PGothic" panose="020B0600070205080204" pitchFamily="34" charset="-128"/>
              </a:rPr>
              <a:t>We scale the strain to remove plastic deformation</a:t>
            </a:r>
          </a:p>
          <a:p>
            <a:pPr marL="517525" indent="-285750" defTabSz="457200" eaLnBrk="1" hangingPunct="1">
              <a:buFont typeface="Arial" charset="0"/>
              <a:buChar char="•"/>
            </a:pPr>
            <a:endParaRPr lang="en-US" altLang="en-US" sz="1400" dirty="0">
              <a:ea typeface="MS PGothic" panose="020B0600070205080204" pitchFamily="34" charset="-128"/>
            </a:endParaRPr>
          </a:p>
          <a:p>
            <a:pPr defTabSz="457200" eaLnBrk="1" hangingPunct="1"/>
            <a:endParaRPr lang="en-US" altLang="en-US" sz="1400" dirty="0">
              <a:ea typeface="MS PGothic" panose="020B0600070205080204" pitchFamily="34" charset="-128"/>
            </a:endParaRPr>
          </a:p>
          <a:p>
            <a:pPr lvl="1" indent="0"/>
            <a:endParaRPr lang="en-US" altLang="en-US" sz="1400" dirty="0">
              <a:ea typeface="MS PGothic" panose="020B0600070205080204" pitchFamily="34" charset="-128"/>
            </a:endParaRPr>
          </a:p>
          <a:p>
            <a:pPr marL="517525" indent="-285750" defTabSz="457200" eaLnBrk="1" hangingPunct="1">
              <a:buFont typeface="Arial" charset="0"/>
              <a:buChar char="•"/>
            </a:pPr>
            <a:endParaRPr lang="en-US" altLang="en-US" sz="1400" dirty="0">
              <a:ea typeface="MS PGothic" panose="020B0600070205080204" pitchFamily="34" charset="-128"/>
            </a:endParaRPr>
          </a:p>
          <a:p>
            <a:pPr marL="517525" indent="-285750" defTabSz="457200" eaLnBrk="1" hangingPunct="1">
              <a:buFont typeface="Arial" charset="0"/>
              <a:buChar char="•"/>
            </a:pPr>
            <a:endParaRPr lang="en-US" altLang="en-US" sz="1600" dirty="0">
              <a:ea typeface="MS PGothic" panose="020B0600070205080204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BBB7A5-CA87-034F-ABBC-728736D51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107" y="2642475"/>
            <a:ext cx="5569683" cy="1630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23177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17525" indent="-285750" defTabSz="457200" eaLnBrk="1" hangingPunct="1">
              <a:buFont typeface="Arial" charset="0"/>
              <a:buChar char="•"/>
            </a:pPr>
            <a:r>
              <a:rPr lang="en-US" altLang="en-US" sz="1400" dirty="0">
                <a:ea typeface="MS PGothic" panose="020B0600070205080204" pitchFamily="34" charset="-128"/>
              </a:rPr>
              <a:t>The </a:t>
            </a:r>
            <a:r>
              <a:rPr lang="en-US" altLang="en-US" sz="1400" dirty="0" err="1">
                <a:ea typeface="MS PGothic" panose="020B0600070205080204" pitchFamily="34" charset="-128"/>
              </a:rPr>
              <a:t>geomechanical</a:t>
            </a:r>
            <a:r>
              <a:rPr lang="en-US" altLang="en-US" sz="1400" dirty="0">
                <a:ea typeface="MS PGothic" panose="020B0600070205080204" pitchFamily="34" charset="-128"/>
              </a:rPr>
              <a:t> simulation is done in an isotropic medium, but we apply the modeled strains to anisotropic tri-axial equations</a:t>
            </a:r>
          </a:p>
          <a:p>
            <a:pPr marL="517525" indent="-285750">
              <a:buFont typeface="Arial" charset="0"/>
              <a:buChar char="•"/>
            </a:pPr>
            <a:r>
              <a:rPr lang="en-US" altLang="en-US" sz="1400" dirty="0">
                <a:ea typeface="MS PGothic" panose="020B0600070205080204" pitchFamily="34" charset="-128"/>
              </a:rPr>
              <a:t>The resulting monitor stiffness perturbations are  orthorhombic in the triaxial stress-state reference frame  </a:t>
            </a:r>
          </a:p>
          <a:p>
            <a:pPr marL="517525" indent="-285750">
              <a:buFont typeface="Arial" charset="0"/>
              <a:buChar char="•"/>
            </a:pPr>
            <a:r>
              <a:rPr lang="en-US" altLang="en-US" sz="1400" dirty="0">
                <a:ea typeface="MS PGothic" panose="020B0600070205080204" pitchFamily="34" charset="-128"/>
              </a:rPr>
              <a:t>The final monitor model is projected to nearest VTI model</a:t>
            </a:r>
          </a:p>
          <a:p>
            <a:pPr marL="517525" indent="-285750" defTabSz="457200" eaLnBrk="1" hangingPunct="1">
              <a:buFont typeface="Arial" charset="0"/>
              <a:buChar char="•"/>
            </a:pPr>
            <a:endParaRPr lang="en-US" altLang="en-US" sz="1400" dirty="0">
              <a:ea typeface="MS PGothic" panose="020B0600070205080204" pitchFamily="34" charset="-128"/>
            </a:endParaRPr>
          </a:p>
          <a:p>
            <a:pPr defTabSz="457200" eaLnBrk="1" hangingPunct="1"/>
            <a:endParaRPr lang="en-US" altLang="en-US" sz="1400" dirty="0">
              <a:ea typeface="MS PGothic" panose="020B0600070205080204" pitchFamily="34" charset="-128"/>
            </a:endParaRPr>
          </a:p>
          <a:p>
            <a:pPr marL="1028700" lvl="1">
              <a:buFont typeface="Arial" charset="0"/>
              <a:buChar char="•"/>
            </a:pPr>
            <a:endParaRPr lang="en-US" altLang="en-US" sz="1400" dirty="0">
              <a:ea typeface="MS PGothic" panose="020B0600070205080204" pitchFamily="34" charset="-128"/>
            </a:endParaRPr>
          </a:p>
          <a:p>
            <a:pPr marL="517525" indent="-285750" defTabSz="457200" eaLnBrk="1" hangingPunct="1">
              <a:buFont typeface="Arial" charset="0"/>
              <a:buChar char="•"/>
            </a:pPr>
            <a:endParaRPr lang="en-US" altLang="en-US" sz="1400" dirty="0">
              <a:ea typeface="MS PGothic" panose="020B0600070205080204" pitchFamily="34" charset="-128"/>
            </a:endParaRPr>
          </a:p>
          <a:p>
            <a:pPr marL="517525" indent="-285750" defTabSz="457200" eaLnBrk="1" hangingPunct="1">
              <a:buFont typeface="Arial" charset="0"/>
              <a:buChar char="•"/>
            </a:pPr>
            <a:endParaRPr lang="en-US" altLang="en-US" sz="1600" dirty="0">
              <a:ea typeface="MS PGothic" panose="020B0600070205080204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6856D4-6698-1843-89E6-75BE669F8A6F}"/>
              </a:ext>
            </a:extLst>
          </p:cNvPr>
          <p:cNvSpPr txBox="1"/>
          <p:nvPr/>
        </p:nvSpPr>
        <p:spPr>
          <a:xfrm>
            <a:off x="0" y="4767264"/>
            <a:ext cx="90308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Dellinger, J., 2005, Computing the optimal transversely isotropic approximation of a general elastic tensor, GEOPHYSICS, 70 , I1–I10.</a:t>
            </a:r>
          </a:p>
          <a:p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2DE7EDC-8229-2840-B285-72EC69EDCDD2}"/>
              </a:ext>
            </a:extLst>
          </p:cNvPr>
          <p:cNvCxnSpPr/>
          <p:nvPr/>
        </p:nvCxnSpPr>
        <p:spPr>
          <a:xfrm flipV="1">
            <a:off x="6438507" y="820132"/>
            <a:ext cx="0" cy="14988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A1C6C6-0B6B-9B42-899D-18E0DE3042EC}"/>
              </a:ext>
            </a:extLst>
          </p:cNvPr>
          <p:cNvCxnSpPr>
            <a:cxnSpLocks/>
          </p:cNvCxnSpPr>
          <p:nvPr/>
        </p:nvCxnSpPr>
        <p:spPr>
          <a:xfrm flipV="1">
            <a:off x="6447935" y="975012"/>
            <a:ext cx="1772239" cy="135614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2CE51D3-ACC9-2E4C-8E66-6C3A578C5DA5}"/>
              </a:ext>
            </a:extLst>
          </p:cNvPr>
          <p:cNvSpPr txBox="1"/>
          <p:nvPr/>
        </p:nvSpPr>
        <p:spPr>
          <a:xfrm rot="16200000">
            <a:off x="5210252" y="1415674"/>
            <a:ext cx="1947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Stiffness tensor changes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4C5B91-AD94-624C-9B2F-4FE76D22CEB6}"/>
              </a:ext>
            </a:extLst>
          </p:cNvPr>
          <p:cNvSpPr txBox="1"/>
          <p:nvPr/>
        </p:nvSpPr>
        <p:spPr>
          <a:xfrm>
            <a:off x="6998035" y="2389498"/>
            <a:ext cx="1243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Strain changes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7310244-4577-AC48-93EE-2E107A558189}"/>
              </a:ext>
            </a:extLst>
          </p:cNvPr>
          <p:cNvCxnSpPr/>
          <p:nvPr/>
        </p:nvCxnSpPr>
        <p:spPr>
          <a:xfrm>
            <a:off x="6438507" y="2318994"/>
            <a:ext cx="252167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5328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VTI model building: monitor model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1E5600-37BB-0942-AA7E-D077FB98D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21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5602CC-5612-754A-8DB9-A2AF84209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107" y="912005"/>
            <a:ext cx="5569683" cy="895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23177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17525" indent="-285750">
              <a:buFont typeface="Arial" charset="0"/>
              <a:buChar char="•"/>
            </a:pPr>
            <a:r>
              <a:rPr lang="en-US" altLang="en-US" sz="1400" dirty="0">
                <a:ea typeface="MS PGothic" panose="020B0600070205080204" pitchFamily="34" charset="-128"/>
              </a:rPr>
              <a:t>We use </a:t>
            </a:r>
            <a:r>
              <a:rPr lang="en-US" altLang="en-US" sz="1400" b="1" dirty="0">
                <a:ea typeface="MS PGothic" panose="020B0600070205080204" pitchFamily="34" charset="-128"/>
              </a:rPr>
              <a:t>3</a:t>
            </a:r>
            <a:r>
              <a:rPr lang="en-US" altLang="en-US" sz="1400" b="1" baseline="30000" dirty="0">
                <a:ea typeface="MS PGothic" panose="020B0600070205080204" pitchFamily="34" charset="-128"/>
              </a:rPr>
              <a:t>rd</a:t>
            </a:r>
            <a:r>
              <a:rPr lang="en-US" altLang="en-US" sz="1400" b="1" dirty="0">
                <a:ea typeface="MS PGothic" panose="020B0600070205080204" pitchFamily="34" charset="-128"/>
              </a:rPr>
              <a:t> order elasticity equations </a:t>
            </a:r>
            <a:r>
              <a:rPr lang="en-US" altLang="en-US" sz="1400" dirty="0">
                <a:ea typeface="MS PGothic" panose="020B0600070205080204" pitchFamily="34" charset="-128"/>
              </a:rPr>
              <a:t>to compute the (orthorhombic) stiffness tensor change as a function of strain.</a:t>
            </a:r>
          </a:p>
          <a:p>
            <a:pPr marL="517525" indent="-285750">
              <a:buFont typeface="Arial" charset="0"/>
              <a:buChar char="•"/>
            </a:pPr>
            <a:r>
              <a:rPr lang="en-US" altLang="en-US" sz="1400" dirty="0">
                <a:ea typeface="MS PGothic" panose="020B0600070205080204" pitchFamily="34" charset="-128"/>
              </a:rPr>
              <a:t>We scale the strain to remove plastic deformation</a:t>
            </a:r>
          </a:p>
          <a:p>
            <a:pPr marL="517525" indent="-285750" defTabSz="457200" eaLnBrk="1" hangingPunct="1">
              <a:buFont typeface="Arial" charset="0"/>
              <a:buChar char="•"/>
            </a:pPr>
            <a:endParaRPr lang="en-US" altLang="en-US" sz="1400" dirty="0">
              <a:ea typeface="MS PGothic" panose="020B0600070205080204" pitchFamily="34" charset="-128"/>
            </a:endParaRPr>
          </a:p>
          <a:p>
            <a:pPr defTabSz="457200" eaLnBrk="1" hangingPunct="1"/>
            <a:endParaRPr lang="en-US" altLang="en-US" sz="1400" dirty="0">
              <a:ea typeface="MS PGothic" panose="020B0600070205080204" pitchFamily="34" charset="-128"/>
            </a:endParaRPr>
          </a:p>
          <a:p>
            <a:pPr lvl="1" indent="0"/>
            <a:endParaRPr lang="en-US" altLang="en-US" sz="1400" dirty="0">
              <a:ea typeface="MS PGothic" panose="020B0600070205080204" pitchFamily="34" charset="-128"/>
            </a:endParaRPr>
          </a:p>
          <a:p>
            <a:pPr marL="517525" indent="-285750" defTabSz="457200" eaLnBrk="1" hangingPunct="1">
              <a:buFont typeface="Arial" charset="0"/>
              <a:buChar char="•"/>
            </a:pPr>
            <a:endParaRPr lang="en-US" altLang="en-US" sz="1400" dirty="0">
              <a:ea typeface="MS PGothic" panose="020B0600070205080204" pitchFamily="34" charset="-128"/>
            </a:endParaRPr>
          </a:p>
          <a:p>
            <a:pPr marL="517525" indent="-285750" defTabSz="457200" eaLnBrk="1" hangingPunct="1">
              <a:buFont typeface="Arial" charset="0"/>
              <a:buChar char="•"/>
            </a:pPr>
            <a:endParaRPr lang="en-US" altLang="en-US" sz="1600" dirty="0">
              <a:ea typeface="MS PGothic" panose="020B0600070205080204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BBB7A5-CA87-034F-ABBC-728736D51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107" y="2642475"/>
            <a:ext cx="5569683" cy="1630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23177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17525" indent="-285750" defTabSz="457200" eaLnBrk="1" hangingPunct="1">
              <a:buFont typeface="Arial" charset="0"/>
              <a:buChar char="•"/>
            </a:pPr>
            <a:r>
              <a:rPr lang="en-US" altLang="en-US" sz="1400" dirty="0">
                <a:ea typeface="MS PGothic" panose="020B0600070205080204" pitchFamily="34" charset="-128"/>
              </a:rPr>
              <a:t>The </a:t>
            </a:r>
            <a:r>
              <a:rPr lang="en-US" altLang="en-US" sz="1400" dirty="0" err="1">
                <a:ea typeface="MS PGothic" panose="020B0600070205080204" pitchFamily="34" charset="-128"/>
              </a:rPr>
              <a:t>geomechanical</a:t>
            </a:r>
            <a:r>
              <a:rPr lang="en-US" altLang="en-US" sz="1400" dirty="0">
                <a:ea typeface="MS PGothic" panose="020B0600070205080204" pitchFamily="34" charset="-128"/>
              </a:rPr>
              <a:t> simulation is done in an isotropic medium, but we apply the modeled strains to anisotropic tri-axial equations</a:t>
            </a:r>
          </a:p>
          <a:p>
            <a:pPr marL="517525" indent="-285750">
              <a:buFont typeface="Arial" charset="0"/>
              <a:buChar char="•"/>
            </a:pPr>
            <a:r>
              <a:rPr lang="en-US" altLang="en-US" sz="1400" dirty="0">
                <a:ea typeface="MS PGothic" panose="020B0600070205080204" pitchFamily="34" charset="-128"/>
              </a:rPr>
              <a:t>The resulting monitor stiffness perturbations are  orthorhombic in the triaxial stress-state reference frame  </a:t>
            </a:r>
          </a:p>
          <a:p>
            <a:pPr marL="517525" indent="-285750">
              <a:buFont typeface="Arial" charset="0"/>
              <a:buChar char="•"/>
            </a:pPr>
            <a:r>
              <a:rPr lang="en-US" altLang="en-US" sz="1400" dirty="0">
                <a:ea typeface="MS PGothic" panose="020B0600070205080204" pitchFamily="34" charset="-128"/>
              </a:rPr>
              <a:t>The final monitor model is projected to nearest VTI model</a:t>
            </a:r>
          </a:p>
          <a:p>
            <a:pPr marL="517525" indent="-285750" defTabSz="457200" eaLnBrk="1" hangingPunct="1">
              <a:buFont typeface="Arial" charset="0"/>
              <a:buChar char="•"/>
            </a:pPr>
            <a:endParaRPr lang="en-US" altLang="en-US" sz="1400" dirty="0">
              <a:ea typeface="MS PGothic" panose="020B0600070205080204" pitchFamily="34" charset="-128"/>
            </a:endParaRPr>
          </a:p>
          <a:p>
            <a:pPr defTabSz="457200" eaLnBrk="1" hangingPunct="1"/>
            <a:endParaRPr lang="en-US" altLang="en-US" sz="1400" dirty="0">
              <a:ea typeface="MS PGothic" panose="020B0600070205080204" pitchFamily="34" charset="-128"/>
            </a:endParaRPr>
          </a:p>
          <a:p>
            <a:pPr marL="1028700" lvl="1">
              <a:buFont typeface="Arial" charset="0"/>
              <a:buChar char="•"/>
            </a:pPr>
            <a:endParaRPr lang="en-US" altLang="en-US" sz="1400" dirty="0">
              <a:ea typeface="MS PGothic" panose="020B0600070205080204" pitchFamily="34" charset="-128"/>
            </a:endParaRPr>
          </a:p>
          <a:p>
            <a:pPr marL="517525" indent="-285750" defTabSz="457200" eaLnBrk="1" hangingPunct="1">
              <a:buFont typeface="Arial" charset="0"/>
              <a:buChar char="•"/>
            </a:pPr>
            <a:endParaRPr lang="en-US" altLang="en-US" sz="1400" dirty="0">
              <a:ea typeface="MS PGothic" panose="020B0600070205080204" pitchFamily="34" charset="-128"/>
            </a:endParaRPr>
          </a:p>
          <a:p>
            <a:pPr marL="517525" indent="-285750" defTabSz="457200" eaLnBrk="1" hangingPunct="1">
              <a:buFont typeface="Arial" charset="0"/>
              <a:buChar char="•"/>
            </a:pPr>
            <a:endParaRPr lang="en-US" altLang="en-US" sz="1600" dirty="0">
              <a:ea typeface="MS PGothic" panose="020B0600070205080204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6856D4-6698-1843-89E6-75BE669F8A6F}"/>
              </a:ext>
            </a:extLst>
          </p:cNvPr>
          <p:cNvSpPr txBox="1"/>
          <p:nvPr/>
        </p:nvSpPr>
        <p:spPr>
          <a:xfrm>
            <a:off x="0" y="4767264"/>
            <a:ext cx="90308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Dellinger, J., 2005, Computing the optimal transversely isotropic approximation of a general elastic tensor, GEOPHYSICS, 70 , I1–I10.</a:t>
            </a:r>
          </a:p>
          <a:p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7D9C298-2303-E640-B75D-D3599E59ED54}"/>
              </a:ext>
            </a:extLst>
          </p:cNvPr>
          <p:cNvCxnSpPr/>
          <p:nvPr/>
        </p:nvCxnSpPr>
        <p:spPr>
          <a:xfrm>
            <a:off x="6438507" y="2318994"/>
            <a:ext cx="252167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A0FF244-389A-BD4A-9218-45BC7A07DF64}"/>
              </a:ext>
            </a:extLst>
          </p:cNvPr>
          <p:cNvCxnSpPr/>
          <p:nvPr/>
        </p:nvCxnSpPr>
        <p:spPr>
          <a:xfrm flipV="1">
            <a:off x="6438507" y="820132"/>
            <a:ext cx="0" cy="14988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5646C6-C79B-A649-BE47-60B3E6C9C511}"/>
              </a:ext>
            </a:extLst>
          </p:cNvPr>
          <p:cNvCxnSpPr>
            <a:cxnSpLocks/>
          </p:cNvCxnSpPr>
          <p:nvPr/>
        </p:nvCxnSpPr>
        <p:spPr>
          <a:xfrm>
            <a:off x="6438507" y="2318994"/>
            <a:ext cx="118149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32EB33F-1575-BE43-B710-1618970B2145}"/>
              </a:ext>
            </a:extLst>
          </p:cNvPr>
          <p:cNvCxnSpPr>
            <a:cxnSpLocks/>
          </p:cNvCxnSpPr>
          <p:nvPr/>
        </p:nvCxnSpPr>
        <p:spPr>
          <a:xfrm flipV="1">
            <a:off x="7629427" y="1857687"/>
            <a:ext cx="612538" cy="46189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4725CFF-D433-F84C-ABCA-6CB56CBFF9A8}"/>
              </a:ext>
            </a:extLst>
          </p:cNvPr>
          <p:cNvCxnSpPr>
            <a:cxnSpLocks/>
          </p:cNvCxnSpPr>
          <p:nvPr/>
        </p:nvCxnSpPr>
        <p:spPr>
          <a:xfrm flipV="1">
            <a:off x="6447935" y="975012"/>
            <a:ext cx="1772239" cy="135614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27A2BF0-E74D-C849-BBE6-91A73E764F27}"/>
              </a:ext>
            </a:extLst>
          </p:cNvPr>
          <p:cNvSpPr txBox="1"/>
          <p:nvPr/>
        </p:nvSpPr>
        <p:spPr>
          <a:xfrm rot="16200000">
            <a:off x="5210252" y="1415674"/>
            <a:ext cx="1947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Stiffness tensor changes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132F26-AEBD-9544-9CF1-F0863C346732}"/>
              </a:ext>
            </a:extLst>
          </p:cNvPr>
          <p:cNvSpPr txBox="1"/>
          <p:nvPr/>
        </p:nvSpPr>
        <p:spPr>
          <a:xfrm>
            <a:off x="6998035" y="2389498"/>
            <a:ext cx="1243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Strain changes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B36908-29CC-B949-83F8-F0CB5E48099C}"/>
              </a:ext>
            </a:extLst>
          </p:cNvPr>
          <p:cNvSpPr txBox="1"/>
          <p:nvPr/>
        </p:nvSpPr>
        <p:spPr>
          <a:xfrm>
            <a:off x="6473054" y="2113091"/>
            <a:ext cx="1339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plastic component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53CB08-3D9D-1F41-B968-84BBBB61C0D0}"/>
              </a:ext>
            </a:extLst>
          </p:cNvPr>
          <p:cNvSpPr txBox="1"/>
          <p:nvPr/>
        </p:nvSpPr>
        <p:spPr>
          <a:xfrm rot="19174553">
            <a:off x="7456493" y="1606742"/>
            <a:ext cx="1336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elastic component</a:t>
            </a:r>
          </a:p>
        </p:txBody>
      </p:sp>
    </p:spTree>
    <p:extLst>
      <p:ext uri="{BB962C8B-B14F-4D97-AF65-F5344CB8AC3E}">
        <p14:creationId xmlns:p14="http://schemas.microsoft.com/office/powerpoint/2010/main" val="3307352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1E5600-37BB-0942-AA7E-D077FB98D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58FF75-9201-7548-936D-ABE5BA9C6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631" y="528355"/>
            <a:ext cx="2944502" cy="2078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1642F3-21CF-AA4C-A783-EB7C2CEB4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2891" y="585581"/>
            <a:ext cx="2821672" cy="19917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590EA0-926A-CF45-BE18-EB12C5708E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631" y="2882940"/>
            <a:ext cx="2821672" cy="19917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B12CC2-D546-3848-8FC2-26FA78A5AF2F}"/>
              </a:ext>
            </a:extLst>
          </p:cNvPr>
          <p:cNvSpPr txBox="1"/>
          <p:nvPr/>
        </p:nvSpPr>
        <p:spPr>
          <a:xfrm>
            <a:off x="1076464" y="2186005"/>
            <a:ext cx="1666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Vertical velocity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48011C-CDA2-1E4D-898A-5107D8EE5B75}"/>
              </a:ext>
            </a:extLst>
          </p:cNvPr>
          <p:cNvSpPr txBox="1"/>
          <p:nvPr/>
        </p:nvSpPr>
        <p:spPr>
          <a:xfrm>
            <a:off x="5352391" y="2138393"/>
            <a:ext cx="856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Epsilon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33496F-E7CC-2945-BEF6-A5347230F416}"/>
              </a:ext>
            </a:extLst>
          </p:cNvPr>
          <p:cNvSpPr txBox="1"/>
          <p:nvPr/>
        </p:nvSpPr>
        <p:spPr>
          <a:xfrm>
            <a:off x="1076464" y="4459183"/>
            <a:ext cx="680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Delta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F84F81-DF44-8B43-8A8B-2A0BFA9A05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2891" y="2875395"/>
            <a:ext cx="2821672" cy="20068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52A03E-431D-EF47-8B1C-645B04F37D5D}"/>
              </a:ext>
            </a:extLst>
          </p:cNvPr>
          <p:cNvSpPr txBox="1"/>
          <p:nvPr/>
        </p:nvSpPr>
        <p:spPr>
          <a:xfrm>
            <a:off x="5396548" y="4418649"/>
            <a:ext cx="478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C64719-1C94-3E4C-879B-B8CBE0414346}"/>
              </a:ext>
            </a:extLst>
          </p:cNvPr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VTI model building: time-lapse change</a:t>
            </a:r>
          </a:p>
        </p:txBody>
      </p:sp>
    </p:spTree>
    <p:extLst>
      <p:ext uri="{BB962C8B-B14F-4D97-AF65-F5344CB8AC3E}">
        <p14:creationId xmlns:p14="http://schemas.microsoft.com/office/powerpoint/2010/main" val="7315488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1E5600-37BB-0942-AA7E-D077FB98D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58FF75-9201-7548-936D-ABE5BA9C6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631" y="528355"/>
            <a:ext cx="2944502" cy="2078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1642F3-21CF-AA4C-A783-EB7C2CEB4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2891" y="585581"/>
            <a:ext cx="2821672" cy="19917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590EA0-926A-CF45-BE18-EB12C5708E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631" y="2882940"/>
            <a:ext cx="2821672" cy="19917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B12CC2-D546-3848-8FC2-26FA78A5AF2F}"/>
              </a:ext>
            </a:extLst>
          </p:cNvPr>
          <p:cNvSpPr txBox="1"/>
          <p:nvPr/>
        </p:nvSpPr>
        <p:spPr>
          <a:xfrm>
            <a:off x="1076464" y="2186005"/>
            <a:ext cx="1666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Vertical velocity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48011C-CDA2-1E4D-898A-5107D8EE5B75}"/>
              </a:ext>
            </a:extLst>
          </p:cNvPr>
          <p:cNvSpPr txBox="1"/>
          <p:nvPr/>
        </p:nvSpPr>
        <p:spPr>
          <a:xfrm>
            <a:off x="5352391" y="2138393"/>
            <a:ext cx="856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Epsilon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33496F-E7CC-2945-BEF6-A5347230F416}"/>
              </a:ext>
            </a:extLst>
          </p:cNvPr>
          <p:cNvSpPr txBox="1"/>
          <p:nvPr/>
        </p:nvSpPr>
        <p:spPr>
          <a:xfrm>
            <a:off x="1076464" y="4459183"/>
            <a:ext cx="680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Delta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F84F81-DF44-8B43-8A8B-2A0BFA9A05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2891" y="2875395"/>
            <a:ext cx="2821672" cy="20068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52A03E-431D-EF47-8B1C-645B04F37D5D}"/>
              </a:ext>
            </a:extLst>
          </p:cNvPr>
          <p:cNvSpPr txBox="1"/>
          <p:nvPr/>
        </p:nvSpPr>
        <p:spPr>
          <a:xfrm>
            <a:off x="5396548" y="4418649"/>
            <a:ext cx="478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C64719-1C94-3E4C-879B-B8CBE0414346}"/>
              </a:ext>
            </a:extLst>
          </p:cNvPr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VTI model building: time-lapse change</a:t>
            </a: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2C4C459B-E36F-2B45-BCC8-30790B382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09" y="1878518"/>
            <a:ext cx="8660803" cy="1792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23177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57200" eaLnBrk="1" hangingPunct="1"/>
            <a:r>
              <a:rPr lang="en-US" altLang="en-US" sz="1600" b="1" dirty="0">
                <a:solidFill>
                  <a:srgbClr val="000000"/>
                </a:solidFill>
                <a:ea typeface="MS PGothic" panose="020B0600070205080204" pitchFamily="34" charset="-128"/>
                <a:cs typeface="+mn-cs"/>
              </a:rPr>
              <a:t>Goal # 1</a:t>
            </a:r>
            <a:r>
              <a:rPr lang="en-US" altLang="en-US" sz="1600" dirty="0">
                <a:solidFill>
                  <a:srgbClr val="000000"/>
                </a:solidFill>
                <a:ea typeface="MS PGothic" panose="020B0600070205080204" pitchFamily="34" charset="-128"/>
                <a:cs typeface="+mn-cs"/>
              </a:rPr>
              <a:t>: feasibility to build time-lapse seismic model? </a:t>
            </a:r>
            <a:r>
              <a:rPr lang="en-US" altLang="en-US" sz="1600" dirty="0">
                <a:solidFill>
                  <a:srgbClr val="FF0000"/>
                </a:solidFill>
                <a:ea typeface="MS PGothic" panose="020B0600070205080204" pitchFamily="34" charset="-128"/>
                <a:cs typeface="+mn-cs"/>
              </a:rPr>
              <a:t>Yes, it is feasible</a:t>
            </a:r>
          </a:p>
          <a:p>
            <a:pPr defTabSz="457200" eaLnBrk="1" hangingPunct="1"/>
            <a:endParaRPr lang="en-US" altLang="en-US" sz="1600" dirty="0">
              <a:solidFill>
                <a:srgbClr val="000000"/>
              </a:solidFill>
              <a:ea typeface="MS PGothic" panose="020B0600070205080204" pitchFamily="34" charset="-128"/>
              <a:cs typeface="+mn-cs"/>
            </a:endParaRPr>
          </a:p>
          <a:p>
            <a:pPr defTabSz="457200" eaLnBrk="1" hangingPunct="1"/>
            <a:r>
              <a:rPr lang="en-US" altLang="en-US" sz="1600" b="1" dirty="0">
                <a:solidFill>
                  <a:schemeClr val="bg1">
                    <a:lumMod val="85000"/>
                  </a:schemeClr>
                </a:solidFill>
                <a:ea typeface="MS PGothic" panose="020B0600070205080204" pitchFamily="34" charset="-128"/>
              </a:rPr>
              <a:t>Goal # 2</a:t>
            </a:r>
            <a:r>
              <a:rPr lang="en-US" altLang="en-US" sz="1600" dirty="0">
                <a:solidFill>
                  <a:schemeClr val="bg1">
                    <a:lumMod val="85000"/>
                  </a:schemeClr>
                </a:solidFill>
                <a:ea typeface="MS PGothic" panose="020B0600070205080204" pitchFamily="34" charset="-128"/>
              </a:rPr>
              <a:t>: understand the limitation of the acquisition geometry. </a:t>
            </a:r>
          </a:p>
          <a:p>
            <a:pPr defTabSz="457200" eaLnBrk="1" hangingPunct="1"/>
            <a:endParaRPr lang="en-US" altLang="en-US" sz="1600" dirty="0">
              <a:solidFill>
                <a:schemeClr val="bg1">
                  <a:lumMod val="85000"/>
                </a:schemeClr>
              </a:solidFill>
              <a:ea typeface="MS PGothic" panose="020B0600070205080204" pitchFamily="34" charset="-128"/>
            </a:endParaRPr>
          </a:p>
          <a:p>
            <a:pPr defTabSz="457200" eaLnBrk="1" hangingPunct="1"/>
            <a:r>
              <a:rPr lang="en-US" altLang="en-US" sz="1600" b="1" dirty="0">
                <a:solidFill>
                  <a:schemeClr val="bg1">
                    <a:lumMod val="85000"/>
                  </a:schemeClr>
                </a:solidFill>
                <a:ea typeface="MS PGothic" panose="020B0600070205080204" pitchFamily="34" charset="-128"/>
                <a:cs typeface="+mn-cs"/>
              </a:rPr>
              <a:t>Goal # 3</a:t>
            </a:r>
            <a:r>
              <a:rPr lang="en-US" altLang="en-US" sz="1600" dirty="0">
                <a:solidFill>
                  <a:schemeClr val="bg1">
                    <a:lumMod val="85000"/>
                  </a:schemeClr>
                </a:solidFill>
                <a:ea typeface="MS PGothic" panose="020B0600070205080204" pitchFamily="34" charset="-128"/>
                <a:cs typeface="+mn-cs"/>
              </a:rPr>
              <a:t>: develop 4D FWI strategies.</a:t>
            </a:r>
          </a:p>
        </p:txBody>
      </p:sp>
    </p:spTree>
    <p:extLst>
      <p:ext uri="{BB962C8B-B14F-4D97-AF65-F5344CB8AC3E}">
        <p14:creationId xmlns:p14="http://schemas.microsoft.com/office/powerpoint/2010/main" val="890708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1E5600-37BB-0942-AA7E-D077FB98D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24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B03B62-23D1-0649-92C0-9927E77457A8}"/>
              </a:ext>
            </a:extLst>
          </p:cNvPr>
          <p:cNvSpPr txBox="1"/>
          <p:nvPr/>
        </p:nvSpPr>
        <p:spPr>
          <a:xfrm>
            <a:off x="0" y="6029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Overview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F75156-57D8-1640-8A44-020C32685E38}"/>
              </a:ext>
            </a:extLst>
          </p:cNvPr>
          <p:cNvSpPr txBox="1"/>
          <p:nvPr/>
        </p:nvSpPr>
        <p:spPr>
          <a:xfrm>
            <a:off x="0" y="985407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Motivation:  why stress-induced anisotropic parameter changes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4D VTI model building from coupled flow-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</a:rPr>
              <a:t>geomechanical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 simulation</a:t>
            </a:r>
          </a:p>
          <a:p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Sensitivity analysis of seismic data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Preliminary 4D FWI results</a:t>
            </a:r>
          </a:p>
        </p:txBody>
      </p:sp>
    </p:spTree>
    <p:extLst>
      <p:ext uri="{BB962C8B-B14F-4D97-AF65-F5344CB8AC3E}">
        <p14:creationId xmlns:p14="http://schemas.microsoft.com/office/powerpoint/2010/main" val="15680779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552450" y="4552835"/>
            <a:ext cx="4127499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indent="91440" eaLnBrk="1" hangingPunct="1">
              <a:spcAft>
                <a:spcPts val="600"/>
              </a:spcAft>
              <a:buNone/>
            </a:pPr>
            <a:r>
              <a:rPr lang="en-US" sz="2000" b="0" dirty="0"/>
              <a:t>Anisotropic migration of </a:t>
            </a:r>
            <a:r>
              <a:rPr lang="en-US" sz="2000" dirty="0">
                <a:solidFill>
                  <a:srgbClr val="00B050"/>
                </a:solidFill>
              </a:rPr>
              <a:t>baseline</a:t>
            </a:r>
            <a:r>
              <a:rPr lang="en-US" sz="2000" dirty="0"/>
              <a:t>  </a:t>
            </a:r>
            <a:endParaRPr lang="en-US" sz="2000" b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71FD3-1E31-A348-8EC9-7B57EEF2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25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383097-3F8F-8441-A2E1-BEED19F5B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85" y="1040226"/>
            <a:ext cx="4499264" cy="3461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0AA80F-08B3-8244-AD5C-CA5230734C6E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088343" y="1036476"/>
            <a:ext cx="1810512" cy="3465576"/>
          </a:xfrm>
          <a:prstGeom prst="rect">
            <a:avLst/>
          </a:prstGeom>
        </p:spPr>
      </p:pic>
      <p:sp>
        <p:nvSpPr>
          <p:cNvPr id="16" name="Down Arrow 15">
            <a:extLst>
              <a:ext uri="{FF2B5EF4-FFF2-40B4-BE49-F238E27FC236}">
                <a16:creationId xmlns:a16="http://schemas.microsoft.com/office/drawing/2014/main" id="{E6638451-02FA-1C46-8710-C5DB4A98060F}"/>
              </a:ext>
            </a:extLst>
          </p:cNvPr>
          <p:cNvSpPr/>
          <p:nvPr/>
        </p:nvSpPr>
        <p:spPr>
          <a:xfrm>
            <a:off x="6386334" y="3008739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18B73C72-4E7E-7544-B03A-D01EC5E62BE1}"/>
              </a:ext>
            </a:extLst>
          </p:cNvPr>
          <p:cNvSpPr/>
          <p:nvPr/>
        </p:nvSpPr>
        <p:spPr>
          <a:xfrm>
            <a:off x="5534633" y="3011069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11A1D8DB-6FAB-DF4B-A3AE-AEE7AB7A788A}"/>
              </a:ext>
            </a:extLst>
          </p:cNvPr>
          <p:cNvSpPr/>
          <p:nvPr/>
        </p:nvSpPr>
        <p:spPr>
          <a:xfrm>
            <a:off x="5978289" y="3008739"/>
            <a:ext cx="170985" cy="29736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E43798E-B137-E447-9699-BEDBBAC55F9F}"/>
              </a:ext>
            </a:extLst>
          </p:cNvPr>
          <p:cNvCxnSpPr>
            <a:cxnSpLocks/>
          </p:cNvCxnSpPr>
          <p:nvPr/>
        </p:nvCxnSpPr>
        <p:spPr bwMode="auto">
          <a:xfrm>
            <a:off x="2383115" y="1422700"/>
            <a:ext cx="0" cy="307935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1FF557F-A148-104F-A3A1-BE683BA27DC5}"/>
              </a:ext>
            </a:extLst>
          </p:cNvPr>
          <p:cNvSpPr txBox="1"/>
          <p:nvPr/>
        </p:nvSpPr>
        <p:spPr>
          <a:xfrm>
            <a:off x="104931" y="571399"/>
            <a:ext cx="2351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Maximum offset = 5km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B677CAE-D66E-CB4F-92A4-E5826167D367}"/>
              </a:ext>
            </a:extLst>
          </p:cNvPr>
          <p:cNvSpPr txBox="1">
            <a:spLocks/>
          </p:cNvSpPr>
          <p:nvPr/>
        </p:nvSpPr>
        <p:spPr>
          <a:xfrm>
            <a:off x="0" y="-13861"/>
            <a:ext cx="9140825" cy="1077218"/>
          </a:xfrm>
          <a:prstGeom prst="rect">
            <a:avLst/>
          </a:prstGeom>
        </p:spPr>
        <p:txBody>
          <a:bodyPr vert="horz" lIns="91440" tIns="0" rIns="91440" bIns="9144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Experiment 1: can we detect changes from seismic data?</a:t>
            </a:r>
          </a:p>
          <a:p>
            <a:r>
              <a:rPr lang="en-US" sz="1600" dirty="0"/>
              <a:t>Migrate both baseline and monitor data, with the same VTI model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33086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4F07D91-ADFD-6442-8F59-7D203F38BED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088343" y="1035369"/>
            <a:ext cx="1810512" cy="3465576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552450" y="4552835"/>
            <a:ext cx="4127499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indent="91440" eaLnBrk="1" hangingPunct="1">
              <a:spcAft>
                <a:spcPts val="600"/>
              </a:spcAft>
              <a:buNone/>
            </a:pPr>
            <a:r>
              <a:rPr lang="en-US" sz="2000" b="0" dirty="0"/>
              <a:t>Anisotropic migration of 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0000FF"/>
                </a:solidFill>
              </a:rPr>
              <a:t>monitor</a:t>
            </a:r>
            <a:endParaRPr lang="en-US" sz="2000" b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71FD3-1E31-A348-8EC9-7B57EEF2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26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0F2AB3-F49B-6A4A-83D0-D00C062A5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85" y="1040226"/>
            <a:ext cx="4499264" cy="3461826"/>
          </a:xfrm>
          <a:prstGeom prst="rect">
            <a:avLst/>
          </a:prstGeom>
        </p:spPr>
      </p:pic>
      <p:sp>
        <p:nvSpPr>
          <p:cNvPr id="16" name="Down Arrow 15">
            <a:extLst>
              <a:ext uri="{FF2B5EF4-FFF2-40B4-BE49-F238E27FC236}">
                <a16:creationId xmlns:a16="http://schemas.microsoft.com/office/drawing/2014/main" id="{888F002A-E981-1F48-9B06-D0A41B8F5F70}"/>
              </a:ext>
            </a:extLst>
          </p:cNvPr>
          <p:cNvSpPr/>
          <p:nvPr/>
        </p:nvSpPr>
        <p:spPr>
          <a:xfrm>
            <a:off x="6386334" y="3008739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C7D4835C-31CC-C546-BB28-CE64C95A1032}"/>
              </a:ext>
            </a:extLst>
          </p:cNvPr>
          <p:cNvSpPr/>
          <p:nvPr/>
        </p:nvSpPr>
        <p:spPr>
          <a:xfrm>
            <a:off x="5534633" y="3011069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B407DDD9-C986-F64E-B638-61D862A3B20A}"/>
              </a:ext>
            </a:extLst>
          </p:cNvPr>
          <p:cNvSpPr/>
          <p:nvPr/>
        </p:nvSpPr>
        <p:spPr>
          <a:xfrm>
            <a:off x="5978289" y="3008739"/>
            <a:ext cx="170985" cy="29736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8AF8FEC-A395-894C-9652-3F21803323F5}"/>
              </a:ext>
            </a:extLst>
          </p:cNvPr>
          <p:cNvCxnSpPr>
            <a:cxnSpLocks/>
          </p:cNvCxnSpPr>
          <p:nvPr/>
        </p:nvCxnSpPr>
        <p:spPr bwMode="auto">
          <a:xfrm>
            <a:off x="2383115" y="1422700"/>
            <a:ext cx="0" cy="307935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52A9D78-628D-7B43-8BCA-F3A038E2755A}"/>
              </a:ext>
            </a:extLst>
          </p:cNvPr>
          <p:cNvSpPr txBox="1"/>
          <p:nvPr/>
        </p:nvSpPr>
        <p:spPr>
          <a:xfrm>
            <a:off x="104931" y="571399"/>
            <a:ext cx="2351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Maximum offset = 5km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F49276-FF30-C149-A0C4-7923EF7BB728}"/>
              </a:ext>
            </a:extLst>
          </p:cNvPr>
          <p:cNvSpPr txBox="1">
            <a:spLocks/>
          </p:cNvSpPr>
          <p:nvPr/>
        </p:nvSpPr>
        <p:spPr>
          <a:xfrm>
            <a:off x="0" y="-13861"/>
            <a:ext cx="9140825" cy="1077218"/>
          </a:xfrm>
          <a:prstGeom prst="rect">
            <a:avLst/>
          </a:prstGeom>
        </p:spPr>
        <p:txBody>
          <a:bodyPr vert="horz" lIns="91440" tIns="0" rIns="91440" bIns="9144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Experiment 1: can we detect changes from seismic data?</a:t>
            </a:r>
          </a:p>
          <a:p>
            <a:r>
              <a:rPr lang="en-US" sz="1600" dirty="0"/>
              <a:t>Migrate both baseline and monitor data, with the same VTI model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591785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552450" y="4552835"/>
            <a:ext cx="4127499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indent="91440" eaLnBrk="1" hangingPunct="1">
              <a:spcAft>
                <a:spcPts val="600"/>
              </a:spcAft>
              <a:buNone/>
            </a:pPr>
            <a:r>
              <a:rPr lang="en-US" sz="2000" b="0" dirty="0"/>
              <a:t>Anisotropic migration of </a:t>
            </a:r>
            <a:r>
              <a:rPr lang="en-US" sz="2000" dirty="0">
                <a:solidFill>
                  <a:srgbClr val="00B050"/>
                </a:solidFill>
              </a:rPr>
              <a:t>baseline</a:t>
            </a:r>
            <a:r>
              <a:rPr lang="en-US" sz="2000" dirty="0"/>
              <a:t>  </a:t>
            </a:r>
            <a:endParaRPr lang="en-US" sz="2000" b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71FD3-1E31-A348-8EC9-7B57EEF2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27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383097-3F8F-8441-A2E1-BEED19F5B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85" y="1040226"/>
            <a:ext cx="4499264" cy="3461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0AA80F-08B3-8244-AD5C-CA5230734C6E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088343" y="1034255"/>
            <a:ext cx="1810512" cy="3465576"/>
          </a:xfrm>
          <a:prstGeom prst="rect">
            <a:avLst/>
          </a:prstGeom>
        </p:spPr>
      </p:pic>
      <p:sp>
        <p:nvSpPr>
          <p:cNvPr id="16" name="Down Arrow 15">
            <a:extLst>
              <a:ext uri="{FF2B5EF4-FFF2-40B4-BE49-F238E27FC236}">
                <a16:creationId xmlns:a16="http://schemas.microsoft.com/office/drawing/2014/main" id="{E6638451-02FA-1C46-8710-C5DB4A98060F}"/>
              </a:ext>
            </a:extLst>
          </p:cNvPr>
          <p:cNvSpPr/>
          <p:nvPr/>
        </p:nvSpPr>
        <p:spPr>
          <a:xfrm>
            <a:off x="6386334" y="3651294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18B73C72-4E7E-7544-B03A-D01EC5E62BE1}"/>
              </a:ext>
            </a:extLst>
          </p:cNvPr>
          <p:cNvSpPr/>
          <p:nvPr/>
        </p:nvSpPr>
        <p:spPr>
          <a:xfrm>
            <a:off x="5534633" y="3653624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11A1D8DB-6FAB-DF4B-A3AE-AEE7AB7A788A}"/>
              </a:ext>
            </a:extLst>
          </p:cNvPr>
          <p:cNvSpPr/>
          <p:nvPr/>
        </p:nvSpPr>
        <p:spPr>
          <a:xfrm>
            <a:off x="5978289" y="3651294"/>
            <a:ext cx="170985" cy="29736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E43798E-B137-E447-9699-BEDBBAC55F9F}"/>
              </a:ext>
            </a:extLst>
          </p:cNvPr>
          <p:cNvCxnSpPr>
            <a:cxnSpLocks/>
          </p:cNvCxnSpPr>
          <p:nvPr/>
        </p:nvCxnSpPr>
        <p:spPr bwMode="auto">
          <a:xfrm>
            <a:off x="4203678" y="1422700"/>
            <a:ext cx="0" cy="307935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FDDE4E6-E859-7243-91F0-DB78C9C64C71}"/>
              </a:ext>
            </a:extLst>
          </p:cNvPr>
          <p:cNvSpPr txBox="1"/>
          <p:nvPr/>
        </p:nvSpPr>
        <p:spPr>
          <a:xfrm>
            <a:off x="104931" y="571399"/>
            <a:ext cx="2351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Maximum offset = 5km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E80DF78-9051-BF45-A8C0-8DF14360257F}"/>
              </a:ext>
            </a:extLst>
          </p:cNvPr>
          <p:cNvSpPr txBox="1">
            <a:spLocks/>
          </p:cNvSpPr>
          <p:nvPr/>
        </p:nvSpPr>
        <p:spPr>
          <a:xfrm>
            <a:off x="3175" y="-9427"/>
            <a:ext cx="9140825" cy="1077218"/>
          </a:xfrm>
          <a:prstGeom prst="rect">
            <a:avLst/>
          </a:prstGeom>
        </p:spPr>
        <p:txBody>
          <a:bodyPr vert="horz" lIns="91440" tIns="0" rIns="91440" bIns="9144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Experiment 1: can we detect changes from seismic data?</a:t>
            </a:r>
          </a:p>
          <a:p>
            <a:r>
              <a:rPr lang="en-US" sz="1600" dirty="0"/>
              <a:t>Migrate both baseline and monitor data, with the same VTI model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06627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4F07D91-ADFD-6442-8F59-7D203F38BED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088343" y="1040276"/>
            <a:ext cx="1810512" cy="3465576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552450" y="4552835"/>
            <a:ext cx="4127499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indent="91440" eaLnBrk="1" hangingPunct="1">
              <a:spcAft>
                <a:spcPts val="600"/>
              </a:spcAft>
              <a:buNone/>
            </a:pPr>
            <a:r>
              <a:rPr lang="en-US" sz="2000" b="0" dirty="0"/>
              <a:t>Anisotropic migration of 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0000FF"/>
                </a:solidFill>
              </a:rPr>
              <a:t>monitor</a:t>
            </a:r>
            <a:endParaRPr lang="en-US" sz="2000" b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71FD3-1E31-A348-8EC9-7B57EEF2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28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0F2AB3-F49B-6A4A-83D0-D00C062A5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85" y="1040226"/>
            <a:ext cx="4499264" cy="346182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373ABE-7EFA-5C44-A30F-3DF5ABC1BEB7}"/>
              </a:ext>
            </a:extLst>
          </p:cNvPr>
          <p:cNvCxnSpPr>
            <a:cxnSpLocks/>
          </p:cNvCxnSpPr>
          <p:nvPr/>
        </p:nvCxnSpPr>
        <p:spPr bwMode="auto">
          <a:xfrm>
            <a:off x="4203678" y="1422700"/>
            <a:ext cx="0" cy="307935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Down Arrow 21">
            <a:extLst>
              <a:ext uri="{FF2B5EF4-FFF2-40B4-BE49-F238E27FC236}">
                <a16:creationId xmlns:a16="http://schemas.microsoft.com/office/drawing/2014/main" id="{9A3DCDD1-5873-7F45-A774-E83C33E78A96}"/>
              </a:ext>
            </a:extLst>
          </p:cNvPr>
          <p:cNvSpPr/>
          <p:nvPr/>
        </p:nvSpPr>
        <p:spPr>
          <a:xfrm>
            <a:off x="6386334" y="3651294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0A0801B5-B1DA-1248-8C55-BF35549434BA}"/>
              </a:ext>
            </a:extLst>
          </p:cNvPr>
          <p:cNvSpPr/>
          <p:nvPr/>
        </p:nvSpPr>
        <p:spPr>
          <a:xfrm>
            <a:off x="5534633" y="3653624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B542B7E3-A568-C640-AC77-E9C190B8B709}"/>
              </a:ext>
            </a:extLst>
          </p:cNvPr>
          <p:cNvSpPr/>
          <p:nvPr/>
        </p:nvSpPr>
        <p:spPr>
          <a:xfrm>
            <a:off x="5978289" y="3651294"/>
            <a:ext cx="170985" cy="29736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6BAC18-4412-7A4E-B383-C246861F7AAA}"/>
              </a:ext>
            </a:extLst>
          </p:cNvPr>
          <p:cNvSpPr txBox="1"/>
          <p:nvPr/>
        </p:nvSpPr>
        <p:spPr>
          <a:xfrm>
            <a:off x="104931" y="571399"/>
            <a:ext cx="2351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Maximum offset = 5km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61F396-B497-5141-8B86-C9BCC4933DF1}"/>
              </a:ext>
            </a:extLst>
          </p:cNvPr>
          <p:cNvSpPr txBox="1">
            <a:spLocks/>
          </p:cNvSpPr>
          <p:nvPr/>
        </p:nvSpPr>
        <p:spPr>
          <a:xfrm>
            <a:off x="3175" y="-9427"/>
            <a:ext cx="9140825" cy="1077218"/>
          </a:xfrm>
          <a:prstGeom prst="rect">
            <a:avLst/>
          </a:prstGeom>
        </p:spPr>
        <p:txBody>
          <a:bodyPr vert="horz" lIns="91440" tIns="0" rIns="91440" bIns="9144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Experiment 1: can we detect changes from seismic data?</a:t>
            </a:r>
          </a:p>
          <a:p>
            <a:r>
              <a:rPr lang="en-US" sz="1600" dirty="0"/>
              <a:t>Migrate both baseline and monitor data, with the same VTI model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06525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627" y="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Genesis (GOM) production wells – Failed in Red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4" t="12117" r="12021" b="11626"/>
          <a:stretch/>
        </p:blipFill>
        <p:spPr bwMode="auto">
          <a:xfrm>
            <a:off x="1003610" y="721579"/>
            <a:ext cx="6986358" cy="4160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D83C2E-CD0F-CE43-BF5E-30763F5724CA}"/>
              </a:ext>
            </a:extLst>
          </p:cNvPr>
          <p:cNvSpPr txBox="1"/>
          <p:nvPr/>
        </p:nvSpPr>
        <p:spPr>
          <a:xfrm>
            <a:off x="-67694" y="4881890"/>
            <a:ext cx="34291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Figure from M.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Maharramov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Ph.D. Thesis, SEP-162, 2016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9E3D3B36-9E3B-2840-8889-64F3944F2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0" y="721579"/>
            <a:ext cx="3891051" cy="92971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/>
          <a:lstStyle>
            <a:lvl1pPr marL="23177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17525" indent="-285750" defTabSz="457200" eaLnBrk="1" hangingPunct="1">
              <a:buFont typeface="Arial" charset="0"/>
              <a:buChar char="•"/>
            </a:pPr>
            <a:r>
              <a:rPr lang="en-US" alt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Production related </a:t>
            </a:r>
            <a:r>
              <a:rPr lang="en-US" altLang="en-US" sz="1400" b="1" dirty="0">
                <a:solidFill>
                  <a:srgbClr val="000000"/>
                </a:solidFill>
                <a:ea typeface="MS PGothic" panose="020B0600070205080204" pitchFamily="34" charset="-128"/>
              </a:rPr>
              <a:t>depletion</a:t>
            </a:r>
            <a:r>
              <a:rPr lang="en-US" alt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, </a:t>
            </a:r>
            <a:r>
              <a:rPr lang="en-US" altLang="en-US" sz="1400" b="1" dirty="0">
                <a:solidFill>
                  <a:srgbClr val="000000"/>
                </a:solidFill>
                <a:ea typeface="MS PGothic" panose="020B0600070205080204" pitchFamily="34" charset="-128"/>
              </a:rPr>
              <a:t>reservoir compaction</a:t>
            </a:r>
            <a:r>
              <a:rPr lang="en-US" alt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, </a:t>
            </a:r>
            <a:r>
              <a:rPr lang="en-US" altLang="en-US" sz="1400" b="1" dirty="0">
                <a:solidFill>
                  <a:srgbClr val="000000"/>
                </a:solidFill>
                <a:ea typeface="MS PGothic" panose="020B0600070205080204" pitchFamily="34" charset="-128"/>
              </a:rPr>
              <a:t>overburden dilation </a:t>
            </a:r>
            <a:r>
              <a:rPr lang="en-US" alt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are common interest of seismic imaging, reservoir simulation, and geomechanics </a:t>
            </a:r>
          </a:p>
          <a:p>
            <a:pPr marL="517525" indent="-285750" defTabSz="457200" eaLnBrk="1" hangingPunct="1">
              <a:buFont typeface="Arial" charset="0"/>
              <a:buChar char="•"/>
            </a:pPr>
            <a:endParaRPr lang="en-US" altLang="en-US" sz="1600" dirty="0">
              <a:solidFill>
                <a:srgbClr val="C00000"/>
              </a:solidFill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193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552450" y="4552835"/>
            <a:ext cx="4127499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indent="91440" eaLnBrk="1" hangingPunct="1">
              <a:spcAft>
                <a:spcPts val="600"/>
              </a:spcAft>
              <a:buNone/>
            </a:pPr>
            <a:r>
              <a:rPr lang="en-US" sz="2000" b="0" dirty="0"/>
              <a:t>Anisotropic migration of </a:t>
            </a:r>
            <a:r>
              <a:rPr lang="en-US" sz="2000" dirty="0">
                <a:solidFill>
                  <a:srgbClr val="00B050"/>
                </a:solidFill>
              </a:rPr>
              <a:t>baseline</a:t>
            </a:r>
            <a:r>
              <a:rPr lang="en-US" sz="2000" dirty="0"/>
              <a:t>  </a:t>
            </a:r>
            <a:endParaRPr lang="en-US" sz="2000" b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71FD3-1E31-A348-8EC9-7B57EEF2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29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383097-3F8F-8441-A2E1-BEED19F5B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85" y="1040226"/>
            <a:ext cx="4499264" cy="3461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0AA80F-08B3-8244-AD5C-CA5230734C6E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088343" y="1041750"/>
            <a:ext cx="1810512" cy="3465576"/>
          </a:xfrm>
          <a:prstGeom prst="rect">
            <a:avLst/>
          </a:prstGeom>
        </p:spPr>
      </p:pic>
      <p:sp>
        <p:nvSpPr>
          <p:cNvPr id="16" name="Down Arrow 15">
            <a:extLst>
              <a:ext uri="{FF2B5EF4-FFF2-40B4-BE49-F238E27FC236}">
                <a16:creationId xmlns:a16="http://schemas.microsoft.com/office/drawing/2014/main" id="{E6638451-02FA-1C46-8710-C5DB4A98060F}"/>
              </a:ext>
            </a:extLst>
          </p:cNvPr>
          <p:cNvSpPr/>
          <p:nvPr/>
        </p:nvSpPr>
        <p:spPr>
          <a:xfrm>
            <a:off x="6386334" y="3651294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18B73C72-4E7E-7544-B03A-D01EC5E62BE1}"/>
              </a:ext>
            </a:extLst>
          </p:cNvPr>
          <p:cNvSpPr/>
          <p:nvPr/>
        </p:nvSpPr>
        <p:spPr>
          <a:xfrm>
            <a:off x="5534633" y="3653624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11A1D8DB-6FAB-DF4B-A3AE-AEE7AB7A788A}"/>
              </a:ext>
            </a:extLst>
          </p:cNvPr>
          <p:cNvSpPr/>
          <p:nvPr/>
        </p:nvSpPr>
        <p:spPr>
          <a:xfrm>
            <a:off x="5978289" y="3651294"/>
            <a:ext cx="170985" cy="29736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E43798E-B137-E447-9699-BEDBBAC55F9F}"/>
              </a:ext>
            </a:extLst>
          </p:cNvPr>
          <p:cNvCxnSpPr>
            <a:cxnSpLocks/>
          </p:cNvCxnSpPr>
          <p:nvPr/>
        </p:nvCxnSpPr>
        <p:spPr bwMode="auto">
          <a:xfrm>
            <a:off x="4203678" y="1422700"/>
            <a:ext cx="0" cy="307935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11E3E555-0A2F-9247-A2A3-835984B7B978}"/>
              </a:ext>
            </a:extLst>
          </p:cNvPr>
          <p:cNvSpPr/>
          <p:nvPr/>
        </p:nvSpPr>
        <p:spPr>
          <a:xfrm rot="1508308">
            <a:off x="2365051" y="1353165"/>
            <a:ext cx="782320" cy="18914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V-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0925FFD-0126-D54E-A6A7-79683CC544E1}"/>
              </a:ext>
            </a:extLst>
          </p:cNvPr>
          <p:cNvCxnSpPr>
            <a:cxnSpLocks/>
          </p:cNvCxnSpPr>
          <p:nvPr/>
        </p:nvCxnSpPr>
        <p:spPr>
          <a:xfrm flipH="1" flipV="1">
            <a:off x="3010442" y="1422701"/>
            <a:ext cx="1133190" cy="2525959"/>
          </a:xfrm>
          <a:prstGeom prst="line">
            <a:avLst/>
          </a:prstGeom>
          <a:ln w="28575" cmpd="sng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55B1000-6C9A-BE47-8740-BB08657B0E8E}"/>
              </a:ext>
            </a:extLst>
          </p:cNvPr>
          <p:cNvSpPr txBox="1"/>
          <p:nvPr/>
        </p:nvSpPr>
        <p:spPr>
          <a:xfrm>
            <a:off x="104931" y="571399"/>
            <a:ext cx="2351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Maximum offset = 5km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267C341-887C-8A4F-9FD7-92C4DDA699EA}"/>
              </a:ext>
            </a:extLst>
          </p:cNvPr>
          <p:cNvSpPr txBox="1">
            <a:spLocks/>
          </p:cNvSpPr>
          <p:nvPr/>
        </p:nvSpPr>
        <p:spPr>
          <a:xfrm>
            <a:off x="3175" y="-9427"/>
            <a:ext cx="9140825" cy="1077218"/>
          </a:xfrm>
          <a:prstGeom prst="rect">
            <a:avLst/>
          </a:prstGeom>
        </p:spPr>
        <p:txBody>
          <a:bodyPr vert="horz" lIns="91440" tIns="0" rIns="91440" bIns="9144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Experiment 1: can we detect changes from seismic data?</a:t>
            </a:r>
          </a:p>
          <a:p>
            <a:r>
              <a:rPr lang="en-US" sz="1600" dirty="0"/>
              <a:t>Migrate both baseline and monitor data, with the same VTI model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01806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4F07D91-ADFD-6442-8F59-7D203F38BED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088343" y="1040276"/>
            <a:ext cx="1810512" cy="3465576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552450" y="4552835"/>
            <a:ext cx="4127499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indent="91440" eaLnBrk="1" hangingPunct="1">
              <a:spcAft>
                <a:spcPts val="600"/>
              </a:spcAft>
              <a:buNone/>
            </a:pPr>
            <a:r>
              <a:rPr lang="en-US" sz="2000" b="0" dirty="0"/>
              <a:t>Anisotropic migration of 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0000FF"/>
                </a:solidFill>
              </a:rPr>
              <a:t>monitor</a:t>
            </a:r>
            <a:endParaRPr lang="en-US" sz="2000" b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71FD3-1E31-A348-8EC9-7B57EEF2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30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0F2AB3-F49B-6A4A-83D0-D00C062A5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85" y="1040226"/>
            <a:ext cx="4499264" cy="346182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373ABE-7EFA-5C44-A30F-3DF5ABC1BEB7}"/>
              </a:ext>
            </a:extLst>
          </p:cNvPr>
          <p:cNvCxnSpPr>
            <a:cxnSpLocks/>
          </p:cNvCxnSpPr>
          <p:nvPr/>
        </p:nvCxnSpPr>
        <p:spPr bwMode="auto">
          <a:xfrm>
            <a:off x="4203678" y="1422700"/>
            <a:ext cx="0" cy="307935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Down Arrow 21">
            <a:extLst>
              <a:ext uri="{FF2B5EF4-FFF2-40B4-BE49-F238E27FC236}">
                <a16:creationId xmlns:a16="http://schemas.microsoft.com/office/drawing/2014/main" id="{9A3DCDD1-5873-7F45-A774-E83C33E78A96}"/>
              </a:ext>
            </a:extLst>
          </p:cNvPr>
          <p:cNvSpPr/>
          <p:nvPr/>
        </p:nvSpPr>
        <p:spPr>
          <a:xfrm>
            <a:off x="6386334" y="3651294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0A0801B5-B1DA-1248-8C55-BF35549434BA}"/>
              </a:ext>
            </a:extLst>
          </p:cNvPr>
          <p:cNvSpPr/>
          <p:nvPr/>
        </p:nvSpPr>
        <p:spPr>
          <a:xfrm>
            <a:off x="5534633" y="3653624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B542B7E3-A568-C640-AC77-E9C190B8B709}"/>
              </a:ext>
            </a:extLst>
          </p:cNvPr>
          <p:cNvSpPr/>
          <p:nvPr/>
        </p:nvSpPr>
        <p:spPr>
          <a:xfrm>
            <a:off x="5978289" y="3651294"/>
            <a:ext cx="170985" cy="29736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E69FF91-EB64-BD4D-91A5-8D9E950B3B33}"/>
              </a:ext>
            </a:extLst>
          </p:cNvPr>
          <p:cNvSpPr/>
          <p:nvPr/>
        </p:nvSpPr>
        <p:spPr>
          <a:xfrm rot="1508308">
            <a:off x="2365051" y="1353165"/>
            <a:ext cx="782320" cy="18914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V-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DFB002-D7D8-A04D-8D68-236A7D55BB79}"/>
              </a:ext>
            </a:extLst>
          </p:cNvPr>
          <p:cNvCxnSpPr>
            <a:cxnSpLocks/>
          </p:cNvCxnSpPr>
          <p:nvPr/>
        </p:nvCxnSpPr>
        <p:spPr>
          <a:xfrm flipH="1" flipV="1">
            <a:off x="3010442" y="1422701"/>
            <a:ext cx="1133190" cy="2525959"/>
          </a:xfrm>
          <a:prstGeom prst="line">
            <a:avLst/>
          </a:prstGeom>
          <a:ln w="28575" cmpd="sng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AEEA80C-D219-B841-BE41-62A6750154DD}"/>
              </a:ext>
            </a:extLst>
          </p:cNvPr>
          <p:cNvSpPr txBox="1"/>
          <p:nvPr/>
        </p:nvSpPr>
        <p:spPr>
          <a:xfrm>
            <a:off x="104931" y="571399"/>
            <a:ext cx="2351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Maximum offset = 5km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5A0C7FF-01BA-6D42-B9C7-391313886813}"/>
              </a:ext>
            </a:extLst>
          </p:cNvPr>
          <p:cNvSpPr txBox="1">
            <a:spLocks/>
          </p:cNvSpPr>
          <p:nvPr/>
        </p:nvSpPr>
        <p:spPr>
          <a:xfrm>
            <a:off x="3175" y="-9427"/>
            <a:ext cx="9140825" cy="1077218"/>
          </a:xfrm>
          <a:prstGeom prst="rect">
            <a:avLst/>
          </a:prstGeom>
        </p:spPr>
        <p:txBody>
          <a:bodyPr vert="horz" lIns="91440" tIns="0" rIns="91440" bIns="9144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Experiment 1: can we detect changes from seismic data?</a:t>
            </a:r>
          </a:p>
          <a:p>
            <a:r>
              <a:rPr lang="en-US" sz="1600" dirty="0"/>
              <a:t>Migrate both baseline and monitor data, with the same VTI model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288201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4F07D91-ADFD-6442-8F59-7D203F38BED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088343" y="1040276"/>
            <a:ext cx="1810512" cy="3465576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552450" y="4552835"/>
            <a:ext cx="4127499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indent="91440" eaLnBrk="1" hangingPunct="1">
              <a:spcAft>
                <a:spcPts val="600"/>
              </a:spcAft>
              <a:buNone/>
            </a:pPr>
            <a:r>
              <a:rPr lang="en-US" sz="2000" b="0" dirty="0"/>
              <a:t>Anisotropic migration of 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0000FF"/>
                </a:solidFill>
              </a:rPr>
              <a:t>monitor</a:t>
            </a:r>
            <a:endParaRPr lang="en-US" sz="2000" b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71FD3-1E31-A348-8EC9-7B57EEF2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31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0F2AB3-F49B-6A4A-83D0-D00C062A5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85" y="1040226"/>
            <a:ext cx="4499264" cy="346182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373ABE-7EFA-5C44-A30F-3DF5ABC1BEB7}"/>
              </a:ext>
            </a:extLst>
          </p:cNvPr>
          <p:cNvCxnSpPr>
            <a:cxnSpLocks/>
          </p:cNvCxnSpPr>
          <p:nvPr/>
        </p:nvCxnSpPr>
        <p:spPr bwMode="auto">
          <a:xfrm>
            <a:off x="4203678" y="1422700"/>
            <a:ext cx="0" cy="307935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Down Arrow 21">
            <a:extLst>
              <a:ext uri="{FF2B5EF4-FFF2-40B4-BE49-F238E27FC236}">
                <a16:creationId xmlns:a16="http://schemas.microsoft.com/office/drawing/2014/main" id="{9A3DCDD1-5873-7F45-A774-E83C33E78A96}"/>
              </a:ext>
            </a:extLst>
          </p:cNvPr>
          <p:cNvSpPr/>
          <p:nvPr/>
        </p:nvSpPr>
        <p:spPr>
          <a:xfrm>
            <a:off x="6386334" y="3651294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0A0801B5-B1DA-1248-8C55-BF35549434BA}"/>
              </a:ext>
            </a:extLst>
          </p:cNvPr>
          <p:cNvSpPr/>
          <p:nvPr/>
        </p:nvSpPr>
        <p:spPr>
          <a:xfrm>
            <a:off x="5534633" y="3653624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B542B7E3-A568-C640-AC77-E9C190B8B709}"/>
              </a:ext>
            </a:extLst>
          </p:cNvPr>
          <p:cNvSpPr/>
          <p:nvPr/>
        </p:nvSpPr>
        <p:spPr>
          <a:xfrm>
            <a:off x="5978289" y="3651294"/>
            <a:ext cx="170985" cy="29736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E69FF91-EB64-BD4D-91A5-8D9E950B3B33}"/>
              </a:ext>
            </a:extLst>
          </p:cNvPr>
          <p:cNvSpPr/>
          <p:nvPr/>
        </p:nvSpPr>
        <p:spPr>
          <a:xfrm rot="1508308">
            <a:off x="2365051" y="1353165"/>
            <a:ext cx="782320" cy="18914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V-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DFB002-D7D8-A04D-8D68-236A7D55BB79}"/>
              </a:ext>
            </a:extLst>
          </p:cNvPr>
          <p:cNvCxnSpPr>
            <a:cxnSpLocks/>
          </p:cNvCxnSpPr>
          <p:nvPr/>
        </p:nvCxnSpPr>
        <p:spPr>
          <a:xfrm flipH="1" flipV="1">
            <a:off x="3010442" y="1422701"/>
            <a:ext cx="1133190" cy="2525959"/>
          </a:xfrm>
          <a:prstGeom prst="line">
            <a:avLst/>
          </a:prstGeom>
          <a:ln w="28575" cmpd="sng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9">
            <a:extLst>
              <a:ext uri="{FF2B5EF4-FFF2-40B4-BE49-F238E27FC236}">
                <a16:creationId xmlns:a16="http://schemas.microsoft.com/office/drawing/2014/main" id="{4100F6E4-D63E-4F4E-A4A3-4CA405287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6777" y="1052215"/>
            <a:ext cx="3900646" cy="90690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/>
          <a:lstStyle>
            <a:lvl1pPr marL="23177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57200" eaLnBrk="1" hangingPunct="1"/>
            <a:r>
              <a:rPr lang="en-US" altLang="en-US" sz="1600" dirty="0">
                <a:solidFill>
                  <a:srgbClr val="000000"/>
                </a:solidFill>
                <a:ea typeface="MS PGothic" panose="020B0600070205080204" pitchFamily="34" charset="-128"/>
              </a:rPr>
              <a:t>We should be able to detect production-induced velocity changes with short-offset (5km) data.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F65FF7-4982-B341-8849-4A4F42773567}"/>
              </a:ext>
            </a:extLst>
          </p:cNvPr>
          <p:cNvSpPr txBox="1"/>
          <p:nvPr/>
        </p:nvSpPr>
        <p:spPr>
          <a:xfrm>
            <a:off x="104931" y="571399"/>
            <a:ext cx="2351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Maximum offset = 5km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53DE279-E4FB-A14D-BA43-9268D0F61EAB}"/>
              </a:ext>
            </a:extLst>
          </p:cNvPr>
          <p:cNvSpPr txBox="1">
            <a:spLocks/>
          </p:cNvSpPr>
          <p:nvPr/>
        </p:nvSpPr>
        <p:spPr>
          <a:xfrm>
            <a:off x="3175" y="-9427"/>
            <a:ext cx="9140825" cy="1077218"/>
          </a:xfrm>
          <a:prstGeom prst="rect">
            <a:avLst/>
          </a:prstGeom>
        </p:spPr>
        <p:txBody>
          <a:bodyPr vert="horz" lIns="91440" tIns="0" rIns="91440" bIns="9144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Experiment 1: can we detect changes from seismic data?</a:t>
            </a:r>
          </a:p>
          <a:p>
            <a:r>
              <a:rPr lang="en-US" sz="1600" dirty="0"/>
              <a:t>Migrate both baseline and monitor data, with the same VTI model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119708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552450" y="4552835"/>
            <a:ext cx="4127499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indent="91440" eaLnBrk="1" hangingPunct="1">
              <a:spcAft>
                <a:spcPts val="600"/>
              </a:spcAft>
              <a:buNone/>
            </a:pPr>
            <a:r>
              <a:rPr lang="en-US" sz="2000" b="0" dirty="0"/>
              <a:t>Anisotropic migration of </a:t>
            </a:r>
            <a:r>
              <a:rPr lang="en-US" sz="2000" dirty="0">
                <a:solidFill>
                  <a:srgbClr val="00B050"/>
                </a:solidFill>
              </a:rPr>
              <a:t>baseline</a:t>
            </a:r>
            <a:r>
              <a:rPr lang="en-US" sz="2000" dirty="0"/>
              <a:t>  </a:t>
            </a:r>
            <a:endParaRPr lang="en-US" sz="2000" b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71FD3-1E31-A348-8EC9-7B57EEF2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32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383097-3F8F-8441-A2E1-BEED19F5B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85" y="1040226"/>
            <a:ext cx="4499264" cy="3461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0AA80F-08B3-8244-AD5C-CA5230734C6E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088343" y="1043971"/>
            <a:ext cx="1810512" cy="3465576"/>
          </a:xfrm>
          <a:prstGeom prst="rect">
            <a:avLst/>
          </a:prstGeom>
        </p:spPr>
      </p:pic>
      <p:sp>
        <p:nvSpPr>
          <p:cNvPr id="16" name="Down Arrow 15">
            <a:extLst>
              <a:ext uri="{FF2B5EF4-FFF2-40B4-BE49-F238E27FC236}">
                <a16:creationId xmlns:a16="http://schemas.microsoft.com/office/drawing/2014/main" id="{E6638451-02FA-1C46-8710-C5DB4A98060F}"/>
              </a:ext>
            </a:extLst>
          </p:cNvPr>
          <p:cNvSpPr/>
          <p:nvPr/>
        </p:nvSpPr>
        <p:spPr>
          <a:xfrm>
            <a:off x="6386334" y="3008739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18B73C72-4E7E-7544-B03A-D01EC5E62BE1}"/>
              </a:ext>
            </a:extLst>
          </p:cNvPr>
          <p:cNvSpPr/>
          <p:nvPr/>
        </p:nvSpPr>
        <p:spPr>
          <a:xfrm>
            <a:off x="5534633" y="3011069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11A1D8DB-6FAB-DF4B-A3AE-AEE7AB7A788A}"/>
              </a:ext>
            </a:extLst>
          </p:cNvPr>
          <p:cNvSpPr/>
          <p:nvPr/>
        </p:nvSpPr>
        <p:spPr>
          <a:xfrm>
            <a:off x="5978289" y="3008739"/>
            <a:ext cx="170985" cy="29736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E43798E-B137-E447-9699-BEDBBAC55F9F}"/>
              </a:ext>
            </a:extLst>
          </p:cNvPr>
          <p:cNvCxnSpPr>
            <a:cxnSpLocks/>
          </p:cNvCxnSpPr>
          <p:nvPr/>
        </p:nvCxnSpPr>
        <p:spPr bwMode="auto">
          <a:xfrm>
            <a:off x="2383115" y="1422700"/>
            <a:ext cx="0" cy="307935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91D2108-5507-9F48-B4D1-3E651629AB52}"/>
              </a:ext>
            </a:extLst>
          </p:cNvPr>
          <p:cNvCxnSpPr>
            <a:cxnSpLocks/>
          </p:cNvCxnSpPr>
          <p:nvPr/>
        </p:nvCxnSpPr>
        <p:spPr bwMode="auto">
          <a:xfrm>
            <a:off x="2645440" y="1422700"/>
            <a:ext cx="0" cy="307935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DBA2EEE4-2E92-E24B-9EC8-A95EA41D1A49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135915" y="1043971"/>
            <a:ext cx="1810512" cy="3465576"/>
          </a:xfrm>
          <a:prstGeom prst="rect">
            <a:avLst/>
          </a:prstGeom>
        </p:spPr>
      </p:pic>
      <p:sp>
        <p:nvSpPr>
          <p:cNvPr id="21" name="Down Arrow 20">
            <a:extLst>
              <a:ext uri="{FF2B5EF4-FFF2-40B4-BE49-F238E27FC236}">
                <a16:creationId xmlns:a16="http://schemas.microsoft.com/office/drawing/2014/main" id="{1D964C67-66E8-C14D-B470-CDF11C3CFB93}"/>
              </a:ext>
            </a:extLst>
          </p:cNvPr>
          <p:cNvSpPr/>
          <p:nvPr/>
        </p:nvSpPr>
        <p:spPr>
          <a:xfrm>
            <a:off x="8427495" y="3008739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A0F7D6FC-8B0F-CD42-BD65-BA406ECBF97E}"/>
              </a:ext>
            </a:extLst>
          </p:cNvPr>
          <p:cNvSpPr/>
          <p:nvPr/>
        </p:nvSpPr>
        <p:spPr>
          <a:xfrm>
            <a:off x="7575794" y="3011069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35D1CDB0-E205-C143-837B-FAA7E7DEA378}"/>
              </a:ext>
            </a:extLst>
          </p:cNvPr>
          <p:cNvSpPr/>
          <p:nvPr/>
        </p:nvSpPr>
        <p:spPr>
          <a:xfrm>
            <a:off x="8019450" y="3008739"/>
            <a:ext cx="170985" cy="29736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A3B567-8555-6D4B-81F3-A65E786297E4}"/>
              </a:ext>
            </a:extLst>
          </p:cNvPr>
          <p:cNvSpPr txBox="1"/>
          <p:nvPr/>
        </p:nvSpPr>
        <p:spPr>
          <a:xfrm>
            <a:off x="104931" y="571399"/>
            <a:ext cx="2351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Maximum offset = 5km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71843845-A9C8-0B45-A8C7-D321C2B716DF}"/>
              </a:ext>
            </a:extLst>
          </p:cNvPr>
          <p:cNvSpPr txBox="1">
            <a:spLocks/>
          </p:cNvSpPr>
          <p:nvPr/>
        </p:nvSpPr>
        <p:spPr>
          <a:xfrm>
            <a:off x="3175" y="-9427"/>
            <a:ext cx="9140825" cy="1077218"/>
          </a:xfrm>
          <a:prstGeom prst="rect">
            <a:avLst/>
          </a:prstGeom>
        </p:spPr>
        <p:txBody>
          <a:bodyPr vert="horz" lIns="91440" tIns="0" rIns="91440" bIns="9144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Experiment 2: can we detect changes in anisotropic parameters?</a:t>
            </a:r>
          </a:p>
          <a:p>
            <a:r>
              <a:rPr lang="en-US" sz="1600" dirty="0"/>
              <a:t>Migration baseline and monitor data with correct </a:t>
            </a:r>
            <a:r>
              <a:rPr lang="en-US" sz="1600" dirty="0" err="1"/>
              <a:t>Vz</a:t>
            </a:r>
            <a:r>
              <a:rPr lang="en-US" sz="1600" dirty="0"/>
              <a:t>, </a:t>
            </a:r>
            <a:r>
              <a:rPr lang="en-US" sz="1600" dirty="0" err="1"/>
              <a:t>Vnmo</a:t>
            </a:r>
            <a:r>
              <a:rPr lang="en-US" sz="1600" dirty="0"/>
              <a:t>, and assume changes in eta is unknown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54266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4F07D91-ADFD-6442-8F59-7D203F38BED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088343" y="1043192"/>
            <a:ext cx="1810512" cy="3465576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552450" y="4552835"/>
            <a:ext cx="4127499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indent="91440" eaLnBrk="1" hangingPunct="1">
              <a:spcAft>
                <a:spcPts val="600"/>
              </a:spcAft>
              <a:buNone/>
            </a:pPr>
            <a:r>
              <a:rPr lang="en-US" sz="2000" b="0" dirty="0"/>
              <a:t>Anisotropic migration of 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0000FF"/>
                </a:solidFill>
              </a:rPr>
              <a:t>monitor</a:t>
            </a:r>
            <a:endParaRPr lang="en-US" sz="2000" b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71FD3-1E31-A348-8EC9-7B57EEF2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33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0F2AB3-F49B-6A4A-83D0-D00C062A5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85" y="1040226"/>
            <a:ext cx="4499264" cy="3461825"/>
          </a:xfrm>
          <a:prstGeom prst="rect">
            <a:avLst/>
          </a:prstGeom>
        </p:spPr>
      </p:pic>
      <p:sp>
        <p:nvSpPr>
          <p:cNvPr id="16" name="Down Arrow 15">
            <a:extLst>
              <a:ext uri="{FF2B5EF4-FFF2-40B4-BE49-F238E27FC236}">
                <a16:creationId xmlns:a16="http://schemas.microsoft.com/office/drawing/2014/main" id="{888F002A-E981-1F48-9B06-D0A41B8F5F70}"/>
              </a:ext>
            </a:extLst>
          </p:cNvPr>
          <p:cNvSpPr/>
          <p:nvPr/>
        </p:nvSpPr>
        <p:spPr>
          <a:xfrm>
            <a:off x="6386334" y="3008739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C7D4835C-31CC-C546-BB28-CE64C95A1032}"/>
              </a:ext>
            </a:extLst>
          </p:cNvPr>
          <p:cNvSpPr/>
          <p:nvPr/>
        </p:nvSpPr>
        <p:spPr>
          <a:xfrm>
            <a:off x="5534633" y="3011069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B407DDD9-C986-F64E-B638-61D862A3B20A}"/>
              </a:ext>
            </a:extLst>
          </p:cNvPr>
          <p:cNvSpPr/>
          <p:nvPr/>
        </p:nvSpPr>
        <p:spPr>
          <a:xfrm>
            <a:off x="5978289" y="3008739"/>
            <a:ext cx="170985" cy="29736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8AF8FEC-A395-894C-9652-3F21803323F5}"/>
              </a:ext>
            </a:extLst>
          </p:cNvPr>
          <p:cNvCxnSpPr>
            <a:cxnSpLocks/>
          </p:cNvCxnSpPr>
          <p:nvPr/>
        </p:nvCxnSpPr>
        <p:spPr bwMode="auto">
          <a:xfrm>
            <a:off x="2383115" y="1422700"/>
            <a:ext cx="0" cy="307935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468DF4-A0E6-2544-BB9F-ECEF86AAA48A}"/>
              </a:ext>
            </a:extLst>
          </p:cNvPr>
          <p:cNvCxnSpPr>
            <a:cxnSpLocks/>
          </p:cNvCxnSpPr>
          <p:nvPr/>
        </p:nvCxnSpPr>
        <p:spPr bwMode="auto">
          <a:xfrm>
            <a:off x="2645440" y="1422700"/>
            <a:ext cx="0" cy="307935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89252A54-BABA-2E47-B956-F07468401945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135915" y="1043543"/>
            <a:ext cx="1810512" cy="3465576"/>
          </a:xfrm>
          <a:prstGeom prst="rect">
            <a:avLst/>
          </a:prstGeom>
        </p:spPr>
      </p:pic>
      <p:sp>
        <p:nvSpPr>
          <p:cNvPr id="14" name="Down Arrow 13">
            <a:extLst>
              <a:ext uri="{FF2B5EF4-FFF2-40B4-BE49-F238E27FC236}">
                <a16:creationId xmlns:a16="http://schemas.microsoft.com/office/drawing/2014/main" id="{08DD2C17-227A-1943-9716-2FA8C5B5D6A5}"/>
              </a:ext>
            </a:extLst>
          </p:cNvPr>
          <p:cNvSpPr/>
          <p:nvPr/>
        </p:nvSpPr>
        <p:spPr>
          <a:xfrm>
            <a:off x="8427495" y="3008739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A60FE417-ACE4-AF4E-A523-7299AC46C335}"/>
              </a:ext>
            </a:extLst>
          </p:cNvPr>
          <p:cNvSpPr/>
          <p:nvPr/>
        </p:nvSpPr>
        <p:spPr>
          <a:xfrm>
            <a:off x="7575794" y="3011069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223B37A3-43FA-B648-98CB-6202404CF2A3}"/>
              </a:ext>
            </a:extLst>
          </p:cNvPr>
          <p:cNvSpPr/>
          <p:nvPr/>
        </p:nvSpPr>
        <p:spPr>
          <a:xfrm>
            <a:off x="8019450" y="3008739"/>
            <a:ext cx="170985" cy="29736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9BEE88-29A2-244D-A697-1F351B3A262E}"/>
              </a:ext>
            </a:extLst>
          </p:cNvPr>
          <p:cNvSpPr txBox="1"/>
          <p:nvPr/>
        </p:nvSpPr>
        <p:spPr>
          <a:xfrm>
            <a:off x="104931" y="571399"/>
            <a:ext cx="2351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Maximum offset = 5km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5B430B-5ADA-0649-A54C-8619D3CAA4B1}"/>
              </a:ext>
            </a:extLst>
          </p:cNvPr>
          <p:cNvSpPr txBox="1">
            <a:spLocks/>
          </p:cNvSpPr>
          <p:nvPr/>
        </p:nvSpPr>
        <p:spPr>
          <a:xfrm>
            <a:off x="3175" y="-9427"/>
            <a:ext cx="9140825" cy="1077218"/>
          </a:xfrm>
          <a:prstGeom prst="rect">
            <a:avLst/>
          </a:prstGeom>
        </p:spPr>
        <p:txBody>
          <a:bodyPr vert="horz" lIns="91440" tIns="0" rIns="91440" bIns="9144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Experiment 2: can we detect changes in anisotropic parameters?</a:t>
            </a:r>
          </a:p>
          <a:p>
            <a:r>
              <a:rPr lang="en-US" sz="1600" dirty="0"/>
              <a:t>Migration baseline and monitor data with correct </a:t>
            </a:r>
            <a:r>
              <a:rPr lang="en-US" sz="1600" dirty="0" err="1"/>
              <a:t>Vz</a:t>
            </a:r>
            <a:r>
              <a:rPr lang="en-US" sz="1600" dirty="0"/>
              <a:t>, </a:t>
            </a:r>
            <a:r>
              <a:rPr lang="en-US" sz="1600" dirty="0" err="1"/>
              <a:t>Vnmo</a:t>
            </a:r>
            <a:r>
              <a:rPr lang="en-US" sz="1600" dirty="0"/>
              <a:t>, and assume changes in eta is unknown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541195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4F07D91-ADFD-6442-8F59-7D203F38BED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088343" y="1043192"/>
            <a:ext cx="1810512" cy="3465576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552450" y="4552835"/>
            <a:ext cx="4127499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indent="91440" eaLnBrk="1" hangingPunct="1">
              <a:spcAft>
                <a:spcPts val="600"/>
              </a:spcAft>
              <a:buNone/>
            </a:pPr>
            <a:r>
              <a:rPr lang="en-US" sz="2000" b="0" dirty="0"/>
              <a:t>Anisotropic migration of 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0000FF"/>
                </a:solidFill>
              </a:rPr>
              <a:t>monitor</a:t>
            </a:r>
            <a:endParaRPr lang="en-US" sz="2000" b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71FD3-1E31-A348-8EC9-7B57EEF2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34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0F2AB3-F49B-6A4A-83D0-D00C062A5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85" y="1040226"/>
            <a:ext cx="4499264" cy="3461825"/>
          </a:xfrm>
          <a:prstGeom prst="rect">
            <a:avLst/>
          </a:prstGeom>
        </p:spPr>
      </p:pic>
      <p:sp>
        <p:nvSpPr>
          <p:cNvPr id="16" name="Down Arrow 15">
            <a:extLst>
              <a:ext uri="{FF2B5EF4-FFF2-40B4-BE49-F238E27FC236}">
                <a16:creationId xmlns:a16="http://schemas.microsoft.com/office/drawing/2014/main" id="{888F002A-E981-1F48-9B06-D0A41B8F5F70}"/>
              </a:ext>
            </a:extLst>
          </p:cNvPr>
          <p:cNvSpPr/>
          <p:nvPr/>
        </p:nvSpPr>
        <p:spPr>
          <a:xfrm>
            <a:off x="6386334" y="3008739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C7D4835C-31CC-C546-BB28-CE64C95A1032}"/>
              </a:ext>
            </a:extLst>
          </p:cNvPr>
          <p:cNvSpPr/>
          <p:nvPr/>
        </p:nvSpPr>
        <p:spPr>
          <a:xfrm>
            <a:off x="5534633" y="3011069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B407DDD9-C986-F64E-B638-61D862A3B20A}"/>
              </a:ext>
            </a:extLst>
          </p:cNvPr>
          <p:cNvSpPr/>
          <p:nvPr/>
        </p:nvSpPr>
        <p:spPr>
          <a:xfrm>
            <a:off x="5978289" y="3008739"/>
            <a:ext cx="170985" cy="29736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8AF8FEC-A395-894C-9652-3F21803323F5}"/>
              </a:ext>
            </a:extLst>
          </p:cNvPr>
          <p:cNvCxnSpPr>
            <a:cxnSpLocks/>
          </p:cNvCxnSpPr>
          <p:nvPr/>
        </p:nvCxnSpPr>
        <p:spPr bwMode="auto">
          <a:xfrm>
            <a:off x="2383115" y="1422700"/>
            <a:ext cx="0" cy="307935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468DF4-A0E6-2544-BB9F-ECEF86AAA48A}"/>
              </a:ext>
            </a:extLst>
          </p:cNvPr>
          <p:cNvCxnSpPr>
            <a:cxnSpLocks/>
          </p:cNvCxnSpPr>
          <p:nvPr/>
        </p:nvCxnSpPr>
        <p:spPr bwMode="auto">
          <a:xfrm>
            <a:off x="2645440" y="1422700"/>
            <a:ext cx="0" cy="307935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89252A54-BABA-2E47-B956-F07468401945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135915" y="1043543"/>
            <a:ext cx="1810512" cy="3465576"/>
          </a:xfrm>
          <a:prstGeom prst="rect">
            <a:avLst/>
          </a:prstGeom>
        </p:spPr>
      </p:pic>
      <p:sp>
        <p:nvSpPr>
          <p:cNvPr id="14" name="Down Arrow 13">
            <a:extLst>
              <a:ext uri="{FF2B5EF4-FFF2-40B4-BE49-F238E27FC236}">
                <a16:creationId xmlns:a16="http://schemas.microsoft.com/office/drawing/2014/main" id="{08DD2C17-227A-1943-9716-2FA8C5B5D6A5}"/>
              </a:ext>
            </a:extLst>
          </p:cNvPr>
          <p:cNvSpPr/>
          <p:nvPr/>
        </p:nvSpPr>
        <p:spPr>
          <a:xfrm>
            <a:off x="8427495" y="3008739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A60FE417-ACE4-AF4E-A523-7299AC46C335}"/>
              </a:ext>
            </a:extLst>
          </p:cNvPr>
          <p:cNvSpPr/>
          <p:nvPr/>
        </p:nvSpPr>
        <p:spPr>
          <a:xfrm>
            <a:off x="7575794" y="3011069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223B37A3-43FA-B648-98CB-6202404CF2A3}"/>
              </a:ext>
            </a:extLst>
          </p:cNvPr>
          <p:cNvSpPr/>
          <p:nvPr/>
        </p:nvSpPr>
        <p:spPr>
          <a:xfrm>
            <a:off x="8019450" y="3008739"/>
            <a:ext cx="170985" cy="29736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9BEE88-29A2-244D-A697-1F351B3A262E}"/>
              </a:ext>
            </a:extLst>
          </p:cNvPr>
          <p:cNvSpPr txBox="1"/>
          <p:nvPr/>
        </p:nvSpPr>
        <p:spPr>
          <a:xfrm>
            <a:off x="104931" y="571399"/>
            <a:ext cx="2351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Maximum offset = 5km</a:t>
            </a: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A50E2CB2-4761-DD44-9FAA-BDC254DBF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1943" y="1040225"/>
            <a:ext cx="4125340" cy="90690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/>
          <a:lstStyle>
            <a:lvl1pPr marL="23177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57200" eaLnBrk="1" hangingPunct="1"/>
            <a:r>
              <a:rPr lang="en-US" altLang="en-US" sz="1600" dirty="0">
                <a:solidFill>
                  <a:srgbClr val="000000"/>
                </a:solidFill>
                <a:ea typeface="MS PGothic" panose="020B0600070205080204" pitchFamily="34" charset="-128"/>
              </a:rPr>
              <a:t>4D anisotropic parameters has negligible effect on the curvature of angle gathers with 5km offset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544D604E-7E8C-4D40-84EE-10856B550264}"/>
              </a:ext>
            </a:extLst>
          </p:cNvPr>
          <p:cNvSpPr txBox="1">
            <a:spLocks/>
          </p:cNvSpPr>
          <p:nvPr/>
        </p:nvSpPr>
        <p:spPr>
          <a:xfrm>
            <a:off x="3175" y="-9427"/>
            <a:ext cx="9140825" cy="1077218"/>
          </a:xfrm>
          <a:prstGeom prst="rect">
            <a:avLst/>
          </a:prstGeom>
        </p:spPr>
        <p:txBody>
          <a:bodyPr vert="horz" lIns="91440" tIns="0" rIns="91440" bIns="9144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Experiment 2: can we detect changes in anisotropic parameters?</a:t>
            </a:r>
          </a:p>
          <a:p>
            <a:r>
              <a:rPr lang="en-US" sz="1600" dirty="0"/>
              <a:t>Migration baseline and monitor data with correct </a:t>
            </a:r>
            <a:r>
              <a:rPr lang="en-US" sz="1600" dirty="0" err="1"/>
              <a:t>Vz</a:t>
            </a:r>
            <a:r>
              <a:rPr lang="en-US" sz="1600" dirty="0"/>
              <a:t>, </a:t>
            </a:r>
            <a:r>
              <a:rPr lang="en-US" sz="1600" dirty="0" err="1"/>
              <a:t>Vnmo</a:t>
            </a:r>
            <a:r>
              <a:rPr lang="en-US" sz="1600" dirty="0"/>
              <a:t>, and assume changes in eta is unknown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538376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552450" y="4552835"/>
            <a:ext cx="4127499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indent="91440" eaLnBrk="1" hangingPunct="1">
              <a:spcAft>
                <a:spcPts val="600"/>
              </a:spcAft>
              <a:buNone/>
            </a:pPr>
            <a:r>
              <a:rPr lang="en-US" sz="2000" b="0" dirty="0"/>
              <a:t>Anisotropic migration of </a:t>
            </a:r>
            <a:r>
              <a:rPr lang="en-US" sz="2000" dirty="0">
                <a:solidFill>
                  <a:srgbClr val="00B050"/>
                </a:solidFill>
              </a:rPr>
              <a:t>baseline</a:t>
            </a:r>
            <a:r>
              <a:rPr lang="en-US" sz="2000" dirty="0"/>
              <a:t>  </a:t>
            </a:r>
            <a:endParaRPr lang="en-US" sz="2000" b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71FD3-1E31-A348-8EC9-7B57EEF2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35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383097-3F8F-8441-A2E1-BEED19F5B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85" y="1040226"/>
            <a:ext cx="4499264" cy="34618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0AA80F-08B3-8244-AD5C-CA5230734C6E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088343" y="1041838"/>
            <a:ext cx="1810512" cy="3465576"/>
          </a:xfrm>
          <a:prstGeom prst="rect">
            <a:avLst/>
          </a:prstGeom>
        </p:spPr>
      </p:pic>
      <p:sp>
        <p:nvSpPr>
          <p:cNvPr id="16" name="Down Arrow 15">
            <a:extLst>
              <a:ext uri="{FF2B5EF4-FFF2-40B4-BE49-F238E27FC236}">
                <a16:creationId xmlns:a16="http://schemas.microsoft.com/office/drawing/2014/main" id="{E6638451-02FA-1C46-8710-C5DB4A98060F}"/>
              </a:ext>
            </a:extLst>
          </p:cNvPr>
          <p:cNvSpPr/>
          <p:nvPr/>
        </p:nvSpPr>
        <p:spPr>
          <a:xfrm>
            <a:off x="6386334" y="3008739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18B73C72-4E7E-7544-B03A-D01EC5E62BE1}"/>
              </a:ext>
            </a:extLst>
          </p:cNvPr>
          <p:cNvSpPr/>
          <p:nvPr/>
        </p:nvSpPr>
        <p:spPr>
          <a:xfrm>
            <a:off x="5534633" y="3011069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11A1D8DB-6FAB-DF4B-A3AE-AEE7AB7A788A}"/>
              </a:ext>
            </a:extLst>
          </p:cNvPr>
          <p:cNvSpPr/>
          <p:nvPr/>
        </p:nvSpPr>
        <p:spPr>
          <a:xfrm>
            <a:off x="5978289" y="3008739"/>
            <a:ext cx="170985" cy="29736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9716B13-0E3C-CC48-8D60-8529BAED64C8}"/>
              </a:ext>
            </a:extLst>
          </p:cNvPr>
          <p:cNvCxnSpPr>
            <a:cxnSpLocks/>
          </p:cNvCxnSpPr>
          <p:nvPr/>
        </p:nvCxnSpPr>
        <p:spPr bwMode="auto">
          <a:xfrm>
            <a:off x="2645440" y="1422700"/>
            <a:ext cx="0" cy="307935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8582424-27B4-8B43-A3D5-0B3075BE76DF}"/>
              </a:ext>
            </a:extLst>
          </p:cNvPr>
          <p:cNvCxnSpPr>
            <a:cxnSpLocks/>
          </p:cNvCxnSpPr>
          <p:nvPr/>
        </p:nvCxnSpPr>
        <p:spPr bwMode="auto">
          <a:xfrm>
            <a:off x="2383115" y="1422700"/>
            <a:ext cx="0" cy="307935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C0E9C365-6951-8849-9A5B-7DFC8F5C7BF7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135915" y="1043546"/>
            <a:ext cx="1810512" cy="3465576"/>
          </a:xfrm>
          <a:prstGeom prst="rect">
            <a:avLst/>
          </a:prstGeom>
        </p:spPr>
      </p:pic>
      <p:sp>
        <p:nvSpPr>
          <p:cNvPr id="23" name="Down Arrow 22">
            <a:extLst>
              <a:ext uri="{FF2B5EF4-FFF2-40B4-BE49-F238E27FC236}">
                <a16:creationId xmlns:a16="http://schemas.microsoft.com/office/drawing/2014/main" id="{1A0E22CC-43ED-AF4E-BD5F-0CA126637FE1}"/>
              </a:ext>
            </a:extLst>
          </p:cNvPr>
          <p:cNvSpPr/>
          <p:nvPr/>
        </p:nvSpPr>
        <p:spPr>
          <a:xfrm>
            <a:off x="8427495" y="3008739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D1455AEF-33B6-EE4D-8651-E6CE6E1801DE}"/>
              </a:ext>
            </a:extLst>
          </p:cNvPr>
          <p:cNvSpPr/>
          <p:nvPr/>
        </p:nvSpPr>
        <p:spPr>
          <a:xfrm>
            <a:off x="7575794" y="3011069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ED713118-4CAB-2F4B-8358-AF5BA4AD2FE0}"/>
              </a:ext>
            </a:extLst>
          </p:cNvPr>
          <p:cNvSpPr/>
          <p:nvPr/>
        </p:nvSpPr>
        <p:spPr>
          <a:xfrm>
            <a:off x="8019450" y="3008739"/>
            <a:ext cx="170985" cy="29736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A9FB4C-BDEE-C34B-82C6-390E06541CEA}"/>
              </a:ext>
            </a:extLst>
          </p:cNvPr>
          <p:cNvSpPr txBox="1"/>
          <p:nvPr/>
        </p:nvSpPr>
        <p:spPr>
          <a:xfrm>
            <a:off x="104931" y="571399"/>
            <a:ext cx="5590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Maximum offset limited by the size of the model, ~ 15 km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629328A-1B13-344A-99E3-7ADB2C4E7729}"/>
              </a:ext>
            </a:extLst>
          </p:cNvPr>
          <p:cNvSpPr/>
          <p:nvPr/>
        </p:nvSpPr>
        <p:spPr>
          <a:xfrm>
            <a:off x="7308504" y="3357453"/>
            <a:ext cx="493585" cy="69203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80397CB-0BFB-424A-A989-48C268E2136D}"/>
              </a:ext>
            </a:extLst>
          </p:cNvPr>
          <p:cNvSpPr/>
          <p:nvPr/>
        </p:nvSpPr>
        <p:spPr>
          <a:xfrm>
            <a:off x="8368120" y="3357452"/>
            <a:ext cx="493585" cy="69203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ECF85C36-4570-A049-BBB6-2E86DD52C7F7}"/>
              </a:ext>
            </a:extLst>
          </p:cNvPr>
          <p:cNvSpPr txBox="1">
            <a:spLocks/>
          </p:cNvSpPr>
          <p:nvPr/>
        </p:nvSpPr>
        <p:spPr>
          <a:xfrm>
            <a:off x="3175" y="-9427"/>
            <a:ext cx="9140825" cy="1077218"/>
          </a:xfrm>
          <a:prstGeom prst="rect">
            <a:avLst/>
          </a:prstGeom>
        </p:spPr>
        <p:txBody>
          <a:bodyPr vert="horz" lIns="91440" tIns="0" rIns="91440" bIns="9144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Experiment 2: can we detect changes in anisotropic parameters?</a:t>
            </a:r>
          </a:p>
          <a:p>
            <a:r>
              <a:rPr lang="en-US" sz="1600" dirty="0"/>
              <a:t>Migration baseline and monitor data with correct </a:t>
            </a:r>
            <a:r>
              <a:rPr lang="en-US" sz="1600" dirty="0" err="1"/>
              <a:t>Vz</a:t>
            </a:r>
            <a:r>
              <a:rPr lang="en-US" sz="1600" dirty="0"/>
              <a:t>, </a:t>
            </a:r>
            <a:r>
              <a:rPr lang="en-US" sz="1600" dirty="0" err="1"/>
              <a:t>Vnmo</a:t>
            </a:r>
            <a:r>
              <a:rPr lang="en-US" sz="1600" dirty="0"/>
              <a:t>, and assume changes in eta is unknown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719261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4F07D91-ADFD-6442-8F59-7D203F38BED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088343" y="1041481"/>
            <a:ext cx="1810512" cy="3465576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552450" y="4552835"/>
            <a:ext cx="4127499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indent="91440" eaLnBrk="1" hangingPunct="1">
              <a:spcAft>
                <a:spcPts val="600"/>
              </a:spcAft>
              <a:buNone/>
            </a:pPr>
            <a:r>
              <a:rPr lang="en-US" sz="2000" b="0" dirty="0"/>
              <a:t>Anisotropic migration of 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0000FF"/>
                </a:solidFill>
              </a:rPr>
              <a:t>monitor</a:t>
            </a:r>
            <a:endParaRPr lang="en-US" sz="2000" b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71FD3-1E31-A348-8EC9-7B57EEF2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36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0F2AB3-F49B-6A4A-83D0-D00C062A5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86" y="1040226"/>
            <a:ext cx="4499262" cy="3461825"/>
          </a:xfrm>
          <a:prstGeom prst="rect">
            <a:avLst/>
          </a:prstGeom>
        </p:spPr>
      </p:pic>
      <p:sp>
        <p:nvSpPr>
          <p:cNvPr id="16" name="Down Arrow 15">
            <a:extLst>
              <a:ext uri="{FF2B5EF4-FFF2-40B4-BE49-F238E27FC236}">
                <a16:creationId xmlns:a16="http://schemas.microsoft.com/office/drawing/2014/main" id="{888F002A-E981-1F48-9B06-D0A41B8F5F70}"/>
              </a:ext>
            </a:extLst>
          </p:cNvPr>
          <p:cNvSpPr/>
          <p:nvPr/>
        </p:nvSpPr>
        <p:spPr>
          <a:xfrm>
            <a:off x="6386334" y="3008739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C7D4835C-31CC-C546-BB28-CE64C95A1032}"/>
              </a:ext>
            </a:extLst>
          </p:cNvPr>
          <p:cNvSpPr/>
          <p:nvPr/>
        </p:nvSpPr>
        <p:spPr>
          <a:xfrm>
            <a:off x="5534633" y="3011069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B407DDD9-C986-F64E-B638-61D862A3B20A}"/>
              </a:ext>
            </a:extLst>
          </p:cNvPr>
          <p:cNvSpPr/>
          <p:nvPr/>
        </p:nvSpPr>
        <p:spPr>
          <a:xfrm>
            <a:off x="5978289" y="3008739"/>
            <a:ext cx="170985" cy="29736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8AF8FEC-A395-894C-9652-3F21803323F5}"/>
              </a:ext>
            </a:extLst>
          </p:cNvPr>
          <p:cNvCxnSpPr>
            <a:cxnSpLocks/>
          </p:cNvCxnSpPr>
          <p:nvPr/>
        </p:nvCxnSpPr>
        <p:spPr bwMode="auto">
          <a:xfrm>
            <a:off x="2645440" y="1422700"/>
            <a:ext cx="0" cy="307935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555DC19-8A48-624E-9635-4D63E11BA0C6}"/>
              </a:ext>
            </a:extLst>
          </p:cNvPr>
          <p:cNvCxnSpPr>
            <a:cxnSpLocks/>
          </p:cNvCxnSpPr>
          <p:nvPr/>
        </p:nvCxnSpPr>
        <p:spPr bwMode="auto">
          <a:xfrm>
            <a:off x="2383115" y="1422700"/>
            <a:ext cx="0" cy="307935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7C2E519D-E96E-FB47-8B9E-6A37AD7CEE65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135915" y="1043120"/>
            <a:ext cx="1810512" cy="3465576"/>
          </a:xfrm>
          <a:prstGeom prst="rect">
            <a:avLst/>
          </a:prstGeom>
        </p:spPr>
      </p:pic>
      <p:sp>
        <p:nvSpPr>
          <p:cNvPr id="14" name="Down Arrow 13">
            <a:extLst>
              <a:ext uri="{FF2B5EF4-FFF2-40B4-BE49-F238E27FC236}">
                <a16:creationId xmlns:a16="http://schemas.microsoft.com/office/drawing/2014/main" id="{0623A8E6-0C00-D34F-B110-DDA2AE1CA446}"/>
              </a:ext>
            </a:extLst>
          </p:cNvPr>
          <p:cNvSpPr/>
          <p:nvPr/>
        </p:nvSpPr>
        <p:spPr>
          <a:xfrm>
            <a:off x="8427495" y="3008739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6508DD30-651E-E640-B2B4-D2E0754AF9F2}"/>
              </a:ext>
            </a:extLst>
          </p:cNvPr>
          <p:cNvSpPr/>
          <p:nvPr/>
        </p:nvSpPr>
        <p:spPr>
          <a:xfrm>
            <a:off x="7575794" y="3011069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BE2874E2-8250-CD4D-8EB8-27816F1E03EB}"/>
              </a:ext>
            </a:extLst>
          </p:cNvPr>
          <p:cNvSpPr/>
          <p:nvPr/>
        </p:nvSpPr>
        <p:spPr>
          <a:xfrm>
            <a:off x="8019450" y="3008739"/>
            <a:ext cx="170985" cy="29736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F87C12-81CF-9C4F-A468-EA79D8013C81}"/>
              </a:ext>
            </a:extLst>
          </p:cNvPr>
          <p:cNvSpPr txBox="1"/>
          <p:nvPr/>
        </p:nvSpPr>
        <p:spPr>
          <a:xfrm>
            <a:off x="104931" y="571399"/>
            <a:ext cx="5590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Maximum offset limited by the size of the model, ~ 15 km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2E303FD-AB6C-FF41-9E6F-A89EF217FEC6}"/>
              </a:ext>
            </a:extLst>
          </p:cNvPr>
          <p:cNvSpPr/>
          <p:nvPr/>
        </p:nvSpPr>
        <p:spPr>
          <a:xfrm>
            <a:off x="7308504" y="3357453"/>
            <a:ext cx="493585" cy="69203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6EDD66E-4A04-AA41-AEA5-7DAE59625CF0}"/>
              </a:ext>
            </a:extLst>
          </p:cNvPr>
          <p:cNvSpPr/>
          <p:nvPr/>
        </p:nvSpPr>
        <p:spPr>
          <a:xfrm>
            <a:off x="8368120" y="3357452"/>
            <a:ext cx="493585" cy="69203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20EEA57-57E3-F54E-BC25-AEF1C9A5F3FE}"/>
              </a:ext>
            </a:extLst>
          </p:cNvPr>
          <p:cNvSpPr txBox="1">
            <a:spLocks/>
          </p:cNvSpPr>
          <p:nvPr/>
        </p:nvSpPr>
        <p:spPr>
          <a:xfrm>
            <a:off x="3175" y="-9427"/>
            <a:ext cx="9140825" cy="1077218"/>
          </a:xfrm>
          <a:prstGeom prst="rect">
            <a:avLst/>
          </a:prstGeom>
        </p:spPr>
        <p:txBody>
          <a:bodyPr vert="horz" lIns="91440" tIns="0" rIns="91440" bIns="9144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Experiment 2: can we detect changes in anisotropic parameters?</a:t>
            </a:r>
          </a:p>
          <a:p>
            <a:r>
              <a:rPr lang="en-US" sz="1600" dirty="0"/>
              <a:t>Migration baseline and monitor data with correct </a:t>
            </a:r>
            <a:r>
              <a:rPr lang="en-US" sz="1600" dirty="0" err="1"/>
              <a:t>Vz</a:t>
            </a:r>
            <a:r>
              <a:rPr lang="en-US" sz="1600" dirty="0"/>
              <a:t>, </a:t>
            </a:r>
            <a:r>
              <a:rPr lang="en-US" sz="1600" dirty="0" err="1"/>
              <a:t>Vnmo</a:t>
            </a:r>
            <a:r>
              <a:rPr lang="en-US" sz="1600" dirty="0"/>
              <a:t>, and assume changes in eta is unknown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965352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4F07D91-ADFD-6442-8F59-7D203F38BED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088343" y="1041481"/>
            <a:ext cx="1810512" cy="3465576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552450" y="4552835"/>
            <a:ext cx="4127499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indent="91440" eaLnBrk="1" hangingPunct="1">
              <a:spcAft>
                <a:spcPts val="600"/>
              </a:spcAft>
              <a:buNone/>
            </a:pPr>
            <a:r>
              <a:rPr lang="en-US" sz="2000" b="0" dirty="0"/>
              <a:t>Anisotropic migration of 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0000FF"/>
                </a:solidFill>
              </a:rPr>
              <a:t>monitor</a:t>
            </a:r>
            <a:endParaRPr lang="en-US" sz="2000" b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71FD3-1E31-A348-8EC9-7B57EEF2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37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0F2AB3-F49B-6A4A-83D0-D00C062A5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86" y="1040226"/>
            <a:ext cx="4499262" cy="3461825"/>
          </a:xfrm>
          <a:prstGeom prst="rect">
            <a:avLst/>
          </a:prstGeom>
        </p:spPr>
      </p:pic>
      <p:sp>
        <p:nvSpPr>
          <p:cNvPr id="16" name="Down Arrow 15">
            <a:extLst>
              <a:ext uri="{FF2B5EF4-FFF2-40B4-BE49-F238E27FC236}">
                <a16:creationId xmlns:a16="http://schemas.microsoft.com/office/drawing/2014/main" id="{888F002A-E981-1F48-9B06-D0A41B8F5F70}"/>
              </a:ext>
            </a:extLst>
          </p:cNvPr>
          <p:cNvSpPr/>
          <p:nvPr/>
        </p:nvSpPr>
        <p:spPr>
          <a:xfrm>
            <a:off x="6386334" y="3008739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C7D4835C-31CC-C546-BB28-CE64C95A1032}"/>
              </a:ext>
            </a:extLst>
          </p:cNvPr>
          <p:cNvSpPr/>
          <p:nvPr/>
        </p:nvSpPr>
        <p:spPr>
          <a:xfrm>
            <a:off x="5534633" y="3011069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B407DDD9-C986-F64E-B638-61D862A3B20A}"/>
              </a:ext>
            </a:extLst>
          </p:cNvPr>
          <p:cNvSpPr/>
          <p:nvPr/>
        </p:nvSpPr>
        <p:spPr>
          <a:xfrm>
            <a:off x="5978289" y="3008739"/>
            <a:ext cx="170985" cy="29736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8AF8FEC-A395-894C-9652-3F21803323F5}"/>
              </a:ext>
            </a:extLst>
          </p:cNvPr>
          <p:cNvCxnSpPr>
            <a:cxnSpLocks/>
          </p:cNvCxnSpPr>
          <p:nvPr/>
        </p:nvCxnSpPr>
        <p:spPr bwMode="auto">
          <a:xfrm>
            <a:off x="2645440" y="1422700"/>
            <a:ext cx="0" cy="307935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555DC19-8A48-624E-9635-4D63E11BA0C6}"/>
              </a:ext>
            </a:extLst>
          </p:cNvPr>
          <p:cNvCxnSpPr>
            <a:cxnSpLocks/>
          </p:cNvCxnSpPr>
          <p:nvPr/>
        </p:nvCxnSpPr>
        <p:spPr bwMode="auto">
          <a:xfrm>
            <a:off x="2383115" y="1422700"/>
            <a:ext cx="0" cy="307935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7C2E519D-E96E-FB47-8B9E-6A37AD7CEE65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135915" y="1043120"/>
            <a:ext cx="1810512" cy="3465576"/>
          </a:xfrm>
          <a:prstGeom prst="rect">
            <a:avLst/>
          </a:prstGeom>
        </p:spPr>
      </p:pic>
      <p:sp>
        <p:nvSpPr>
          <p:cNvPr id="14" name="Down Arrow 13">
            <a:extLst>
              <a:ext uri="{FF2B5EF4-FFF2-40B4-BE49-F238E27FC236}">
                <a16:creationId xmlns:a16="http://schemas.microsoft.com/office/drawing/2014/main" id="{0623A8E6-0C00-D34F-B110-DDA2AE1CA446}"/>
              </a:ext>
            </a:extLst>
          </p:cNvPr>
          <p:cNvSpPr/>
          <p:nvPr/>
        </p:nvSpPr>
        <p:spPr>
          <a:xfrm>
            <a:off x="8427495" y="3008739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6508DD30-651E-E640-B2B4-D2E0754AF9F2}"/>
              </a:ext>
            </a:extLst>
          </p:cNvPr>
          <p:cNvSpPr/>
          <p:nvPr/>
        </p:nvSpPr>
        <p:spPr>
          <a:xfrm>
            <a:off x="7575794" y="3011069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BE2874E2-8250-CD4D-8EB8-27816F1E03EB}"/>
              </a:ext>
            </a:extLst>
          </p:cNvPr>
          <p:cNvSpPr/>
          <p:nvPr/>
        </p:nvSpPr>
        <p:spPr>
          <a:xfrm>
            <a:off x="8019450" y="3008739"/>
            <a:ext cx="170985" cy="29736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F87C12-81CF-9C4F-A468-EA79D8013C81}"/>
              </a:ext>
            </a:extLst>
          </p:cNvPr>
          <p:cNvSpPr txBox="1"/>
          <p:nvPr/>
        </p:nvSpPr>
        <p:spPr>
          <a:xfrm>
            <a:off x="104931" y="571399"/>
            <a:ext cx="4735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Maximum offset limited by the size of the model</a:t>
            </a:r>
          </a:p>
        </p:txBody>
      </p:sp>
      <p:sp>
        <p:nvSpPr>
          <p:cNvPr id="24" name="Rectangle 9">
            <a:extLst>
              <a:ext uri="{FF2B5EF4-FFF2-40B4-BE49-F238E27FC236}">
                <a16:creationId xmlns:a16="http://schemas.microsoft.com/office/drawing/2014/main" id="{1D7C7B8A-117A-6F40-AFBF-9FA94F311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6631" y="1028472"/>
            <a:ext cx="7220863" cy="172006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/>
          <a:lstStyle>
            <a:lvl1pPr marL="23177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57200" eaLnBrk="1" hangingPunct="1"/>
            <a:r>
              <a:rPr lang="en-US" altLang="en-US" sz="1600" dirty="0">
                <a:solidFill>
                  <a:srgbClr val="000000"/>
                </a:solidFill>
                <a:ea typeface="MS PGothic" panose="020B0600070205080204" pitchFamily="34" charset="-128"/>
              </a:rPr>
              <a:t>Production induced changes in anisotropic parameters can be detected if:</a:t>
            </a:r>
          </a:p>
          <a:p>
            <a:pPr marL="574675" indent="-342900">
              <a:buFont typeface="+mj-lt"/>
              <a:buAutoNum type="arabicPeriod"/>
            </a:pPr>
            <a:r>
              <a:rPr lang="en-US" altLang="en-US" sz="1600" b="1" dirty="0">
                <a:solidFill>
                  <a:srgbClr val="000000"/>
                </a:solidFill>
                <a:ea typeface="MS PGothic" panose="020B0600070205080204" pitchFamily="34" charset="-128"/>
              </a:rPr>
              <a:t>Long-offset data</a:t>
            </a:r>
          </a:p>
          <a:p>
            <a:pPr marL="574675" indent="-342900" defTabSz="457200" eaLnBrk="1" hangingPunct="1">
              <a:buFont typeface="+mj-lt"/>
              <a:buAutoNum type="arabicPeriod"/>
            </a:pPr>
            <a:endParaRPr lang="en-US" altLang="en-US" sz="1600" b="1" dirty="0">
              <a:solidFill>
                <a:srgbClr val="000000"/>
              </a:solidFill>
              <a:ea typeface="MS PGothic" panose="020B0600070205080204" pitchFamily="34" charset="-128"/>
            </a:endParaRPr>
          </a:p>
          <a:p>
            <a:pPr defTabSz="457200" eaLnBrk="1" hangingPunct="1"/>
            <a:endParaRPr lang="en-US" altLang="en-US" sz="1600" dirty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18BFAA9-3CC7-3447-B8BD-6300ECA0A75C}"/>
              </a:ext>
            </a:extLst>
          </p:cNvPr>
          <p:cNvSpPr txBox="1">
            <a:spLocks/>
          </p:cNvSpPr>
          <p:nvPr/>
        </p:nvSpPr>
        <p:spPr>
          <a:xfrm>
            <a:off x="3175" y="-9427"/>
            <a:ext cx="9140825" cy="1077218"/>
          </a:xfrm>
          <a:prstGeom prst="rect">
            <a:avLst/>
          </a:prstGeom>
        </p:spPr>
        <p:txBody>
          <a:bodyPr vert="horz" lIns="91440" tIns="0" rIns="91440" bIns="9144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Experiment 2: can we detect changes in anisotropic parameters?</a:t>
            </a:r>
          </a:p>
          <a:p>
            <a:r>
              <a:rPr lang="en-US" sz="1600" dirty="0"/>
              <a:t>Migration baseline and monitor data with correct </a:t>
            </a:r>
            <a:r>
              <a:rPr lang="en-US" sz="1600" dirty="0" err="1"/>
              <a:t>Vz</a:t>
            </a:r>
            <a:r>
              <a:rPr lang="en-US" sz="1600" dirty="0"/>
              <a:t>, </a:t>
            </a:r>
            <a:r>
              <a:rPr lang="en-US" sz="1600" dirty="0" err="1"/>
              <a:t>Vnmo</a:t>
            </a:r>
            <a:r>
              <a:rPr lang="en-US" sz="1600" dirty="0"/>
              <a:t>, and assume changes in eta is unknown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82868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4F07D91-ADFD-6442-8F59-7D203F38BED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088343" y="1041481"/>
            <a:ext cx="1810512" cy="3465576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552450" y="4552835"/>
            <a:ext cx="4127499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indent="91440" eaLnBrk="1" hangingPunct="1">
              <a:spcAft>
                <a:spcPts val="600"/>
              </a:spcAft>
              <a:buNone/>
            </a:pPr>
            <a:r>
              <a:rPr lang="en-US" sz="2000" b="0" dirty="0"/>
              <a:t>Anisotropic migration of 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0000FF"/>
                </a:solidFill>
              </a:rPr>
              <a:t>monitor</a:t>
            </a:r>
            <a:endParaRPr lang="en-US" sz="2000" b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71FD3-1E31-A348-8EC9-7B57EEF2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38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0F2AB3-F49B-6A4A-83D0-D00C062A5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86" y="1040226"/>
            <a:ext cx="4499262" cy="3461825"/>
          </a:xfrm>
          <a:prstGeom prst="rect">
            <a:avLst/>
          </a:prstGeom>
        </p:spPr>
      </p:pic>
      <p:sp>
        <p:nvSpPr>
          <p:cNvPr id="16" name="Down Arrow 15">
            <a:extLst>
              <a:ext uri="{FF2B5EF4-FFF2-40B4-BE49-F238E27FC236}">
                <a16:creationId xmlns:a16="http://schemas.microsoft.com/office/drawing/2014/main" id="{888F002A-E981-1F48-9B06-D0A41B8F5F70}"/>
              </a:ext>
            </a:extLst>
          </p:cNvPr>
          <p:cNvSpPr/>
          <p:nvPr/>
        </p:nvSpPr>
        <p:spPr>
          <a:xfrm>
            <a:off x="6386334" y="3008739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C7D4835C-31CC-C546-BB28-CE64C95A1032}"/>
              </a:ext>
            </a:extLst>
          </p:cNvPr>
          <p:cNvSpPr/>
          <p:nvPr/>
        </p:nvSpPr>
        <p:spPr>
          <a:xfrm>
            <a:off x="5534633" y="3011069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B407DDD9-C986-F64E-B638-61D862A3B20A}"/>
              </a:ext>
            </a:extLst>
          </p:cNvPr>
          <p:cNvSpPr/>
          <p:nvPr/>
        </p:nvSpPr>
        <p:spPr>
          <a:xfrm>
            <a:off x="5978289" y="3008739"/>
            <a:ext cx="170985" cy="29736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8AF8FEC-A395-894C-9652-3F21803323F5}"/>
              </a:ext>
            </a:extLst>
          </p:cNvPr>
          <p:cNvCxnSpPr>
            <a:cxnSpLocks/>
          </p:cNvCxnSpPr>
          <p:nvPr/>
        </p:nvCxnSpPr>
        <p:spPr bwMode="auto">
          <a:xfrm>
            <a:off x="2645440" y="1422700"/>
            <a:ext cx="0" cy="307935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555DC19-8A48-624E-9635-4D63E11BA0C6}"/>
              </a:ext>
            </a:extLst>
          </p:cNvPr>
          <p:cNvCxnSpPr>
            <a:cxnSpLocks/>
          </p:cNvCxnSpPr>
          <p:nvPr/>
        </p:nvCxnSpPr>
        <p:spPr bwMode="auto">
          <a:xfrm>
            <a:off x="2383115" y="1422700"/>
            <a:ext cx="0" cy="307935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7C2E519D-E96E-FB47-8B9E-6A37AD7CEE65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135915" y="1043120"/>
            <a:ext cx="1810512" cy="3465576"/>
          </a:xfrm>
          <a:prstGeom prst="rect">
            <a:avLst/>
          </a:prstGeom>
        </p:spPr>
      </p:pic>
      <p:sp>
        <p:nvSpPr>
          <p:cNvPr id="14" name="Down Arrow 13">
            <a:extLst>
              <a:ext uri="{FF2B5EF4-FFF2-40B4-BE49-F238E27FC236}">
                <a16:creationId xmlns:a16="http://schemas.microsoft.com/office/drawing/2014/main" id="{0623A8E6-0C00-D34F-B110-DDA2AE1CA446}"/>
              </a:ext>
            </a:extLst>
          </p:cNvPr>
          <p:cNvSpPr/>
          <p:nvPr/>
        </p:nvSpPr>
        <p:spPr>
          <a:xfrm>
            <a:off x="8427495" y="3008739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6508DD30-651E-E640-B2B4-D2E0754AF9F2}"/>
              </a:ext>
            </a:extLst>
          </p:cNvPr>
          <p:cNvSpPr/>
          <p:nvPr/>
        </p:nvSpPr>
        <p:spPr>
          <a:xfrm>
            <a:off x="7575794" y="3011069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BE2874E2-8250-CD4D-8EB8-27816F1E03EB}"/>
              </a:ext>
            </a:extLst>
          </p:cNvPr>
          <p:cNvSpPr/>
          <p:nvPr/>
        </p:nvSpPr>
        <p:spPr>
          <a:xfrm>
            <a:off x="8019450" y="3008739"/>
            <a:ext cx="170985" cy="29736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F87C12-81CF-9C4F-A468-EA79D8013C81}"/>
              </a:ext>
            </a:extLst>
          </p:cNvPr>
          <p:cNvSpPr txBox="1"/>
          <p:nvPr/>
        </p:nvSpPr>
        <p:spPr>
          <a:xfrm>
            <a:off x="104931" y="571399"/>
            <a:ext cx="4735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Maximum offset limited by the size of the model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F0F9783-E92B-3C4D-B8EB-A383A845EBA1}"/>
              </a:ext>
            </a:extLst>
          </p:cNvPr>
          <p:cNvSpPr txBox="1">
            <a:spLocks/>
          </p:cNvSpPr>
          <p:nvPr/>
        </p:nvSpPr>
        <p:spPr>
          <a:xfrm>
            <a:off x="3175" y="-9427"/>
            <a:ext cx="9140825" cy="1077218"/>
          </a:xfrm>
          <a:prstGeom prst="rect">
            <a:avLst/>
          </a:prstGeom>
        </p:spPr>
        <p:txBody>
          <a:bodyPr vert="horz" lIns="91440" tIns="0" rIns="91440" bIns="9144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Experiment 2: can we detect changes in anisotropic parameters?</a:t>
            </a:r>
          </a:p>
          <a:p>
            <a:r>
              <a:rPr lang="en-US" sz="1600" dirty="0"/>
              <a:t>Migration baseline and monitor data with correct </a:t>
            </a:r>
            <a:r>
              <a:rPr lang="en-US" sz="1600" dirty="0" err="1"/>
              <a:t>Vz</a:t>
            </a:r>
            <a:r>
              <a:rPr lang="en-US" sz="1600" dirty="0"/>
              <a:t>, </a:t>
            </a:r>
            <a:r>
              <a:rPr lang="en-US" sz="1600" dirty="0" err="1"/>
              <a:t>Vnmo</a:t>
            </a:r>
            <a:r>
              <a:rPr lang="en-US" sz="1600" dirty="0"/>
              <a:t>, and assume changes in eta is unknown</a:t>
            </a:r>
          </a:p>
          <a:p>
            <a:endParaRPr lang="en-US" sz="2400" dirty="0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6083923E-1841-DD47-8B7B-366B1130C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6631" y="1028472"/>
            <a:ext cx="7220863" cy="172006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/>
          <a:lstStyle>
            <a:lvl1pPr marL="23177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57200" eaLnBrk="1" hangingPunct="1"/>
            <a:r>
              <a:rPr lang="en-US" altLang="en-US" sz="1600" dirty="0">
                <a:solidFill>
                  <a:srgbClr val="000000"/>
                </a:solidFill>
                <a:ea typeface="MS PGothic" panose="020B0600070205080204" pitchFamily="34" charset="-128"/>
              </a:rPr>
              <a:t>Production induced changes in anisotropic parameters can be detected if:</a:t>
            </a:r>
          </a:p>
          <a:p>
            <a:pPr marL="574675" indent="-342900">
              <a:buFont typeface="+mj-lt"/>
              <a:buAutoNum type="arabicPeriod"/>
            </a:pPr>
            <a:r>
              <a:rPr lang="en-US" altLang="en-US" sz="1600" b="1" dirty="0">
                <a:solidFill>
                  <a:srgbClr val="000000"/>
                </a:solidFill>
                <a:ea typeface="MS PGothic" panose="020B0600070205080204" pitchFamily="34" charset="-128"/>
              </a:rPr>
              <a:t>Long-offset data</a:t>
            </a:r>
          </a:p>
          <a:p>
            <a:pPr marL="574675" indent="-342900">
              <a:buFont typeface="+mj-lt"/>
              <a:buAutoNum type="arabicPeriod"/>
            </a:pPr>
            <a:r>
              <a:rPr lang="en-US" altLang="en-US" sz="1600" dirty="0">
                <a:solidFill>
                  <a:srgbClr val="000000"/>
                </a:solidFill>
                <a:ea typeface="MS PGothic" panose="020B0600070205080204" pitchFamily="34" charset="-128"/>
              </a:rPr>
              <a:t>Data are clean</a:t>
            </a:r>
          </a:p>
          <a:p>
            <a:pPr marL="574675" indent="-342900">
              <a:buFont typeface="+mj-lt"/>
              <a:buAutoNum type="arabicPeriod"/>
            </a:pPr>
            <a:r>
              <a:rPr lang="en-US" altLang="en-US" sz="1600" dirty="0">
                <a:solidFill>
                  <a:srgbClr val="000000"/>
                </a:solidFill>
                <a:ea typeface="MS PGothic" panose="020B0600070205080204" pitchFamily="34" charset="-128"/>
              </a:rPr>
              <a:t>No significant non-repeatability issues</a:t>
            </a:r>
          </a:p>
          <a:p>
            <a:pPr marL="574675" indent="-342900">
              <a:buFont typeface="+mj-lt"/>
              <a:buAutoNum type="arabicPeriod"/>
            </a:pPr>
            <a:r>
              <a:rPr lang="en-US" altLang="en-US" sz="1600" dirty="0">
                <a:solidFill>
                  <a:srgbClr val="000000"/>
                </a:solidFill>
                <a:ea typeface="MS PGothic" panose="020B0600070205080204" pitchFamily="34" charset="-128"/>
              </a:rPr>
              <a:t>Careful data processing</a:t>
            </a:r>
          </a:p>
          <a:p>
            <a:pPr marL="574675" indent="-342900">
              <a:buFont typeface="+mj-lt"/>
              <a:buAutoNum type="arabicPeriod"/>
            </a:pPr>
            <a:r>
              <a:rPr lang="en-US" altLang="en-US" sz="1600" dirty="0">
                <a:solidFill>
                  <a:srgbClr val="000000"/>
                </a:solidFill>
                <a:ea typeface="MS PGothic" panose="020B0600070205080204" pitchFamily="34" charset="-128"/>
              </a:rPr>
              <a:t>Accurate estimation of the velocity model</a:t>
            </a:r>
          </a:p>
          <a:p>
            <a:pPr marL="574675" indent="-342900" defTabSz="457200" eaLnBrk="1" hangingPunct="1">
              <a:buFont typeface="+mj-lt"/>
              <a:buAutoNum type="arabicPeriod"/>
            </a:pPr>
            <a:endParaRPr lang="en-US" altLang="en-US" sz="1600" b="1" dirty="0">
              <a:solidFill>
                <a:srgbClr val="000000"/>
              </a:solidFill>
              <a:ea typeface="MS PGothic" panose="020B0600070205080204" pitchFamily="34" charset="-128"/>
            </a:endParaRPr>
          </a:p>
          <a:p>
            <a:pPr defTabSz="457200" eaLnBrk="1" hangingPunct="1"/>
            <a:endParaRPr lang="en-US" altLang="en-US" sz="1600" dirty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1813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B9331A-F8EB-4A42-9DB3-9279D39396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8" r="16130"/>
          <a:stretch/>
        </p:blipFill>
        <p:spPr>
          <a:xfrm>
            <a:off x="157615" y="560238"/>
            <a:ext cx="2732278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D06FBD-BB18-214B-A55D-7FC9DB579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656" y="446480"/>
            <a:ext cx="2999936" cy="253308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8313874-424C-2D40-B0E0-9EEAE15752FC}"/>
              </a:ext>
            </a:extLst>
          </p:cNvPr>
          <p:cNvSpPr/>
          <p:nvPr/>
        </p:nvSpPr>
        <p:spPr>
          <a:xfrm>
            <a:off x="6143923" y="2958037"/>
            <a:ext cx="28614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1500" dirty="0">
                <a:solidFill>
                  <a:srgbClr val="000000"/>
                </a:solidFill>
                <a:latin typeface="Source Sans Pro" charset="0"/>
                <a:ea typeface="MS PGothic" panose="020B0600070205080204" pitchFamily="34" charset="-128"/>
                <a:cs typeface="+mn-cs"/>
              </a:rPr>
              <a:t>Seismic modeling &amp; inversion</a:t>
            </a:r>
          </a:p>
          <a:p>
            <a:pPr marL="285750" indent="-285750" algn="ctr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1500" dirty="0">
                <a:solidFill>
                  <a:srgbClr val="000000"/>
                </a:solidFill>
                <a:latin typeface="Source Sans Pro" charset="0"/>
                <a:ea typeface="MS PGothic" panose="020B0600070205080204" pitchFamily="34" charset="-128"/>
              </a:rPr>
              <a:t>Geophysics, Stanford</a:t>
            </a:r>
            <a:endParaRPr lang="en-US" sz="1500" dirty="0">
              <a:solidFill>
                <a:srgbClr val="000000"/>
              </a:solidFill>
              <a:latin typeface="Source Sans Pro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381294-0CD0-C44D-941C-56D22613A620}"/>
              </a:ext>
            </a:extLst>
          </p:cNvPr>
          <p:cNvSpPr/>
          <p:nvPr/>
        </p:nvSpPr>
        <p:spPr>
          <a:xfrm>
            <a:off x="179713" y="2888388"/>
            <a:ext cx="287457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1500" dirty="0">
                <a:solidFill>
                  <a:srgbClr val="000000"/>
                </a:solidFill>
                <a:latin typeface="Source Sans Pro" charset="0"/>
                <a:ea typeface="MS PGothic" panose="020B0600070205080204" pitchFamily="34" charset="-128"/>
                <a:cs typeface="+mn-cs"/>
              </a:rPr>
              <a:t>Coupled flow &amp; geomechanics</a:t>
            </a:r>
          </a:p>
          <a:p>
            <a:pPr marL="285750" indent="-285750" algn="ctr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1500" dirty="0">
                <a:solidFill>
                  <a:srgbClr val="000000"/>
                </a:solidFill>
                <a:latin typeface="Source Sans Pro" charset="0"/>
                <a:ea typeface="MS PGothic" panose="020B0600070205080204" pitchFamily="34" charset="-128"/>
              </a:rPr>
              <a:t>ERE, Stanford</a:t>
            </a:r>
            <a:endParaRPr lang="en-US" sz="1500" dirty="0">
              <a:solidFill>
                <a:srgbClr val="000000"/>
              </a:solidFill>
              <a:latin typeface="Source Sans Pro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2255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4F07D91-ADFD-6442-8F59-7D203F38BED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088343" y="1041481"/>
            <a:ext cx="1810512" cy="3465576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552450" y="4552835"/>
            <a:ext cx="4127499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indent="91440" eaLnBrk="1" hangingPunct="1">
              <a:spcAft>
                <a:spcPts val="600"/>
              </a:spcAft>
              <a:buNone/>
            </a:pPr>
            <a:r>
              <a:rPr lang="en-US" sz="2000" b="0" dirty="0"/>
              <a:t>Anisotropic migration of 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0000FF"/>
                </a:solidFill>
              </a:rPr>
              <a:t>monitor</a:t>
            </a:r>
            <a:endParaRPr lang="en-US" sz="2000" b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71FD3-1E31-A348-8EC9-7B57EEF2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39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0F2AB3-F49B-6A4A-83D0-D00C062A5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86" y="1040226"/>
            <a:ext cx="4499262" cy="3461825"/>
          </a:xfrm>
          <a:prstGeom prst="rect">
            <a:avLst/>
          </a:prstGeom>
        </p:spPr>
      </p:pic>
      <p:sp>
        <p:nvSpPr>
          <p:cNvPr id="16" name="Down Arrow 15">
            <a:extLst>
              <a:ext uri="{FF2B5EF4-FFF2-40B4-BE49-F238E27FC236}">
                <a16:creationId xmlns:a16="http://schemas.microsoft.com/office/drawing/2014/main" id="{888F002A-E981-1F48-9B06-D0A41B8F5F70}"/>
              </a:ext>
            </a:extLst>
          </p:cNvPr>
          <p:cNvSpPr/>
          <p:nvPr/>
        </p:nvSpPr>
        <p:spPr>
          <a:xfrm>
            <a:off x="6386334" y="3008739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C7D4835C-31CC-C546-BB28-CE64C95A1032}"/>
              </a:ext>
            </a:extLst>
          </p:cNvPr>
          <p:cNvSpPr/>
          <p:nvPr/>
        </p:nvSpPr>
        <p:spPr>
          <a:xfrm>
            <a:off x="5534633" y="3011069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B407DDD9-C986-F64E-B638-61D862A3B20A}"/>
              </a:ext>
            </a:extLst>
          </p:cNvPr>
          <p:cNvSpPr/>
          <p:nvPr/>
        </p:nvSpPr>
        <p:spPr>
          <a:xfrm>
            <a:off x="5978289" y="3008739"/>
            <a:ext cx="170985" cy="29736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8AF8FEC-A395-894C-9652-3F21803323F5}"/>
              </a:ext>
            </a:extLst>
          </p:cNvPr>
          <p:cNvCxnSpPr>
            <a:cxnSpLocks/>
          </p:cNvCxnSpPr>
          <p:nvPr/>
        </p:nvCxnSpPr>
        <p:spPr bwMode="auto">
          <a:xfrm>
            <a:off x="2645440" y="1422700"/>
            <a:ext cx="0" cy="307935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555DC19-8A48-624E-9635-4D63E11BA0C6}"/>
              </a:ext>
            </a:extLst>
          </p:cNvPr>
          <p:cNvCxnSpPr>
            <a:cxnSpLocks/>
          </p:cNvCxnSpPr>
          <p:nvPr/>
        </p:nvCxnSpPr>
        <p:spPr bwMode="auto">
          <a:xfrm>
            <a:off x="2383115" y="1422700"/>
            <a:ext cx="0" cy="307935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7C2E519D-E96E-FB47-8B9E-6A37AD7CEE65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135915" y="1043120"/>
            <a:ext cx="1810512" cy="3465576"/>
          </a:xfrm>
          <a:prstGeom prst="rect">
            <a:avLst/>
          </a:prstGeom>
        </p:spPr>
      </p:pic>
      <p:sp>
        <p:nvSpPr>
          <p:cNvPr id="14" name="Down Arrow 13">
            <a:extLst>
              <a:ext uri="{FF2B5EF4-FFF2-40B4-BE49-F238E27FC236}">
                <a16:creationId xmlns:a16="http://schemas.microsoft.com/office/drawing/2014/main" id="{0623A8E6-0C00-D34F-B110-DDA2AE1CA446}"/>
              </a:ext>
            </a:extLst>
          </p:cNvPr>
          <p:cNvSpPr/>
          <p:nvPr/>
        </p:nvSpPr>
        <p:spPr>
          <a:xfrm>
            <a:off x="8427495" y="3008739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6508DD30-651E-E640-B2B4-D2E0754AF9F2}"/>
              </a:ext>
            </a:extLst>
          </p:cNvPr>
          <p:cNvSpPr/>
          <p:nvPr/>
        </p:nvSpPr>
        <p:spPr>
          <a:xfrm>
            <a:off x="7575794" y="3011069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BE2874E2-8250-CD4D-8EB8-27816F1E03EB}"/>
              </a:ext>
            </a:extLst>
          </p:cNvPr>
          <p:cNvSpPr/>
          <p:nvPr/>
        </p:nvSpPr>
        <p:spPr>
          <a:xfrm>
            <a:off x="8019450" y="3008739"/>
            <a:ext cx="170985" cy="29736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F87C12-81CF-9C4F-A468-EA79D8013C81}"/>
              </a:ext>
            </a:extLst>
          </p:cNvPr>
          <p:cNvSpPr txBox="1"/>
          <p:nvPr/>
        </p:nvSpPr>
        <p:spPr>
          <a:xfrm>
            <a:off x="104931" y="571399"/>
            <a:ext cx="4735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Maximum offset limited by the size of the model</a:t>
            </a:r>
          </a:p>
        </p:txBody>
      </p:sp>
      <p:sp>
        <p:nvSpPr>
          <p:cNvPr id="26" name="Rectangle 9">
            <a:extLst>
              <a:ext uri="{FF2B5EF4-FFF2-40B4-BE49-F238E27FC236}">
                <a16:creationId xmlns:a16="http://schemas.microsoft.com/office/drawing/2014/main" id="{FA67B70D-04AC-784A-98C7-FFC8D85B8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09" y="1878518"/>
            <a:ext cx="8660803" cy="1792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23177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57200" eaLnBrk="1" hangingPunct="1"/>
            <a:r>
              <a:rPr lang="en-US" altLang="en-US" sz="1600" b="1" dirty="0">
                <a:solidFill>
                  <a:srgbClr val="000000"/>
                </a:solidFill>
                <a:ea typeface="MS PGothic" panose="020B0600070205080204" pitchFamily="34" charset="-128"/>
                <a:cs typeface="+mn-cs"/>
              </a:rPr>
              <a:t>Goal # 1</a:t>
            </a:r>
            <a:r>
              <a:rPr lang="en-US" altLang="en-US" sz="1600" dirty="0">
                <a:solidFill>
                  <a:srgbClr val="000000"/>
                </a:solidFill>
                <a:ea typeface="MS PGothic" panose="020B0600070205080204" pitchFamily="34" charset="-128"/>
                <a:cs typeface="+mn-cs"/>
              </a:rPr>
              <a:t>: feasibility to build time-lapse seismic model? </a:t>
            </a:r>
            <a:r>
              <a:rPr lang="en-US" altLang="en-US" sz="1600" dirty="0">
                <a:solidFill>
                  <a:srgbClr val="FF0000"/>
                </a:solidFill>
                <a:ea typeface="MS PGothic" panose="020B0600070205080204" pitchFamily="34" charset="-128"/>
                <a:cs typeface="+mn-cs"/>
              </a:rPr>
              <a:t>Yes, it is feasible!</a:t>
            </a:r>
          </a:p>
          <a:p>
            <a:pPr defTabSz="457200" eaLnBrk="1" hangingPunct="1"/>
            <a:endParaRPr lang="en-US" altLang="en-US" sz="1600" dirty="0">
              <a:solidFill>
                <a:srgbClr val="000000"/>
              </a:solidFill>
              <a:ea typeface="MS PGothic" panose="020B0600070205080204" pitchFamily="34" charset="-128"/>
              <a:cs typeface="+mn-cs"/>
            </a:endParaRPr>
          </a:p>
          <a:p>
            <a:pPr defTabSz="457200" eaLnBrk="1" hangingPunct="1"/>
            <a:r>
              <a:rPr lang="en-US" altLang="en-US" sz="1600" b="1" dirty="0">
                <a:ea typeface="MS PGothic" panose="020B0600070205080204" pitchFamily="34" charset="-128"/>
              </a:rPr>
              <a:t>Goal # 2</a:t>
            </a:r>
            <a:r>
              <a:rPr lang="en-US" altLang="en-US" sz="1600" dirty="0">
                <a:ea typeface="MS PGothic" panose="020B0600070205080204" pitchFamily="34" charset="-128"/>
              </a:rPr>
              <a:t>: understand the limitation of the acquisition geometry. </a:t>
            </a:r>
            <a:r>
              <a:rPr lang="en-US" altLang="en-US" sz="1600" dirty="0">
                <a:solidFill>
                  <a:srgbClr val="FF0000"/>
                </a:solidFill>
                <a:ea typeface="MS PGothic" panose="020B0600070205080204" pitchFamily="34" charset="-128"/>
              </a:rPr>
              <a:t>We need long-offset data!</a:t>
            </a:r>
          </a:p>
          <a:p>
            <a:pPr defTabSz="457200" eaLnBrk="1" hangingPunct="1"/>
            <a:r>
              <a:rPr lang="en-US" altLang="en-US" sz="1600" dirty="0">
                <a:ea typeface="MS PGothic" panose="020B0600070205080204" pitchFamily="34" charset="-128"/>
              </a:rPr>
              <a:t> </a:t>
            </a:r>
          </a:p>
          <a:p>
            <a:pPr defTabSz="457200" eaLnBrk="1" hangingPunct="1"/>
            <a:r>
              <a:rPr lang="en-US" altLang="en-US" sz="1600" b="1" dirty="0">
                <a:solidFill>
                  <a:schemeClr val="bg1">
                    <a:lumMod val="85000"/>
                  </a:schemeClr>
                </a:solidFill>
                <a:ea typeface="MS PGothic" panose="020B0600070205080204" pitchFamily="34" charset="-128"/>
                <a:cs typeface="+mn-cs"/>
              </a:rPr>
              <a:t>Goal # 3</a:t>
            </a:r>
            <a:r>
              <a:rPr lang="en-US" altLang="en-US" sz="1600" dirty="0">
                <a:solidFill>
                  <a:schemeClr val="bg1">
                    <a:lumMod val="85000"/>
                  </a:schemeClr>
                </a:solidFill>
                <a:ea typeface="MS PGothic" panose="020B0600070205080204" pitchFamily="34" charset="-128"/>
                <a:cs typeface="+mn-cs"/>
              </a:rPr>
              <a:t>: develop 4D FWI strategies. 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1FE8B37-7C03-1F46-8490-E90C94C4738B}"/>
              </a:ext>
            </a:extLst>
          </p:cNvPr>
          <p:cNvSpPr txBox="1">
            <a:spLocks/>
          </p:cNvSpPr>
          <p:nvPr/>
        </p:nvSpPr>
        <p:spPr>
          <a:xfrm>
            <a:off x="3175" y="-9427"/>
            <a:ext cx="9140825" cy="1077218"/>
          </a:xfrm>
          <a:prstGeom prst="rect">
            <a:avLst/>
          </a:prstGeom>
        </p:spPr>
        <p:txBody>
          <a:bodyPr vert="horz" lIns="91440" tIns="0" rIns="91440" bIns="9144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Experiment 2: can we detect changes in anisotropic parameters?</a:t>
            </a:r>
          </a:p>
          <a:p>
            <a:r>
              <a:rPr lang="en-US" sz="1600" dirty="0"/>
              <a:t>Migration baseline and monitor data with correct </a:t>
            </a:r>
            <a:r>
              <a:rPr lang="en-US" sz="1600" dirty="0" err="1"/>
              <a:t>Vz</a:t>
            </a:r>
            <a:r>
              <a:rPr lang="en-US" sz="1600" dirty="0"/>
              <a:t>, </a:t>
            </a:r>
            <a:r>
              <a:rPr lang="en-US" sz="1600" dirty="0" err="1"/>
              <a:t>Vnmo</a:t>
            </a:r>
            <a:r>
              <a:rPr lang="en-US" sz="1600" dirty="0"/>
              <a:t>, and assume changes in eta is unknown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982001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1E5600-37BB-0942-AA7E-D077FB98D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40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B03B62-23D1-0649-92C0-9927E77457A8}"/>
              </a:ext>
            </a:extLst>
          </p:cNvPr>
          <p:cNvSpPr txBox="1"/>
          <p:nvPr/>
        </p:nvSpPr>
        <p:spPr>
          <a:xfrm>
            <a:off x="0" y="6029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Overview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F75156-57D8-1640-8A44-020C32685E38}"/>
              </a:ext>
            </a:extLst>
          </p:cNvPr>
          <p:cNvSpPr txBox="1"/>
          <p:nvPr/>
        </p:nvSpPr>
        <p:spPr>
          <a:xfrm>
            <a:off x="0" y="985407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Motivation:  why stress-induced anisotropic parameter changes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4D VTI model building from coupled flow-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</a:rPr>
              <a:t>geomechanical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 simulation</a:t>
            </a:r>
          </a:p>
          <a:p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Sensitivity analysis of seismic data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Preliminary 4D FWI results</a:t>
            </a:r>
          </a:p>
        </p:txBody>
      </p:sp>
    </p:spTree>
    <p:extLst>
      <p:ext uri="{BB962C8B-B14F-4D97-AF65-F5344CB8AC3E}">
        <p14:creationId xmlns:p14="http://schemas.microsoft.com/office/powerpoint/2010/main" val="22015950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1E5600-37BB-0942-AA7E-D077FB98D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41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B03B62-23D1-0649-92C0-9927E77457A8}"/>
              </a:ext>
            </a:extLst>
          </p:cNvPr>
          <p:cNvSpPr txBox="1"/>
          <p:nvPr/>
        </p:nvSpPr>
        <p:spPr>
          <a:xfrm>
            <a:off x="0" y="6029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Baseline VTI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58FF75-9201-7548-936D-ABE5BA9C6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617763"/>
            <a:ext cx="2944502" cy="21593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1642F3-21CF-AA4C-A783-EB7C2CEB4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1164" y="1658404"/>
            <a:ext cx="2821672" cy="20507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590EA0-926A-CF45-BE18-EB12C5708E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9164" y="1658404"/>
            <a:ext cx="2821672" cy="20507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B12CC2-D546-3848-8FC2-26FA78A5AF2F}"/>
              </a:ext>
            </a:extLst>
          </p:cNvPr>
          <p:cNvSpPr txBox="1"/>
          <p:nvPr/>
        </p:nvSpPr>
        <p:spPr>
          <a:xfrm>
            <a:off x="639139" y="3777065"/>
            <a:ext cx="1666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Vertical velocity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48011C-CDA2-1E4D-898A-5107D8EE5B75}"/>
              </a:ext>
            </a:extLst>
          </p:cNvPr>
          <p:cNvSpPr txBox="1"/>
          <p:nvPr/>
        </p:nvSpPr>
        <p:spPr>
          <a:xfrm>
            <a:off x="4143613" y="3718954"/>
            <a:ext cx="856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Epsilon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33496F-E7CC-2945-BEF6-A5347230F416}"/>
              </a:ext>
            </a:extLst>
          </p:cNvPr>
          <p:cNvSpPr txBox="1"/>
          <p:nvPr/>
        </p:nvSpPr>
        <p:spPr>
          <a:xfrm>
            <a:off x="7264184" y="3718954"/>
            <a:ext cx="680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Delta</a:t>
            </a:r>
          </a:p>
        </p:txBody>
      </p:sp>
    </p:spTree>
    <p:extLst>
      <p:ext uri="{BB962C8B-B14F-4D97-AF65-F5344CB8AC3E}">
        <p14:creationId xmlns:p14="http://schemas.microsoft.com/office/powerpoint/2010/main" val="17543073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1E5600-37BB-0942-AA7E-D077FB98D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42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B03B62-23D1-0649-92C0-9927E77457A8}"/>
              </a:ext>
            </a:extLst>
          </p:cNvPr>
          <p:cNvSpPr txBox="1"/>
          <p:nvPr/>
        </p:nvSpPr>
        <p:spPr>
          <a:xfrm>
            <a:off x="0" y="6029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Time-lapse changes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F84F81-DF44-8B43-8A8B-2A0BFA9A0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98" y="590805"/>
            <a:ext cx="2821672" cy="19699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52A03E-431D-EF47-8B1C-645B04F37D5D}"/>
              </a:ext>
            </a:extLst>
          </p:cNvPr>
          <p:cNvSpPr txBox="1"/>
          <p:nvPr/>
        </p:nvSpPr>
        <p:spPr>
          <a:xfrm>
            <a:off x="862255" y="2115624"/>
            <a:ext cx="14148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True Eta changes</a:t>
            </a:r>
          </a:p>
        </p:txBody>
      </p:sp>
    </p:spTree>
    <p:extLst>
      <p:ext uri="{BB962C8B-B14F-4D97-AF65-F5344CB8AC3E}">
        <p14:creationId xmlns:p14="http://schemas.microsoft.com/office/powerpoint/2010/main" val="16031641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93B2E96-A0D4-954F-91C8-E0FD1740F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1365" y="590805"/>
            <a:ext cx="2821671" cy="19699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1E5600-37BB-0942-AA7E-D077FB98D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43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B03B62-23D1-0649-92C0-9927E77457A8}"/>
              </a:ext>
            </a:extLst>
          </p:cNvPr>
          <p:cNvSpPr txBox="1"/>
          <p:nvPr/>
        </p:nvSpPr>
        <p:spPr>
          <a:xfrm>
            <a:off x="0" y="6029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Time-lapse changes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F84F81-DF44-8B43-8A8B-2A0BFA9A0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598" y="590805"/>
            <a:ext cx="2821672" cy="19699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52A03E-431D-EF47-8B1C-645B04F37D5D}"/>
              </a:ext>
            </a:extLst>
          </p:cNvPr>
          <p:cNvSpPr txBox="1"/>
          <p:nvPr/>
        </p:nvSpPr>
        <p:spPr>
          <a:xfrm>
            <a:off x="862255" y="2115624"/>
            <a:ext cx="14148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True Eta changes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A2F9BC-5903-1F47-8429-216CD2E3814E}"/>
              </a:ext>
            </a:extLst>
          </p:cNvPr>
          <p:cNvSpPr txBox="1"/>
          <p:nvPr/>
        </p:nvSpPr>
        <p:spPr>
          <a:xfrm>
            <a:off x="5962156" y="2115623"/>
            <a:ext cx="1821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Estimated Eta changes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8EB9D4-04F3-8749-AE02-3CB1C8C57324}"/>
              </a:ext>
            </a:extLst>
          </p:cNvPr>
          <p:cNvSpPr txBox="1"/>
          <p:nvPr/>
        </p:nvSpPr>
        <p:spPr>
          <a:xfrm>
            <a:off x="5962156" y="827721"/>
            <a:ext cx="1517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Offsets up to 5 km</a:t>
            </a:r>
          </a:p>
        </p:txBody>
      </p:sp>
    </p:spTree>
    <p:extLst>
      <p:ext uri="{BB962C8B-B14F-4D97-AF65-F5344CB8AC3E}">
        <p14:creationId xmlns:p14="http://schemas.microsoft.com/office/powerpoint/2010/main" val="4292934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93B2E96-A0D4-954F-91C8-E0FD1740F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1365" y="590805"/>
            <a:ext cx="2821671" cy="19699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1E5600-37BB-0942-AA7E-D077FB98D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44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B03B62-23D1-0649-92C0-9927E77457A8}"/>
              </a:ext>
            </a:extLst>
          </p:cNvPr>
          <p:cNvSpPr txBox="1"/>
          <p:nvPr/>
        </p:nvSpPr>
        <p:spPr>
          <a:xfrm>
            <a:off x="0" y="6029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Time-lapse changes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F84F81-DF44-8B43-8A8B-2A0BFA9A0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598" y="590805"/>
            <a:ext cx="2821672" cy="19699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52A03E-431D-EF47-8B1C-645B04F37D5D}"/>
              </a:ext>
            </a:extLst>
          </p:cNvPr>
          <p:cNvSpPr txBox="1"/>
          <p:nvPr/>
        </p:nvSpPr>
        <p:spPr>
          <a:xfrm>
            <a:off x="862255" y="2115624"/>
            <a:ext cx="14148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True Eta changes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A2F9BC-5903-1F47-8429-216CD2E3814E}"/>
              </a:ext>
            </a:extLst>
          </p:cNvPr>
          <p:cNvSpPr txBox="1"/>
          <p:nvPr/>
        </p:nvSpPr>
        <p:spPr>
          <a:xfrm>
            <a:off x="5962156" y="2115623"/>
            <a:ext cx="1821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Estimated Eta changes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8EB9D4-04F3-8749-AE02-3CB1C8C57324}"/>
              </a:ext>
            </a:extLst>
          </p:cNvPr>
          <p:cNvSpPr txBox="1"/>
          <p:nvPr/>
        </p:nvSpPr>
        <p:spPr>
          <a:xfrm>
            <a:off x="5962156" y="827721"/>
            <a:ext cx="1517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Offsets up to 5 km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8E612D0-3907-BB45-972B-1BA7CF042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598" y="2963227"/>
            <a:ext cx="2821672" cy="19699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EC2A553-0520-3647-A01F-93A5EADE1E32}"/>
              </a:ext>
            </a:extLst>
          </p:cNvPr>
          <p:cNvSpPr txBox="1"/>
          <p:nvPr/>
        </p:nvSpPr>
        <p:spPr>
          <a:xfrm>
            <a:off x="862255" y="4488045"/>
            <a:ext cx="1821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Estimated Eta changes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C5B557-726A-C746-AE8B-AD10C9F05D35}"/>
              </a:ext>
            </a:extLst>
          </p:cNvPr>
          <p:cNvSpPr txBox="1"/>
          <p:nvPr/>
        </p:nvSpPr>
        <p:spPr>
          <a:xfrm>
            <a:off x="862255" y="3200143"/>
            <a:ext cx="1609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Offsets up to 20 km</a:t>
            </a:r>
          </a:p>
        </p:txBody>
      </p:sp>
    </p:spTree>
    <p:extLst>
      <p:ext uri="{BB962C8B-B14F-4D97-AF65-F5344CB8AC3E}">
        <p14:creationId xmlns:p14="http://schemas.microsoft.com/office/powerpoint/2010/main" val="5731186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93B2E96-A0D4-954F-91C8-E0FD1740F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1365" y="590805"/>
            <a:ext cx="2821671" cy="19699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1E5600-37BB-0942-AA7E-D077FB98D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45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B03B62-23D1-0649-92C0-9927E77457A8}"/>
              </a:ext>
            </a:extLst>
          </p:cNvPr>
          <p:cNvSpPr txBox="1"/>
          <p:nvPr/>
        </p:nvSpPr>
        <p:spPr>
          <a:xfrm>
            <a:off x="0" y="6029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Time-lapse changes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F84F81-DF44-8B43-8A8B-2A0BFA9A0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598" y="590805"/>
            <a:ext cx="2821672" cy="19699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52A03E-431D-EF47-8B1C-645B04F37D5D}"/>
              </a:ext>
            </a:extLst>
          </p:cNvPr>
          <p:cNvSpPr txBox="1"/>
          <p:nvPr/>
        </p:nvSpPr>
        <p:spPr>
          <a:xfrm>
            <a:off x="862255" y="2115624"/>
            <a:ext cx="14148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True Eta changes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A2F9BC-5903-1F47-8429-216CD2E3814E}"/>
              </a:ext>
            </a:extLst>
          </p:cNvPr>
          <p:cNvSpPr txBox="1"/>
          <p:nvPr/>
        </p:nvSpPr>
        <p:spPr>
          <a:xfrm>
            <a:off x="5962156" y="2115623"/>
            <a:ext cx="1821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Estimated Eta changes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8EB9D4-04F3-8749-AE02-3CB1C8C57324}"/>
              </a:ext>
            </a:extLst>
          </p:cNvPr>
          <p:cNvSpPr txBox="1"/>
          <p:nvPr/>
        </p:nvSpPr>
        <p:spPr>
          <a:xfrm>
            <a:off x="5962156" y="827721"/>
            <a:ext cx="1517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Offsets up to 5 km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8E612D0-3907-BB45-972B-1BA7CF042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598" y="2963227"/>
            <a:ext cx="2821672" cy="19699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EC2A553-0520-3647-A01F-93A5EADE1E32}"/>
              </a:ext>
            </a:extLst>
          </p:cNvPr>
          <p:cNvSpPr txBox="1"/>
          <p:nvPr/>
        </p:nvSpPr>
        <p:spPr>
          <a:xfrm>
            <a:off x="862255" y="4488045"/>
            <a:ext cx="1821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Estimated Eta changes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C5B557-726A-C746-AE8B-AD10C9F05D35}"/>
              </a:ext>
            </a:extLst>
          </p:cNvPr>
          <p:cNvSpPr txBox="1"/>
          <p:nvPr/>
        </p:nvSpPr>
        <p:spPr>
          <a:xfrm>
            <a:off x="862255" y="3200143"/>
            <a:ext cx="1538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Offset up to 20 km</a:t>
            </a: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740820BD-6144-A343-A121-9B64A9BFF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09" y="1878518"/>
            <a:ext cx="8660803" cy="1792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23177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57200" eaLnBrk="1" hangingPunct="1"/>
            <a:r>
              <a:rPr lang="en-US" altLang="en-US" sz="1600" b="1" dirty="0">
                <a:solidFill>
                  <a:srgbClr val="000000"/>
                </a:solidFill>
                <a:ea typeface="MS PGothic" panose="020B0600070205080204" pitchFamily="34" charset="-128"/>
                <a:cs typeface="+mn-cs"/>
              </a:rPr>
              <a:t>Goal # 1</a:t>
            </a:r>
            <a:r>
              <a:rPr lang="en-US" altLang="en-US" sz="1600" dirty="0">
                <a:solidFill>
                  <a:srgbClr val="000000"/>
                </a:solidFill>
                <a:ea typeface="MS PGothic" panose="020B0600070205080204" pitchFamily="34" charset="-128"/>
                <a:cs typeface="+mn-cs"/>
              </a:rPr>
              <a:t>: feasibility to build time-lapse seismic model? </a:t>
            </a:r>
            <a:r>
              <a:rPr lang="en-US" altLang="en-US" sz="1600" dirty="0">
                <a:solidFill>
                  <a:srgbClr val="FF0000"/>
                </a:solidFill>
                <a:ea typeface="MS PGothic" panose="020B0600070205080204" pitchFamily="34" charset="-128"/>
                <a:cs typeface="+mn-cs"/>
              </a:rPr>
              <a:t>Yes, it is feasible!</a:t>
            </a:r>
          </a:p>
          <a:p>
            <a:pPr defTabSz="457200" eaLnBrk="1" hangingPunct="1"/>
            <a:endParaRPr lang="en-US" altLang="en-US" sz="1600" dirty="0">
              <a:solidFill>
                <a:srgbClr val="000000"/>
              </a:solidFill>
              <a:ea typeface="MS PGothic" panose="020B0600070205080204" pitchFamily="34" charset="-128"/>
              <a:cs typeface="+mn-cs"/>
            </a:endParaRPr>
          </a:p>
          <a:p>
            <a:pPr defTabSz="457200" eaLnBrk="1" hangingPunct="1"/>
            <a:r>
              <a:rPr lang="en-US" altLang="en-US" sz="1600" b="1" dirty="0">
                <a:ea typeface="MS PGothic" panose="020B0600070205080204" pitchFamily="34" charset="-128"/>
              </a:rPr>
              <a:t>Goal # 2</a:t>
            </a:r>
            <a:r>
              <a:rPr lang="en-US" altLang="en-US" sz="1600" dirty="0">
                <a:ea typeface="MS PGothic" panose="020B0600070205080204" pitchFamily="34" charset="-128"/>
              </a:rPr>
              <a:t>: understand the limitation of the acquisition geometry. </a:t>
            </a:r>
            <a:r>
              <a:rPr lang="en-US" altLang="en-US" sz="1600" dirty="0">
                <a:solidFill>
                  <a:srgbClr val="FF0000"/>
                </a:solidFill>
                <a:ea typeface="MS PGothic" panose="020B0600070205080204" pitchFamily="34" charset="-128"/>
              </a:rPr>
              <a:t>We need long offset data!</a:t>
            </a:r>
          </a:p>
          <a:p>
            <a:pPr defTabSz="457200" eaLnBrk="1" hangingPunct="1"/>
            <a:r>
              <a:rPr lang="en-US" altLang="en-US" sz="1600" dirty="0">
                <a:solidFill>
                  <a:schemeClr val="bg1">
                    <a:lumMod val="85000"/>
                  </a:schemeClr>
                </a:solidFill>
                <a:ea typeface="MS PGothic" panose="020B0600070205080204" pitchFamily="34" charset="-128"/>
              </a:rPr>
              <a:t> </a:t>
            </a:r>
          </a:p>
          <a:p>
            <a:pPr defTabSz="457200" eaLnBrk="1" hangingPunct="1"/>
            <a:r>
              <a:rPr lang="en-US" altLang="en-US" sz="1600" b="1" dirty="0">
                <a:ea typeface="MS PGothic" panose="020B0600070205080204" pitchFamily="34" charset="-128"/>
                <a:cs typeface="+mn-cs"/>
              </a:rPr>
              <a:t>Goal # 3</a:t>
            </a:r>
            <a:r>
              <a:rPr lang="en-US" altLang="en-US" sz="1600" dirty="0">
                <a:ea typeface="MS PGothic" panose="020B0600070205080204" pitchFamily="34" charset="-128"/>
                <a:cs typeface="+mn-cs"/>
              </a:rPr>
              <a:t>: develop 4D FWI strategies. </a:t>
            </a:r>
            <a:r>
              <a:rPr lang="en-US" altLang="en-US" sz="1600" dirty="0">
                <a:solidFill>
                  <a:srgbClr val="FF0000"/>
                </a:solidFill>
                <a:ea typeface="MS PGothic" panose="020B0600070205080204" pitchFamily="34" charset="-128"/>
                <a:cs typeface="+mn-cs"/>
              </a:rPr>
              <a:t>In progress. </a:t>
            </a:r>
          </a:p>
        </p:txBody>
      </p:sp>
    </p:spTree>
    <p:extLst>
      <p:ext uri="{BB962C8B-B14F-4D97-AF65-F5344CB8AC3E}">
        <p14:creationId xmlns:p14="http://schemas.microsoft.com/office/powerpoint/2010/main" val="6369063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1E5600-37BB-0942-AA7E-D077FB98D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46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B03B62-23D1-0649-92C0-9927E77457A8}"/>
              </a:ext>
            </a:extLst>
          </p:cNvPr>
          <p:cNvSpPr txBox="1"/>
          <p:nvPr/>
        </p:nvSpPr>
        <p:spPr>
          <a:xfrm>
            <a:off x="0" y="6029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Next: how can we improve 4D VTI FWI results?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EEB2A5-0CEF-B543-BF1D-42F3585147D0}"/>
              </a:ext>
            </a:extLst>
          </p:cNvPr>
          <p:cNvSpPr txBox="1"/>
          <p:nvPr/>
        </p:nvSpPr>
        <p:spPr>
          <a:xfrm>
            <a:off x="0" y="837851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</a:rPr>
              <a:t>We have no control over the data acquisition, data processing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Non-physical constraint (no extra info added)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</a:rPr>
              <a:t>Minimum-norm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</a:rPr>
              <a:t>Total-variation regularization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Physical/geological constraint (extra info added)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</a:rPr>
              <a:t>Image alignment between baseline image and monitor image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</a:rPr>
              <a:t>Constraint by elasticity equations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9120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1E5600-37BB-0942-AA7E-D077FB98D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47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B03B62-23D1-0649-92C0-9927E77457A8}"/>
              </a:ext>
            </a:extLst>
          </p:cNvPr>
          <p:cNvSpPr txBox="1"/>
          <p:nvPr/>
        </p:nvSpPr>
        <p:spPr>
          <a:xfrm>
            <a:off x="0" y="602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Preliminary results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3C80DF9-A2EB-0F49-A9F6-2AC0A34CA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88" y="437143"/>
            <a:ext cx="2821671" cy="19917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C0222C0-C30B-474A-ACCC-0F78BA08A6A8}"/>
              </a:ext>
            </a:extLst>
          </p:cNvPr>
          <p:cNvSpPr txBox="1"/>
          <p:nvPr/>
        </p:nvSpPr>
        <p:spPr>
          <a:xfrm>
            <a:off x="613501" y="2080509"/>
            <a:ext cx="478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700A0F-0C6D-E246-AA41-01B78D7F66E2}"/>
              </a:ext>
            </a:extLst>
          </p:cNvPr>
          <p:cNvSpPr txBox="1"/>
          <p:nvPr/>
        </p:nvSpPr>
        <p:spPr>
          <a:xfrm>
            <a:off x="613501" y="714142"/>
            <a:ext cx="1011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True model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A58A9BA-C97A-8F42-8AEF-6DC735FC7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8348" y="519078"/>
            <a:ext cx="2821671" cy="19098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A0819E6-7465-214D-8458-DA8C4913FFF7}"/>
              </a:ext>
            </a:extLst>
          </p:cNvPr>
          <p:cNvSpPr txBox="1"/>
          <p:nvPr/>
        </p:nvSpPr>
        <p:spPr>
          <a:xfrm>
            <a:off x="5053121" y="2029371"/>
            <a:ext cx="478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Eta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99D885B-6737-B048-A32C-221BF2C021B2}"/>
              </a:ext>
            </a:extLst>
          </p:cNvPr>
          <p:cNvCxnSpPr>
            <a:cxnSpLocks/>
          </p:cNvCxnSpPr>
          <p:nvPr/>
        </p:nvCxnSpPr>
        <p:spPr>
          <a:xfrm flipH="1">
            <a:off x="6333734" y="595960"/>
            <a:ext cx="1030516" cy="7071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42C1B10-2E24-2845-BD3E-5AF402879B03}"/>
              </a:ext>
            </a:extLst>
          </p:cNvPr>
          <p:cNvSpPr txBox="1"/>
          <p:nvPr/>
        </p:nvSpPr>
        <p:spPr>
          <a:xfrm>
            <a:off x="7252599" y="373065"/>
            <a:ext cx="1911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Correct sign at shallow area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46D8D0-DC55-C141-8046-A63A84F626DB}"/>
              </a:ext>
            </a:extLst>
          </p:cNvPr>
          <p:cNvSpPr txBox="1"/>
          <p:nvPr/>
        </p:nvSpPr>
        <p:spPr>
          <a:xfrm>
            <a:off x="7252599" y="2461758"/>
            <a:ext cx="1845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wrong sign at shallow area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7A5F585-144C-E044-803A-53BA8EC9D61C}"/>
              </a:ext>
            </a:extLst>
          </p:cNvPr>
          <p:cNvCxnSpPr>
            <a:cxnSpLocks/>
          </p:cNvCxnSpPr>
          <p:nvPr/>
        </p:nvCxnSpPr>
        <p:spPr>
          <a:xfrm flipH="1" flipV="1">
            <a:off x="6213557" y="1980698"/>
            <a:ext cx="1150693" cy="594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Arc 26">
            <a:extLst>
              <a:ext uri="{FF2B5EF4-FFF2-40B4-BE49-F238E27FC236}">
                <a16:creationId xmlns:a16="http://schemas.microsoft.com/office/drawing/2014/main" id="{44235A15-544E-6041-B67A-EC1528A3504D}"/>
              </a:ext>
            </a:extLst>
          </p:cNvPr>
          <p:cNvSpPr/>
          <p:nvPr/>
        </p:nvSpPr>
        <p:spPr>
          <a:xfrm>
            <a:off x="5129315" y="227529"/>
            <a:ext cx="1812317" cy="1444023"/>
          </a:xfrm>
          <a:prstGeom prst="arc">
            <a:avLst>
              <a:gd name="adj1" fmla="val 964145"/>
              <a:gd name="adj2" fmla="val 9845920"/>
            </a:avLst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E18E34-B2D3-B740-8DEB-50ED7A847C3E}"/>
              </a:ext>
            </a:extLst>
          </p:cNvPr>
          <p:cNvSpPr txBox="1"/>
          <p:nvPr/>
        </p:nvSpPr>
        <p:spPr>
          <a:xfrm>
            <a:off x="5033101" y="734522"/>
            <a:ext cx="1742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Inversion without </a:t>
            </a:r>
            <a:r>
              <a:rPr lang="en-US" sz="1400" dirty="0" err="1"/>
              <a:t>reg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756268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1E5600-37BB-0942-AA7E-D077FB98D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48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B03B62-23D1-0649-92C0-9927E77457A8}"/>
              </a:ext>
            </a:extLst>
          </p:cNvPr>
          <p:cNvSpPr txBox="1"/>
          <p:nvPr/>
        </p:nvSpPr>
        <p:spPr>
          <a:xfrm>
            <a:off x="0" y="602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Preliminary results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66190-514C-2A49-86CE-4803440AA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328" y="2953385"/>
            <a:ext cx="2821671" cy="19098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AB379C-9F24-954B-A2A5-9D5BAE584DCD}"/>
              </a:ext>
            </a:extLst>
          </p:cNvPr>
          <p:cNvSpPr txBox="1"/>
          <p:nvPr/>
        </p:nvSpPr>
        <p:spPr>
          <a:xfrm>
            <a:off x="5033101" y="4463678"/>
            <a:ext cx="478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Eta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3C80DF9-A2EB-0F49-A9F6-2AC0A34CA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288" y="437143"/>
            <a:ext cx="2821671" cy="19917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C0222C0-C30B-474A-ACCC-0F78BA08A6A8}"/>
              </a:ext>
            </a:extLst>
          </p:cNvPr>
          <p:cNvSpPr txBox="1"/>
          <p:nvPr/>
        </p:nvSpPr>
        <p:spPr>
          <a:xfrm>
            <a:off x="613501" y="2080509"/>
            <a:ext cx="478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700A0F-0C6D-E246-AA41-01B78D7F66E2}"/>
              </a:ext>
            </a:extLst>
          </p:cNvPr>
          <p:cNvSpPr txBox="1"/>
          <p:nvPr/>
        </p:nvSpPr>
        <p:spPr>
          <a:xfrm>
            <a:off x="613501" y="714142"/>
            <a:ext cx="1011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True model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A58A9BA-C97A-8F42-8AEF-6DC735FC7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8348" y="519078"/>
            <a:ext cx="2821671" cy="19098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A0819E6-7465-214D-8458-DA8C4913FFF7}"/>
              </a:ext>
            </a:extLst>
          </p:cNvPr>
          <p:cNvSpPr txBox="1"/>
          <p:nvPr/>
        </p:nvSpPr>
        <p:spPr>
          <a:xfrm>
            <a:off x="5053121" y="2029371"/>
            <a:ext cx="478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Eta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99D885B-6737-B048-A32C-221BF2C021B2}"/>
              </a:ext>
            </a:extLst>
          </p:cNvPr>
          <p:cNvCxnSpPr>
            <a:cxnSpLocks/>
          </p:cNvCxnSpPr>
          <p:nvPr/>
        </p:nvCxnSpPr>
        <p:spPr>
          <a:xfrm flipH="1">
            <a:off x="6333734" y="595960"/>
            <a:ext cx="1030516" cy="7071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42C1B10-2E24-2845-BD3E-5AF402879B03}"/>
              </a:ext>
            </a:extLst>
          </p:cNvPr>
          <p:cNvSpPr txBox="1"/>
          <p:nvPr/>
        </p:nvSpPr>
        <p:spPr>
          <a:xfrm>
            <a:off x="7252599" y="373065"/>
            <a:ext cx="1911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Correct sign at shallow area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46D8D0-DC55-C141-8046-A63A84F626DB}"/>
              </a:ext>
            </a:extLst>
          </p:cNvPr>
          <p:cNvSpPr txBox="1"/>
          <p:nvPr/>
        </p:nvSpPr>
        <p:spPr>
          <a:xfrm>
            <a:off x="7252599" y="2461758"/>
            <a:ext cx="1845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wrong sign at shallow area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7A5F585-144C-E044-803A-53BA8EC9D61C}"/>
              </a:ext>
            </a:extLst>
          </p:cNvPr>
          <p:cNvCxnSpPr>
            <a:cxnSpLocks/>
          </p:cNvCxnSpPr>
          <p:nvPr/>
        </p:nvCxnSpPr>
        <p:spPr>
          <a:xfrm flipH="1" flipV="1">
            <a:off x="6213557" y="1980698"/>
            <a:ext cx="1150693" cy="594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Arc 26">
            <a:extLst>
              <a:ext uri="{FF2B5EF4-FFF2-40B4-BE49-F238E27FC236}">
                <a16:creationId xmlns:a16="http://schemas.microsoft.com/office/drawing/2014/main" id="{44235A15-544E-6041-B67A-EC1528A3504D}"/>
              </a:ext>
            </a:extLst>
          </p:cNvPr>
          <p:cNvSpPr/>
          <p:nvPr/>
        </p:nvSpPr>
        <p:spPr>
          <a:xfrm>
            <a:off x="5129315" y="227529"/>
            <a:ext cx="1812317" cy="1444023"/>
          </a:xfrm>
          <a:prstGeom prst="arc">
            <a:avLst>
              <a:gd name="adj1" fmla="val 964145"/>
              <a:gd name="adj2" fmla="val 9845920"/>
            </a:avLst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E18E34-B2D3-B740-8DEB-50ED7A847C3E}"/>
              </a:ext>
            </a:extLst>
          </p:cNvPr>
          <p:cNvSpPr txBox="1"/>
          <p:nvPr/>
        </p:nvSpPr>
        <p:spPr>
          <a:xfrm>
            <a:off x="5033101" y="734522"/>
            <a:ext cx="1742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Inversion without </a:t>
            </a:r>
            <a:r>
              <a:rPr lang="en-US" sz="1400" dirty="0" err="1"/>
              <a:t>reg</a:t>
            </a:r>
            <a:endParaRPr lang="en-US" sz="1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7D3783F-F600-9D44-BD1E-CB86B9CA0ECB}"/>
              </a:ext>
            </a:extLst>
          </p:cNvPr>
          <p:cNvSpPr txBox="1"/>
          <p:nvPr/>
        </p:nvSpPr>
        <p:spPr>
          <a:xfrm>
            <a:off x="5046631" y="3193188"/>
            <a:ext cx="1605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Minimum norm </a:t>
            </a:r>
            <a:r>
              <a:rPr lang="en-US" sz="1400" dirty="0" err="1"/>
              <a:t>reg</a:t>
            </a:r>
            <a:endParaRPr lang="en-US" sz="1400" dirty="0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2353D33C-1CBA-3744-B79A-930F67CD3137}"/>
              </a:ext>
            </a:extLst>
          </p:cNvPr>
          <p:cNvSpPr/>
          <p:nvPr/>
        </p:nvSpPr>
        <p:spPr>
          <a:xfrm>
            <a:off x="5118923" y="2639404"/>
            <a:ext cx="1812317" cy="1444023"/>
          </a:xfrm>
          <a:prstGeom prst="arc">
            <a:avLst>
              <a:gd name="adj1" fmla="val 964145"/>
              <a:gd name="adj2" fmla="val 9845920"/>
            </a:avLst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369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65EC3510-EB15-EA4E-97DB-55C35CC16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5755" y="3903127"/>
            <a:ext cx="6925544" cy="480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23177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457200" eaLnBrk="1" hangingPunct="1"/>
            <a:r>
              <a:rPr lang="en-US" altLang="en-US" sz="1600" b="1" dirty="0">
                <a:solidFill>
                  <a:srgbClr val="000000"/>
                </a:solidFill>
                <a:ea typeface="MS PGothic" panose="020B0600070205080204" pitchFamily="34" charset="-128"/>
              </a:rPr>
              <a:t>long term goal</a:t>
            </a:r>
            <a:r>
              <a:rPr lang="en-US" altLang="en-US" sz="1600" dirty="0">
                <a:solidFill>
                  <a:srgbClr val="000000"/>
                </a:solidFill>
                <a:ea typeface="MS PGothic" panose="020B0600070205080204" pitchFamily="34" charset="-128"/>
              </a:rPr>
              <a:t>: closed-loop solution for reservoir monitoring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B9331A-F8EB-4A42-9DB3-9279D39396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8" r="16130"/>
          <a:stretch/>
        </p:blipFill>
        <p:spPr>
          <a:xfrm>
            <a:off x="157615" y="560238"/>
            <a:ext cx="2732278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D06FBD-BB18-214B-A55D-7FC9DB579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656" y="446480"/>
            <a:ext cx="2999936" cy="253308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8313874-424C-2D40-B0E0-9EEAE15752FC}"/>
              </a:ext>
            </a:extLst>
          </p:cNvPr>
          <p:cNvSpPr/>
          <p:nvPr/>
        </p:nvSpPr>
        <p:spPr>
          <a:xfrm>
            <a:off x="6143923" y="2958037"/>
            <a:ext cx="286149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1500" dirty="0">
                <a:solidFill>
                  <a:srgbClr val="000000"/>
                </a:solidFill>
                <a:latin typeface="Source Sans Pro" charset="0"/>
                <a:ea typeface="MS PGothic" panose="020B0600070205080204" pitchFamily="34" charset="-128"/>
                <a:cs typeface="+mn-cs"/>
              </a:rPr>
              <a:t>Seismic modeling &amp; inversion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0C12388F-5D18-CF48-8740-8A1EF0CD5850}"/>
              </a:ext>
            </a:extLst>
          </p:cNvPr>
          <p:cNvSpPr/>
          <p:nvPr/>
        </p:nvSpPr>
        <p:spPr>
          <a:xfrm>
            <a:off x="2967313" y="659553"/>
            <a:ext cx="2922516" cy="3429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3736ADA5-890C-E940-92A6-B9CBD6837859}"/>
              </a:ext>
            </a:extLst>
          </p:cNvPr>
          <p:cNvSpPr/>
          <p:nvPr/>
        </p:nvSpPr>
        <p:spPr>
          <a:xfrm rot="10800000">
            <a:off x="2981351" y="2225186"/>
            <a:ext cx="2922516" cy="3429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CDBBD4-C357-9D44-AD3E-BBD7F7D14815}"/>
              </a:ext>
            </a:extLst>
          </p:cNvPr>
          <p:cNvSpPr txBox="1"/>
          <p:nvPr/>
        </p:nvSpPr>
        <p:spPr>
          <a:xfrm>
            <a:off x="2858016" y="318735"/>
            <a:ext cx="3337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starting seismic model for 4D FWI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023377-8553-534A-8192-0AD7AACD1608}"/>
              </a:ext>
            </a:extLst>
          </p:cNvPr>
          <p:cNvSpPr txBox="1"/>
          <p:nvPr/>
        </p:nvSpPr>
        <p:spPr>
          <a:xfrm>
            <a:off x="3289825" y="2484053"/>
            <a:ext cx="2998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Constraints/update on </a:t>
            </a:r>
            <a:r>
              <a:rPr lang="en-US" dirty="0" err="1"/>
              <a:t>geomechanical</a:t>
            </a:r>
            <a:r>
              <a:rPr lang="en-US" dirty="0"/>
              <a:t> model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381294-0CD0-C44D-941C-56D22613A620}"/>
              </a:ext>
            </a:extLst>
          </p:cNvPr>
          <p:cNvSpPr/>
          <p:nvPr/>
        </p:nvSpPr>
        <p:spPr>
          <a:xfrm>
            <a:off x="179713" y="2888388"/>
            <a:ext cx="287457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1500" dirty="0">
                <a:solidFill>
                  <a:srgbClr val="000000"/>
                </a:solidFill>
                <a:latin typeface="Source Sans Pro" charset="0"/>
                <a:ea typeface="MS PGothic" panose="020B0600070205080204" pitchFamily="34" charset="-128"/>
                <a:cs typeface="+mn-cs"/>
              </a:rPr>
              <a:t>Coupled flow &amp; geomechanics</a:t>
            </a:r>
          </a:p>
        </p:txBody>
      </p:sp>
    </p:spTree>
    <p:extLst>
      <p:ext uri="{BB962C8B-B14F-4D97-AF65-F5344CB8AC3E}">
        <p14:creationId xmlns:p14="http://schemas.microsoft.com/office/powerpoint/2010/main" val="37429114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F2A7F71C-FD15-6D4C-B401-04C7990ED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88" y="2923177"/>
            <a:ext cx="2821671" cy="1909833"/>
          </a:xfrm>
          <a:prstGeom prst="rect">
            <a:avLst/>
          </a:prstGeom>
        </p:spPr>
      </p:pic>
      <p:sp>
        <p:nvSpPr>
          <p:cNvPr id="34" name="Arc 33">
            <a:extLst>
              <a:ext uri="{FF2B5EF4-FFF2-40B4-BE49-F238E27FC236}">
                <a16:creationId xmlns:a16="http://schemas.microsoft.com/office/drawing/2014/main" id="{6EE357B3-922B-AA43-AD29-A086C2EB10A6}"/>
              </a:ext>
            </a:extLst>
          </p:cNvPr>
          <p:cNvSpPr/>
          <p:nvPr/>
        </p:nvSpPr>
        <p:spPr>
          <a:xfrm>
            <a:off x="683208" y="2651872"/>
            <a:ext cx="1812317" cy="1444023"/>
          </a:xfrm>
          <a:prstGeom prst="arc">
            <a:avLst>
              <a:gd name="adj1" fmla="val 964145"/>
              <a:gd name="adj2" fmla="val 9845920"/>
            </a:avLst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1E5600-37BB-0942-AA7E-D077FB98D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49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B03B62-23D1-0649-92C0-9927E77457A8}"/>
              </a:ext>
            </a:extLst>
          </p:cNvPr>
          <p:cNvSpPr txBox="1"/>
          <p:nvPr/>
        </p:nvSpPr>
        <p:spPr>
          <a:xfrm>
            <a:off x="0" y="602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Preliminary results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66190-514C-2A49-86CE-4803440AA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28" y="2953385"/>
            <a:ext cx="2821671" cy="19098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AB379C-9F24-954B-A2A5-9D5BAE584DCD}"/>
              </a:ext>
            </a:extLst>
          </p:cNvPr>
          <p:cNvSpPr txBox="1"/>
          <p:nvPr/>
        </p:nvSpPr>
        <p:spPr>
          <a:xfrm>
            <a:off x="5033101" y="4463678"/>
            <a:ext cx="478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Eta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3C80DF9-A2EB-0F49-A9F6-2AC0A34CA6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288" y="437143"/>
            <a:ext cx="2821671" cy="19917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C0222C0-C30B-474A-ACCC-0F78BA08A6A8}"/>
              </a:ext>
            </a:extLst>
          </p:cNvPr>
          <p:cNvSpPr txBox="1"/>
          <p:nvPr/>
        </p:nvSpPr>
        <p:spPr>
          <a:xfrm>
            <a:off x="613501" y="2080509"/>
            <a:ext cx="478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700A0F-0C6D-E246-AA41-01B78D7F66E2}"/>
              </a:ext>
            </a:extLst>
          </p:cNvPr>
          <p:cNvSpPr txBox="1"/>
          <p:nvPr/>
        </p:nvSpPr>
        <p:spPr>
          <a:xfrm>
            <a:off x="613501" y="714142"/>
            <a:ext cx="1011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True model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A58A9BA-C97A-8F42-8AEF-6DC735FC76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8348" y="519078"/>
            <a:ext cx="2821671" cy="19098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A0819E6-7465-214D-8458-DA8C4913FFF7}"/>
              </a:ext>
            </a:extLst>
          </p:cNvPr>
          <p:cNvSpPr txBox="1"/>
          <p:nvPr/>
        </p:nvSpPr>
        <p:spPr>
          <a:xfrm>
            <a:off x="5053121" y="2029371"/>
            <a:ext cx="478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Eta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99D885B-6737-B048-A32C-221BF2C021B2}"/>
              </a:ext>
            </a:extLst>
          </p:cNvPr>
          <p:cNvCxnSpPr>
            <a:cxnSpLocks/>
          </p:cNvCxnSpPr>
          <p:nvPr/>
        </p:nvCxnSpPr>
        <p:spPr>
          <a:xfrm flipH="1">
            <a:off x="6333734" y="595960"/>
            <a:ext cx="1030516" cy="7071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42C1B10-2E24-2845-BD3E-5AF402879B03}"/>
              </a:ext>
            </a:extLst>
          </p:cNvPr>
          <p:cNvSpPr txBox="1"/>
          <p:nvPr/>
        </p:nvSpPr>
        <p:spPr>
          <a:xfrm>
            <a:off x="7252599" y="373065"/>
            <a:ext cx="1903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Correct sign in shallow area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46D8D0-DC55-C141-8046-A63A84F626DB}"/>
              </a:ext>
            </a:extLst>
          </p:cNvPr>
          <p:cNvSpPr txBox="1"/>
          <p:nvPr/>
        </p:nvSpPr>
        <p:spPr>
          <a:xfrm>
            <a:off x="7252599" y="2461758"/>
            <a:ext cx="1845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wrong sign at shallow area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7A5F585-144C-E044-803A-53BA8EC9D61C}"/>
              </a:ext>
            </a:extLst>
          </p:cNvPr>
          <p:cNvCxnSpPr>
            <a:cxnSpLocks/>
          </p:cNvCxnSpPr>
          <p:nvPr/>
        </p:nvCxnSpPr>
        <p:spPr>
          <a:xfrm flipH="1" flipV="1">
            <a:off x="6213557" y="1980698"/>
            <a:ext cx="1150693" cy="594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Arc 26">
            <a:extLst>
              <a:ext uri="{FF2B5EF4-FFF2-40B4-BE49-F238E27FC236}">
                <a16:creationId xmlns:a16="http://schemas.microsoft.com/office/drawing/2014/main" id="{44235A15-544E-6041-B67A-EC1528A3504D}"/>
              </a:ext>
            </a:extLst>
          </p:cNvPr>
          <p:cNvSpPr/>
          <p:nvPr/>
        </p:nvSpPr>
        <p:spPr>
          <a:xfrm>
            <a:off x="5129315" y="227529"/>
            <a:ext cx="1812317" cy="1444023"/>
          </a:xfrm>
          <a:prstGeom prst="arc">
            <a:avLst>
              <a:gd name="adj1" fmla="val 964145"/>
              <a:gd name="adj2" fmla="val 9845920"/>
            </a:avLst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E18E34-B2D3-B740-8DEB-50ED7A847C3E}"/>
              </a:ext>
            </a:extLst>
          </p:cNvPr>
          <p:cNvSpPr txBox="1"/>
          <p:nvPr/>
        </p:nvSpPr>
        <p:spPr>
          <a:xfrm>
            <a:off x="5033101" y="734522"/>
            <a:ext cx="1742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Inversion without </a:t>
            </a:r>
            <a:r>
              <a:rPr lang="en-US" sz="1400" dirty="0" err="1"/>
              <a:t>reg</a:t>
            </a:r>
            <a:endParaRPr lang="en-US" sz="1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7D3783F-F600-9D44-BD1E-CB86B9CA0ECB}"/>
              </a:ext>
            </a:extLst>
          </p:cNvPr>
          <p:cNvSpPr txBox="1"/>
          <p:nvPr/>
        </p:nvSpPr>
        <p:spPr>
          <a:xfrm>
            <a:off x="5046631" y="3193188"/>
            <a:ext cx="1605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Minimum norm </a:t>
            </a:r>
            <a:r>
              <a:rPr lang="en-US" sz="1400" dirty="0" err="1"/>
              <a:t>reg</a:t>
            </a:r>
            <a:endParaRPr lang="en-US" sz="1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5AA7C2-660D-3A4A-B10C-352041F924C3}"/>
              </a:ext>
            </a:extLst>
          </p:cNvPr>
          <p:cNvSpPr txBox="1"/>
          <p:nvPr/>
        </p:nvSpPr>
        <p:spPr>
          <a:xfrm>
            <a:off x="683208" y="4433470"/>
            <a:ext cx="478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Eta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905C95-663C-F74D-843E-8D267BE0CFDB}"/>
              </a:ext>
            </a:extLst>
          </p:cNvPr>
          <p:cNvSpPr txBox="1"/>
          <p:nvPr/>
        </p:nvSpPr>
        <p:spPr>
          <a:xfrm>
            <a:off x="696738" y="3162980"/>
            <a:ext cx="1499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Total variation </a:t>
            </a:r>
            <a:r>
              <a:rPr lang="en-US" sz="1400" dirty="0" err="1"/>
              <a:t>reg</a:t>
            </a:r>
            <a:endParaRPr lang="en-US" sz="1400" dirty="0"/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5A54863D-8E85-1A4F-B49E-99B5C34558A2}"/>
              </a:ext>
            </a:extLst>
          </p:cNvPr>
          <p:cNvSpPr/>
          <p:nvPr/>
        </p:nvSpPr>
        <p:spPr>
          <a:xfrm>
            <a:off x="5118923" y="2639404"/>
            <a:ext cx="1812317" cy="1444023"/>
          </a:xfrm>
          <a:prstGeom prst="arc">
            <a:avLst>
              <a:gd name="adj1" fmla="val 964145"/>
              <a:gd name="adj2" fmla="val 9845920"/>
            </a:avLst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9806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B9331A-F8EB-4A42-9DB3-9279D39396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8" r="16130"/>
          <a:stretch/>
        </p:blipFill>
        <p:spPr>
          <a:xfrm>
            <a:off x="157615" y="560238"/>
            <a:ext cx="2732278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D06FBD-BB18-214B-A55D-7FC9DB579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656" y="446480"/>
            <a:ext cx="2999936" cy="253308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8313874-424C-2D40-B0E0-9EEAE15752FC}"/>
              </a:ext>
            </a:extLst>
          </p:cNvPr>
          <p:cNvSpPr/>
          <p:nvPr/>
        </p:nvSpPr>
        <p:spPr>
          <a:xfrm>
            <a:off x="6143923" y="2958037"/>
            <a:ext cx="286149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1500" dirty="0">
                <a:solidFill>
                  <a:srgbClr val="000000"/>
                </a:solidFill>
                <a:latin typeface="Source Sans Pro" charset="0"/>
                <a:ea typeface="MS PGothic" panose="020B0600070205080204" pitchFamily="34" charset="-128"/>
                <a:cs typeface="+mn-cs"/>
              </a:rPr>
              <a:t>Seismic modeling &amp; inversion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381294-0CD0-C44D-941C-56D22613A620}"/>
              </a:ext>
            </a:extLst>
          </p:cNvPr>
          <p:cNvSpPr/>
          <p:nvPr/>
        </p:nvSpPr>
        <p:spPr>
          <a:xfrm>
            <a:off x="179713" y="2888388"/>
            <a:ext cx="287457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1500" dirty="0">
                <a:solidFill>
                  <a:srgbClr val="000000"/>
                </a:solidFill>
                <a:latin typeface="Source Sans Pro" charset="0"/>
                <a:ea typeface="MS PGothic" panose="020B0600070205080204" pitchFamily="34" charset="-128"/>
                <a:cs typeface="+mn-cs"/>
              </a:rPr>
              <a:t>Coupled flow &amp; geomechanics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F8A8D5D8-65D2-104C-800D-510D86426026}"/>
              </a:ext>
            </a:extLst>
          </p:cNvPr>
          <p:cNvSpPr/>
          <p:nvPr/>
        </p:nvSpPr>
        <p:spPr>
          <a:xfrm>
            <a:off x="2974107" y="1360338"/>
            <a:ext cx="2922516" cy="3429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2098D7-64E9-9D4B-92CF-5635A9714A24}"/>
              </a:ext>
            </a:extLst>
          </p:cNvPr>
          <p:cNvSpPr txBox="1"/>
          <p:nvPr/>
        </p:nvSpPr>
        <p:spPr>
          <a:xfrm>
            <a:off x="2956844" y="1052561"/>
            <a:ext cx="2939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seismic model for synthetic FWI study</a:t>
            </a: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203F0A8F-16B2-5A48-970D-48908BE23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197" y="3351154"/>
            <a:ext cx="8660803" cy="1792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23177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600" b="1" dirty="0">
                <a:solidFill>
                  <a:srgbClr val="000000"/>
                </a:solidFill>
                <a:ea typeface="MS PGothic" panose="020B0600070205080204" pitchFamily="34" charset="-128"/>
              </a:rPr>
              <a:t>Goal # 1</a:t>
            </a:r>
            <a:r>
              <a:rPr lang="en-US" altLang="en-US" sz="1600" dirty="0">
                <a:solidFill>
                  <a:srgbClr val="000000"/>
                </a:solidFill>
                <a:ea typeface="MS PGothic" panose="020B0600070205080204" pitchFamily="34" charset="-128"/>
              </a:rPr>
              <a:t>: feasibility to build time-lapse seismic model? </a:t>
            </a:r>
            <a:r>
              <a:rPr lang="en-US" altLang="en-US" sz="1600" dirty="0">
                <a:solidFill>
                  <a:srgbClr val="FF0000"/>
                </a:solidFill>
                <a:ea typeface="MS PGothic" panose="020B0600070205080204" pitchFamily="34" charset="-128"/>
              </a:rPr>
              <a:t>Yes, it is feasible!</a:t>
            </a:r>
          </a:p>
          <a:p>
            <a:endParaRPr lang="en-US" altLang="en-US" sz="1600" dirty="0">
              <a:solidFill>
                <a:srgbClr val="000000"/>
              </a:solidFill>
              <a:ea typeface="MS PGothic" panose="020B0600070205080204" pitchFamily="34" charset="-128"/>
            </a:endParaRPr>
          </a:p>
          <a:p>
            <a:r>
              <a:rPr lang="en-US" altLang="en-US" sz="1600" b="1" dirty="0">
                <a:ea typeface="MS PGothic" panose="020B0600070205080204" pitchFamily="34" charset="-128"/>
              </a:rPr>
              <a:t>Goal # 2</a:t>
            </a:r>
            <a:r>
              <a:rPr lang="en-US" altLang="en-US" sz="1600" dirty="0">
                <a:ea typeface="MS PGothic" panose="020B0600070205080204" pitchFamily="34" charset="-128"/>
              </a:rPr>
              <a:t>: understand the limitation of the acquisition geometry. </a:t>
            </a:r>
            <a:r>
              <a:rPr lang="en-US" altLang="en-US" sz="1600" dirty="0">
                <a:solidFill>
                  <a:srgbClr val="FF0000"/>
                </a:solidFill>
                <a:ea typeface="MS PGothic" panose="020B0600070205080204" pitchFamily="34" charset="-128"/>
              </a:rPr>
              <a:t>We need long offset data!</a:t>
            </a:r>
          </a:p>
          <a:p>
            <a:r>
              <a:rPr lang="en-US" altLang="en-US" sz="1600" dirty="0">
                <a:solidFill>
                  <a:schemeClr val="bg1">
                    <a:lumMod val="85000"/>
                  </a:schemeClr>
                </a:solidFill>
                <a:ea typeface="MS PGothic" panose="020B0600070205080204" pitchFamily="34" charset="-128"/>
              </a:rPr>
              <a:t> </a:t>
            </a:r>
          </a:p>
          <a:p>
            <a:r>
              <a:rPr lang="en-US" altLang="en-US" sz="1600" b="1" dirty="0">
                <a:ea typeface="MS PGothic" panose="020B0600070205080204" pitchFamily="34" charset="-128"/>
              </a:rPr>
              <a:t>Goal # 3</a:t>
            </a:r>
            <a:r>
              <a:rPr lang="en-US" altLang="en-US" sz="1600" dirty="0">
                <a:ea typeface="MS PGothic" panose="020B0600070205080204" pitchFamily="34" charset="-128"/>
              </a:rPr>
              <a:t>: develop 4D FWI strategies. </a:t>
            </a:r>
            <a:r>
              <a:rPr lang="en-US" altLang="en-US" sz="1600" dirty="0">
                <a:solidFill>
                  <a:srgbClr val="FF0000"/>
                </a:solidFill>
                <a:ea typeface="MS PGothic" panose="020B0600070205080204" pitchFamily="34" charset="-128"/>
              </a:rPr>
              <a:t>In progress 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E73543E-987B-FF4C-8300-1022CAF4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023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This presentation: feasibility study of geomechanics to seismic</a:t>
            </a:r>
          </a:p>
        </p:txBody>
      </p:sp>
    </p:spTree>
    <p:extLst>
      <p:ext uri="{BB962C8B-B14F-4D97-AF65-F5344CB8AC3E}">
        <p14:creationId xmlns:p14="http://schemas.microsoft.com/office/powerpoint/2010/main" val="41292769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75897C47-FD9C-EC42-AFE4-4814D0FCE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847" y="585224"/>
            <a:ext cx="1943100" cy="13716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3AE2FED-ABBA-BA4D-8758-27DB4E1191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8" r="16130"/>
          <a:stretch/>
        </p:blipFill>
        <p:spPr>
          <a:xfrm>
            <a:off x="155320" y="618200"/>
            <a:ext cx="1854257" cy="15513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B03B62-23D1-0649-92C0-9927E77457A8}"/>
              </a:ext>
            </a:extLst>
          </p:cNvPr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Summary of workflow and road ahead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799BCF-3858-BF49-ACB1-4FC7BE5A8B71}"/>
              </a:ext>
            </a:extLst>
          </p:cNvPr>
          <p:cNvSpPr txBox="1"/>
          <p:nvPr/>
        </p:nvSpPr>
        <p:spPr>
          <a:xfrm>
            <a:off x="2203318" y="845776"/>
            <a:ext cx="1352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  <a:r>
              <a:rPr lang="en-US" sz="1200" baseline="30000" dirty="0"/>
              <a:t>rd</a:t>
            </a:r>
            <a:r>
              <a:rPr lang="en-US" sz="1200" dirty="0"/>
              <a:t> order elasticity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BD1252-AF81-6448-A796-DF9762AA63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9550" y="1122775"/>
            <a:ext cx="712900" cy="3470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41EA29E-963D-0B42-9168-E5CEF2AAE875}"/>
              </a:ext>
            </a:extLst>
          </p:cNvPr>
          <p:cNvSpPr txBox="1"/>
          <p:nvPr/>
        </p:nvSpPr>
        <p:spPr>
          <a:xfrm>
            <a:off x="6857311" y="2652209"/>
            <a:ext cx="1351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Seismic data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1ADB853-35A3-F346-8A5F-FADA83E797E9}"/>
              </a:ext>
            </a:extLst>
          </p:cNvPr>
          <p:cNvSpPr/>
          <p:nvPr/>
        </p:nvSpPr>
        <p:spPr>
          <a:xfrm>
            <a:off x="0" y="2176067"/>
            <a:ext cx="33114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1200" dirty="0">
                <a:solidFill>
                  <a:srgbClr val="000000"/>
                </a:solidFill>
                <a:latin typeface="Source Sans Pro" charset="0"/>
                <a:ea typeface="MS PGothic" panose="020B0600070205080204" pitchFamily="34" charset="-128"/>
                <a:cs typeface="+mn-cs"/>
              </a:rPr>
              <a:t>Coupled flow </a:t>
            </a:r>
            <a:r>
              <a:rPr lang="en-US" sz="1200" dirty="0">
                <a:solidFill>
                  <a:srgbClr val="000000"/>
                </a:solidFill>
                <a:latin typeface="Source Sans Pro" charset="0"/>
                <a:ea typeface="MS PGothic" panose="020B0600070205080204" pitchFamily="34" charset="-128"/>
              </a:rPr>
              <a:t>&amp; </a:t>
            </a:r>
            <a:r>
              <a:rPr lang="en-US" sz="1200" dirty="0">
                <a:solidFill>
                  <a:srgbClr val="000000"/>
                </a:solidFill>
                <a:latin typeface="Source Sans Pro" charset="0"/>
                <a:ea typeface="MS PGothic" panose="020B0600070205080204" pitchFamily="34" charset="-128"/>
                <a:cs typeface="+mn-cs"/>
              </a:rPr>
              <a:t>geomechanics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FC03FF4B-E405-6144-AFEB-A4996887C869}"/>
              </a:ext>
            </a:extLst>
          </p:cNvPr>
          <p:cNvSpPr/>
          <p:nvPr/>
        </p:nvSpPr>
        <p:spPr>
          <a:xfrm>
            <a:off x="2116117" y="1169181"/>
            <a:ext cx="1543820" cy="2509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ED7B2C-9402-9042-9C8F-2CC0832D9AF4}"/>
              </a:ext>
            </a:extLst>
          </p:cNvPr>
          <p:cNvSpPr txBox="1"/>
          <p:nvPr/>
        </p:nvSpPr>
        <p:spPr>
          <a:xfrm>
            <a:off x="3058173" y="1523563"/>
            <a:ext cx="2538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Time-lapse change of stiffness tensor </a:t>
            </a:r>
          </a:p>
        </p:txBody>
      </p:sp>
      <p:sp>
        <p:nvSpPr>
          <p:cNvPr id="48" name="Right Arrow 47">
            <a:extLst>
              <a:ext uri="{FF2B5EF4-FFF2-40B4-BE49-F238E27FC236}">
                <a16:creationId xmlns:a16="http://schemas.microsoft.com/office/drawing/2014/main" id="{F20D9D8C-8418-C942-A478-85E75791A1BD}"/>
              </a:ext>
            </a:extLst>
          </p:cNvPr>
          <p:cNvSpPr/>
          <p:nvPr/>
        </p:nvSpPr>
        <p:spPr>
          <a:xfrm>
            <a:off x="4825228" y="1145549"/>
            <a:ext cx="1543820" cy="2509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Arrow 48">
            <a:extLst>
              <a:ext uri="{FF2B5EF4-FFF2-40B4-BE49-F238E27FC236}">
                <a16:creationId xmlns:a16="http://schemas.microsoft.com/office/drawing/2014/main" id="{3843F640-B87E-094A-AB5C-201C9095AEFE}"/>
              </a:ext>
            </a:extLst>
          </p:cNvPr>
          <p:cNvSpPr/>
          <p:nvPr/>
        </p:nvSpPr>
        <p:spPr>
          <a:xfrm rot="5400000">
            <a:off x="7160380" y="2232358"/>
            <a:ext cx="536751" cy="29327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01BABDA-5D51-2D46-B734-BE5F6CCD8D2D}"/>
              </a:ext>
            </a:extLst>
          </p:cNvPr>
          <p:cNvSpPr txBox="1"/>
          <p:nvPr/>
        </p:nvSpPr>
        <p:spPr>
          <a:xfrm>
            <a:off x="7538421" y="2192565"/>
            <a:ext cx="7697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modeling</a:t>
            </a:r>
          </a:p>
        </p:txBody>
      </p:sp>
      <p:sp>
        <p:nvSpPr>
          <p:cNvPr id="51" name="Right Arrow 50">
            <a:extLst>
              <a:ext uri="{FF2B5EF4-FFF2-40B4-BE49-F238E27FC236}">
                <a16:creationId xmlns:a16="http://schemas.microsoft.com/office/drawing/2014/main" id="{F4FA840B-1411-F248-BE1A-ABEACC514680}"/>
              </a:ext>
            </a:extLst>
          </p:cNvPr>
          <p:cNvSpPr/>
          <p:nvPr/>
        </p:nvSpPr>
        <p:spPr>
          <a:xfrm rot="5400000">
            <a:off x="7121590" y="3125439"/>
            <a:ext cx="614328" cy="29327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F899D1D-FB14-6E4B-AEAE-DC53D0BB4C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5234" y="3535173"/>
            <a:ext cx="1943100" cy="1371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5A55CB-F949-034E-A9C5-9647314AD993}"/>
              </a:ext>
            </a:extLst>
          </p:cNvPr>
          <p:cNvSpPr txBox="1"/>
          <p:nvPr/>
        </p:nvSpPr>
        <p:spPr>
          <a:xfrm>
            <a:off x="6193213" y="1860585"/>
            <a:ext cx="2690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Time-lapse change of seismic properties</a:t>
            </a:r>
          </a:p>
        </p:txBody>
      </p:sp>
      <p:sp>
        <p:nvSpPr>
          <p:cNvPr id="53" name="Right Arrow 52">
            <a:extLst>
              <a:ext uri="{FF2B5EF4-FFF2-40B4-BE49-F238E27FC236}">
                <a16:creationId xmlns:a16="http://schemas.microsoft.com/office/drawing/2014/main" id="{AA5530BC-1F9C-754D-8372-136B5A219842}"/>
              </a:ext>
            </a:extLst>
          </p:cNvPr>
          <p:cNvSpPr/>
          <p:nvPr/>
        </p:nvSpPr>
        <p:spPr>
          <a:xfrm rot="10800000">
            <a:off x="5009380" y="4183634"/>
            <a:ext cx="1543820" cy="2509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C7441E4-DF30-FC44-8DAE-6B3FF89F9C35}"/>
              </a:ext>
            </a:extLst>
          </p:cNvPr>
          <p:cNvSpPr txBox="1"/>
          <p:nvPr/>
        </p:nvSpPr>
        <p:spPr>
          <a:xfrm>
            <a:off x="7524750" y="3096691"/>
            <a:ext cx="13919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Inversion (FWI, </a:t>
            </a:r>
            <a:r>
              <a:rPr lang="en-US" sz="1200" dirty="0" err="1"/>
              <a:t>etc</a:t>
            </a:r>
            <a:r>
              <a:rPr lang="en-US" sz="1200" dirty="0"/>
              <a:t>)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882B0CF6-A5C3-194F-AF18-EE0F07BA82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1205" y="4183634"/>
            <a:ext cx="712900" cy="34707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6738E530-9C31-5E49-9A36-D8A8452DD336}"/>
              </a:ext>
            </a:extLst>
          </p:cNvPr>
          <p:cNvSpPr txBox="1"/>
          <p:nvPr/>
        </p:nvSpPr>
        <p:spPr>
          <a:xfrm>
            <a:off x="2973101" y="4530704"/>
            <a:ext cx="31977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Estimated time-lapse change of stiffness tensor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EC1E509-F5C6-8542-813A-7281BF7CF810}"/>
              </a:ext>
            </a:extLst>
          </p:cNvPr>
          <p:cNvSpPr txBox="1"/>
          <p:nvPr/>
        </p:nvSpPr>
        <p:spPr>
          <a:xfrm>
            <a:off x="5857239" y="4811160"/>
            <a:ext cx="33492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Estimated time-lapse change of seismic properties</a:t>
            </a:r>
          </a:p>
        </p:txBody>
      </p:sp>
      <p:sp>
        <p:nvSpPr>
          <p:cNvPr id="58" name="Right Arrow 57">
            <a:extLst>
              <a:ext uri="{FF2B5EF4-FFF2-40B4-BE49-F238E27FC236}">
                <a16:creationId xmlns:a16="http://schemas.microsoft.com/office/drawing/2014/main" id="{1B30BB62-DE42-BE48-AD81-4022A1ACB46E}"/>
              </a:ext>
            </a:extLst>
          </p:cNvPr>
          <p:cNvSpPr/>
          <p:nvPr/>
        </p:nvSpPr>
        <p:spPr>
          <a:xfrm rot="10800000">
            <a:off x="2116117" y="4213935"/>
            <a:ext cx="1543820" cy="2509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E79A82-890F-7949-8930-FAE233D3FCF9}"/>
              </a:ext>
            </a:extLst>
          </p:cNvPr>
          <p:cNvSpPr txBox="1"/>
          <p:nvPr/>
        </p:nvSpPr>
        <p:spPr>
          <a:xfrm>
            <a:off x="5197561" y="3858920"/>
            <a:ext cx="1366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Non-deterministic</a:t>
            </a:r>
            <a:r>
              <a:rPr lang="en-US" dirty="0"/>
              <a:t> 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ECAABFE9-1288-7C4E-8C37-2E0BA7A67F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958" y="3528135"/>
            <a:ext cx="1693006" cy="137160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B4035127-F7D0-E148-A88A-0BDD9E838026}"/>
              </a:ext>
            </a:extLst>
          </p:cNvPr>
          <p:cNvSpPr txBox="1"/>
          <p:nvPr/>
        </p:nvSpPr>
        <p:spPr>
          <a:xfrm>
            <a:off x="528015" y="4899735"/>
            <a:ext cx="11928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Estimated strain</a:t>
            </a:r>
          </a:p>
        </p:txBody>
      </p:sp>
      <p:sp>
        <p:nvSpPr>
          <p:cNvPr id="61" name="Right Arrow 60">
            <a:extLst>
              <a:ext uri="{FF2B5EF4-FFF2-40B4-BE49-F238E27FC236}">
                <a16:creationId xmlns:a16="http://schemas.microsoft.com/office/drawing/2014/main" id="{F6030ED2-E1E7-2E47-907A-95712AA7A5FA}"/>
              </a:ext>
            </a:extLst>
          </p:cNvPr>
          <p:cNvSpPr/>
          <p:nvPr/>
        </p:nvSpPr>
        <p:spPr>
          <a:xfrm rot="16200000">
            <a:off x="621564" y="2832403"/>
            <a:ext cx="965835" cy="26502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8036BAA-9419-AF40-A8ED-8D601994067B}"/>
              </a:ext>
            </a:extLst>
          </p:cNvPr>
          <p:cNvSpPr txBox="1"/>
          <p:nvPr/>
        </p:nvSpPr>
        <p:spPr>
          <a:xfrm>
            <a:off x="1124460" y="2828571"/>
            <a:ext cx="2084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Update </a:t>
            </a:r>
            <a:r>
              <a:rPr lang="en-US" sz="1200" dirty="0" err="1"/>
              <a:t>geomechanical</a:t>
            </a:r>
            <a:r>
              <a:rPr lang="en-US" sz="1200" dirty="0"/>
              <a:t>  model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(beyond my work)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8CE1DC1-AC79-0848-98B7-D5016FCE508F}"/>
              </a:ext>
            </a:extLst>
          </p:cNvPr>
          <p:cNvSpPr txBox="1"/>
          <p:nvPr/>
        </p:nvSpPr>
        <p:spPr>
          <a:xfrm>
            <a:off x="5551235" y="3076839"/>
            <a:ext cx="1681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We are here==&gt;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167C783-61C2-9044-8905-A1CF50A411F8}"/>
              </a:ext>
            </a:extLst>
          </p:cNvPr>
          <p:cNvSpPr txBox="1"/>
          <p:nvPr/>
        </p:nvSpPr>
        <p:spPr>
          <a:xfrm>
            <a:off x="48780" y="311914"/>
            <a:ext cx="1493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Starting point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97F61D4-29EE-284E-A25A-49E9D77C4E4B}"/>
              </a:ext>
            </a:extLst>
          </p:cNvPr>
          <p:cNvSpPr txBox="1"/>
          <p:nvPr/>
        </p:nvSpPr>
        <p:spPr>
          <a:xfrm>
            <a:off x="2009577" y="3596161"/>
            <a:ext cx="1518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&lt;== My target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7582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89059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We would like to thank Chevron, ExxonMobil and BHP for sharing the Genesis dataset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SUPRI-B for providing ADGPRS simulation package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Mark A. Meadows (Chevron) and </a:t>
            </a:r>
            <a:r>
              <a:rPr lang="en-US" sz="2400" dirty="0" err="1">
                <a:solidFill>
                  <a:srgbClr val="000000"/>
                </a:solidFill>
              </a:rPr>
              <a:t>Timur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Garipov</a:t>
            </a:r>
            <a:r>
              <a:rPr lang="en-US" sz="2400" dirty="0">
                <a:solidFill>
                  <a:srgbClr val="000000"/>
                </a:solidFill>
              </a:rPr>
              <a:t> (previously Stanford) for their help in this project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BA0A56-743B-8B49-BEB7-1744A8C56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656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75897C47-FD9C-EC42-AFE4-4814D0FCE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847" y="585224"/>
            <a:ext cx="1943100" cy="13716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3AE2FED-ABBA-BA4D-8758-27DB4E1191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8" r="16130"/>
          <a:stretch/>
        </p:blipFill>
        <p:spPr>
          <a:xfrm>
            <a:off x="155320" y="618200"/>
            <a:ext cx="1854257" cy="15513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799BCF-3858-BF49-ACB1-4FC7BE5A8B71}"/>
              </a:ext>
            </a:extLst>
          </p:cNvPr>
          <p:cNvSpPr txBox="1"/>
          <p:nvPr/>
        </p:nvSpPr>
        <p:spPr>
          <a:xfrm>
            <a:off x="2203318" y="845776"/>
            <a:ext cx="1352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  <a:r>
              <a:rPr lang="en-US" sz="1200" baseline="30000" dirty="0"/>
              <a:t>rd</a:t>
            </a:r>
            <a:r>
              <a:rPr lang="en-US" sz="1200" dirty="0"/>
              <a:t> order elasticity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BD1252-AF81-6448-A796-DF9762AA63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9550" y="1122775"/>
            <a:ext cx="712900" cy="3470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41EA29E-963D-0B42-9168-E5CEF2AAE875}"/>
              </a:ext>
            </a:extLst>
          </p:cNvPr>
          <p:cNvSpPr txBox="1"/>
          <p:nvPr/>
        </p:nvSpPr>
        <p:spPr>
          <a:xfrm>
            <a:off x="6857311" y="2652209"/>
            <a:ext cx="1351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Seismic data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1ADB853-35A3-F346-8A5F-FADA83E797E9}"/>
              </a:ext>
            </a:extLst>
          </p:cNvPr>
          <p:cNvSpPr/>
          <p:nvPr/>
        </p:nvSpPr>
        <p:spPr>
          <a:xfrm>
            <a:off x="0" y="2176067"/>
            <a:ext cx="33114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1200" dirty="0">
                <a:solidFill>
                  <a:srgbClr val="000000"/>
                </a:solidFill>
                <a:latin typeface="Source Sans Pro" charset="0"/>
                <a:ea typeface="MS PGothic" panose="020B0600070205080204" pitchFamily="34" charset="-128"/>
                <a:cs typeface="+mn-cs"/>
              </a:rPr>
              <a:t>Coupled flow </a:t>
            </a:r>
            <a:r>
              <a:rPr lang="en-US" sz="1200" dirty="0">
                <a:solidFill>
                  <a:srgbClr val="000000"/>
                </a:solidFill>
                <a:latin typeface="Source Sans Pro" charset="0"/>
                <a:ea typeface="MS PGothic" panose="020B0600070205080204" pitchFamily="34" charset="-128"/>
              </a:rPr>
              <a:t>&amp; </a:t>
            </a:r>
            <a:r>
              <a:rPr lang="en-US" sz="1200" dirty="0">
                <a:solidFill>
                  <a:srgbClr val="000000"/>
                </a:solidFill>
                <a:latin typeface="Source Sans Pro" charset="0"/>
                <a:ea typeface="MS PGothic" panose="020B0600070205080204" pitchFamily="34" charset="-128"/>
                <a:cs typeface="+mn-cs"/>
              </a:rPr>
              <a:t>geomechanics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FC03FF4B-E405-6144-AFEB-A4996887C869}"/>
              </a:ext>
            </a:extLst>
          </p:cNvPr>
          <p:cNvSpPr/>
          <p:nvPr/>
        </p:nvSpPr>
        <p:spPr>
          <a:xfrm>
            <a:off x="2116117" y="1169181"/>
            <a:ext cx="1543820" cy="2509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ED7B2C-9402-9042-9C8F-2CC0832D9AF4}"/>
              </a:ext>
            </a:extLst>
          </p:cNvPr>
          <p:cNvSpPr txBox="1"/>
          <p:nvPr/>
        </p:nvSpPr>
        <p:spPr>
          <a:xfrm>
            <a:off x="3058173" y="1523563"/>
            <a:ext cx="2538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Time-lapse change of stiffness tensor </a:t>
            </a:r>
          </a:p>
        </p:txBody>
      </p:sp>
      <p:sp>
        <p:nvSpPr>
          <p:cNvPr id="48" name="Right Arrow 47">
            <a:extLst>
              <a:ext uri="{FF2B5EF4-FFF2-40B4-BE49-F238E27FC236}">
                <a16:creationId xmlns:a16="http://schemas.microsoft.com/office/drawing/2014/main" id="{F20D9D8C-8418-C942-A478-85E75791A1BD}"/>
              </a:ext>
            </a:extLst>
          </p:cNvPr>
          <p:cNvSpPr/>
          <p:nvPr/>
        </p:nvSpPr>
        <p:spPr>
          <a:xfrm>
            <a:off x="4825228" y="1145549"/>
            <a:ext cx="1543820" cy="2509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Arrow 48">
            <a:extLst>
              <a:ext uri="{FF2B5EF4-FFF2-40B4-BE49-F238E27FC236}">
                <a16:creationId xmlns:a16="http://schemas.microsoft.com/office/drawing/2014/main" id="{3843F640-B87E-094A-AB5C-201C9095AEFE}"/>
              </a:ext>
            </a:extLst>
          </p:cNvPr>
          <p:cNvSpPr/>
          <p:nvPr/>
        </p:nvSpPr>
        <p:spPr>
          <a:xfrm rot="5400000">
            <a:off x="7160380" y="2232358"/>
            <a:ext cx="536751" cy="29327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01BABDA-5D51-2D46-B734-BE5F6CCD8D2D}"/>
              </a:ext>
            </a:extLst>
          </p:cNvPr>
          <p:cNvSpPr txBox="1"/>
          <p:nvPr/>
        </p:nvSpPr>
        <p:spPr>
          <a:xfrm>
            <a:off x="7538421" y="2192565"/>
            <a:ext cx="7697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modeling</a:t>
            </a:r>
          </a:p>
        </p:txBody>
      </p:sp>
      <p:sp>
        <p:nvSpPr>
          <p:cNvPr id="51" name="Right Arrow 50">
            <a:extLst>
              <a:ext uri="{FF2B5EF4-FFF2-40B4-BE49-F238E27FC236}">
                <a16:creationId xmlns:a16="http://schemas.microsoft.com/office/drawing/2014/main" id="{F4FA840B-1411-F248-BE1A-ABEACC514680}"/>
              </a:ext>
            </a:extLst>
          </p:cNvPr>
          <p:cNvSpPr/>
          <p:nvPr/>
        </p:nvSpPr>
        <p:spPr>
          <a:xfrm rot="5400000">
            <a:off x="7121590" y="3125439"/>
            <a:ext cx="614328" cy="29327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F899D1D-FB14-6E4B-AEAE-DC53D0BB4C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5234" y="3535173"/>
            <a:ext cx="1943100" cy="1371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5A55CB-F949-034E-A9C5-9647314AD993}"/>
              </a:ext>
            </a:extLst>
          </p:cNvPr>
          <p:cNvSpPr txBox="1"/>
          <p:nvPr/>
        </p:nvSpPr>
        <p:spPr>
          <a:xfrm>
            <a:off x="6193213" y="1860585"/>
            <a:ext cx="2751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Time-lapse changes of seismic properties</a:t>
            </a:r>
          </a:p>
        </p:txBody>
      </p:sp>
      <p:sp>
        <p:nvSpPr>
          <p:cNvPr id="53" name="Right Arrow 52">
            <a:extLst>
              <a:ext uri="{FF2B5EF4-FFF2-40B4-BE49-F238E27FC236}">
                <a16:creationId xmlns:a16="http://schemas.microsoft.com/office/drawing/2014/main" id="{AA5530BC-1F9C-754D-8372-136B5A219842}"/>
              </a:ext>
            </a:extLst>
          </p:cNvPr>
          <p:cNvSpPr/>
          <p:nvPr/>
        </p:nvSpPr>
        <p:spPr>
          <a:xfrm rot="10800000">
            <a:off x="5009380" y="4183634"/>
            <a:ext cx="1543820" cy="2509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882B0CF6-A5C3-194F-AF18-EE0F07BA82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1205" y="4183634"/>
            <a:ext cx="712900" cy="34707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6738E530-9C31-5E49-9A36-D8A8452DD336}"/>
              </a:ext>
            </a:extLst>
          </p:cNvPr>
          <p:cNvSpPr txBox="1"/>
          <p:nvPr/>
        </p:nvSpPr>
        <p:spPr>
          <a:xfrm>
            <a:off x="2973101" y="4530704"/>
            <a:ext cx="3235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Estimated time-lapse changes of stiffness tensor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EC1E509-F5C6-8542-813A-7281BF7CF810}"/>
              </a:ext>
            </a:extLst>
          </p:cNvPr>
          <p:cNvSpPr txBox="1"/>
          <p:nvPr/>
        </p:nvSpPr>
        <p:spPr>
          <a:xfrm>
            <a:off x="5857239" y="4811160"/>
            <a:ext cx="33861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Estimated time-lapse changes of seismic properties</a:t>
            </a:r>
          </a:p>
        </p:txBody>
      </p:sp>
      <p:sp>
        <p:nvSpPr>
          <p:cNvPr id="58" name="Right Arrow 57">
            <a:extLst>
              <a:ext uri="{FF2B5EF4-FFF2-40B4-BE49-F238E27FC236}">
                <a16:creationId xmlns:a16="http://schemas.microsoft.com/office/drawing/2014/main" id="{1B30BB62-DE42-BE48-AD81-4022A1ACB46E}"/>
              </a:ext>
            </a:extLst>
          </p:cNvPr>
          <p:cNvSpPr/>
          <p:nvPr/>
        </p:nvSpPr>
        <p:spPr>
          <a:xfrm rot="10800000">
            <a:off x="2116117" y="4213935"/>
            <a:ext cx="1543820" cy="2509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E79A82-890F-7949-8930-FAE233D3FCF9}"/>
              </a:ext>
            </a:extLst>
          </p:cNvPr>
          <p:cNvSpPr txBox="1"/>
          <p:nvPr/>
        </p:nvSpPr>
        <p:spPr>
          <a:xfrm>
            <a:off x="5197561" y="3858920"/>
            <a:ext cx="1366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Non-deterministic</a:t>
            </a:r>
            <a:r>
              <a:rPr lang="en-US" dirty="0"/>
              <a:t> 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ECAABFE9-1288-7C4E-8C37-2E0BA7A67F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958" y="3528135"/>
            <a:ext cx="1693006" cy="137160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B4035127-F7D0-E148-A88A-0BDD9E838026}"/>
              </a:ext>
            </a:extLst>
          </p:cNvPr>
          <p:cNvSpPr txBox="1"/>
          <p:nvPr/>
        </p:nvSpPr>
        <p:spPr>
          <a:xfrm>
            <a:off x="528015" y="4899735"/>
            <a:ext cx="11928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Estimated strain</a:t>
            </a:r>
          </a:p>
        </p:txBody>
      </p:sp>
      <p:sp>
        <p:nvSpPr>
          <p:cNvPr id="61" name="Right Arrow 60">
            <a:extLst>
              <a:ext uri="{FF2B5EF4-FFF2-40B4-BE49-F238E27FC236}">
                <a16:creationId xmlns:a16="http://schemas.microsoft.com/office/drawing/2014/main" id="{F6030ED2-E1E7-2E47-907A-95712AA7A5FA}"/>
              </a:ext>
            </a:extLst>
          </p:cNvPr>
          <p:cNvSpPr/>
          <p:nvPr/>
        </p:nvSpPr>
        <p:spPr>
          <a:xfrm rot="16200000">
            <a:off x="621564" y="2832403"/>
            <a:ext cx="965835" cy="26502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EE5A6C-95DB-2C43-99E3-40727E1603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Thank you and questions?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A281D93-2FBF-0A4F-882F-231155B9129F}"/>
              </a:ext>
            </a:extLst>
          </p:cNvPr>
          <p:cNvSpPr txBox="1"/>
          <p:nvPr/>
        </p:nvSpPr>
        <p:spPr>
          <a:xfrm>
            <a:off x="5551235" y="3076839"/>
            <a:ext cx="1681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We are here==&gt;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72E4A2-158E-4542-896C-913E98C31832}"/>
              </a:ext>
            </a:extLst>
          </p:cNvPr>
          <p:cNvSpPr txBox="1"/>
          <p:nvPr/>
        </p:nvSpPr>
        <p:spPr>
          <a:xfrm>
            <a:off x="7524750" y="3096691"/>
            <a:ext cx="13919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Inversion (FWI, </a:t>
            </a:r>
            <a:r>
              <a:rPr lang="en-US" sz="1200" dirty="0" err="1"/>
              <a:t>etc</a:t>
            </a:r>
            <a:r>
              <a:rPr lang="en-US" sz="1200" dirty="0"/>
              <a:t>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85B4387-D86A-6242-9B3D-F1C1E0138D49}"/>
              </a:ext>
            </a:extLst>
          </p:cNvPr>
          <p:cNvSpPr txBox="1"/>
          <p:nvPr/>
        </p:nvSpPr>
        <p:spPr>
          <a:xfrm>
            <a:off x="1124460" y="2828571"/>
            <a:ext cx="2084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Update </a:t>
            </a:r>
            <a:r>
              <a:rPr lang="en-US" sz="1200" dirty="0" err="1"/>
              <a:t>geomechanical</a:t>
            </a:r>
            <a:r>
              <a:rPr lang="en-US" sz="1200" dirty="0"/>
              <a:t>  model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(beyond my work)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2FC23DE-C160-C04C-8B0C-B18C531D0444}"/>
              </a:ext>
            </a:extLst>
          </p:cNvPr>
          <p:cNvSpPr txBox="1"/>
          <p:nvPr/>
        </p:nvSpPr>
        <p:spPr>
          <a:xfrm>
            <a:off x="2009577" y="3596161"/>
            <a:ext cx="1518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&lt;== My target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CF52DE9-C2C5-244A-86EC-9A9096FFB8FF}"/>
              </a:ext>
            </a:extLst>
          </p:cNvPr>
          <p:cNvSpPr txBox="1"/>
          <p:nvPr/>
        </p:nvSpPr>
        <p:spPr>
          <a:xfrm>
            <a:off x="48780" y="311914"/>
            <a:ext cx="1493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Starting point</a:t>
            </a:r>
          </a:p>
        </p:txBody>
      </p:sp>
    </p:spTree>
    <p:extLst>
      <p:ext uri="{BB962C8B-B14F-4D97-AF65-F5344CB8AC3E}">
        <p14:creationId xmlns:p14="http://schemas.microsoft.com/office/powerpoint/2010/main" val="32453201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BA0A56-743B-8B49-BEB7-1744A8C56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54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219157-D7EB-0243-95FF-D6985E3485A8}"/>
              </a:ext>
            </a:extLst>
          </p:cNvPr>
          <p:cNvSpPr txBox="1"/>
          <p:nvPr/>
        </p:nvSpPr>
        <p:spPr>
          <a:xfrm>
            <a:off x="0" y="1934718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00"/>
                </a:solidFill>
              </a:rPr>
              <a:t>END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7104596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BA0A56-743B-8B49-BEB7-1744A8C56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55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219157-D7EB-0243-95FF-D6985E3485A8}"/>
              </a:ext>
            </a:extLst>
          </p:cNvPr>
          <p:cNvSpPr txBox="1"/>
          <p:nvPr/>
        </p:nvSpPr>
        <p:spPr>
          <a:xfrm>
            <a:off x="0" y="193471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Backup slides #1: 4D FWI strategies  </a:t>
            </a:r>
          </a:p>
        </p:txBody>
      </p:sp>
    </p:spTree>
    <p:extLst>
      <p:ext uri="{BB962C8B-B14F-4D97-AF65-F5344CB8AC3E}">
        <p14:creationId xmlns:p14="http://schemas.microsoft.com/office/powerpoint/2010/main" val="721660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1E5600-37BB-0942-AA7E-D077FB98D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56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B03B62-23D1-0649-92C0-9927E77457A8}"/>
              </a:ext>
            </a:extLst>
          </p:cNvPr>
          <p:cNvSpPr txBox="1"/>
          <p:nvPr/>
        </p:nvSpPr>
        <p:spPr>
          <a:xfrm>
            <a:off x="0" y="6029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FWI on simple synthetic model: baseline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A42183-B3A8-424F-9256-F536E0EA3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" y="1617763"/>
            <a:ext cx="2922363" cy="21593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10DB72-D4D2-CC41-991A-A254D7A9A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1164" y="1674942"/>
            <a:ext cx="2821672" cy="20176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9A41E9-35EB-6549-8BDF-844880DA9E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9164" y="1658405"/>
            <a:ext cx="2821672" cy="20507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2B395C-B3AC-0444-BA7E-3E27D2BCDD28}"/>
              </a:ext>
            </a:extLst>
          </p:cNvPr>
          <p:cNvSpPr txBox="1"/>
          <p:nvPr/>
        </p:nvSpPr>
        <p:spPr>
          <a:xfrm>
            <a:off x="639139" y="3777065"/>
            <a:ext cx="1666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Vertical velocity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118428-2975-7F49-BF3A-129D66D86258}"/>
              </a:ext>
            </a:extLst>
          </p:cNvPr>
          <p:cNvSpPr txBox="1"/>
          <p:nvPr/>
        </p:nvSpPr>
        <p:spPr>
          <a:xfrm>
            <a:off x="4143613" y="3718954"/>
            <a:ext cx="856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Epsilon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DCE33E-EAAF-AE49-A35B-20324B4A80CF}"/>
              </a:ext>
            </a:extLst>
          </p:cNvPr>
          <p:cNvSpPr txBox="1"/>
          <p:nvPr/>
        </p:nvSpPr>
        <p:spPr>
          <a:xfrm>
            <a:off x="7264184" y="3718954"/>
            <a:ext cx="680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Delta</a:t>
            </a:r>
          </a:p>
        </p:txBody>
      </p:sp>
    </p:spTree>
    <p:extLst>
      <p:ext uri="{BB962C8B-B14F-4D97-AF65-F5344CB8AC3E}">
        <p14:creationId xmlns:p14="http://schemas.microsoft.com/office/powerpoint/2010/main" val="19200701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BA0A56-743B-8B49-BEB7-1744A8C56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57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219157-D7EB-0243-95FF-D6985E3485A8}"/>
              </a:ext>
            </a:extLst>
          </p:cNvPr>
          <p:cNvSpPr txBox="1"/>
          <p:nvPr/>
        </p:nvSpPr>
        <p:spPr>
          <a:xfrm>
            <a:off x="0" y="193471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Backup slides #</a:t>
            </a:r>
            <a:r>
              <a:rPr lang="en-US" altLang="zh-CN" sz="3200" dirty="0">
                <a:solidFill>
                  <a:srgbClr val="000000"/>
                </a:solidFill>
              </a:rPr>
              <a:t>2</a:t>
            </a:r>
            <a:r>
              <a:rPr lang="en-US" sz="3200" dirty="0">
                <a:solidFill>
                  <a:srgbClr val="000000"/>
                </a:solidFill>
              </a:rPr>
              <a:t>: image alignment</a:t>
            </a:r>
          </a:p>
        </p:txBody>
      </p:sp>
    </p:spTree>
    <p:extLst>
      <p:ext uri="{BB962C8B-B14F-4D97-AF65-F5344CB8AC3E}">
        <p14:creationId xmlns:p14="http://schemas.microsoft.com/office/powerpoint/2010/main" val="16211534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1E5600-37BB-0942-AA7E-D077FB98D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58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B03B62-23D1-0649-92C0-9927E77457A8}"/>
              </a:ext>
            </a:extLst>
          </p:cNvPr>
          <p:cNvSpPr txBox="1"/>
          <p:nvPr/>
        </p:nvSpPr>
        <p:spPr>
          <a:xfrm>
            <a:off x="0" y="6029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Physical constraints</a:t>
            </a:r>
          </a:p>
        </p:txBody>
      </p:sp>
      <p:sp>
        <p:nvSpPr>
          <p:cNvPr id="29" name="Rectangle 9">
            <a:extLst>
              <a:ext uri="{FF2B5EF4-FFF2-40B4-BE49-F238E27FC236}">
                <a16:creationId xmlns:a16="http://schemas.microsoft.com/office/drawing/2014/main" id="{8F38578E-ACE8-8447-A0C2-324F6C9A4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93410"/>
            <a:ext cx="4477732" cy="1532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23177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17525" indent="-285750">
              <a:buFont typeface="Arial" panose="020B0604020202020204" pitchFamily="34" charset="0"/>
              <a:buChar char="•"/>
            </a:pPr>
            <a:endParaRPr lang="en-US" altLang="en-US" sz="1400" b="1" dirty="0">
              <a:solidFill>
                <a:srgbClr val="000000"/>
              </a:solidFill>
              <a:ea typeface="MS PGothic" panose="020B0600070205080204" pitchFamily="34" charset="-128"/>
            </a:endParaRPr>
          </a:p>
          <a:p>
            <a:pPr marL="517525" indent="-285750">
              <a:buFont typeface="Arial" panose="020B0604020202020204" pitchFamily="34" charset="0"/>
              <a:buChar char="•"/>
            </a:pPr>
            <a:r>
              <a:rPr lang="en-US" altLang="en-US" sz="1400" b="1" dirty="0">
                <a:solidFill>
                  <a:srgbClr val="000000"/>
                </a:solidFill>
                <a:ea typeface="MS PGothic" panose="020B0600070205080204" pitchFamily="34" charset="-128"/>
              </a:rPr>
              <a:t>Misalignment mostly due to change in </a:t>
            </a:r>
            <a:r>
              <a:rPr lang="en-US" altLang="en-US" sz="1400" b="1" dirty="0" err="1">
                <a:solidFill>
                  <a:srgbClr val="000000"/>
                </a:solidFill>
                <a:ea typeface="MS PGothic" panose="020B0600070205080204" pitchFamily="34" charset="-128"/>
              </a:rPr>
              <a:t>V</a:t>
            </a:r>
            <a:r>
              <a:rPr lang="en-US" altLang="en-US" sz="1400" b="1" baseline="-25000" dirty="0" err="1">
                <a:solidFill>
                  <a:srgbClr val="000000"/>
                </a:solidFill>
                <a:ea typeface="MS PGothic" panose="020B0600070205080204" pitchFamily="34" charset="-128"/>
              </a:rPr>
              <a:t>z</a:t>
            </a:r>
            <a:endParaRPr lang="en-US" altLang="en-US" sz="1400" b="1" baseline="-25000" dirty="0">
              <a:solidFill>
                <a:srgbClr val="000000"/>
              </a:solidFill>
              <a:ea typeface="MS PGothic" panose="020B0600070205080204" pitchFamily="34" charset="-128"/>
            </a:endParaRPr>
          </a:p>
          <a:p>
            <a:pPr marL="517525" indent="-285750">
              <a:buFont typeface="Arial" panose="020B0604020202020204" pitchFamily="34" charset="0"/>
              <a:buChar char="•"/>
            </a:pPr>
            <a:endParaRPr lang="en-US" altLang="en-US" sz="1400" b="1" baseline="-25000" dirty="0">
              <a:solidFill>
                <a:srgbClr val="000000"/>
              </a:solidFill>
              <a:ea typeface="MS PGothic" panose="020B0600070205080204" pitchFamily="34" charset="-128"/>
            </a:endParaRPr>
          </a:p>
          <a:p>
            <a:pPr marL="517525" indent="-285750">
              <a:buFont typeface="Arial" panose="020B0604020202020204" pitchFamily="34" charset="0"/>
              <a:buChar char="•"/>
            </a:pPr>
            <a:r>
              <a:rPr lang="en-US" altLang="en-US" sz="1400" b="1" dirty="0">
                <a:solidFill>
                  <a:srgbClr val="000000"/>
                </a:solidFill>
                <a:ea typeface="MS PGothic" panose="020B0600070205080204" pitchFamily="34" charset="-128"/>
              </a:rPr>
              <a:t>We may use image alignment as regularization to estimate change in </a:t>
            </a:r>
            <a:r>
              <a:rPr lang="en-US" altLang="en-US" sz="1400" b="1" dirty="0" err="1">
                <a:solidFill>
                  <a:srgbClr val="000000"/>
                </a:solidFill>
                <a:ea typeface="MS PGothic" panose="020B0600070205080204" pitchFamily="34" charset="-128"/>
              </a:rPr>
              <a:t>V</a:t>
            </a:r>
            <a:r>
              <a:rPr lang="en-US" altLang="en-US" sz="1400" b="1" baseline="-25000" dirty="0" err="1">
                <a:solidFill>
                  <a:srgbClr val="000000"/>
                </a:solidFill>
                <a:ea typeface="MS PGothic" panose="020B0600070205080204" pitchFamily="34" charset="-128"/>
              </a:rPr>
              <a:t>z</a:t>
            </a:r>
            <a:endParaRPr lang="en-US" altLang="en-US" sz="1400" dirty="0">
              <a:solidFill>
                <a:srgbClr val="FF0000"/>
              </a:solidFill>
              <a:ea typeface="MS PGothic" panose="020B0600070205080204" pitchFamily="34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A6477E-6085-054B-A04D-5544D3A3E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84" y="729485"/>
            <a:ext cx="307672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03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B9331A-F8EB-4A42-9DB3-9279D39396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8" r="16130"/>
          <a:stretch/>
        </p:blipFill>
        <p:spPr>
          <a:xfrm>
            <a:off x="157615" y="560238"/>
            <a:ext cx="2732278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D06FBD-BB18-214B-A55D-7FC9DB579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656" y="446480"/>
            <a:ext cx="2999936" cy="253308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8313874-424C-2D40-B0E0-9EEAE15752FC}"/>
              </a:ext>
            </a:extLst>
          </p:cNvPr>
          <p:cNvSpPr/>
          <p:nvPr/>
        </p:nvSpPr>
        <p:spPr>
          <a:xfrm>
            <a:off x="6143923" y="2958037"/>
            <a:ext cx="286149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1500" dirty="0">
                <a:solidFill>
                  <a:srgbClr val="000000"/>
                </a:solidFill>
                <a:latin typeface="Source Sans Pro" charset="0"/>
                <a:ea typeface="MS PGothic" panose="020B0600070205080204" pitchFamily="34" charset="-128"/>
                <a:cs typeface="+mn-cs"/>
              </a:rPr>
              <a:t>Seismic modeling &amp; inversion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381294-0CD0-C44D-941C-56D22613A620}"/>
              </a:ext>
            </a:extLst>
          </p:cNvPr>
          <p:cNvSpPr/>
          <p:nvPr/>
        </p:nvSpPr>
        <p:spPr>
          <a:xfrm>
            <a:off x="179713" y="2888388"/>
            <a:ext cx="287457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1500" dirty="0">
                <a:solidFill>
                  <a:srgbClr val="000000"/>
                </a:solidFill>
                <a:latin typeface="Source Sans Pro" charset="0"/>
                <a:ea typeface="MS PGothic" panose="020B0600070205080204" pitchFamily="34" charset="-128"/>
                <a:cs typeface="+mn-cs"/>
              </a:rPr>
              <a:t>Coupled flow &amp; geomechanics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F8A8D5D8-65D2-104C-800D-510D86426026}"/>
              </a:ext>
            </a:extLst>
          </p:cNvPr>
          <p:cNvSpPr/>
          <p:nvPr/>
        </p:nvSpPr>
        <p:spPr>
          <a:xfrm>
            <a:off x="2974107" y="1360338"/>
            <a:ext cx="2922516" cy="3429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2098D7-64E9-9D4B-92CF-5635A9714A24}"/>
              </a:ext>
            </a:extLst>
          </p:cNvPr>
          <p:cNvSpPr txBox="1"/>
          <p:nvPr/>
        </p:nvSpPr>
        <p:spPr>
          <a:xfrm>
            <a:off x="2956844" y="1052561"/>
            <a:ext cx="2939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seismic model for synthetic FWI study</a:t>
            </a: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203F0A8F-16B2-5A48-970D-48908BE23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197" y="3351154"/>
            <a:ext cx="8660803" cy="1792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23177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57200" eaLnBrk="1" hangingPunct="1"/>
            <a:r>
              <a:rPr lang="en-US" altLang="en-US" sz="1600" b="1" dirty="0">
                <a:solidFill>
                  <a:srgbClr val="000000"/>
                </a:solidFill>
                <a:ea typeface="MS PGothic" panose="020B0600070205080204" pitchFamily="34" charset="-128"/>
                <a:cs typeface="+mn-cs"/>
              </a:rPr>
              <a:t>Goal # 1</a:t>
            </a:r>
            <a:r>
              <a:rPr lang="en-US" altLang="en-US" sz="1600" dirty="0">
                <a:solidFill>
                  <a:srgbClr val="000000"/>
                </a:solidFill>
                <a:ea typeface="MS PGothic" panose="020B0600070205080204" pitchFamily="34" charset="-128"/>
                <a:cs typeface="+mn-cs"/>
              </a:rPr>
              <a:t>: feasibility to build time-lapse seismic model?</a:t>
            </a:r>
          </a:p>
          <a:p>
            <a:pPr defTabSz="457200" eaLnBrk="1" hangingPunct="1"/>
            <a:endParaRPr lang="en-US" altLang="en-US" sz="1600" dirty="0">
              <a:solidFill>
                <a:srgbClr val="000000"/>
              </a:solidFill>
              <a:ea typeface="MS PGothic" panose="020B0600070205080204" pitchFamily="34" charset="-128"/>
              <a:cs typeface="+mn-cs"/>
            </a:endParaRPr>
          </a:p>
          <a:p>
            <a:pPr defTabSz="457200" eaLnBrk="1" hangingPunct="1"/>
            <a:r>
              <a:rPr lang="en-US" altLang="en-US" sz="1600" b="1" dirty="0">
                <a:solidFill>
                  <a:srgbClr val="000000"/>
                </a:solidFill>
                <a:ea typeface="MS PGothic" panose="020B0600070205080204" pitchFamily="34" charset="-128"/>
              </a:rPr>
              <a:t>Goal # 2</a:t>
            </a:r>
            <a:r>
              <a:rPr lang="en-US" altLang="en-US" sz="1600" dirty="0">
                <a:solidFill>
                  <a:srgbClr val="000000"/>
                </a:solidFill>
                <a:ea typeface="MS PGothic" panose="020B0600070205080204" pitchFamily="34" charset="-128"/>
              </a:rPr>
              <a:t>: understand the limitations of the acquisition geometry. </a:t>
            </a:r>
          </a:p>
          <a:p>
            <a:pPr defTabSz="457200" eaLnBrk="1" hangingPunct="1"/>
            <a:endParaRPr lang="en-US" altLang="en-US" sz="1600" dirty="0">
              <a:solidFill>
                <a:srgbClr val="000000"/>
              </a:solidFill>
              <a:ea typeface="MS PGothic" panose="020B0600070205080204" pitchFamily="34" charset="-128"/>
            </a:endParaRPr>
          </a:p>
          <a:p>
            <a:pPr defTabSz="457200" eaLnBrk="1" hangingPunct="1"/>
            <a:r>
              <a:rPr lang="en-US" altLang="en-US" sz="1600" b="1" dirty="0">
                <a:solidFill>
                  <a:srgbClr val="000000"/>
                </a:solidFill>
                <a:ea typeface="MS PGothic" panose="020B0600070205080204" pitchFamily="34" charset="-128"/>
                <a:cs typeface="+mn-cs"/>
              </a:rPr>
              <a:t>Goal # 3</a:t>
            </a:r>
            <a:r>
              <a:rPr lang="en-US" altLang="en-US" sz="1600" dirty="0">
                <a:solidFill>
                  <a:srgbClr val="000000"/>
                </a:solidFill>
                <a:ea typeface="MS PGothic" panose="020B0600070205080204" pitchFamily="34" charset="-128"/>
                <a:cs typeface="+mn-cs"/>
              </a:rPr>
              <a:t>: develop 4D FWI strategies. </a:t>
            </a:r>
            <a:endParaRPr lang="en-US" altLang="en-US" sz="1600" dirty="0">
              <a:solidFill>
                <a:srgbClr val="C00000"/>
              </a:solidFill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E73543E-987B-FF4C-8300-1022CAF4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023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This presentation: feasibility study of geomechanics to seismic</a:t>
            </a:r>
          </a:p>
        </p:txBody>
      </p:sp>
    </p:spTree>
    <p:extLst>
      <p:ext uri="{BB962C8B-B14F-4D97-AF65-F5344CB8AC3E}">
        <p14:creationId xmlns:p14="http://schemas.microsoft.com/office/powerpoint/2010/main" val="486854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3724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/>
              <a:t>Is there a measurable 4D anisotropic effect from seismic data?</a:t>
            </a:r>
          </a:p>
          <a:p>
            <a:pPr algn="ctr"/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7886" y="4881890"/>
            <a:ext cx="27622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M.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Maharramov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Ph.D. Thesis, SEP-162, 2016</a:t>
            </a:r>
          </a:p>
        </p:txBody>
      </p:sp>
      <p:pic>
        <p:nvPicPr>
          <p:cNvPr id="5" name="Picture 4" descr="Genesis-dv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05" y="1111345"/>
            <a:ext cx="6619138" cy="34049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8908" y="4481780"/>
            <a:ext cx="29959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Time-lapse velocity change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0138BE-726A-F840-AA82-E292A0250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6</a:t>
            </a:fld>
            <a:endParaRPr 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47668887-F228-9B4C-817B-2DCBA7A63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48297"/>
            <a:ext cx="5092709" cy="99170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/>
          <a:lstStyle>
            <a:lvl1pPr marL="231775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17525" indent="-285750" defTabSz="457200" eaLnBrk="1" hangingPunct="1">
              <a:buFont typeface="Arial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  <a:ea typeface="MS PGothic" panose="020B0600070205080204" pitchFamily="34" charset="-128"/>
              </a:rPr>
              <a:t>Our goal is to go beyond isotropic model to make connection between seismic and geomechanics</a:t>
            </a:r>
          </a:p>
        </p:txBody>
      </p:sp>
    </p:spTree>
    <p:extLst>
      <p:ext uri="{BB962C8B-B14F-4D97-AF65-F5344CB8AC3E}">
        <p14:creationId xmlns:p14="http://schemas.microsoft.com/office/powerpoint/2010/main" val="782270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72773A6-AB85-9E4D-B6F8-CA42911FDC02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8968" y="481712"/>
            <a:ext cx="9144000" cy="461772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4AEBC4-371F-2F40-AAE0-B6F5F35DC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231E76-6DD4-7B41-A812-DA3D859ED4E8}"/>
              </a:ext>
            </a:extLst>
          </p:cNvPr>
          <p:cNvSpPr txBox="1"/>
          <p:nvPr/>
        </p:nvSpPr>
        <p:spPr>
          <a:xfrm>
            <a:off x="3591616" y="2215299"/>
            <a:ext cx="2573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Middle panel will be muted at presentation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F41128-45AB-0146-8A28-48702230EDAA}"/>
              </a:ext>
            </a:extLst>
          </p:cNvPr>
          <p:cNvSpPr/>
          <p:nvPr/>
        </p:nvSpPr>
        <p:spPr>
          <a:xfrm>
            <a:off x="3145670" y="470975"/>
            <a:ext cx="3252247" cy="4617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9E759C-CEF2-A046-B9F2-BB317C768355}"/>
              </a:ext>
            </a:extLst>
          </p:cNvPr>
          <p:cNvSpPr txBox="1"/>
          <p:nvPr/>
        </p:nvSpPr>
        <p:spPr>
          <a:xfrm>
            <a:off x="376989" y="4507924"/>
            <a:ext cx="2410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Maximum offset 4.5 km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388AE7-E2C6-5345-A128-D40F921F84B0}"/>
              </a:ext>
            </a:extLst>
          </p:cNvPr>
          <p:cNvSpPr txBox="1"/>
          <p:nvPr/>
        </p:nvSpPr>
        <p:spPr>
          <a:xfrm>
            <a:off x="6707787" y="4512041"/>
            <a:ext cx="2410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Maximum offset 7.2 km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655D1B-BBB2-F544-A031-6DC44A3B0404}"/>
              </a:ext>
            </a:extLst>
          </p:cNvPr>
          <p:cNvSpPr txBox="1"/>
          <p:nvPr/>
        </p:nvSpPr>
        <p:spPr>
          <a:xfrm>
            <a:off x="295560" y="885632"/>
            <a:ext cx="2573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Baseline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97F0F9-E7F9-C04C-9F75-E50C74C644D2}"/>
              </a:ext>
            </a:extLst>
          </p:cNvPr>
          <p:cNvSpPr txBox="1"/>
          <p:nvPr/>
        </p:nvSpPr>
        <p:spPr>
          <a:xfrm>
            <a:off x="6707787" y="885632"/>
            <a:ext cx="2573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Monitor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09" y="-94492"/>
            <a:ext cx="91304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Common shot gathers after data re-processing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5898ED-A9D4-A94E-A37A-1E8CD2346B90}"/>
              </a:ext>
            </a:extLst>
          </p:cNvPr>
          <p:cNvSpPr/>
          <p:nvPr/>
        </p:nvSpPr>
        <p:spPr>
          <a:xfrm>
            <a:off x="13509" y="4933818"/>
            <a:ext cx="9130491" cy="232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386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09" y="13508"/>
            <a:ext cx="9130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RTM images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7D986F-6E9C-E74E-829D-227B05FCB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8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15986E-163B-7A46-9A14-110944F82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8" y="418641"/>
            <a:ext cx="9130491" cy="472485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3FD9044-650D-8C4F-9B92-62672D478394}"/>
              </a:ext>
            </a:extLst>
          </p:cNvPr>
          <p:cNvSpPr/>
          <p:nvPr/>
        </p:nvSpPr>
        <p:spPr>
          <a:xfrm>
            <a:off x="3451860" y="3421380"/>
            <a:ext cx="1501140" cy="98298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8F3702-5365-7140-9ACA-77C995C6FCA2}"/>
              </a:ext>
            </a:extLst>
          </p:cNvPr>
          <p:cNvSpPr txBox="1"/>
          <p:nvPr/>
        </p:nvSpPr>
        <p:spPr>
          <a:xfrm>
            <a:off x="0" y="4767264"/>
            <a:ext cx="2440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Ma et al., SEP 168, 2017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C0CAE9-F444-514D-BB92-DE3FD8EED3A0}"/>
              </a:ext>
            </a:extLst>
          </p:cNvPr>
          <p:cNvSpPr txBox="1"/>
          <p:nvPr/>
        </p:nvSpPr>
        <p:spPr>
          <a:xfrm>
            <a:off x="5534100" y="955368"/>
            <a:ext cx="3609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VTI model is built based on NMO velocity</a:t>
            </a:r>
          </a:p>
          <a:p>
            <a:r>
              <a:rPr lang="en-US" sz="1600" dirty="0">
                <a:solidFill>
                  <a:schemeClr val="bg1"/>
                </a:solidFill>
              </a:rPr>
              <a:t>Not updated with FWI, tomography, </a:t>
            </a:r>
            <a:r>
              <a:rPr lang="en-US" sz="1600" dirty="0" err="1">
                <a:solidFill>
                  <a:schemeClr val="bg1"/>
                </a:solidFill>
              </a:rPr>
              <a:t>etc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002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25342</TotalTime>
  <Words>2219</Words>
  <Application>Microsoft Macintosh PowerPoint</Application>
  <PresentationFormat>On-screen Show (16:9)</PresentationFormat>
  <Paragraphs>479</Paragraphs>
  <Slides>59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6" baseType="lpstr">
      <vt:lpstr>MS PGothic</vt:lpstr>
      <vt:lpstr>宋体</vt:lpstr>
      <vt:lpstr>Source Sans Pro</vt:lpstr>
      <vt:lpstr>Arial</vt:lpstr>
      <vt:lpstr>Calibri</vt:lpstr>
      <vt:lpstr>Wingdings</vt:lpstr>
      <vt:lpstr>Office Theme</vt:lpstr>
      <vt:lpstr>Time-lapse full waveform inversion (FWI):  estimating stress-induced anisotropic parameter changes</vt:lpstr>
      <vt:lpstr>PowerPoint Presentation</vt:lpstr>
      <vt:lpstr>Genesis (GOM) production wells – Failed in Red</vt:lpstr>
      <vt:lpstr>PowerPoint Presentation</vt:lpstr>
      <vt:lpstr>PowerPoint Presentation</vt:lpstr>
      <vt:lpstr>This presentation: feasibility study of geomechanics to seismic</vt:lpstr>
      <vt:lpstr>PowerPoint Presentation</vt:lpstr>
      <vt:lpstr>PowerPoint Presentation</vt:lpstr>
      <vt:lpstr>PowerPoint Presentation</vt:lpstr>
      <vt:lpstr>Analysis of depth shifts in migrated images Migrate both baseline and monitor data, with the same VTI model  </vt:lpstr>
      <vt:lpstr>Analysis of depth shifts in migrated images Migrate both baseline and monitor data, with the same VTI model  </vt:lpstr>
      <vt:lpstr>Analysis of depth shifts in migrated images Migrate both baseline and monitor data, with the same VTI model  </vt:lpstr>
      <vt:lpstr>Analysis of depth shifts in migrated images Migrate both baseline and monitor data, with the same VTI model  </vt:lpstr>
      <vt:lpstr>Analysis of depth shifts in migrated images Migrate both baseline and monitor data, with the same VTI model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presentation: feasibility study of geomechanics to seismic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</dc:creator>
  <cp:lastModifiedBy>Yinbin Ma</cp:lastModifiedBy>
  <cp:revision>1339</cp:revision>
  <cp:lastPrinted>2015-05-07T17:11:39Z</cp:lastPrinted>
  <dcterms:created xsi:type="dcterms:W3CDTF">2014-09-05T17:23:29Z</dcterms:created>
  <dcterms:modified xsi:type="dcterms:W3CDTF">2019-05-14T13:51:57Z</dcterms:modified>
</cp:coreProperties>
</file>