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10"/>
  </p:notesMasterIdLst>
  <p:handoutMasterIdLst>
    <p:handoutMasterId r:id="rId11"/>
  </p:handoutMasterIdLst>
  <p:sldIdLst>
    <p:sldId id="265" r:id="rId4"/>
    <p:sldId id="272" r:id="rId5"/>
    <p:sldId id="280" r:id="rId6"/>
    <p:sldId id="281" r:id="rId7"/>
    <p:sldId id="282" r:id="rId8"/>
    <p:sldId id="28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965" autoAdjust="0"/>
  </p:normalViewPr>
  <p:slideViewPr>
    <p:cSldViewPr snapToGrid="0" snapToObjects="1">
      <p:cViewPr>
        <p:scale>
          <a:sx n="100" d="100"/>
          <a:sy n="100" d="100"/>
        </p:scale>
        <p:origin x="-72" y="-7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7FC95-02A4-4320-8920-0DAAF564F90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2BBC3-409A-4B39-83DA-F445DF4A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72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7E7CD-3A1D-FA4F-8147-104630E2E595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26796-55E0-BA46-B77B-4B3EDDA1C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evening everyone, thank you for  being</a:t>
            </a:r>
            <a:r>
              <a:rPr lang="en-US" baseline="0" dirty="0" smtClean="0"/>
              <a:t> here. </a:t>
            </a:r>
          </a:p>
          <a:p>
            <a:r>
              <a:rPr lang="en-US" baseline="0" dirty="0" smtClean="0"/>
              <a:t>I am a 5</a:t>
            </a:r>
            <a:r>
              <a:rPr lang="en-US" baseline="30000" dirty="0" smtClean="0"/>
              <a:t>th</a:t>
            </a:r>
            <a:r>
              <a:rPr lang="en-US" baseline="0" dirty="0" smtClean="0"/>
              <a:t> year student in SEP. </a:t>
            </a:r>
          </a:p>
          <a:p>
            <a:r>
              <a:rPr lang="en-US" baseline="0" dirty="0" smtClean="0"/>
              <a:t>My research focus on advance imaging algorithm using linearized inversion (commonly known as LSRTM). </a:t>
            </a:r>
          </a:p>
          <a:p>
            <a:r>
              <a:rPr lang="en-US" baseline="0" dirty="0" smtClean="0"/>
              <a:t>My main interest is on imaging with multiples. I use inversion to get extra subsurface illumination from the multiples in hard to image areas.</a:t>
            </a:r>
          </a:p>
          <a:p>
            <a:r>
              <a:rPr lang="en-US" baseline="0" dirty="0" smtClean="0"/>
              <a:t>My other research involves joint imaging of up- and down-going OBN data and to combine streamer and OBN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1B7A-5CF1-FA40-A9B7-846F854200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5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5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4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4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DF2D-DC32-4BF7-82EF-9E7D7C62D0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47927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2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9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1063229"/>
            <a:ext cx="91440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1204"/>
            <a:ext cx="8229600" cy="536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81050"/>
            <a:ext cx="8229600" cy="3813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B509-9B8B-0947-BA0A-0F26A92EEA2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5AB8-E540-2348-84FA-630CCFF926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644129"/>
            <a:ext cx="91440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2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1204"/>
            <a:ext cx="8229600" cy="536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8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Yang Zhang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5</a:t>
            </a:r>
            <a:r>
              <a:rPr lang="en-US" sz="2800" dirty="0" smtClean="0">
                <a:latin typeface="Arial"/>
                <a:cs typeface="Arial"/>
              </a:rPr>
              <a:t>th year PhD student</a:t>
            </a:r>
          </a:p>
          <a:p>
            <a:r>
              <a:rPr lang="en-US" sz="2800" dirty="0" smtClean="0">
                <a:latin typeface="Arial"/>
                <a:cs typeface="Arial"/>
              </a:rPr>
              <a:t>RMO based wave-equation migration velocity analysis</a:t>
            </a:r>
          </a:p>
          <a:p>
            <a:r>
              <a:rPr lang="en-US" sz="2400" dirty="0" smtClean="0">
                <a:latin typeface="Arial"/>
                <a:cs typeface="Arial"/>
              </a:rPr>
              <a:t>2011, steering filter with Schlumberger</a:t>
            </a:r>
          </a:p>
          <a:p>
            <a:r>
              <a:rPr lang="en-US" sz="2400" dirty="0" smtClean="0">
                <a:latin typeface="Arial"/>
                <a:cs typeface="Arial"/>
              </a:rPr>
              <a:t>2012,2013 </a:t>
            </a:r>
            <a:r>
              <a:rPr lang="en-US" sz="2400" dirty="0" smtClean="0">
                <a:latin typeface="Arial"/>
                <a:cs typeface="Arial"/>
              </a:rPr>
              <a:t>RTM WEMVA with </a:t>
            </a:r>
            <a:r>
              <a:rPr lang="en-US" sz="2400" dirty="0" smtClean="0">
                <a:latin typeface="Arial"/>
                <a:cs typeface="Arial"/>
              </a:rPr>
              <a:t>Chevron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seg2013 abstract on partial stack-power-maximization objective function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advTm="228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RMO based WEMVA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781051"/>
            <a:ext cx="8229600" cy="10096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dirty="0"/>
              <a:t>similar workflow </a:t>
            </a:r>
            <a:r>
              <a:rPr lang="en-US" sz="2800" dirty="0" smtClean="0"/>
              <a:t>from ray-based tomography, but with finite-frequency wave kernels (SEP-147)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250DF2D-DC32-4BF7-82EF-9E7D7C62D09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" name="Line 2"/>
          <p:cNvSpPr>
            <a:spLocks noChangeShapeType="1"/>
          </p:cNvSpPr>
          <p:nvPr/>
        </p:nvSpPr>
        <p:spPr bwMode="auto">
          <a:xfrm>
            <a:off x="0" y="4629150"/>
            <a:ext cx="91440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876800" y="462915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Arial Black" pitchFamily="-65" charset="0"/>
              </a:rPr>
              <a:t>Stanford Exploration Project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56807" y="1891168"/>
            <a:ext cx="6792508" cy="2128033"/>
            <a:chOff x="304800" y="1371600"/>
            <a:chExt cx="8259358" cy="2587584"/>
          </a:xfrm>
        </p:grpSpPr>
        <p:grpSp>
          <p:nvGrpSpPr>
            <p:cNvPr id="27" name="Group 27"/>
            <p:cNvGrpSpPr/>
            <p:nvPr/>
          </p:nvGrpSpPr>
          <p:grpSpPr>
            <a:xfrm>
              <a:off x="457200" y="2743200"/>
              <a:ext cx="7328749" cy="1155700"/>
              <a:chOff x="673632" y="3898255"/>
              <a:chExt cx="7328749" cy="1155700"/>
            </a:xfrm>
          </p:grpSpPr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0241278"/>
                  </p:ext>
                </p:extLst>
              </p:nvPr>
            </p:nvGraphicFramePr>
            <p:xfrm>
              <a:off x="673632" y="3974455"/>
              <a:ext cx="534987" cy="1079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4" name="Equation" r:id="rId3" imgW="241200" imgH="457200" progId="Equation.3">
                      <p:embed/>
                    </p:oleObj>
                  </mc:Choice>
                  <mc:Fallback>
                    <p:oleObj name="Equation" r:id="rId3" imgW="24120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3632" y="3974455"/>
                            <a:ext cx="534987" cy="1079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Box 38"/>
              <p:cNvSpPr txBox="1"/>
              <p:nvPr/>
            </p:nvSpPr>
            <p:spPr>
              <a:xfrm>
                <a:off x="1088309" y="3898255"/>
                <a:ext cx="6914072" cy="669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4500"/>
                  </a:lnSpc>
                </a:pPr>
                <a:r>
                  <a:rPr lang="en-US" dirty="0" smtClean="0">
                    <a:latin typeface="+mj-lt"/>
                  </a:rPr>
                  <a:t>Cost function associates velocity model through RMO 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4800" y="1371600"/>
              <a:ext cx="7911245" cy="1402370"/>
              <a:chOff x="182886" y="2667000"/>
              <a:chExt cx="7911245" cy="1402370"/>
            </a:xfrm>
          </p:grpSpPr>
          <p:graphicFrame>
            <p:nvGraphicFramePr>
              <p:cNvPr id="30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631266"/>
                  </p:ext>
                </p:extLst>
              </p:nvPr>
            </p:nvGraphicFramePr>
            <p:xfrm>
              <a:off x="182886" y="3109913"/>
              <a:ext cx="936625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5" name="Equation" r:id="rId5" imgW="444240" imgH="203040" progId="Equation.3">
                      <p:embed/>
                    </p:oleObj>
                  </mc:Choice>
                  <mc:Fallback>
                    <p:oleObj name="Equation" r:id="rId5" imgW="44424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86" y="3109913"/>
                            <a:ext cx="936625" cy="4714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8016375"/>
                  </p:ext>
                </p:extLst>
              </p:nvPr>
            </p:nvGraphicFramePr>
            <p:xfrm>
              <a:off x="7700431" y="3123406"/>
              <a:ext cx="393700" cy="306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6" name="Equation" r:id="rId7" imgW="190500" imgH="139700" progId="Equation.3">
                      <p:embed/>
                    </p:oleObj>
                  </mc:Choice>
                  <mc:Fallback>
                    <p:oleObj name="Equation" r:id="rId7" imgW="190500" imgH="139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00431" y="3123406"/>
                            <a:ext cx="393700" cy="3063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2" name="Straight Arrow Connector 31"/>
              <p:cNvCxnSpPr/>
              <p:nvPr/>
            </p:nvCxnSpPr>
            <p:spPr>
              <a:xfrm>
                <a:off x="1097286" y="3352800"/>
                <a:ext cx="3124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4754886" y="3314734"/>
                <a:ext cx="2819400" cy="380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4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9731215"/>
                  </p:ext>
                </p:extLst>
              </p:nvPr>
            </p:nvGraphicFramePr>
            <p:xfrm>
              <a:off x="6019269" y="2673350"/>
              <a:ext cx="317500" cy="476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7" name="Equation" r:id="rId9" imgW="152280" imgH="203040" progId="Equation.3">
                      <p:embed/>
                    </p:oleObj>
                  </mc:Choice>
                  <mc:Fallback>
                    <p:oleObj name="Equation" r:id="rId9" imgW="1522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19269" y="2673350"/>
                            <a:ext cx="317500" cy="476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" name="TextBox 34"/>
              <p:cNvSpPr txBox="1"/>
              <p:nvPr/>
            </p:nvSpPr>
            <p:spPr>
              <a:xfrm>
                <a:off x="3373934" y="3623094"/>
                <a:ext cx="2188869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300" dirty="0" smtClean="0">
                    <a:latin typeface="+mj-lt"/>
                  </a:rPr>
                  <a:t> RMO parameter</a:t>
                </a:r>
                <a:endParaRPr lang="en-US" sz="2300" dirty="0">
                  <a:latin typeface="+mj-lt"/>
                </a:endParaRPr>
              </a:p>
            </p:txBody>
          </p:sp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0234180"/>
                  </p:ext>
                </p:extLst>
              </p:nvPr>
            </p:nvGraphicFramePr>
            <p:xfrm>
              <a:off x="2011363" y="2667000"/>
              <a:ext cx="1041400" cy="557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8" name="Equation" r:id="rId11" imgW="520560" imgH="241200" progId="Equation.3">
                      <p:embed/>
                    </p:oleObj>
                  </mc:Choice>
                  <mc:Fallback>
                    <p:oleObj name="Equation" r:id="rId11" imgW="5205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1363" y="2667000"/>
                            <a:ext cx="1041400" cy="5572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5919117"/>
                  </p:ext>
                </p:extLst>
              </p:nvPr>
            </p:nvGraphicFramePr>
            <p:xfrm>
              <a:off x="4310063" y="3160713"/>
              <a:ext cx="304800" cy="3730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" name="Equation" r:id="rId13" imgW="152280" imgH="164880" progId="Equation.3">
                      <p:embed/>
                    </p:oleObj>
                  </mc:Choice>
                  <mc:Fallback>
                    <p:oleObj name="Equation" r:id="rId13" imgW="1522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10063" y="3160713"/>
                            <a:ext cx="304800" cy="3730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9" name="TextBox 28"/>
            <p:cNvSpPr txBox="1"/>
            <p:nvPr/>
          </p:nvSpPr>
          <p:spPr>
            <a:xfrm>
              <a:off x="883914" y="3497519"/>
              <a:ext cx="7680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Modified i</a:t>
              </a:r>
              <a:r>
                <a:rPr lang="en-US" dirty="0" smtClean="0">
                  <a:latin typeface="+mj-lt"/>
                </a:rPr>
                <a:t>mage </a:t>
              </a:r>
              <a:r>
                <a:rPr lang="en-US" dirty="0">
                  <a:latin typeface="+mj-lt"/>
                </a:rPr>
                <a:t>space </a:t>
              </a:r>
              <a:r>
                <a:rPr lang="en-US" dirty="0" smtClean="0">
                  <a:latin typeface="+mj-lt"/>
                </a:rPr>
                <a:t>wave-equation </a:t>
              </a:r>
              <a:r>
                <a:rPr lang="en-US" dirty="0">
                  <a:latin typeface="+mj-lt"/>
                </a:rPr>
                <a:t>tomographic operator</a:t>
              </a:r>
            </a:p>
          </p:txBody>
        </p:sp>
      </p:grpSp>
    </p:spTree>
  </p:cSld>
  <p:clrMapOvr>
    <a:masterClrMapping/>
  </p:clrMapOvr>
  <p:transition advTm="57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RMO based WEMVA (II)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781050"/>
            <a:ext cx="8229600" cy="20002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Acceleration scheme (SEP-149, seg2013 abstract)</a:t>
            </a:r>
          </a:p>
          <a:p>
            <a:pPr lvl="1"/>
            <a:r>
              <a:rPr lang="en-US" sz="2400" dirty="0" smtClean="0"/>
              <a:t>ADCIG reconstruction from subsampled ODCIG using compressed-sensing</a:t>
            </a:r>
          </a:p>
          <a:p>
            <a:pPr lvl="1"/>
            <a:r>
              <a:rPr lang="en-US" sz="2400" dirty="0" smtClean="0"/>
              <a:t>Cheaper image residual back-projection with an approximated image/data pair</a:t>
            </a:r>
          </a:p>
          <a:p>
            <a:pPr lvl="1"/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250DF2D-DC32-4BF7-82EF-9E7D7C62D09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" name="Line 2"/>
          <p:cNvSpPr>
            <a:spLocks noChangeShapeType="1"/>
          </p:cNvSpPr>
          <p:nvPr/>
        </p:nvSpPr>
        <p:spPr bwMode="auto">
          <a:xfrm>
            <a:off x="0" y="4629150"/>
            <a:ext cx="91440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876800" y="462915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Arial Black" pitchFamily="-65" charset="0"/>
              </a:rPr>
              <a:t>Stanford Exploration Project</a:t>
            </a:r>
          </a:p>
        </p:txBody>
      </p:sp>
    </p:spTree>
    <p:extLst>
      <p:ext uri="{BB962C8B-B14F-4D97-AF65-F5344CB8AC3E}">
        <p14:creationId xmlns:p14="http://schemas.microsoft.com/office/powerpoint/2010/main" val="562749798"/>
      </p:ext>
    </p:extLst>
  </p:cSld>
  <p:clrMapOvr>
    <a:masterClrMapping/>
  </p:clrMapOvr>
  <p:transition advTm="57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Synthetic BP model results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3349" y="504825"/>
            <a:ext cx="8886825" cy="4562475"/>
            <a:chOff x="93671" y="609600"/>
            <a:chExt cx="8364529" cy="5419725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" y="838200"/>
              <a:ext cx="7848600" cy="5191125"/>
              <a:chOff x="775648" y="2324100"/>
              <a:chExt cx="5740493" cy="5191125"/>
            </a:xfrm>
          </p:grpSpPr>
          <p:pic>
            <p:nvPicPr>
              <p:cNvPr id="17" name="Picture 16" descr="2.png"/>
              <p:cNvPicPr>
                <a:picLocks/>
              </p:cNvPicPr>
              <p:nvPr/>
            </p:nvPicPr>
            <p:blipFill>
              <a:blip r:embed="rId2">
                <a:alphaModFix/>
              </a:blip>
              <a:srcRect l="8130"/>
              <a:stretch>
                <a:fillRect/>
              </a:stretch>
            </p:blipFill>
            <p:spPr>
              <a:xfrm>
                <a:off x="775648" y="2324100"/>
                <a:ext cx="5740493" cy="5191125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583267" y="2551668"/>
                <a:ext cx="5994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True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83267" y="4202668"/>
                <a:ext cx="709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Initial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583267" y="5912935"/>
                <a:ext cx="6601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RMO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" name="Picture 5" descr="1.png"/>
            <p:cNvPicPr>
              <a:picLocks/>
            </p:cNvPicPr>
            <p:nvPr/>
          </p:nvPicPr>
          <p:blipFill>
            <a:blip r:embed="rId3"/>
            <a:srcRect r="97969"/>
            <a:stretch>
              <a:fillRect/>
            </a:stretch>
          </p:blipFill>
          <p:spPr>
            <a:xfrm>
              <a:off x="482600" y="838200"/>
              <a:ext cx="127000" cy="5181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5400000">
              <a:off x="-152400" y="2286000"/>
              <a:ext cx="953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z(km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609600"/>
              <a:ext cx="953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x(km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581400" y="1447800"/>
              <a:ext cx="3735696" cy="4557942"/>
              <a:chOff x="3581400" y="1447800"/>
              <a:chExt cx="3735696" cy="4557942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212957" y="1762775"/>
                <a:ext cx="553674" cy="900342"/>
              </a:xfrm>
              <a:custGeom>
                <a:avLst/>
                <a:gdLst>
                  <a:gd name="connsiteX0" fmla="*/ 0 w 553674"/>
                  <a:gd name="connsiteY0" fmla="*/ 0 h 900342"/>
                  <a:gd name="connsiteX1" fmla="*/ 37912 w 553674"/>
                  <a:gd name="connsiteY1" fmla="*/ 75818 h 900342"/>
                  <a:gd name="connsiteX2" fmla="*/ 66346 w 553674"/>
                  <a:gd name="connsiteY2" fmla="*/ 85295 h 900342"/>
                  <a:gd name="connsiteX3" fmla="*/ 123215 w 553674"/>
                  <a:gd name="connsiteY3" fmla="*/ 113727 h 900342"/>
                  <a:gd name="connsiteX4" fmla="*/ 170606 w 553674"/>
                  <a:gd name="connsiteY4" fmla="*/ 151636 h 900342"/>
                  <a:gd name="connsiteX5" fmla="*/ 227474 w 553674"/>
                  <a:gd name="connsiteY5" fmla="*/ 180068 h 900342"/>
                  <a:gd name="connsiteX6" fmla="*/ 255909 w 553674"/>
                  <a:gd name="connsiteY6" fmla="*/ 199023 h 900342"/>
                  <a:gd name="connsiteX7" fmla="*/ 303299 w 553674"/>
                  <a:gd name="connsiteY7" fmla="*/ 255887 h 900342"/>
                  <a:gd name="connsiteX8" fmla="*/ 331733 w 553674"/>
                  <a:gd name="connsiteY8" fmla="*/ 265364 h 900342"/>
                  <a:gd name="connsiteX9" fmla="*/ 388602 w 553674"/>
                  <a:gd name="connsiteY9" fmla="*/ 303273 h 900342"/>
                  <a:gd name="connsiteX10" fmla="*/ 417036 w 553674"/>
                  <a:gd name="connsiteY10" fmla="*/ 322228 h 900342"/>
                  <a:gd name="connsiteX11" fmla="*/ 445471 w 553674"/>
                  <a:gd name="connsiteY11" fmla="*/ 331705 h 900342"/>
                  <a:gd name="connsiteX12" fmla="*/ 483383 w 553674"/>
                  <a:gd name="connsiteY12" fmla="*/ 350659 h 900342"/>
                  <a:gd name="connsiteX13" fmla="*/ 502339 w 553674"/>
                  <a:gd name="connsiteY13" fmla="*/ 388569 h 900342"/>
                  <a:gd name="connsiteX14" fmla="*/ 540252 w 553674"/>
                  <a:gd name="connsiteY14" fmla="*/ 435955 h 900342"/>
                  <a:gd name="connsiteX15" fmla="*/ 502339 w 553674"/>
                  <a:gd name="connsiteY15" fmla="*/ 502296 h 900342"/>
                  <a:gd name="connsiteX16" fmla="*/ 483383 w 553674"/>
                  <a:gd name="connsiteY16" fmla="*/ 559160 h 900342"/>
                  <a:gd name="connsiteX17" fmla="*/ 454949 w 553674"/>
                  <a:gd name="connsiteY17" fmla="*/ 616023 h 900342"/>
                  <a:gd name="connsiteX18" fmla="*/ 445471 w 553674"/>
                  <a:gd name="connsiteY18" fmla="*/ 682364 h 900342"/>
                  <a:gd name="connsiteX19" fmla="*/ 284343 w 553674"/>
                  <a:gd name="connsiteY19" fmla="*/ 767660 h 900342"/>
                  <a:gd name="connsiteX20" fmla="*/ 180084 w 553674"/>
                  <a:gd name="connsiteY20" fmla="*/ 900342 h 90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3674" h="900342">
                    <a:moveTo>
                      <a:pt x="0" y="0"/>
                    </a:moveTo>
                    <a:cubicBezTo>
                      <a:pt x="5725" y="14311"/>
                      <a:pt x="21210" y="62458"/>
                      <a:pt x="37912" y="75818"/>
                    </a:cubicBezTo>
                    <a:cubicBezTo>
                      <a:pt x="45714" y="82059"/>
                      <a:pt x="56868" y="82136"/>
                      <a:pt x="66346" y="85295"/>
                    </a:cubicBezTo>
                    <a:cubicBezTo>
                      <a:pt x="147842" y="139621"/>
                      <a:pt x="44728" y="74486"/>
                      <a:pt x="123215" y="113727"/>
                    </a:cubicBezTo>
                    <a:cubicBezTo>
                      <a:pt x="162105" y="133170"/>
                      <a:pt x="141224" y="128133"/>
                      <a:pt x="170606" y="151636"/>
                    </a:cubicBezTo>
                    <a:cubicBezTo>
                      <a:pt x="196856" y="172634"/>
                      <a:pt x="197440" y="170058"/>
                      <a:pt x="227474" y="180068"/>
                    </a:cubicBezTo>
                    <a:cubicBezTo>
                      <a:pt x="236952" y="186386"/>
                      <a:pt x="247854" y="190969"/>
                      <a:pt x="255909" y="199023"/>
                    </a:cubicBezTo>
                    <a:cubicBezTo>
                      <a:pt x="290879" y="233990"/>
                      <a:pt x="256716" y="224834"/>
                      <a:pt x="303299" y="255887"/>
                    </a:cubicBezTo>
                    <a:cubicBezTo>
                      <a:pt x="311612" y="261428"/>
                      <a:pt x="322255" y="262205"/>
                      <a:pt x="331733" y="265364"/>
                    </a:cubicBezTo>
                    <a:cubicBezTo>
                      <a:pt x="365053" y="315338"/>
                      <a:pt x="331478" y="278793"/>
                      <a:pt x="388602" y="303273"/>
                    </a:cubicBezTo>
                    <a:cubicBezTo>
                      <a:pt x="399072" y="307760"/>
                      <a:pt x="406847" y="317134"/>
                      <a:pt x="417036" y="322228"/>
                    </a:cubicBezTo>
                    <a:cubicBezTo>
                      <a:pt x="425972" y="326696"/>
                      <a:pt x="436288" y="327770"/>
                      <a:pt x="445471" y="331705"/>
                    </a:cubicBezTo>
                    <a:cubicBezTo>
                      <a:pt x="458458" y="337270"/>
                      <a:pt x="470746" y="344341"/>
                      <a:pt x="483383" y="350659"/>
                    </a:cubicBezTo>
                    <a:cubicBezTo>
                      <a:pt x="489702" y="363296"/>
                      <a:pt x="493294" y="377716"/>
                      <a:pt x="502339" y="388569"/>
                    </a:cubicBezTo>
                    <a:cubicBezTo>
                      <a:pt x="549975" y="445727"/>
                      <a:pt x="517622" y="368071"/>
                      <a:pt x="540252" y="435955"/>
                    </a:cubicBezTo>
                    <a:cubicBezTo>
                      <a:pt x="514220" y="540075"/>
                      <a:pt x="553674" y="409901"/>
                      <a:pt x="502339" y="502296"/>
                    </a:cubicBezTo>
                    <a:cubicBezTo>
                      <a:pt x="492635" y="519761"/>
                      <a:pt x="494467" y="542536"/>
                      <a:pt x="483383" y="559160"/>
                    </a:cubicBezTo>
                    <a:cubicBezTo>
                      <a:pt x="458885" y="595904"/>
                      <a:pt x="468029" y="576786"/>
                      <a:pt x="454949" y="616023"/>
                    </a:cubicBezTo>
                    <a:cubicBezTo>
                      <a:pt x="444952" y="676003"/>
                      <a:pt x="445471" y="653671"/>
                      <a:pt x="445471" y="682364"/>
                    </a:cubicBezTo>
                    <a:lnTo>
                      <a:pt x="284343" y="767660"/>
                    </a:lnTo>
                    <a:lnTo>
                      <a:pt x="180084" y="900342"/>
                    </a:lnTo>
                  </a:path>
                </a:pathLst>
              </a:custGeom>
              <a:ln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181600" y="5105400"/>
                <a:ext cx="553674" cy="900342"/>
              </a:xfrm>
              <a:custGeom>
                <a:avLst/>
                <a:gdLst>
                  <a:gd name="connsiteX0" fmla="*/ 0 w 553674"/>
                  <a:gd name="connsiteY0" fmla="*/ 0 h 900342"/>
                  <a:gd name="connsiteX1" fmla="*/ 37912 w 553674"/>
                  <a:gd name="connsiteY1" fmla="*/ 75818 h 900342"/>
                  <a:gd name="connsiteX2" fmla="*/ 66346 w 553674"/>
                  <a:gd name="connsiteY2" fmla="*/ 85295 h 900342"/>
                  <a:gd name="connsiteX3" fmla="*/ 123215 w 553674"/>
                  <a:gd name="connsiteY3" fmla="*/ 113727 h 900342"/>
                  <a:gd name="connsiteX4" fmla="*/ 170606 w 553674"/>
                  <a:gd name="connsiteY4" fmla="*/ 151636 h 900342"/>
                  <a:gd name="connsiteX5" fmla="*/ 227474 w 553674"/>
                  <a:gd name="connsiteY5" fmla="*/ 180068 h 900342"/>
                  <a:gd name="connsiteX6" fmla="*/ 255909 w 553674"/>
                  <a:gd name="connsiteY6" fmla="*/ 199023 h 900342"/>
                  <a:gd name="connsiteX7" fmla="*/ 303299 w 553674"/>
                  <a:gd name="connsiteY7" fmla="*/ 255887 h 900342"/>
                  <a:gd name="connsiteX8" fmla="*/ 331733 w 553674"/>
                  <a:gd name="connsiteY8" fmla="*/ 265364 h 900342"/>
                  <a:gd name="connsiteX9" fmla="*/ 388602 w 553674"/>
                  <a:gd name="connsiteY9" fmla="*/ 303273 h 900342"/>
                  <a:gd name="connsiteX10" fmla="*/ 417036 w 553674"/>
                  <a:gd name="connsiteY10" fmla="*/ 322228 h 900342"/>
                  <a:gd name="connsiteX11" fmla="*/ 445471 w 553674"/>
                  <a:gd name="connsiteY11" fmla="*/ 331705 h 900342"/>
                  <a:gd name="connsiteX12" fmla="*/ 483383 w 553674"/>
                  <a:gd name="connsiteY12" fmla="*/ 350659 h 900342"/>
                  <a:gd name="connsiteX13" fmla="*/ 502339 w 553674"/>
                  <a:gd name="connsiteY13" fmla="*/ 388569 h 900342"/>
                  <a:gd name="connsiteX14" fmla="*/ 540252 w 553674"/>
                  <a:gd name="connsiteY14" fmla="*/ 435955 h 900342"/>
                  <a:gd name="connsiteX15" fmla="*/ 502339 w 553674"/>
                  <a:gd name="connsiteY15" fmla="*/ 502296 h 900342"/>
                  <a:gd name="connsiteX16" fmla="*/ 483383 w 553674"/>
                  <a:gd name="connsiteY16" fmla="*/ 559160 h 900342"/>
                  <a:gd name="connsiteX17" fmla="*/ 454949 w 553674"/>
                  <a:gd name="connsiteY17" fmla="*/ 616023 h 900342"/>
                  <a:gd name="connsiteX18" fmla="*/ 445471 w 553674"/>
                  <a:gd name="connsiteY18" fmla="*/ 682364 h 900342"/>
                  <a:gd name="connsiteX19" fmla="*/ 284343 w 553674"/>
                  <a:gd name="connsiteY19" fmla="*/ 767660 h 900342"/>
                  <a:gd name="connsiteX20" fmla="*/ 180084 w 553674"/>
                  <a:gd name="connsiteY20" fmla="*/ 900342 h 90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3674" h="900342">
                    <a:moveTo>
                      <a:pt x="0" y="0"/>
                    </a:moveTo>
                    <a:cubicBezTo>
                      <a:pt x="5725" y="14311"/>
                      <a:pt x="21210" y="62458"/>
                      <a:pt x="37912" y="75818"/>
                    </a:cubicBezTo>
                    <a:cubicBezTo>
                      <a:pt x="45714" y="82059"/>
                      <a:pt x="56868" y="82136"/>
                      <a:pt x="66346" y="85295"/>
                    </a:cubicBezTo>
                    <a:cubicBezTo>
                      <a:pt x="147842" y="139621"/>
                      <a:pt x="44728" y="74486"/>
                      <a:pt x="123215" y="113727"/>
                    </a:cubicBezTo>
                    <a:cubicBezTo>
                      <a:pt x="162105" y="133170"/>
                      <a:pt x="141224" y="128133"/>
                      <a:pt x="170606" y="151636"/>
                    </a:cubicBezTo>
                    <a:cubicBezTo>
                      <a:pt x="196856" y="172634"/>
                      <a:pt x="197440" y="170058"/>
                      <a:pt x="227474" y="180068"/>
                    </a:cubicBezTo>
                    <a:cubicBezTo>
                      <a:pt x="236952" y="186386"/>
                      <a:pt x="247854" y="190969"/>
                      <a:pt x="255909" y="199023"/>
                    </a:cubicBezTo>
                    <a:cubicBezTo>
                      <a:pt x="290879" y="233990"/>
                      <a:pt x="256716" y="224834"/>
                      <a:pt x="303299" y="255887"/>
                    </a:cubicBezTo>
                    <a:cubicBezTo>
                      <a:pt x="311612" y="261428"/>
                      <a:pt x="322255" y="262205"/>
                      <a:pt x="331733" y="265364"/>
                    </a:cubicBezTo>
                    <a:cubicBezTo>
                      <a:pt x="365053" y="315338"/>
                      <a:pt x="331478" y="278793"/>
                      <a:pt x="388602" y="303273"/>
                    </a:cubicBezTo>
                    <a:cubicBezTo>
                      <a:pt x="399072" y="307760"/>
                      <a:pt x="406847" y="317134"/>
                      <a:pt x="417036" y="322228"/>
                    </a:cubicBezTo>
                    <a:cubicBezTo>
                      <a:pt x="425972" y="326696"/>
                      <a:pt x="436288" y="327770"/>
                      <a:pt x="445471" y="331705"/>
                    </a:cubicBezTo>
                    <a:cubicBezTo>
                      <a:pt x="458458" y="337270"/>
                      <a:pt x="470746" y="344341"/>
                      <a:pt x="483383" y="350659"/>
                    </a:cubicBezTo>
                    <a:cubicBezTo>
                      <a:pt x="489702" y="363296"/>
                      <a:pt x="493294" y="377716"/>
                      <a:pt x="502339" y="388569"/>
                    </a:cubicBezTo>
                    <a:cubicBezTo>
                      <a:pt x="549975" y="445727"/>
                      <a:pt x="517622" y="368071"/>
                      <a:pt x="540252" y="435955"/>
                    </a:cubicBezTo>
                    <a:cubicBezTo>
                      <a:pt x="514220" y="540075"/>
                      <a:pt x="553674" y="409901"/>
                      <a:pt x="502339" y="502296"/>
                    </a:cubicBezTo>
                    <a:cubicBezTo>
                      <a:pt x="492635" y="519761"/>
                      <a:pt x="494467" y="542536"/>
                      <a:pt x="483383" y="559160"/>
                    </a:cubicBezTo>
                    <a:cubicBezTo>
                      <a:pt x="458885" y="595904"/>
                      <a:pt x="468029" y="576786"/>
                      <a:pt x="454949" y="616023"/>
                    </a:cubicBezTo>
                    <a:cubicBezTo>
                      <a:pt x="444952" y="676003"/>
                      <a:pt x="445471" y="653671"/>
                      <a:pt x="445471" y="682364"/>
                    </a:cubicBezTo>
                    <a:lnTo>
                      <a:pt x="284343" y="767660"/>
                    </a:lnTo>
                    <a:lnTo>
                      <a:pt x="180084" y="900342"/>
                    </a:lnTo>
                  </a:path>
                </a:pathLst>
              </a:custGeom>
              <a:ln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785556" y="1734343"/>
                <a:ext cx="531540" cy="625501"/>
              </a:xfrm>
              <a:custGeom>
                <a:avLst/>
                <a:gdLst>
                  <a:gd name="connsiteX0" fmla="*/ 275631 w 531540"/>
                  <a:gd name="connsiteY0" fmla="*/ 0 h 625501"/>
                  <a:gd name="connsiteX1" fmla="*/ 766 w 531540"/>
                  <a:gd name="connsiteY1" fmla="*/ 217978 h 625501"/>
                  <a:gd name="connsiteX2" fmla="*/ 766 w 531540"/>
                  <a:gd name="connsiteY2" fmla="*/ 227455 h 625501"/>
                  <a:gd name="connsiteX3" fmla="*/ 67113 w 531540"/>
                  <a:gd name="connsiteY3" fmla="*/ 407523 h 625501"/>
                  <a:gd name="connsiteX4" fmla="*/ 465193 w 531540"/>
                  <a:gd name="connsiteY4" fmla="*/ 568637 h 625501"/>
                  <a:gd name="connsiteX5" fmla="*/ 531540 w 531540"/>
                  <a:gd name="connsiteY5" fmla="*/ 625501 h 62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40" h="625501">
                    <a:moveTo>
                      <a:pt x="275631" y="0"/>
                    </a:moveTo>
                    <a:cubicBezTo>
                      <a:pt x="29161" y="146044"/>
                      <a:pt x="40185" y="60316"/>
                      <a:pt x="766" y="217978"/>
                    </a:cubicBezTo>
                    <a:cubicBezTo>
                      <a:pt x="0" y="221043"/>
                      <a:pt x="766" y="224296"/>
                      <a:pt x="766" y="227455"/>
                    </a:cubicBezTo>
                    <a:lnTo>
                      <a:pt x="67113" y="407523"/>
                    </a:lnTo>
                    <a:lnTo>
                      <a:pt x="465193" y="568637"/>
                    </a:lnTo>
                    <a:lnTo>
                      <a:pt x="531540" y="625501"/>
                    </a:lnTo>
                  </a:path>
                </a:pathLst>
              </a:custGeom>
              <a:ln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781800" y="5089499"/>
                <a:ext cx="531540" cy="625501"/>
              </a:xfrm>
              <a:custGeom>
                <a:avLst/>
                <a:gdLst>
                  <a:gd name="connsiteX0" fmla="*/ 275631 w 531540"/>
                  <a:gd name="connsiteY0" fmla="*/ 0 h 625501"/>
                  <a:gd name="connsiteX1" fmla="*/ 766 w 531540"/>
                  <a:gd name="connsiteY1" fmla="*/ 217978 h 625501"/>
                  <a:gd name="connsiteX2" fmla="*/ 766 w 531540"/>
                  <a:gd name="connsiteY2" fmla="*/ 227455 h 625501"/>
                  <a:gd name="connsiteX3" fmla="*/ 67113 w 531540"/>
                  <a:gd name="connsiteY3" fmla="*/ 407523 h 625501"/>
                  <a:gd name="connsiteX4" fmla="*/ 465193 w 531540"/>
                  <a:gd name="connsiteY4" fmla="*/ 568637 h 625501"/>
                  <a:gd name="connsiteX5" fmla="*/ 531540 w 531540"/>
                  <a:gd name="connsiteY5" fmla="*/ 625501 h 62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40" h="625501">
                    <a:moveTo>
                      <a:pt x="275631" y="0"/>
                    </a:moveTo>
                    <a:cubicBezTo>
                      <a:pt x="29161" y="146044"/>
                      <a:pt x="40185" y="60316"/>
                      <a:pt x="766" y="217978"/>
                    </a:cubicBezTo>
                    <a:cubicBezTo>
                      <a:pt x="0" y="221043"/>
                      <a:pt x="766" y="224296"/>
                      <a:pt x="766" y="227455"/>
                    </a:cubicBezTo>
                    <a:lnTo>
                      <a:pt x="67113" y="407523"/>
                    </a:lnTo>
                    <a:lnTo>
                      <a:pt x="465193" y="568637"/>
                    </a:lnTo>
                    <a:lnTo>
                      <a:pt x="531540" y="625501"/>
                    </a:lnTo>
                  </a:path>
                </a:pathLst>
              </a:custGeom>
              <a:ln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ame 13"/>
              <p:cNvSpPr/>
              <p:nvPr/>
            </p:nvSpPr>
            <p:spPr>
              <a:xfrm>
                <a:off x="3581400" y="1447800"/>
                <a:ext cx="1295400" cy="914400"/>
              </a:xfrm>
              <a:prstGeom prst="frame">
                <a:avLst>
                  <a:gd name="adj1" fmla="val 7525"/>
                </a:avLst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ame 14"/>
              <p:cNvSpPr/>
              <p:nvPr/>
            </p:nvSpPr>
            <p:spPr>
              <a:xfrm>
                <a:off x="3581400" y="3124200"/>
                <a:ext cx="1295400" cy="914400"/>
              </a:xfrm>
              <a:prstGeom prst="frame">
                <a:avLst>
                  <a:gd name="adj1" fmla="val 7525"/>
                </a:avLst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ame 15"/>
              <p:cNvSpPr/>
              <p:nvPr/>
            </p:nvSpPr>
            <p:spPr>
              <a:xfrm>
                <a:off x="3581400" y="4800600"/>
                <a:ext cx="1295400" cy="914400"/>
              </a:xfrm>
              <a:prstGeom prst="frame">
                <a:avLst>
                  <a:gd name="adj1" fmla="val 7525"/>
                </a:avLst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51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0"/>
            <a:ext cx="89058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4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9" y="170124"/>
            <a:ext cx="8308162" cy="48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195</Words>
  <Application>Microsoft Office PowerPoint</Application>
  <PresentationFormat>On-screen Show (16:9)</PresentationFormat>
  <Paragraphs>31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1_Office Theme</vt:lpstr>
      <vt:lpstr>2_Office Theme</vt:lpstr>
      <vt:lpstr>Equation</vt:lpstr>
      <vt:lpstr>Yang Zhang</vt:lpstr>
      <vt:lpstr>RMO based WEMVA</vt:lpstr>
      <vt:lpstr>RMO based WEMVA (II)</vt:lpstr>
      <vt:lpstr>Synthetic BP model results</vt:lpstr>
      <vt:lpstr>PowerPoint Presentation</vt:lpstr>
      <vt:lpstr>PowerPoint Presentation</vt:lpstr>
    </vt:vector>
  </TitlesOfParts>
  <Company>Stanford Exploration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Mandy Wong</dc:creator>
  <cp:lastModifiedBy>zyang03</cp:lastModifiedBy>
  <cp:revision>61</cp:revision>
  <dcterms:created xsi:type="dcterms:W3CDTF">2013-09-17T18:21:41Z</dcterms:created>
  <dcterms:modified xsi:type="dcterms:W3CDTF">2013-09-18T05:51:11Z</dcterms:modified>
</cp:coreProperties>
</file>