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9" r:id="rId1"/>
  </p:sldMasterIdLst>
  <p:notesMasterIdLst>
    <p:notesMasterId r:id="rId45"/>
  </p:notesMasterIdLst>
  <p:handoutMasterIdLst>
    <p:handoutMasterId r:id="rId46"/>
  </p:handoutMasterIdLst>
  <p:sldIdLst>
    <p:sldId id="1043" r:id="rId2"/>
    <p:sldId id="1428" r:id="rId3"/>
    <p:sldId id="1430" r:id="rId4"/>
    <p:sldId id="1441" r:id="rId5"/>
    <p:sldId id="1442" r:id="rId6"/>
    <p:sldId id="1431" r:id="rId7"/>
    <p:sldId id="1432" r:id="rId8"/>
    <p:sldId id="1457" r:id="rId9"/>
    <p:sldId id="1434" r:id="rId10"/>
    <p:sldId id="1435" r:id="rId11"/>
    <p:sldId id="1455" r:id="rId12"/>
    <p:sldId id="1456" r:id="rId13"/>
    <p:sldId id="1459" r:id="rId14"/>
    <p:sldId id="1454" r:id="rId15"/>
    <p:sldId id="1462" r:id="rId16"/>
    <p:sldId id="1461" r:id="rId17"/>
    <p:sldId id="1460" r:id="rId18"/>
    <p:sldId id="1393" r:id="rId19"/>
    <p:sldId id="1437" r:id="rId20"/>
    <p:sldId id="1416" r:id="rId21"/>
    <p:sldId id="1418" r:id="rId22"/>
    <p:sldId id="1426" r:id="rId23"/>
    <p:sldId id="1420" r:id="rId24"/>
    <p:sldId id="1466" r:id="rId25"/>
    <p:sldId id="1417" r:id="rId26"/>
    <p:sldId id="1419" r:id="rId27"/>
    <p:sldId id="1427" r:id="rId28"/>
    <p:sldId id="1421" r:id="rId29"/>
    <p:sldId id="1467" r:id="rId30"/>
    <p:sldId id="1463" r:id="rId31"/>
    <p:sldId id="1464" r:id="rId32"/>
    <p:sldId id="1424" r:id="rId33"/>
    <p:sldId id="1422" r:id="rId34"/>
    <p:sldId id="1453" r:id="rId35"/>
    <p:sldId id="1425" r:id="rId36"/>
    <p:sldId id="1423" r:id="rId37"/>
    <p:sldId id="1439" r:id="rId38"/>
    <p:sldId id="1465" r:id="rId39"/>
    <p:sldId id="1387" r:id="rId40"/>
    <p:sldId id="1443" r:id="rId41"/>
    <p:sldId id="1379" r:id="rId42"/>
    <p:sldId id="1388" r:id="rId43"/>
    <p:sldId id="1440" r:id="rId44"/>
  </p:sldIdLst>
  <p:sldSz cx="9144000" cy="5143500" type="screen16x9"/>
  <p:notesSz cx="6858000" cy="9021763"/>
  <p:defaultTextStyle>
    <a:defPPr>
      <a:defRPr lang="en-US"/>
    </a:defPPr>
    <a:lvl1pPr algn="l" rtl="0" fontAlgn="base">
      <a:spcBef>
        <a:spcPct val="70000"/>
      </a:spcBef>
      <a:spcAft>
        <a:spcPct val="0"/>
      </a:spcAft>
      <a:buClr>
        <a:schemeClr val="accent1"/>
      </a:buClr>
      <a:buSzPct val="135000"/>
      <a:buChar char="•"/>
      <a:defRPr b="1" kern="1200">
        <a:solidFill>
          <a:schemeClr val="accent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70000"/>
      </a:spcBef>
      <a:spcAft>
        <a:spcPct val="0"/>
      </a:spcAft>
      <a:buClr>
        <a:schemeClr val="accent1"/>
      </a:buClr>
      <a:buSzPct val="135000"/>
      <a:buChar char="•"/>
      <a:defRPr b="1" kern="1200">
        <a:solidFill>
          <a:schemeClr val="accent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70000"/>
      </a:spcBef>
      <a:spcAft>
        <a:spcPct val="0"/>
      </a:spcAft>
      <a:buClr>
        <a:schemeClr val="accent1"/>
      </a:buClr>
      <a:buSzPct val="135000"/>
      <a:buChar char="•"/>
      <a:defRPr b="1" kern="1200">
        <a:solidFill>
          <a:schemeClr val="accent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70000"/>
      </a:spcBef>
      <a:spcAft>
        <a:spcPct val="0"/>
      </a:spcAft>
      <a:buClr>
        <a:schemeClr val="accent1"/>
      </a:buClr>
      <a:buSzPct val="135000"/>
      <a:buChar char="•"/>
      <a:defRPr b="1" kern="1200">
        <a:solidFill>
          <a:schemeClr val="accent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70000"/>
      </a:spcBef>
      <a:spcAft>
        <a:spcPct val="0"/>
      </a:spcAft>
      <a:buClr>
        <a:schemeClr val="accent1"/>
      </a:buClr>
      <a:buSzPct val="135000"/>
      <a:buChar char="•"/>
      <a:defRPr b="1" kern="1200">
        <a:solidFill>
          <a:schemeClr val="accent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b="1" kern="1200">
        <a:solidFill>
          <a:schemeClr val="accent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b="1" kern="1200">
        <a:solidFill>
          <a:schemeClr val="accent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b="1" kern="1200">
        <a:solidFill>
          <a:schemeClr val="accent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b="1" kern="1200">
        <a:solidFill>
          <a:schemeClr val="accent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5FF6E"/>
    <a:srgbClr val="FF00FF"/>
    <a:srgbClr val="9697CC"/>
    <a:srgbClr val="00D300"/>
    <a:srgbClr val="00FF00"/>
    <a:srgbClr val="E4EBF6"/>
    <a:srgbClr val="FF0000"/>
    <a:srgbClr val="C0BC00"/>
    <a:srgbClr val="DDE6F4"/>
    <a:srgbClr val="CFD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6357" autoAdjust="0"/>
  </p:normalViewPr>
  <p:slideViewPr>
    <p:cSldViewPr snapToGrid="0">
      <p:cViewPr>
        <p:scale>
          <a:sx n="150" d="100"/>
          <a:sy n="150" d="100"/>
        </p:scale>
        <p:origin x="-304" y="-256"/>
      </p:cViewPr>
      <p:guideLst>
        <p:guide orient="horz" pos="495"/>
        <p:guide orient="horz" pos="2511"/>
        <p:guide orient="horz" pos="1494"/>
        <p:guide orient="horz" pos="2799"/>
        <p:guide orient="horz" pos="3176"/>
        <p:guide orient="horz" pos="1620"/>
        <p:guide pos="2880"/>
        <p:guide pos="60"/>
        <p:guide pos="5711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-106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-106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-106" charset="0"/>
              </a:defRPr>
            </a:lvl1pPr>
          </a:lstStyle>
          <a:p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3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-106" charset="0"/>
              </a:defRPr>
            </a:lvl1pPr>
          </a:lstStyle>
          <a:p>
            <a:fld id="{59D41439-978F-F24A-B63E-9A89C39E9E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80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-106" charset="0"/>
              </a:defRPr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-106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9263" y="685800"/>
            <a:ext cx="5959475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672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-106" charset="0"/>
              </a:defRPr>
            </a:lvl1pPr>
          </a:lstStyle>
          <a:p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3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-106" charset="0"/>
              </a:defRPr>
            </a:lvl1pPr>
          </a:lstStyle>
          <a:p>
            <a:fld id="{A2662253-BC92-1D46-852D-A4712DDFD8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78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21011-7F90-DC47-A4C3-2CF74C4F2F6B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49263" y="685800"/>
            <a:ext cx="5959475" cy="3352800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Good morning</a:t>
            </a:r>
          </a:p>
          <a:p>
            <a:pPr eaLnBrk="1" hangingPunct="1"/>
            <a:r>
              <a:rPr lang="en-US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I</a:t>
            </a:r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must confess that I am</a:t>
            </a:r>
            <a:r>
              <a:rPr lang="en-US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excited about the work that  Ali and I will present you in the next hour. I believe</a:t>
            </a:r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we have finally cracked the nut on how to estimate reliably high-resolution velocity models such as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the ones that are routinely  produced by FWI,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But with the robust convergence properties of WEMVA-like methods. And all of this at a computational cost that is reasonable; that is, comparable to the one of these two methods.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Because the method fit the recorded waveforms but optimally uses the kinematic information in the data, we called it Tomographic Full Waveform Inversion or TFWI.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The program for the hour is that I will present you first a complete and self-consistent solution, that is however computationally very expensive.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My task is to motivate the approach and convince you that it is appealing. 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Once I sold you on the general idea, Ali will present a method to achieve similar results, but at reasonable computational cost.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If you allow me the car analogy, I will sell you the concept of a Ferrari, but Ali will then deliver a Chevy at a price you like.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I must also add that TFWI as I present it is not 100% new, because it is related to work presented by Bill Symes in recent years.</a:t>
            </a:r>
            <a:endParaRPr lang="en-US" dirty="0" smtClean="0"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endParaRPr lang="en-US" dirty="0"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85800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thus define an Extended FWI, or EFWI, that</a:t>
            </a:r>
            <a:r>
              <a:rPr lang="en-US" baseline="0" dirty="0" smtClean="0"/>
              <a:t> minimizes the objective function on the right box.</a:t>
            </a:r>
          </a:p>
          <a:p>
            <a:r>
              <a:rPr lang="en-US" baseline="0" dirty="0" smtClean="0"/>
              <a:t>It is similar to the objective function used in prestack linearized inversion, except that the modeling operators</a:t>
            </a:r>
          </a:p>
          <a:p>
            <a:r>
              <a:rPr lang="en-US" baseline="0" dirty="0" smtClean="0"/>
              <a:t>L tilde is fully non linear as a function of the velocity model.</a:t>
            </a:r>
          </a:p>
          <a:p>
            <a:r>
              <a:rPr lang="en-US" baseline="0" dirty="0" smtClean="0"/>
              <a:t>Notice that the domain over which the velocity is now defined comprises also the subsurface offset axis.</a:t>
            </a:r>
          </a:p>
          <a:p>
            <a:r>
              <a:rPr lang="en-US" baseline="0" dirty="0" smtClean="0"/>
              <a:t>This is needed to be able to preserve the energy that is imaged away from zero-subsurface offset by the </a:t>
            </a:r>
          </a:p>
          <a:p>
            <a:r>
              <a:rPr lang="en-US" baseline="0" dirty="0" smtClean="0"/>
              <a:t>backprojection of the residuals.</a:t>
            </a:r>
          </a:p>
          <a:p>
            <a:r>
              <a:rPr lang="en-US" baseline="0" dirty="0" smtClean="0"/>
              <a:t>To the best of my knowledge, this objective function in this form was first published by Bill Symes in a Geophysical Prospecting paper in 2008.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62253-BC92-1D46-852D-A4712DDFD8D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85800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thus define an Extended FWI, or EFWI, that</a:t>
            </a:r>
            <a:r>
              <a:rPr lang="en-US" baseline="0" dirty="0" smtClean="0"/>
              <a:t> minimizes the objective function on the right box.</a:t>
            </a:r>
          </a:p>
          <a:p>
            <a:r>
              <a:rPr lang="en-US" baseline="0" dirty="0" smtClean="0"/>
              <a:t>It is similar to the objective function used in prestack linearized inversion, except that the modeling operators</a:t>
            </a:r>
          </a:p>
          <a:p>
            <a:r>
              <a:rPr lang="en-US" baseline="0" dirty="0" smtClean="0"/>
              <a:t>L tilde is fully non linear as a function of the velocity model.</a:t>
            </a:r>
          </a:p>
          <a:p>
            <a:r>
              <a:rPr lang="en-US" baseline="0" dirty="0" smtClean="0"/>
              <a:t>Notice that the domain over which the velocity is now defined comprises also the subsurface offset axis.</a:t>
            </a:r>
          </a:p>
          <a:p>
            <a:r>
              <a:rPr lang="en-US" baseline="0" dirty="0" smtClean="0"/>
              <a:t>This is needed to be able to preserve the energy that is imaged away from zero-subsurface offset by the </a:t>
            </a:r>
          </a:p>
          <a:p>
            <a:r>
              <a:rPr lang="en-US" baseline="0" dirty="0" smtClean="0"/>
              <a:t>backprojection of the residuals.</a:t>
            </a:r>
          </a:p>
          <a:p>
            <a:r>
              <a:rPr lang="en-US" baseline="0" dirty="0" smtClean="0"/>
              <a:t>To the best of my knowledge, this objective function in this form was first published by Bill Symes in a Geophysical Prospecting paper in 2008.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62253-BC92-1D46-852D-A4712DDFD8D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85800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thus define an Extended FWI, or EFWI, that</a:t>
            </a:r>
            <a:r>
              <a:rPr lang="en-US" baseline="0" dirty="0" smtClean="0"/>
              <a:t> minimizes the objective function on the right box.</a:t>
            </a:r>
          </a:p>
          <a:p>
            <a:r>
              <a:rPr lang="en-US" baseline="0" dirty="0" smtClean="0"/>
              <a:t>It is similar to the objective function used in prestack linearized inversion, except that the modeling operators</a:t>
            </a:r>
          </a:p>
          <a:p>
            <a:r>
              <a:rPr lang="en-US" baseline="0" dirty="0" smtClean="0"/>
              <a:t>L tilde is fully non linear as a function of the velocity model.</a:t>
            </a:r>
          </a:p>
          <a:p>
            <a:r>
              <a:rPr lang="en-US" baseline="0" dirty="0" smtClean="0"/>
              <a:t>Notice that the domain over which the velocity is now defined comprises also the subsurface offset axis.</a:t>
            </a:r>
          </a:p>
          <a:p>
            <a:r>
              <a:rPr lang="en-US" baseline="0" dirty="0" smtClean="0"/>
              <a:t>This is needed to be able to preserve the energy that is imaged away from zero-subsurface offset by the </a:t>
            </a:r>
          </a:p>
          <a:p>
            <a:r>
              <a:rPr lang="en-US" baseline="0" dirty="0" smtClean="0"/>
              <a:t>backprojection of the residuals.</a:t>
            </a:r>
          </a:p>
          <a:p>
            <a:r>
              <a:rPr lang="en-US" baseline="0" dirty="0" smtClean="0"/>
              <a:t>To the best of my knowledge, this objective function in this form was first published by Bill Symes in a Geophysical Prospecting paper in 2008.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62253-BC92-1D46-852D-A4712DDFD8D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C0D37-4C12-F54B-840A-02BF01581024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85800"/>
            <a:ext cx="5959475" cy="33528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Best place to start</a:t>
            </a:r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demonstrating that</a:t>
            </a:r>
            <a:r>
              <a:rPr lang="en-US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a</a:t>
            </a:r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velocity inversion method is attractive is showing its application on Marmousi, or the deep water variation of Marmousi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that you see displayed on the screen.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This is the “true” model, and 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C0D37-4C12-F54B-840A-02BF01581024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85800"/>
            <a:ext cx="5959475" cy="33528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Best place to start</a:t>
            </a:r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demonstrating that</a:t>
            </a:r>
            <a:r>
              <a:rPr lang="en-US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a</a:t>
            </a:r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velocity inversion method is attractive is showing its application on Marmousi, or the deep water variation of Marmousi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that you see displayed on the screen.</a:t>
            </a:r>
          </a:p>
          <a:p>
            <a:pPr eaLnBrk="1" hangingPunct="1"/>
            <a:r>
              <a:rPr lang="en-US" baseline="0" dirty="0" smtClean="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This is the “true” model, and 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175000" y="4643437"/>
            <a:ext cx="11366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dirty="0">
                <a:solidFill>
                  <a:schemeClr val="tx1"/>
                </a:solidFill>
                <a:latin typeface="Tahoma" pitchFamily="-106" charset="0"/>
              </a:rPr>
              <a:t>Slide #</a:t>
            </a:r>
            <a:fld id="{4A6A771A-C1AA-A34C-B34E-F6D59A1AC15D}" type="slidenum">
              <a:rPr lang="en-US" sz="1400" b="0">
                <a:solidFill>
                  <a:schemeClr val="tx1"/>
                </a:solidFill>
                <a:latin typeface="Tahoma" pitchFamily="-106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1400" b="0" dirty="0">
              <a:solidFill>
                <a:schemeClr val="tx1"/>
              </a:solidFill>
              <a:latin typeface="Tahoma" pitchFamily="-106" charset="0"/>
            </a:endParaRPr>
          </a:p>
        </p:txBody>
      </p:sp>
      <p:pic>
        <p:nvPicPr>
          <p:cNvPr id="5" name="Picture 13" descr="SEP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4325112"/>
            <a:ext cx="606298" cy="64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3300" y="752475"/>
            <a:ext cx="68580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2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666" y="2342092"/>
            <a:ext cx="6400800" cy="131445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400800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36922"/>
            <a:ext cx="2284412" cy="4313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136922"/>
            <a:ext cx="6704013" cy="4313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400800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" y="136922"/>
            <a:ext cx="9140825" cy="4313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00800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52759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400800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02506"/>
            <a:ext cx="4222750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002506"/>
            <a:ext cx="4222750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400800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400800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00800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400800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400800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400800" y="4705350"/>
            <a:ext cx="2070100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136922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02506"/>
            <a:ext cx="85979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21129" name="Rectangle 9"/>
          <p:cNvSpPr>
            <a:spLocks noChangeArrowheads="1"/>
          </p:cNvSpPr>
          <p:nvPr/>
        </p:nvSpPr>
        <p:spPr bwMode="auto">
          <a:xfrm>
            <a:off x="1041400" y="4725987"/>
            <a:ext cx="15303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dirty="0">
                <a:solidFill>
                  <a:schemeClr val="tx1"/>
                </a:solidFill>
                <a:latin typeface="Tahoma" pitchFamily="-106" charset="0"/>
              </a:rPr>
              <a:t>Slide #</a:t>
            </a:r>
            <a:fld id="{8A62776A-7E53-1E42-9144-734D5AD82BC4}" type="slidenum">
              <a:rPr lang="en-US" sz="1400" b="0">
                <a:solidFill>
                  <a:schemeClr val="tx1"/>
                </a:solidFill>
                <a:latin typeface="Tahoma" pitchFamily="-106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1400" b="0" dirty="0">
              <a:solidFill>
                <a:schemeClr val="tx1"/>
              </a:solidFill>
              <a:latin typeface="Tahoma" pitchFamily="-106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79741" y="4749800"/>
            <a:ext cx="19388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Tahoma" pitchFamily="-106" charset="0"/>
              </a:defRPr>
            </a:lvl1pPr>
          </a:lstStyle>
          <a:p>
            <a:r>
              <a:rPr lang="en-US" dirty="0" smtClean="0"/>
              <a:t>biondo@stanford.edu</a:t>
            </a:r>
            <a:endParaRPr lang="en-US" dirty="0"/>
          </a:p>
        </p:txBody>
      </p:sp>
      <p:pic>
        <p:nvPicPr>
          <p:cNvPr id="1030" name="Picture 13" descr="SEP 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33375" y="4510088"/>
            <a:ext cx="55118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06" charset="2"/>
        <a:buChar char="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06" charset="2"/>
        <a:buChar char=""/>
        <a:defRPr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06" charset="2"/>
        <a:buChar char=""/>
        <a:defRPr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-106" charset="2"/>
        <a:buChar char="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-106" charset="2"/>
        <a:buChar char="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charset="2"/>
        <a:buChar char="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charset="2"/>
        <a:buChar char="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charset="2"/>
        <a:buChar char="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charset="2"/>
        <a:buChar char="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3.gif"/><Relationship Id="rId5" Type="http://schemas.openxmlformats.org/officeDocument/2006/relationships/image" Target="../media/image12.gif"/><Relationship Id="rId6" Type="http://schemas.openxmlformats.org/officeDocument/2006/relationships/image" Target="../media/image14.gif"/><Relationship Id="rId7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6" Type="http://schemas.openxmlformats.org/officeDocument/2006/relationships/image" Target="../media/image10.gif"/><Relationship Id="rId7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1" y="671502"/>
            <a:ext cx="8619067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 Efficient </a:t>
            </a:r>
            <a:r>
              <a:rPr lang="en-US" dirty="0"/>
              <a:t>and robust waveform-inversion workflow: tomographic FWI followed by FWI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3235" y="2638418"/>
            <a:ext cx="7357533" cy="1314450"/>
          </a:xfrm>
        </p:spPr>
        <p:txBody>
          <a:bodyPr/>
          <a:lstStyle/>
          <a:p>
            <a:pPr eaLnBrk="1" hangingPunct="1">
              <a:buFont typeface="Wingdings" pitchFamily="-106" charset="2"/>
              <a:buNone/>
            </a:pPr>
            <a:r>
              <a:rPr lang="en-US" dirty="0" smtClean="0"/>
              <a:t>Biondo Biondi </a:t>
            </a:r>
            <a:r>
              <a:rPr lang="en-US" dirty="0" smtClean="0">
                <a:solidFill>
                  <a:schemeClr val="tx1"/>
                </a:solidFill>
              </a:rPr>
              <a:t>&amp; Ali Almomin</a:t>
            </a:r>
          </a:p>
          <a:p>
            <a:pPr eaLnBrk="1" hangingPunct="1">
              <a:buFont typeface="Wingdings" pitchFamily="-106" charset="2"/>
              <a:buNone/>
            </a:pPr>
            <a:endParaRPr lang="en-US" i="0" dirty="0" smtClean="0"/>
          </a:p>
          <a:p>
            <a:pPr eaLnBrk="1" hangingPunct="1"/>
            <a:r>
              <a:rPr lang="en-US" i="0" dirty="0" smtClean="0"/>
              <a:t>SEP Meeting </a:t>
            </a:r>
          </a:p>
          <a:p>
            <a:pPr eaLnBrk="1" hangingPunct="1"/>
            <a:r>
              <a:rPr lang="en-US" i="0" dirty="0" smtClean="0"/>
              <a:t>June </a:t>
            </a:r>
            <a:r>
              <a:rPr lang="en-US" i="0" dirty="0"/>
              <a:t>3</a:t>
            </a:r>
            <a:r>
              <a:rPr lang="en-US" i="0" dirty="0" smtClean="0"/>
              <a:t>, 2014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 flipV="1">
            <a:off x="2908300" y="4673598"/>
            <a:ext cx="4006850" cy="314325"/>
          </a:xfrm>
          <a:prstGeom prst="rect">
            <a:avLst/>
          </a:prstGeom>
          <a:solidFill>
            <a:srgbClr val="DDE6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74" y="68580"/>
            <a:ext cx="9140825" cy="479822"/>
          </a:xfrm>
        </p:spPr>
        <p:txBody>
          <a:bodyPr/>
          <a:lstStyle/>
          <a:p>
            <a:r>
              <a:rPr lang="en-US" sz="4000" dirty="0" smtClean="0"/>
              <a:t>FWI vs. TFWI </a:t>
            </a:r>
            <a:endParaRPr lang="en-US" sz="4000" dirty="0"/>
          </a:p>
        </p:txBody>
      </p:sp>
      <p:sp>
        <p:nvSpPr>
          <p:cNvPr id="7" name="Rectangle 10"/>
          <p:cNvSpPr>
            <a:spLocks noChangeAspect="1" noChangeArrowheads="1"/>
          </p:cNvSpPr>
          <p:nvPr/>
        </p:nvSpPr>
        <p:spPr bwMode="white">
          <a:xfrm>
            <a:off x="400050" y="542923"/>
            <a:ext cx="418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FWI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white">
          <a:xfrm>
            <a:off x="4823878" y="542923"/>
            <a:ext cx="418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TFWI</a:t>
            </a:r>
          </a:p>
        </p:txBody>
      </p:sp>
      <p:pic>
        <p:nvPicPr>
          <p:cNvPr id="9" name="Picture 8" descr="J-FWI.gif"/>
          <p:cNvPicPr>
            <a:picLocks noChangeAspect="1"/>
          </p:cNvPicPr>
          <p:nvPr/>
        </p:nvPicPr>
        <p:blipFill rotWithShape="1">
          <a:blip r:embed="rId3"/>
          <a:srcRect l="15582" t="40378"/>
          <a:stretch/>
        </p:blipFill>
        <p:spPr>
          <a:xfrm>
            <a:off x="355592" y="2542139"/>
            <a:ext cx="3946003" cy="1449280"/>
          </a:xfrm>
          <a:prstGeom prst="rect">
            <a:avLst/>
          </a:prstGeom>
          <a:ln>
            <a:noFill/>
          </a:ln>
        </p:spPr>
      </p:pic>
      <p:cxnSp>
        <p:nvCxnSpPr>
          <p:cNvPr id="16" name="Straight Connector 15"/>
          <p:cNvCxnSpPr/>
          <p:nvPr/>
        </p:nvCxnSpPr>
        <p:spPr bwMode="auto">
          <a:xfrm flipH="1">
            <a:off x="4567773" y="665246"/>
            <a:ext cx="16927" cy="4243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 descr="J-TFWI-new-1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0"/>
          <a:stretch/>
        </p:blipFill>
        <p:spPr>
          <a:xfrm>
            <a:off x="4758263" y="2559073"/>
            <a:ext cx="4301871" cy="1329949"/>
          </a:xfrm>
          <a:prstGeom prst="rect">
            <a:avLst/>
          </a:prstGeom>
        </p:spPr>
      </p:pic>
      <p:pic>
        <p:nvPicPr>
          <p:cNvPr id="11" name="Picture 10" descr="J-FWI.gif"/>
          <p:cNvPicPr>
            <a:picLocks noChangeAspect="1"/>
          </p:cNvPicPr>
          <p:nvPr/>
        </p:nvPicPr>
        <p:blipFill rotWithShape="1">
          <a:blip r:embed="rId3"/>
          <a:srcRect l="24400" r="18899" b="68198"/>
          <a:stretch/>
        </p:blipFill>
        <p:spPr>
          <a:xfrm>
            <a:off x="846687" y="1067577"/>
            <a:ext cx="3011830" cy="878451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J-FWI.gif"/>
          <p:cNvPicPr>
            <a:picLocks noChangeAspect="1"/>
          </p:cNvPicPr>
          <p:nvPr/>
        </p:nvPicPr>
        <p:blipFill rotWithShape="1">
          <a:blip r:embed="rId5"/>
          <a:srcRect r="23843" b="69764"/>
          <a:stretch/>
        </p:blipFill>
        <p:spPr>
          <a:xfrm>
            <a:off x="4888355" y="1028695"/>
            <a:ext cx="3677755" cy="849594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J-FWI.gif"/>
          <p:cNvPicPr>
            <a:picLocks noChangeAspect="1"/>
          </p:cNvPicPr>
          <p:nvPr/>
        </p:nvPicPr>
        <p:blipFill rotWithShape="1">
          <a:blip r:embed="rId5"/>
          <a:srcRect l="75168" b="69764"/>
          <a:stretch/>
        </p:blipFill>
        <p:spPr>
          <a:xfrm>
            <a:off x="6553219" y="1663685"/>
            <a:ext cx="1199181" cy="8495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8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wn Arrow Callout 29"/>
          <p:cNvSpPr/>
          <p:nvPr/>
        </p:nvSpPr>
        <p:spPr bwMode="auto">
          <a:xfrm>
            <a:off x="4707467" y="2895584"/>
            <a:ext cx="4216400" cy="761999"/>
          </a:xfrm>
          <a:prstGeom prst="downArrowCallout">
            <a:avLst>
              <a:gd name="adj1" fmla="val 25284"/>
              <a:gd name="adj2" fmla="val 34209"/>
              <a:gd name="adj3" fmla="val 15392"/>
              <a:gd name="adj4" fmla="val 6071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74" y="68580"/>
            <a:ext cx="9140825" cy="479822"/>
          </a:xfrm>
        </p:spPr>
        <p:txBody>
          <a:bodyPr/>
          <a:lstStyle/>
          <a:p>
            <a:r>
              <a:rPr lang="en-US" sz="4000" dirty="0" smtClean="0"/>
              <a:t>Cost of FWI vs. TFWI </a:t>
            </a:r>
            <a:endParaRPr lang="en-US" sz="4000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567773" y="665246"/>
            <a:ext cx="16927" cy="4243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>
            <a:spLocks noChangeAspect="1" noChangeArrowheads="1"/>
          </p:cNvSpPr>
          <p:nvPr/>
        </p:nvSpPr>
        <p:spPr bwMode="white">
          <a:xfrm>
            <a:off x="400050" y="568324"/>
            <a:ext cx="418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FWI</a:t>
            </a:r>
          </a:p>
        </p:txBody>
      </p:sp>
      <p:sp>
        <p:nvSpPr>
          <p:cNvPr id="12" name="Rectangle 10"/>
          <p:cNvSpPr>
            <a:spLocks noChangeAspect="1" noChangeArrowheads="1"/>
          </p:cNvSpPr>
          <p:nvPr/>
        </p:nvSpPr>
        <p:spPr bwMode="white">
          <a:xfrm>
            <a:off x="4823878" y="568324"/>
            <a:ext cx="418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TFWI</a:t>
            </a:r>
          </a:p>
        </p:txBody>
      </p:sp>
      <p:pic>
        <p:nvPicPr>
          <p:cNvPr id="13" name="Picture 12" descr="J-FWI.gif"/>
          <p:cNvPicPr>
            <a:picLocks noChangeAspect="1"/>
          </p:cNvPicPr>
          <p:nvPr/>
        </p:nvPicPr>
        <p:blipFill rotWithShape="1">
          <a:blip r:embed="rId3"/>
          <a:srcRect l="24400" r="18899" b="68198"/>
          <a:stretch/>
        </p:blipFill>
        <p:spPr>
          <a:xfrm>
            <a:off x="846687" y="1067577"/>
            <a:ext cx="3011830" cy="878451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52"/>
          <a:stretch/>
        </p:blipFill>
        <p:spPr>
          <a:xfrm>
            <a:off x="4994972" y="2908756"/>
            <a:ext cx="3500882" cy="537177"/>
          </a:xfrm>
          <a:prstGeom prst="rect">
            <a:avLst/>
          </a:prstGeom>
        </p:spPr>
      </p:pic>
      <p:pic>
        <p:nvPicPr>
          <p:cNvPr id="17" name="Picture 16" descr="J-FWI.gif"/>
          <p:cNvPicPr>
            <a:picLocks noChangeAspect="1"/>
          </p:cNvPicPr>
          <p:nvPr/>
        </p:nvPicPr>
        <p:blipFill rotWithShape="1">
          <a:blip r:embed="rId5"/>
          <a:srcRect r="23843" b="69764"/>
          <a:stretch/>
        </p:blipFill>
        <p:spPr>
          <a:xfrm>
            <a:off x="4888355" y="1028695"/>
            <a:ext cx="3677755" cy="849594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72" y="2416105"/>
            <a:ext cx="2771648" cy="3688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7154335" y="4051296"/>
            <a:ext cx="93134" cy="298450"/>
          </a:xfrm>
          <a:prstGeom prst="rect">
            <a:avLst/>
          </a:prstGeom>
          <a:solidFill>
            <a:srgbClr val="E4EB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901221" y="4171953"/>
            <a:ext cx="93134" cy="298450"/>
          </a:xfrm>
          <a:prstGeom prst="rect">
            <a:avLst/>
          </a:prstGeom>
          <a:solidFill>
            <a:srgbClr val="E4EB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29" name="Picture 28" descr="J-FWI.gif"/>
          <p:cNvPicPr>
            <a:picLocks noChangeAspect="1"/>
          </p:cNvPicPr>
          <p:nvPr/>
        </p:nvPicPr>
        <p:blipFill rotWithShape="1">
          <a:blip r:embed="rId5"/>
          <a:srcRect l="75168" b="69764"/>
          <a:stretch/>
        </p:blipFill>
        <p:spPr>
          <a:xfrm>
            <a:off x="6553219" y="1663685"/>
            <a:ext cx="1199181" cy="849594"/>
          </a:xfrm>
          <a:prstGeom prst="rect">
            <a:avLst/>
          </a:prstGeom>
          <a:ln>
            <a:noFill/>
          </a:ln>
        </p:spPr>
      </p:pic>
      <p:sp>
        <p:nvSpPr>
          <p:cNvPr id="21" name="Down Arrow Callout 20"/>
          <p:cNvSpPr/>
          <p:nvPr/>
        </p:nvSpPr>
        <p:spPr bwMode="auto">
          <a:xfrm>
            <a:off x="160867" y="1879602"/>
            <a:ext cx="4216400" cy="1403355"/>
          </a:xfrm>
          <a:prstGeom prst="downArrowCallout">
            <a:avLst>
              <a:gd name="adj1" fmla="val 11733"/>
              <a:gd name="adj2" fmla="val 15204"/>
              <a:gd name="adj3" fmla="val 11196"/>
              <a:gd name="adj4" fmla="val 7281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Full scattering.gif"/>
          <p:cNvPicPr>
            <a:picLocks noChangeAspect="1"/>
          </p:cNvPicPr>
          <p:nvPr/>
        </p:nvPicPr>
        <p:blipFill rotWithShape="1">
          <a:blip r:embed="rId7"/>
          <a:srcRect b="26499"/>
          <a:stretch/>
        </p:blipFill>
        <p:spPr>
          <a:xfrm>
            <a:off x="490003" y="1913372"/>
            <a:ext cx="3207512" cy="99600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1452" y="3142192"/>
            <a:ext cx="4184650" cy="523220"/>
            <a:chOff x="332317" y="5459590"/>
            <a:chExt cx="4184650" cy="697626"/>
          </a:xfrm>
        </p:grpSpPr>
        <p:sp>
          <p:nvSpPr>
            <p:cNvPr id="25" name="Rectangle 24"/>
            <p:cNvSpPr>
              <a:spLocks noChangeAspect="1" noChangeArrowheads="1"/>
            </p:cNvSpPr>
            <p:nvPr/>
          </p:nvSpPr>
          <p:spPr bwMode="white">
            <a:xfrm>
              <a:off x="332317" y="5459590"/>
              <a:ext cx="4184650" cy="69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0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-106" charset="0"/>
                </a:rPr>
                <a:t>Cost ∞ freq</a:t>
              </a:r>
              <a:r>
                <a:rPr lang="en-US" sz="2800" b="0" baseline="30000" dirty="0">
                  <a:solidFill>
                    <a:schemeClr val="accent2">
                      <a:lumMod val="50000"/>
                    </a:schemeClr>
                  </a:solidFill>
                  <a:latin typeface="Book Antiqua" pitchFamily="-106" charset="0"/>
                </a:rPr>
                <a:t>4</a:t>
              </a:r>
              <a:endParaRPr lang="en-US" sz="28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497663" y="5562603"/>
              <a:ext cx="93134" cy="397933"/>
            </a:xfrm>
            <a:prstGeom prst="rect">
              <a:avLst/>
            </a:prstGeom>
            <a:solidFill>
              <a:srgbClr val="E4EBF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987425" marR="0" indent="-231775" algn="l" defTabSz="914400" rtl="0" eaLnBrk="1" fontAlgn="base" latinLnBrk="0" hangingPunct="1">
                <a:lnSpc>
                  <a:spcPct val="100000"/>
                </a:lnSpc>
                <a:spcBef>
                  <a:spcPct val="70000"/>
                </a:spcBef>
                <a:spcAft>
                  <a:spcPct val="0"/>
                </a:spcAft>
                <a:buClr>
                  <a:schemeClr val="accent1"/>
                </a:buClr>
                <a:buSzPct val="135000"/>
                <a:buFontTx/>
                <a:buChar char="•"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ctangle 30"/>
          <p:cNvSpPr>
            <a:spLocks noChangeAspect="1" noChangeArrowheads="1"/>
          </p:cNvSpPr>
          <p:nvPr/>
        </p:nvSpPr>
        <p:spPr bwMode="white">
          <a:xfrm>
            <a:off x="4718052" y="3603624"/>
            <a:ext cx="418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Cost ∞ freq</a:t>
            </a:r>
            <a:r>
              <a:rPr lang="en-US" sz="2800" b="0" baseline="30000" dirty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4</a:t>
            </a:r>
            <a:endParaRPr lang="en-US" sz="2800" b="0" dirty="0" smtClean="0">
              <a:solidFill>
                <a:schemeClr val="accent2">
                  <a:lumMod val="50000"/>
                </a:schemeClr>
              </a:solidFill>
              <a:latin typeface="Book Antiqu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4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Callout 31"/>
          <p:cNvSpPr/>
          <p:nvPr/>
        </p:nvSpPr>
        <p:spPr bwMode="auto">
          <a:xfrm>
            <a:off x="4707467" y="3513675"/>
            <a:ext cx="4216400" cy="761999"/>
          </a:xfrm>
          <a:prstGeom prst="downArrowCallout">
            <a:avLst>
              <a:gd name="adj1" fmla="val 16395"/>
              <a:gd name="adj2" fmla="val 18654"/>
              <a:gd name="adj3" fmla="val 15392"/>
              <a:gd name="adj4" fmla="val 60710"/>
            </a:avLst>
          </a:prstGeom>
          <a:solidFill>
            <a:srgbClr val="FF0000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74" y="68580"/>
            <a:ext cx="9140825" cy="479822"/>
          </a:xfrm>
        </p:spPr>
        <p:txBody>
          <a:bodyPr/>
          <a:lstStyle/>
          <a:p>
            <a:r>
              <a:rPr lang="en-US" sz="4000" dirty="0" smtClean="0"/>
              <a:t>Cost of FWI vs. TFWI </a:t>
            </a:r>
            <a:endParaRPr lang="en-US" sz="4000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567773" y="665246"/>
            <a:ext cx="16927" cy="4243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>
            <a:spLocks noChangeAspect="1" noChangeArrowheads="1"/>
          </p:cNvSpPr>
          <p:nvPr/>
        </p:nvSpPr>
        <p:spPr bwMode="white">
          <a:xfrm>
            <a:off x="400050" y="568324"/>
            <a:ext cx="418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FWI</a:t>
            </a:r>
          </a:p>
        </p:txBody>
      </p:sp>
      <p:sp>
        <p:nvSpPr>
          <p:cNvPr id="12" name="Rectangle 10"/>
          <p:cNvSpPr>
            <a:spLocks noChangeAspect="1" noChangeArrowheads="1"/>
          </p:cNvSpPr>
          <p:nvPr/>
        </p:nvSpPr>
        <p:spPr bwMode="white">
          <a:xfrm>
            <a:off x="4823878" y="568324"/>
            <a:ext cx="418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TFWI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9"/>
          <a:stretch/>
        </p:blipFill>
        <p:spPr>
          <a:xfrm>
            <a:off x="4994972" y="2908756"/>
            <a:ext cx="3500882" cy="1102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72" y="2416105"/>
            <a:ext cx="2771648" cy="3688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7154335" y="4051296"/>
            <a:ext cx="93134" cy="298450"/>
          </a:xfrm>
          <a:prstGeom prst="rect">
            <a:avLst/>
          </a:prstGeom>
          <a:solidFill>
            <a:srgbClr val="E4EB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>
            <a:spLocks noChangeAspect="1" noChangeArrowheads="1"/>
          </p:cNvSpPr>
          <p:nvPr/>
        </p:nvSpPr>
        <p:spPr bwMode="white">
          <a:xfrm>
            <a:off x="4580467" y="4147612"/>
            <a:ext cx="4389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0" dirty="0" smtClean="0">
                <a:solidFill>
                  <a:srgbClr val="FF0000"/>
                </a:solidFill>
                <a:latin typeface="Book Antiqua" pitchFamily="-106" charset="0"/>
              </a:rPr>
              <a:t>Cost ∞ (1+freq</a:t>
            </a:r>
            <a:r>
              <a:rPr lang="en-US" sz="1600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b="0" dirty="0" smtClean="0">
                <a:solidFill>
                  <a:srgbClr val="FF0000"/>
                </a:solidFill>
                <a:latin typeface="Book Antiqua" pitchFamily="-106" charset="0"/>
              </a:rPr>
              <a:t>v)</a:t>
            </a:r>
            <a:r>
              <a:rPr lang="en-US" sz="1600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0" dirty="0" smtClean="0">
                <a:solidFill>
                  <a:srgbClr val="FF0000"/>
                </a:solidFill>
                <a:latin typeface="Book Antiqua" pitchFamily="-106" charset="0"/>
              </a:rPr>
              <a:t>freq</a:t>
            </a:r>
            <a:r>
              <a:rPr lang="en-US" sz="2800" b="0" baseline="30000" dirty="0" smtClean="0">
                <a:solidFill>
                  <a:srgbClr val="FF0000"/>
                </a:solidFill>
                <a:latin typeface="Book Antiqua" pitchFamily="-106" charset="0"/>
              </a:rPr>
              <a:t>4</a:t>
            </a:r>
            <a:endParaRPr lang="en-US" sz="2800" b="0" dirty="0" smtClean="0">
              <a:solidFill>
                <a:srgbClr val="FF0000"/>
              </a:solidFill>
              <a:latin typeface="Book Antiqua" pitchFamily="-10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901221" y="4171953"/>
            <a:ext cx="93134" cy="298450"/>
          </a:xfrm>
          <a:prstGeom prst="rect">
            <a:avLst/>
          </a:prstGeom>
          <a:solidFill>
            <a:srgbClr val="E4EB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1" name="Down Arrow Callout 20"/>
          <p:cNvSpPr/>
          <p:nvPr/>
        </p:nvSpPr>
        <p:spPr bwMode="auto">
          <a:xfrm>
            <a:off x="160867" y="1879602"/>
            <a:ext cx="4216400" cy="1403355"/>
          </a:xfrm>
          <a:prstGeom prst="downArrowCallout">
            <a:avLst>
              <a:gd name="adj1" fmla="val 11733"/>
              <a:gd name="adj2" fmla="val 15204"/>
              <a:gd name="adj3" fmla="val 11196"/>
              <a:gd name="adj4" fmla="val 7281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Full scattering.gif"/>
          <p:cNvPicPr>
            <a:picLocks noChangeAspect="1"/>
          </p:cNvPicPr>
          <p:nvPr/>
        </p:nvPicPr>
        <p:blipFill rotWithShape="1">
          <a:blip r:embed="rId5"/>
          <a:srcRect b="26499"/>
          <a:stretch/>
        </p:blipFill>
        <p:spPr>
          <a:xfrm>
            <a:off x="490003" y="1913372"/>
            <a:ext cx="3207512" cy="99600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1452" y="3142192"/>
            <a:ext cx="4184650" cy="523220"/>
            <a:chOff x="332317" y="5459590"/>
            <a:chExt cx="4184650" cy="697626"/>
          </a:xfrm>
        </p:grpSpPr>
        <p:sp>
          <p:nvSpPr>
            <p:cNvPr id="25" name="Rectangle 24"/>
            <p:cNvSpPr>
              <a:spLocks noChangeAspect="1" noChangeArrowheads="1"/>
            </p:cNvSpPr>
            <p:nvPr/>
          </p:nvSpPr>
          <p:spPr bwMode="white">
            <a:xfrm>
              <a:off x="332317" y="5459590"/>
              <a:ext cx="4184650" cy="69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0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-106" charset="0"/>
                </a:rPr>
                <a:t>Cost ∞ freq</a:t>
              </a:r>
              <a:r>
                <a:rPr lang="en-US" sz="2800" b="0" baseline="30000" dirty="0">
                  <a:solidFill>
                    <a:schemeClr val="accent2">
                      <a:lumMod val="50000"/>
                    </a:schemeClr>
                  </a:solidFill>
                  <a:latin typeface="Book Antiqua" pitchFamily="-106" charset="0"/>
                </a:rPr>
                <a:t>4</a:t>
              </a:r>
              <a:endParaRPr lang="en-US" sz="28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497663" y="5562603"/>
              <a:ext cx="93134" cy="397933"/>
            </a:xfrm>
            <a:prstGeom prst="rect">
              <a:avLst/>
            </a:prstGeom>
            <a:solidFill>
              <a:srgbClr val="E4EBF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987425" marR="0" indent="-231775" algn="l" defTabSz="914400" rtl="0" eaLnBrk="1" fontAlgn="base" latinLnBrk="0" hangingPunct="1">
                <a:lnSpc>
                  <a:spcPct val="100000"/>
                </a:lnSpc>
                <a:spcBef>
                  <a:spcPct val="70000"/>
                </a:spcBef>
                <a:spcAft>
                  <a:spcPct val="0"/>
                </a:spcAft>
                <a:buClr>
                  <a:schemeClr val="accent1"/>
                </a:buClr>
                <a:buSzPct val="135000"/>
                <a:buFontTx/>
                <a:buChar char="•"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0" name="Picture 19" descr="J-FWI.gif"/>
          <p:cNvPicPr>
            <a:picLocks noChangeAspect="1"/>
          </p:cNvPicPr>
          <p:nvPr/>
        </p:nvPicPr>
        <p:blipFill rotWithShape="1">
          <a:blip r:embed="rId6"/>
          <a:srcRect l="24400" r="18899" b="68198"/>
          <a:stretch/>
        </p:blipFill>
        <p:spPr>
          <a:xfrm>
            <a:off x="846687" y="1067577"/>
            <a:ext cx="3011830" cy="878451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J-FWI.gif"/>
          <p:cNvPicPr>
            <a:picLocks noChangeAspect="1"/>
          </p:cNvPicPr>
          <p:nvPr/>
        </p:nvPicPr>
        <p:blipFill rotWithShape="1">
          <a:blip r:embed="rId7"/>
          <a:srcRect r="23843" b="69764"/>
          <a:stretch/>
        </p:blipFill>
        <p:spPr>
          <a:xfrm>
            <a:off x="4888355" y="1028695"/>
            <a:ext cx="3677755" cy="849594"/>
          </a:xfrm>
          <a:prstGeom prst="rect">
            <a:avLst/>
          </a:prstGeom>
          <a:ln>
            <a:noFill/>
          </a:ln>
        </p:spPr>
      </p:pic>
      <p:pic>
        <p:nvPicPr>
          <p:cNvPr id="31" name="Picture 30" descr="J-FWI.gif"/>
          <p:cNvPicPr>
            <a:picLocks noChangeAspect="1"/>
          </p:cNvPicPr>
          <p:nvPr/>
        </p:nvPicPr>
        <p:blipFill rotWithShape="1">
          <a:blip r:embed="rId7"/>
          <a:srcRect l="75168" b="69764"/>
          <a:stretch/>
        </p:blipFill>
        <p:spPr>
          <a:xfrm>
            <a:off x="6553219" y="1663685"/>
            <a:ext cx="1199181" cy="8495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50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61555"/>
            <a:ext cx="91408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Scale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separation 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seismic imaging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iei-rely-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96798"/>
            <a:ext cx="7578725" cy="2707005"/>
          </a:xfrm>
          <a:prstGeom prst="rect">
            <a:avLst/>
          </a:prstGeom>
          <a:blipFill rotWithShape="1">
            <a:blip r:embed="rId2">
              <a:alphaModFix amt="0"/>
            </a:blip>
            <a:stretch>
              <a:fillRect/>
            </a:stretch>
          </a:blipFill>
        </p:spPr>
      </p:pic>
      <p:sp>
        <p:nvSpPr>
          <p:cNvPr id="10" name="Rectangle 10"/>
          <p:cNvSpPr>
            <a:spLocks noChangeAspect="1" noChangeArrowheads="1"/>
          </p:cNvSpPr>
          <p:nvPr/>
        </p:nvSpPr>
        <p:spPr bwMode="white">
          <a:xfrm>
            <a:off x="1684905" y="4508500"/>
            <a:ext cx="7408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dirty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F</a:t>
            </a:r>
            <a:r>
              <a:rPr lang="en-US" sz="24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rom Jon Claerbout’s “Imaging the Earth Interior” </a:t>
            </a:r>
            <a:endParaRPr lang="en-US" sz="2400" b="0" dirty="0">
              <a:solidFill>
                <a:schemeClr val="accent2">
                  <a:lumMod val="50000"/>
                </a:schemeClr>
              </a:solidFill>
              <a:latin typeface="Book Antiqu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7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ei-rely-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96798"/>
            <a:ext cx="7578725" cy="2707005"/>
          </a:xfrm>
          <a:prstGeom prst="rect">
            <a:avLst/>
          </a:prstGeom>
          <a:blipFill rotWithShape="1">
            <a:blip r:embed="rId2">
              <a:alphaModFix amt="0"/>
            </a:blip>
            <a:stretch>
              <a:fillRect/>
            </a:stretch>
          </a:blipFill>
        </p:spPr>
      </p:pic>
      <p:sp>
        <p:nvSpPr>
          <p:cNvPr id="12" name="Freeform 11"/>
          <p:cNvSpPr/>
          <p:nvPr/>
        </p:nvSpPr>
        <p:spPr bwMode="auto">
          <a:xfrm>
            <a:off x="3107292" y="3127396"/>
            <a:ext cx="2040453" cy="727101"/>
          </a:xfrm>
          <a:custGeom>
            <a:avLst/>
            <a:gdLst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461437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628109"/>
              <a:gd name="connsiteY0" fmla="*/ 821266 h 825849"/>
              <a:gd name="connsiteX1" fmla="*/ 0 w 2628109"/>
              <a:gd name="connsiteY1" fmla="*/ 825849 h 825849"/>
              <a:gd name="connsiteX2" fmla="*/ 80437 w 2628109"/>
              <a:gd name="connsiteY2" fmla="*/ 677333 h 825849"/>
              <a:gd name="connsiteX3" fmla="*/ 156637 w 2628109"/>
              <a:gd name="connsiteY3" fmla="*/ 499533 h 825849"/>
              <a:gd name="connsiteX4" fmla="*/ 342903 w 2628109"/>
              <a:gd name="connsiteY4" fmla="*/ 330200 h 825849"/>
              <a:gd name="connsiteX5" fmla="*/ 512303 w 2628109"/>
              <a:gd name="connsiteY5" fmla="*/ 194733 h 825849"/>
              <a:gd name="connsiteX6" fmla="*/ 808570 w 2628109"/>
              <a:gd name="connsiteY6" fmla="*/ 93133 h 825849"/>
              <a:gd name="connsiteX7" fmla="*/ 1189570 w 2628109"/>
              <a:gd name="connsiteY7" fmla="*/ 59266 h 825849"/>
              <a:gd name="connsiteX8" fmla="*/ 1739903 w 2628109"/>
              <a:gd name="connsiteY8" fmla="*/ 25400 h 825849"/>
              <a:gd name="connsiteX9" fmla="*/ 2628109 w 2628109"/>
              <a:gd name="connsiteY9" fmla="*/ 0 h 825849"/>
              <a:gd name="connsiteX0" fmla="*/ 94173 w 2718045"/>
              <a:gd name="connsiteY0" fmla="*/ 821266 h 1086103"/>
              <a:gd name="connsiteX1" fmla="*/ 0 w 2718045"/>
              <a:gd name="connsiteY1" fmla="*/ 1086103 h 1086103"/>
              <a:gd name="connsiteX2" fmla="*/ 170373 w 2718045"/>
              <a:gd name="connsiteY2" fmla="*/ 677333 h 1086103"/>
              <a:gd name="connsiteX3" fmla="*/ 246573 w 2718045"/>
              <a:gd name="connsiteY3" fmla="*/ 499533 h 1086103"/>
              <a:gd name="connsiteX4" fmla="*/ 432839 w 2718045"/>
              <a:gd name="connsiteY4" fmla="*/ 330200 h 1086103"/>
              <a:gd name="connsiteX5" fmla="*/ 602239 w 2718045"/>
              <a:gd name="connsiteY5" fmla="*/ 194733 h 1086103"/>
              <a:gd name="connsiteX6" fmla="*/ 898506 w 2718045"/>
              <a:gd name="connsiteY6" fmla="*/ 93133 h 1086103"/>
              <a:gd name="connsiteX7" fmla="*/ 1279506 w 2718045"/>
              <a:gd name="connsiteY7" fmla="*/ 59266 h 1086103"/>
              <a:gd name="connsiteX8" fmla="*/ 1829839 w 2718045"/>
              <a:gd name="connsiteY8" fmla="*/ 25400 h 1086103"/>
              <a:gd name="connsiteX9" fmla="*/ 2718045 w 2718045"/>
              <a:gd name="connsiteY9" fmla="*/ 0 h 1086103"/>
              <a:gd name="connsiteX0" fmla="*/ 14 w 2813751"/>
              <a:gd name="connsiteY0" fmla="*/ 771218 h 1086103"/>
              <a:gd name="connsiteX1" fmla="*/ 95706 w 2813751"/>
              <a:gd name="connsiteY1" fmla="*/ 1086103 h 1086103"/>
              <a:gd name="connsiteX2" fmla="*/ 266079 w 2813751"/>
              <a:gd name="connsiteY2" fmla="*/ 677333 h 1086103"/>
              <a:gd name="connsiteX3" fmla="*/ 342279 w 2813751"/>
              <a:gd name="connsiteY3" fmla="*/ 499533 h 1086103"/>
              <a:gd name="connsiteX4" fmla="*/ 528545 w 2813751"/>
              <a:gd name="connsiteY4" fmla="*/ 330200 h 1086103"/>
              <a:gd name="connsiteX5" fmla="*/ 697945 w 2813751"/>
              <a:gd name="connsiteY5" fmla="*/ 194733 h 1086103"/>
              <a:gd name="connsiteX6" fmla="*/ 994212 w 2813751"/>
              <a:gd name="connsiteY6" fmla="*/ 93133 h 1086103"/>
              <a:gd name="connsiteX7" fmla="*/ 1375212 w 2813751"/>
              <a:gd name="connsiteY7" fmla="*/ 59266 h 1086103"/>
              <a:gd name="connsiteX8" fmla="*/ 1925545 w 2813751"/>
              <a:gd name="connsiteY8" fmla="*/ 25400 h 1086103"/>
              <a:gd name="connsiteX9" fmla="*/ 2813751 w 2813751"/>
              <a:gd name="connsiteY9" fmla="*/ 0 h 1086103"/>
              <a:gd name="connsiteX0" fmla="*/ 0 w 2718045"/>
              <a:gd name="connsiteY0" fmla="*/ 1086103 h 1086103"/>
              <a:gd name="connsiteX1" fmla="*/ 170373 w 2718045"/>
              <a:gd name="connsiteY1" fmla="*/ 677333 h 1086103"/>
              <a:gd name="connsiteX2" fmla="*/ 246573 w 2718045"/>
              <a:gd name="connsiteY2" fmla="*/ 499533 h 1086103"/>
              <a:gd name="connsiteX3" fmla="*/ 432839 w 2718045"/>
              <a:gd name="connsiteY3" fmla="*/ 330200 h 1086103"/>
              <a:gd name="connsiteX4" fmla="*/ 602239 w 2718045"/>
              <a:gd name="connsiteY4" fmla="*/ 194733 h 1086103"/>
              <a:gd name="connsiteX5" fmla="*/ 898506 w 2718045"/>
              <a:gd name="connsiteY5" fmla="*/ 93133 h 1086103"/>
              <a:gd name="connsiteX6" fmla="*/ 1279506 w 2718045"/>
              <a:gd name="connsiteY6" fmla="*/ 59266 h 1086103"/>
              <a:gd name="connsiteX7" fmla="*/ 1829839 w 2718045"/>
              <a:gd name="connsiteY7" fmla="*/ 25400 h 1086103"/>
              <a:gd name="connsiteX8" fmla="*/ 2718045 w 2718045"/>
              <a:gd name="connsiteY8" fmla="*/ 0 h 1086103"/>
              <a:gd name="connsiteX0" fmla="*/ 0 w 2388280"/>
              <a:gd name="connsiteY0" fmla="*/ 1066084 h 1066084"/>
              <a:gd name="connsiteX1" fmla="*/ 170373 w 2388280"/>
              <a:gd name="connsiteY1" fmla="*/ 657314 h 1066084"/>
              <a:gd name="connsiteX2" fmla="*/ 246573 w 2388280"/>
              <a:gd name="connsiteY2" fmla="*/ 479514 h 1066084"/>
              <a:gd name="connsiteX3" fmla="*/ 432839 w 2388280"/>
              <a:gd name="connsiteY3" fmla="*/ 310181 h 1066084"/>
              <a:gd name="connsiteX4" fmla="*/ 602239 w 2388280"/>
              <a:gd name="connsiteY4" fmla="*/ 174714 h 1066084"/>
              <a:gd name="connsiteX5" fmla="*/ 898506 w 2388280"/>
              <a:gd name="connsiteY5" fmla="*/ 73114 h 1066084"/>
              <a:gd name="connsiteX6" fmla="*/ 1279506 w 2388280"/>
              <a:gd name="connsiteY6" fmla="*/ 39247 h 1066084"/>
              <a:gd name="connsiteX7" fmla="*/ 1829839 w 2388280"/>
              <a:gd name="connsiteY7" fmla="*/ 5381 h 1066084"/>
              <a:gd name="connsiteX8" fmla="*/ 2388280 w 2388280"/>
              <a:gd name="connsiteY8" fmla="*/ 0 h 1066084"/>
              <a:gd name="connsiteX0" fmla="*/ 0 w 2408265"/>
              <a:gd name="connsiteY0" fmla="*/ 1146162 h 1146162"/>
              <a:gd name="connsiteX1" fmla="*/ 190358 w 2408265"/>
              <a:gd name="connsiteY1" fmla="*/ 657314 h 1146162"/>
              <a:gd name="connsiteX2" fmla="*/ 266558 w 2408265"/>
              <a:gd name="connsiteY2" fmla="*/ 479514 h 1146162"/>
              <a:gd name="connsiteX3" fmla="*/ 452824 w 2408265"/>
              <a:gd name="connsiteY3" fmla="*/ 310181 h 1146162"/>
              <a:gd name="connsiteX4" fmla="*/ 622224 w 2408265"/>
              <a:gd name="connsiteY4" fmla="*/ 174714 h 1146162"/>
              <a:gd name="connsiteX5" fmla="*/ 918491 w 2408265"/>
              <a:gd name="connsiteY5" fmla="*/ 73114 h 1146162"/>
              <a:gd name="connsiteX6" fmla="*/ 1299491 w 2408265"/>
              <a:gd name="connsiteY6" fmla="*/ 39247 h 1146162"/>
              <a:gd name="connsiteX7" fmla="*/ 1849824 w 2408265"/>
              <a:gd name="connsiteY7" fmla="*/ 5381 h 1146162"/>
              <a:gd name="connsiteX8" fmla="*/ 2408265 w 2408265"/>
              <a:gd name="connsiteY8" fmla="*/ 0 h 11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265" h="1146162">
                <a:moveTo>
                  <a:pt x="0" y="1146162"/>
                </a:moveTo>
                <a:lnTo>
                  <a:pt x="190358" y="657314"/>
                </a:lnTo>
                <a:lnTo>
                  <a:pt x="266558" y="479514"/>
                </a:lnTo>
                <a:lnTo>
                  <a:pt x="452824" y="310181"/>
                </a:lnTo>
                <a:cubicBezTo>
                  <a:pt x="492335" y="265025"/>
                  <a:pt x="536053" y="244835"/>
                  <a:pt x="622224" y="174714"/>
                </a:cubicBezTo>
                <a:cubicBezTo>
                  <a:pt x="767607" y="129848"/>
                  <a:pt x="819735" y="106981"/>
                  <a:pt x="918491" y="73114"/>
                </a:cubicBezTo>
                <a:lnTo>
                  <a:pt x="1299491" y="39247"/>
                </a:lnTo>
                <a:lnTo>
                  <a:pt x="1849824" y="5381"/>
                </a:lnTo>
                <a:lnTo>
                  <a:pt x="2408265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3067" y="2446164"/>
            <a:ext cx="1826304" cy="67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Low-frequency</a:t>
            </a:r>
          </a:p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data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176" y="0"/>
            <a:ext cx="91408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FWI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tries to close the gap by using reflectivity from low-frequency data …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276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ei-rely-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96798"/>
            <a:ext cx="7578725" cy="2707005"/>
          </a:xfrm>
          <a:prstGeom prst="rect">
            <a:avLst/>
          </a:prstGeom>
          <a:blipFill rotWithShape="1">
            <a:blip r:embed="rId2">
              <a:alphaModFix amt="0"/>
            </a:blip>
            <a:stretch>
              <a:fillRect/>
            </a:stretch>
          </a:blipFill>
        </p:spPr>
      </p:pic>
      <p:sp>
        <p:nvSpPr>
          <p:cNvPr id="12" name="Freeform 11"/>
          <p:cNvSpPr/>
          <p:nvPr/>
        </p:nvSpPr>
        <p:spPr bwMode="auto">
          <a:xfrm>
            <a:off x="3107292" y="3127396"/>
            <a:ext cx="2040453" cy="727101"/>
          </a:xfrm>
          <a:custGeom>
            <a:avLst/>
            <a:gdLst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461437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628109"/>
              <a:gd name="connsiteY0" fmla="*/ 821266 h 825849"/>
              <a:gd name="connsiteX1" fmla="*/ 0 w 2628109"/>
              <a:gd name="connsiteY1" fmla="*/ 825849 h 825849"/>
              <a:gd name="connsiteX2" fmla="*/ 80437 w 2628109"/>
              <a:gd name="connsiteY2" fmla="*/ 677333 h 825849"/>
              <a:gd name="connsiteX3" fmla="*/ 156637 w 2628109"/>
              <a:gd name="connsiteY3" fmla="*/ 499533 h 825849"/>
              <a:gd name="connsiteX4" fmla="*/ 342903 w 2628109"/>
              <a:gd name="connsiteY4" fmla="*/ 330200 h 825849"/>
              <a:gd name="connsiteX5" fmla="*/ 512303 w 2628109"/>
              <a:gd name="connsiteY5" fmla="*/ 194733 h 825849"/>
              <a:gd name="connsiteX6" fmla="*/ 808570 w 2628109"/>
              <a:gd name="connsiteY6" fmla="*/ 93133 h 825849"/>
              <a:gd name="connsiteX7" fmla="*/ 1189570 w 2628109"/>
              <a:gd name="connsiteY7" fmla="*/ 59266 h 825849"/>
              <a:gd name="connsiteX8" fmla="*/ 1739903 w 2628109"/>
              <a:gd name="connsiteY8" fmla="*/ 25400 h 825849"/>
              <a:gd name="connsiteX9" fmla="*/ 2628109 w 2628109"/>
              <a:gd name="connsiteY9" fmla="*/ 0 h 825849"/>
              <a:gd name="connsiteX0" fmla="*/ 94173 w 2718045"/>
              <a:gd name="connsiteY0" fmla="*/ 821266 h 1086103"/>
              <a:gd name="connsiteX1" fmla="*/ 0 w 2718045"/>
              <a:gd name="connsiteY1" fmla="*/ 1086103 h 1086103"/>
              <a:gd name="connsiteX2" fmla="*/ 170373 w 2718045"/>
              <a:gd name="connsiteY2" fmla="*/ 677333 h 1086103"/>
              <a:gd name="connsiteX3" fmla="*/ 246573 w 2718045"/>
              <a:gd name="connsiteY3" fmla="*/ 499533 h 1086103"/>
              <a:gd name="connsiteX4" fmla="*/ 432839 w 2718045"/>
              <a:gd name="connsiteY4" fmla="*/ 330200 h 1086103"/>
              <a:gd name="connsiteX5" fmla="*/ 602239 w 2718045"/>
              <a:gd name="connsiteY5" fmla="*/ 194733 h 1086103"/>
              <a:gd name="connsiteX6" fmla="*/ 898506 w 2718045"/>
              <a:gd name="connsiteY6" fmla="*/ 93133 h 1086103"/>
              <a:gd name="connsiteX7" fmla="*/ 1279506 w 2718045"/>
              <a:gd name="connsiteY7" fmla="*/ 59266 h 1086103"/>
              <a:gd name="connsiteX8" fmla="*/ 1829839 w 2718045"/>
              <a:gd name="connsiteY8" fmla="*/ 25400 h 1086103"/>
              <a:gd name="connsiteX9" fmla="*/ 2718045 w 2718045"/>
              <a:gd name="connsiteY9" fmla="*/ 0 h 1086103"/>
              <a:gd name="connsiteX0" fmla="*/ 14 w 2813751"/>
              <a:gd name="connsiteY0" fmla="*/ 771218 h 1086103"/>
              <a:gd name="connsiteX1" fmla="*/ 95706 w 2813751"/>
              <a:gd name="connsiteY1" fmla="*/ 1086103 h 1086103"/>
              <a:gd name="connsiteX2" fmla="*/ 266079 w 2813751"/>
              <a:gd name="connsiteY2" fmla="*/ 677333 h 1086103"/>
              <a:gd name="connsiteX3" fmla="*/ 342279 w 2813751"/>
              <a:gd name="connsiteY3" fmla="*/ 499533 h 1086103"/>
              <a:gd name="connsiteX4" fmla="*/ 528545 w 2813751"/>
              <a:gd name="connsiteY4" fmla="*/ 330200 h 1086103"/>
              <a:gd name="connsiteX5" fmla="*/ 697945 w 2813751"/>
              <a:gd name="connsiteY5" fmla="*/ 194733 h 1086103"/>
              <a:gd name="connsiteX6" fmla="*/ 994212 w 2813751"/>
              <a:gd name="connsiteY6" fmla="*/ 93133 h 1086103"/>
              <a:gd name="connsiteX7" fmla="*/ 1375212 w 2813751"/>
              <a:gd name="connsiteY7" fmla="*/ 59266 h 1086103"/>
              <a:gd name="connsiteX8" fmla="*/ 1925545 w 2813751"/>
              <a:gd name="connsiteY8" fmla="*/ 25400 h 1086103"/>
              <a:gd name="connsiteX9" fmla="*/ 2813751 w 2813751"/>
              <a:gd name="connsiteY9" fmla="*/ 0 h 1086103"/>
              <a:gd name="connsiteX0" fmla="*/ 0 w 2718045"/>
              <a:gd name="connsiteY0" fmla="*/ 1086103 h 1086103"/>
              <a:gd name="connsiteX1" fmla="*/ 170373 w 2718045"/>
              <a:gd name="connsiteY1" fmla="*/ 677333 h 1086103"/>
              <a:gd name="connsiteX2" fmla="*/ 246573 w 2718045"/>
              <a:gd name="connsiteY2" fmla="*/ 499533 h 1086103"/>
              <a:gd name="connsiteX3" fmla="*/ 432839 w 2718045"/>
              <a:gd name="connsiteY3" fmla="*/ 330200 h 1086103"/>
              <a:gd name="connsiteX4" fmla="*/ 602239 w 2718045"/>
              <a:gd name="connsiteY4" fmla="*/ 194733 h 1086103"/>
              <a:gd name="connsiteX5" fmla="*/ 898506 w 2718045"/>
              <a:gd name="connsiteY5" fmla="*/ 93133 h 1086103"/>
              <a:gd name="connsiteX6" fmla="*/ 1279506 w 2718045"/>
              <a:gd name="connsiteY6" fmla="*/ 59266 h 1086103"/>
              <a:gd name="connsiteX7" fmla="*/ 1829839 w 2718045"/>
              <a:gd name="connsiteY7" fmla="*/ 25400 h 1086103"/>
              <a:gd name="connsiteX8" fmla="*/ 2718045 w 2718045"/>
              <a:gd name="connsiteY8" fmla="*/ 0 h 1086103"/>
              <a:gd name="connsiteX0" fmla="*/ 0 w 2388280"/>
              <a:gd name="connsiteY0" fmla="*/ 1066084 h 1066084"/>
              <a:gd name="connsiteX1" fmla="*/ 170373 w 2388280"/>
              <a:gd name="connsiteY1" fmla="*/ 657314 h 1066084"/>
              <a:gd name="connsiteX2" fmla="*/ 246573 w 2388280"/>
              <a:gd name="connsiteY2" fmla="*/ 479514 h 1066084"/>
              <a:gd name="connsiteX3" fmla="*/ 432839 w 2388280"/>
              <a:gd name="connsiteY3" fmla="*/ 310181 h 1066084"/>
              <a:gd name="connsiteX4" fmla="*/ 602239 w 2388280"/>
              <a:gd name="connsiteY4" fmla="*/ 174714 h 1066084"/>
              <a:gd name="connsiteX5" fmla="*/ 898506 w 2388280"/>
              <a:gd name="connsiteY5" fmla="*/ 73114 h 1066084"/>
              <a:gd name="connsiteX6" fmla="*/ 1279506 w 2388280"/>
              <a:gd name="connsiteY6" fmla="*/ 39247 h 1066084"/>
              <a:gd name="connsiteX7" fmla="*/ 1829839 w 2388280"/>
              <a:gd name="connsiteY7" fmla="*/ 5381 h 1066084"/>
              <a:gd name="connsiteX8" fmla="*/ 2388280 w 2388280"/>
              <a:gd name="connsiteY8" fmla="*/ 0 h 1066084"/>
              <a:gd name="connsiteX0" fmla="*/ 0 w 2408265"/>
              <a:gd name="connsiteY0" fmla="*/ 1146162 h 1146162"/>
              <a:gd name="connsiteX1" fmla="*/ 190358 w 2408265"/>
              <a:gd name="connsiteY1" fmla="*/ 657314 h 1146162"/>
              <a:gd name="connsiteX2" fmla="*/ 266558 w 2408265"/>
              <a:gd name="connsiteY2" fmla="*/ 479514 h 1146162"/>
              <a:gd name="connsiteX3" fmla="*/ 452824 w 2408265"/>
              <a:gd name="connsiteY3" fmla="*/ 310181 h 1146162"/>
              <a:gd name="connsiteX4" fmla="*/ 622224 w 2408265"/>
              <a:gd name="connsiteY4" fmla="*/ 174714 h 1146162"/>
              <a:gd name="connsiteX5" fmla="*/ 918491 w 2408265"/>
              <a:gd name="connsiteY5" fmla="*/ 73114 h 1146162"/>
              <a:gd name="connsiteX6" fmla="*/ 1299491 w 2408265"/>
              <a:gd name="connsiteY6" fmla="*/ 39247 h 1146162"/>
              <a:gd name="connsiteX7" fmla="*/ 1849824 w 2408265"/>
              <a:gd name="connsiteY7" fmla="*/ 5381 h 1146162"/>
              <a:gd name="connsiteX8" fmla="*/ 2408265 w 2408265"/>
              <a:gd name="connsiteY8" fmla="*/ 0 h 11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265" h="1146162">
                <a:moveTo>
                  <a:pt x="0" y="1146162"/>
                </a:moveTo>
                <a:lnTo>
                  <a:pt x="190358" y="657314"/>
                </a:lnTo>
                <a:lnTo>
                  <a:pt x="266558" y="479514"/>
                </a:lnTo>
                <a:lnTo>
                  <a:pt x="452824" y="310181"/>
                </a:lnTo>
                <a:cubicBezTo>
                  <a:pt x="492335" y="265025"/>
                  <a:pt x="536053" y="244835"/>
                  <a:pt x="622224" y="174714"/>
                </a:cubicBezTo>
                <a:cubicBezTo>
                  <a:pt x="767607" y="129848"/>
                  <a:pt x="819735" y="106981"/>
                  <a:pt x="918491" y="73114"/>
                </a:cubicBezTo>
                <a:lnTo>
                  <a:pt x="1299491" y="39247"/>
                </a:lnTo>
                <a:lnTo>
                  <a:pt x="1849824" y="5381"/>
                </a:lnTo>
                <a:lnTo>
                  <a:pt x="2408265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048946" y="2410903"/>
            <a:ext cx="1447787" cy="1559964"/>
          </a:xfrm>
          <a:custGeom>
            <a:avLst/>
            <a:gdLst>
              <a:gd name="connsiteX0" fmla="*/ 0 w 1591733"/>
              <a:gd name="connsiteY0" fmla="*/ 0 h 1837267"/>
              <a:gd name="connsiteX1" fmla="*/ 448733 w 1591733"/>
              <a:gd name="connsiteY1" fmla="*/ 0 h 1837267"/>
              <a:gd name="connsiteX2" fmla="*/ 719666 w 1591733"/>
              <a:gd name="connsiteY2" fmla="*/ 84667 h 1837267"/>
              <a:gd name="connsiteX3" fmla="*/ 889000 w 1591733"/>
              <a:gd name="connsiteY3" fmla="*/ 262467 h 1837267"/>
              <a:gd name="connsiteX4" fmla="*/ 990600 w 1591733"/>
              <a:gd name="connsiteY4" fmla="*/ 584200 h 1837267"/>
              <a:gd name="connsiteX5" fmla="*/ 1143000 w 1591733"/>
              <a:gd name="connsiteY5" fmla="*/ 956733 h 1837267"/>
              <a:gd name="connsiteX6" fmla="*/ 1320800 w 1591733"/>
              <a:gd name="connsiteY6" fmla="*/ 1532467 h 1837267"/>
              <a:gd name="connsiteX7" fmla="*/ 1456266 w 1591733"/>
              <a:gd name="connsiteY7" fmla="*/ 1752600 h 1837267"/>
              <a:gd name="connsiteX8" fmla="*/ 1591733 w 1591733"/>
              <a:gd name="connsiteY8" fmla="*/ 1837267 h 183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733" h="1837267">
                <a:moveTo>
                  <a:pt x="0" y="0"/>
                </a:moveTo>
                <a:lnTo>
                  <a:pt x="448733" y="0"/>
                </a:lnTo>
                <a:lnTo>
                  <a:pt x="719666" y="84667"/>
                </a:lnTo>
                <a:lnTo>
                  <a:pt x="889000" y="262467"/>
                </a:lnTo>
                <a:lnTo>
                  <a:pt x="990600" y="584200"/>
                </a:lnTo>
                <a:lnTo>
                  <a:pt x="1143000" y="956733"/>
                </a:lnTo>
                <a:lnTo>
                  <a:pt x="1320800" y="1532467"/>
                </a:lnTo>
                <a:lnTo>
                  <a:pt x="1456266" y="1752600"/>
                </a:lnTo>
                <a:lnTo>
                  <a:pt x="1591733" y="1837267"/>
                </a:lnTo>
              </a:path>
            </a:pathLst>
          </a:custGeom>
          <a:noFill/>
          <a:ln w="31750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3067" y="2446164"/>
            <a:ext cx="1826304" cy="67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Low-frequency</a:t>
            </a:r>
          </a:p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data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176" y="0"/>
            <a:ext cx="91408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4000" b="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oping</a:t>
            </a:r>
            <a:r>
              <a:rPr lang="en-US" sz="40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get close enough for the FWI tomographic </a:t>
            </a:r>
            <a:r>
              <a:rPr lang="en-US" sz="40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component to converge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0824" y="2793312"/>
            <a:ext cx="2050980" cy="671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FWI tomographic </a:t>
            </a:r>
          </a:p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component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588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ei-rely-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96798"/>
            <a:ext cx="7578725" cy="2707005"/>
          </a:xfrm>
          <a:prstGeom prst="rect">
            <a:avLst/>
          </a:prstGeom>
          <a:blipFill rotWithShape="1">
            <a:blip r:embed="rId2">
              <a:alphaModFix amt="0"/>
            </a:blip>
            <a:stretch>
              <a:fillRect/>
            </a:stretch>
          </a:blipFill>
        </p:spPr>
      </p:pic>
      <p:sp>
        <p:nvSpPr>
          <p:cNvPr id="12" name="Freeform 11"/>
          <p:cNvSpPr/>
          <p:nvPr/>
        </p:nvSpPr>
        <p:spPr bwMode="auto">
          <a:xfrm>
            <a:off x="3107292" y="3127396"/>
            <a:ext cx="2040453" cy="727101"/>
          </a:xfrm>
          <a:custGeom>
            <a:avLst/>
            <a:gdLst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461437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628109"/>
              <a:gd name="connsiteY0" fmla="*/ 821266 h 825849"/>
              <a:gd name="connsiteX1" fmla="*/ 0 w 2628109"/>
              <a:gd name="connsiteY1" fmla="*/ 825849 h 825849"/>
              <a:gd name="connsiteX2" fmla="*/ 80437 w 2628109"/>
              <a:gd name="connsiteY2" fmla="*/ 677333 h 825849"/>
              <a:gd name="connsiteX3" fmla="*/ 156637 w 2628109"/>
              <a:gd name="connsiteY3" fmla="*/ 499533 h 825849"/>
              <a:gd name="connsiteX4" fmla="*/ 342903 w 2628109"/>
              <a:gd name="connsiteY4" fmla="*/ 330200 h 825849"/>
              <a:gd name="connsiteX5" fmla="*/ 512303 w 2628109"/>
              <a:gd name="connsiteY5" fmla="*/ 194733 h 825849"/>
              <a:gd name="connsiteX6" fmla="*/ 808570 w 2628109"/>
              <a:gd name="connsiteY6" fmla="*/ 93133 h 825849"/>
              <a:gd name="connsiteX7" fmla="*/ 1189570 w 2628109"/>
              <a:gd name="connsiteY7" fmla="*/ 59266 h 825849"/>
              <a:gd name="connsiteX8" fmla="*/ 1739903 w 2628109"/>
              <a:gd name="connsiteY8" fmla="*/ 25400 h 825849"/>
              <a:gd name="connsiteX9" fmla="*/ 2628109 w 2628109"/>
              <a:gd name="connsiteY9" fmla="*/ 0 h 825849"/>
              <a:gd name="connsiteX0" fmla="*/ 94173 w 2718045"/>
              <a:gd name="connsiteY0" fmla="*/ 821266 h 1086103"/>
              <a:gd name="connsiteX1" fmla="*/ 0 w 2718045"/>
              <a:gd name="connsiteY1" fmla="*/ 1086103 h 1086103"/>
              <a:gd name="connsiteX2" fmla="*/ 170373 w 2718045"/>
              <a:gd name="connsiteY2" fmla="*/ 677333 h 1086103"/>
              <a:gd name="connsiteX3" fmla="*/ 246573 w 2718045"/>
              <a:gd name="connsiteY3" fmla="*/ 499533 h 1086103"/>
              <a:gd name="connsiteX4" fmla="*/ 432839 w 2718045"/>
              <a:gd name="connsiteY4" fmla="*/ 330200 h 1086103"/>
              <a:gd name="connsiteX5" fmla="*/ 602239 w 2718045"/>
              <a:gd name="connsiteY5" fmla="*/ 194733 h 1086103"/>
              <a:gd name="connsiteX6" fmla="*/ 898506 w 2718045"/>
              <a:gd name="connsiteY6" fmla="*/ 93133 h 1086103"/>
              <a:gd name="connsiteX7" fmla="*/ 1279506 w 2718045"/>
              <a:gd name="connsiteY7" fmla="*/ 59266 h 1086103"/>
              <a:gd name="connsiteX8" fmla="*/ 1829839 w 2718045"/>
              <a:gd name="connsiteY8" fmla="*/ 25400 h 1086103"/>
              <a:gd name="connsiteX9" fmla="*/ 2718045 w 2718045"/>
              <a:gd name="connsiteY9" fmla="*/ 0 h 1086103"/>
              <a:gd name="connsiteX0" fmla="*/ 14 w 2813751"/>
              <a:gd name="connsiteY0" fmla="*/ 771218 h 1086103"/>
              <a:gd name="connsiteX1" fmla="*/ 95706 w 2813751"/>
              <a:gd name="connsiteY1" fmla="*/ 1086103 h 1086103"/>
              <a:gd name="connsiteX2" fmla="*/ 266079 w 2813751"/>
              <a:gd name="connsiteY2" fmla="*/ 677333 h 1086103"/>
              <a:gd name="connsiteX3" fmla="*/ 342279 w 2813751"/>
              <a:gd name="connsiteY3" fmla="*/ 499533 h 1086103"/>
              <a:gd name="connsiteX4" fmla="*/ 528545 w 2813751"/>
              <a:gd name="connsiteY4" fmla="*/ 330200 h 1086103"/>
              <a:gd name="connsiteX5" fmla="*/ 697945 w 2813751"/>
              <a:gd name="connsiteY5" fmla="*/ 194733 h 1086103"/>
              <a:gd name="connsiteX6" fmla="*/ 994212 w 2813751"/>
              <a:gd name="connsiteY6" fmla="*/ 93133 h 1086103"/>
              <a:gd name="connsiteX7" fmla="*/ 1375212 w 2813751"/>
              <a:gd name="connsiteY7" fmla="*/ 59266 h 1086103"/>
              <a:gd name="connsiteX8" fmla="*/ 1925545 w 2813751"/>
              <a:gd name="connsiteY8" fmla="*/ 25400 h 1086103"/>
              <a:gd name="connsiteX9" fmla="*/ 2813751 w 2813751"/>
              <a:gd name="connsiteY9" fmla="*/ 0 h 1086103"/>
              <a:gd name="connsiteX0" fmla="*/ 0 w 2718045"/>
              <a:gd name="connsiteY0" fmla="*/ 1086103 h 1086103"/>
              <a:gd name="connsiteX1" fmla="*/ 170373 w 2718045"/>
              <a:gd name="connsiteY1" fmla="*/ 677333 h 1086103"/>
              <a:gd name="connsiteX2" fmla="*/ 246573 w 2718045"/>
              <a:gd name="connsiteY2" fmla="*/ 499533 h 1086103"/>
              <a:gd name="connsiteX3" fmla="*/ 432839 w 2718045"/>
              <a:gd name="connsiteY3" fmla="*/ 330200 h 1086103"/>
              <a:gd name="connsiteX4" fmla="*/ 602239 w 2718045"/>
              <a:gd name="connsiteY4" fmla="*/ 194733 h 1086103"/>
              <a:gd name="connsiteX5" fmla="*/ 898506 w 2718045"/>
              <a:gd name="connsiteY5" fmla="*/ 93133 h 1086103"/>
              <a:gd name="connsiteX6" fmla="*/ 1279506 w 2718045"/>
              <a:gd name="connsiteY6" fmla="*/ 59266 h 1086103"/>
              <a:gd name="connsiteX7" fmla="*/ 1829839 w 2718045"/>
              <a:gd name="connsiteY7" fmla="*/ 25400 h 1086103"/>
              <a:gd name="connsiteX8" fmla="*/ 2718045 w 2718045"/>
              <a:gd name="connsiteY8" fmla="*/ 0 h 1086103"/>
              <a:gd name="connsiteX0" fmla="*/ 0 w 2388280"/>
              <a:gd name="connsiteY0" fmla="*/ 1066084 h 1066084"/>
              <a:gd name="connsiteX1" fmla="*/ 170373 w 2388280"/>
              <a:gd name="connsiteY1" fmla="*/ 657314 h 1066084"/>
              <a:gd name="connsiteX2" fmla="*/ 246573 w 2388280"/>
              <a:gd name="connsiteY2" fmla="*/ 479514 h 1066084"/>
              <a:gd name="connsiteX3" fmla="*/ 432839 w 2388280"/>
              <a:gd name="connsiteY3" fmla="*/ 310181 h 1066084"/>
              <a:gd name="connsiteX4" fmla="*/ 602239 w 2388280"/>
              <a:gd name="connsiteY4" fmla="*/ 174714 h 1066084"/>
              <a:gd name="connsiteX5" fmla="*/ 898506 w 2388280"/>
              <a:gd name="connsiteY5" fmla="*/ 73114 h 1066084"/>
              <a:gd name="connsiteX6" fmla="*/ 1279506 w 2388280"/>
              <a:gd name="connsiteY6" fmla="*/ 39247 h 1066084"/>
              <a:gd name="connsiteX7" fmla="*/ 1829839 w 2388280"/>
              <a:gd name="connsiteY7" fmla="*/ 5381 h 1066084"/>
              <a:gd name="connsiteX8" fmla="*/ 2388280 w 2388280"/>
              <a:gd name="connsiteY8" fmla="*/ 0 h 1066084"/>
              <a:gd name="connsiteX0" fmla="*/ 0 w 2408265"/>
              <a:gd name="connsiteY0" fmla="*/ 1146162 h 1146162"/>
              <a:gd name="connsiteX1" fmla="*/ 190358 w 2408265"/>
              <a:gd name="connsiteY1" fmla="*/ 657314 h 1146162"/>
              <a:gd name="connsiteX2" fmla="*/ 266558 w 2408265"/>
              <a:gd name="connsiteY2" fmla="*/ 479514 h 1146162"/>
              <a:gd name="connsiteX3" fmla="*/ 452824 w 2408265"/>
              <a:gd name="connsiteY3" fmla="*/ 310181 h 1146162"/>
              <a:gd name="connsiteX4" fmla="*/ 622224 w 2408265"/>
              <a:gd name="connsiteY4" fmla="*/ 174714 h 1146162"/>
              <a:gd name="connsiteX5" fmla="*/ 918491 w 2408265"/>
              <a:gd name="connsiteY5" fmla="*/ 73114 h 1146162"/>
              <a:gd name="connsiteX6" fmla="*/ 1299491 w 2408265"/>
              <a:gd name="connsiteY6" fmla="*/ 39247 h 1146162"/>
              <a:gd name="connsiteX7" fmla="*/ 1849824 w 2408265"/>
              <a:gd name="connsiteY7" fmla="*/ 5381 h 1146162"/>
              <a:gd name="connsiteX8" fmla="*/ 2408265 w 2408265"/>
              <a:gd name="connsiteY8" fmla="*/ 0 h 11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265" h="1146162">
                <a:moveTo>
                  <a:pt x="0" y="1146162"/>
                </a:moveTo>
                <a:lnTo>
                  <a:pt x="190358" y="657314"/>
                </a:lnTo>
                <a:lnTo>
                  <a:pt x="266558" y="479514"/>
                </a:lnTo>
                <a:lnTo>
                  <a:pt x="452824" y="310181"/>
                </a:lnTo>
                <a:cubicBezTo>
                  <a:pt x="492335" y="265025"/>
                  <a:pt x="536053" y="244835"/>
                  <a:pt x="622224" y="174714"/>
                </a:cubicBezTo>
                <a:cubicBezTo>
                  <a:pt x="767607" y="129848"/>
                  <a:pt x="819735" y="106981"/>
                  <a:pt x="918491" y="73114"/>
                </a:cubicBezTo>
                <a:lnTo>
                  <a:pt x="1299491" y="39247"/>
                </a:lnTo>
                <a:lnTo>
                  <a:pt x="1849824" y="5381"/>
                </a:lnTo>
                <a:lnTo>
                  <a:pt x="2408265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32006" y="2410898"/>
            <a:ext cx="2189267" cy="1276350"/>
          </a:xfrm>
          <a:custGeom>
            <a:avLst/>
            <a:gdLst>
              <a:gd name="connsiteX0" fmla="*/ 0 w 1591733"/>
              <a:gd name="connsiteY0" fmla="*/ 0 h 1837267"/>
              <a:gd name="connsiteX1" fmla="*/ 448733 w 1591733"/>
              <a:gd name="connsiteY1" fmla="*/ 0 h 1837267"/>
              <a:gd name="connsiteX2" fmla="*/ 719666 w 1591733"/>
              <a:gd name="connsiteY2" fmla="*/ 84667 h 1837267"/>
              <a:gd name="connsiteX3" fmla="*/ 889000 w 1591733"/>
              <a:gd name="connsiteY3" fmla="*/ 262467 h 1837267"/>
              <a:gd name="connsiteX4" fmla="*/ 990600 w 1591733"/>
              <a:gd name="connsiteY4" fmla="*/ 584200 h 1837267"/>
              <a:gd name="connsiteX5" fmla="*/ 1143000 w 1591733"/>
              <a:gd name="connsiteY5" fmla="*/ 956733 h 1837267"/>
              <a:gd name="connsiteX6" fmla="*/ 1320800 w 1591733"/>
              <a:gd name="connsiteY6" fmla="*/ 1532467 h 1837267"/>
              <a:gd name="connsiteX7" fmla="*/ 1456266 w 1591733"/>
              <a:gd name="connsiteY7" fmla="*/ 1752600 h 1837267"/>
              <a:gd name="connsiteX8" fmla="*/ 1591733 w 1591733"/>
              <a:gd name="connsiteY8" fmla="*/ 1837267 h 1837267"/>
              <a:gd name="connsiteX0" fmla="*/ 0 w 1456266"/>
              <a:gd name="connsiteY0" fmla="*/ 0 h 1752600"/>
              <a:gd name="connsiteX1" fmla="*/ 448733 w 1456266"/>
              <a:gd name="connsiteY1" fmla="*/ 0 h 1752600"/>
              <a:gd name="connsiteX2" fmla="*/ 719666 w 1456266"/>
              <a:gd name="connsiteY2" fmla="*/ 84667 h 1752600"/>
              <a:gd name="connsiteX3" fmla="*/ 889000 w 1456266"/>
              <a:gd name="connsiteY3" fmla="*/ 262467 h 1752600"/>
              <a:gd name="connsiteX4" fmla="*/ 990600 w 1456266"/>
              <a:gd name="connsiteY4" fmla="*/ 584200 h 1752600"/>
              <a:gd name="connsiteX5" fmla="*/ 1143000 w 1456266"/>
              <a:gd name="connsiteY5" fmla="*/ 956733 h 1752600"/>
              <a:gd name="connsiteX6" fmla="*/ 1320800 w 1456266"/>
              <a:gd name="connsiteY6" fmla="*/ 1532467 h 1752600"/>
              <a:gd name="connsiteX7" fmla="*/ 1456266 w 1456266"/>
              <a:gd name="connsiteY7" fmla="*/ 1752600 h 1752600"/>
              <a:gd name="connsiteX0" fmla="*/ 0 w 1434081"/>
              <a:gd name="connsiteY0" fmla="*/ 0 h 1701800"/>
              <a:gd name="connsiteX1" fmla="*/ 448733 w 1434081"/>
              <a:gd name="connsiteY1" fmla="*/ 0 h 1701800"/>
              <a:gd name="connsiteX2" fmla="*/ 719666 w 1434081"/>
              <a:gd name="connsiteY2" fmla="*/ 84667 h 1701800"/>
              <a:gd name="connsiteX3" fmla="*/ 889000 w 1434081"/>
              <a:gd name="connsiteY3" fmla="*/ 262467 h 1701800"/>
              <a:gd name="connsiteX4" fmla="*/ 990600 w 1434081"/>
              <a:gd name="connsiteY4" fmla="*/ 584200 h 1701800"/>
              <a:gd name="connsiteX5" fmla="*/ 1143000 w 1434081"/>
              <a:gd name="connsiteY5" fmla="*/ 956733 h 1701800"/>
              <a:gd name="connsiteX6" fmla="*/ 1320800 w 1434081"/>
              <a:gd name="connsiteY6" fmla="*/ 1532467 h 1701800"/>
              <a:gd name="connsiteX7" fmla="*/ 1434081 w 1434081"/>
              <a:gd name="connsiteY7" fmla="*/ 1701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81" h="1701800">
                <a:moveTo>
                  <a:pt x="0" y="0"/>
                </a:moveTo>
                <a:lnTo>
                  <a:pt x="448733" y="0"/>
                </a:lnTo>
                <a:lnTo>
                  <a:pt x="719666" y="84667"/>
                </a:lnTo>
                <a:lnTo>
                  <a:pt x="889000" y="262467"/>
                </a:lnTo>
                <a:lnTo>
                  <a:pt x="990600" y="584200"/>
                </a:lnTo>
                <a:lnTo>
                  <a:pt x="1143000" y="956733"/>
                </a:lnTo>
                <a:lnTo>
                  <a:pt x="1320800" y="1532467"/>
                </a:lnTo>
                <a:lnTo>
                  <a:pt x="1434081" y="1701800"/>
                </a:lnTo>
              </a:path>
            </a:pathLst>
          </a:custGeom>
          <a:noFill/>
          <a:ln w="317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176" y="0"/>
            <a:ext cx="91408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TFWI improves convergence of the</a:t>
            </a:r>
            <a:r>
              <a:rPr lang="en-US" sz="40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tomo</a:t>
            </a:r>
            <a:r>
              <a:rPr lang="en-US" sz="40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graphic</a:t>
            </a:r>
            <a:r>
              <a:rPr lang="en-US" sz="40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component 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048946" y="2410903"/>
            <a:ext cx="1447787" cy="1559964"/>
          </a:xfrm>
          <a:custGeom>
            <a:avLst/>
            <a:gdLst>
              <a:gd name="connsiteX0" fmla="*/ 0 w 1591733"/>
              <a:gd name="connsiteY0" fmla="*/ 0 h 1837267"/>
              <a:gd name="connsiteX1" fmla="*/ 448733 w 1591733"/>
              <a:gd name="connsiteY1" fmla="*/ 0 h 1837267"/>
              <a:gd name="connsiteX2" fmla="*/ 719666 w 1591733"/>
              <a:gd name="connsiteY2" fmla="*/ 84667 h 1837267"/>
              <a:gd name="connsiteX3" fmla="*/ 889000 w 1591733"/>
              <a:gd name="connsiteY3" fmla="*/ 262467 h 1837267"/>
              <a:gd name="connsiteX4" fmla="*/ 990600 w 1591733"/>
              <a:gd name="connsiteY4" fmla="*/ 584200 h 1837267"/>
              <a:gd name="connsiteX5" fmla="*/ 1143000 w 1591733"/>
              <a:gd name="connsiteY5" fmla="*/ 956733 h 1837267"/>
              <a:gd name="connsiteX6" fmla="*/ 1320800 w 1591733"/>
              <a:gd name="connsiteY6" fmla="*/ 1532467 h 1837267"/>
              <a:gd name="connsiteX7" fmla="*/ 1456266 w 1591733"/>
              <a:gd name="connsiteY7" fmla="*/ 1752600 h 1837267"/>
              <a:gd name="connsiteX8" fmla="*/ 1591733 w 1591733"/>
              <a:gd name="connsiteY8" fmla="*/ 1837267 h 183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733" h="1837267">
                <a:moveTo>
                  <a:pt x="0" y="0"/>
                </a:moveTo>
                <a:lnTo>
                  <a:pt x="448733" y="0"/>
                </a:lnTo>
                <a:lnTo>
                  <a:pt x="719666" y="84667"/>
                </a:lnTo>
                <a:lnTo>
                  <a:pt x="889000" y="262467"/>
                </a:lnTo>
                <a:lnTo>
                  <a:pt x="990600" y="584200"/>
                </a:lnTo>
                <a:lnTo>
                  <a:pt x="1143000" y="956733"/>
                </a:lnTo>
                <a:lnTo>
                  <a:pt x="1320800" y="1532467"/>
                </a:lnTo>
                <a:lnTo>
                  <a:pt x="1456266" y="1752600"/>
                </a:lnTo>
                <a:lnTo>
                  <a:pt x="1591733" y="1837267"/>
                </a:lnTo>
              </a:path>
            </a:pathLst>
          </a:custGeom>
          <a:noFill/>
          <a:ln w="31750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3067" y="2446164"/>
            <a:ext cx="1826304" cy="67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Low-frequency</a:t>
            </a:r>
          </a:p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5762" y="2788920"/>
            <a:ext cx="2210862" cy="67197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TFWI tomographic </a:t>
            </a:r>
          </a:p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component</a:t>
            </a:r>
            <a:endParaRPr lang="en-US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630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73097"/>
            <a:ext cx="91408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 we run TFWI only on the low frequencies?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iei-rely-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96798"/>
            <a:ext cx="7578725" cy="2707005"/>
          </a:xfrm>
          <a:prstGeom prst="rect">
            <a:avLst/>
          </a:prstGeom>
          <a:blipFill rotWithShape="1">
            <a:blip r:embed="rId2">
              <a:alphaModFix amt="0"/>
            </a:blip>
            <a:stretch>
              <a:fillRect/>
            </a:stretch>
          </a:blipFill>
        </p:spPr>
      </p:pic>
      <p:sp>
        <p:nvSpPr>
          <p:cNvPr id="2" name="Rectangle 1"/>
          <p:cNvSpPr/>
          <p:nvPr/>
        </p:nvSpPr>
        <p:spPr bwMode="auto">
          <a:xfrm>
            <a:off x="2040467" y="2413000"/>
            <a:ext cx="2269072" cy="1725094"/>
          </a:xfrm>
          <a:prstGeom prst="rect">
            <a:avLst/>
          </a:prstGeom>
          <a:solidFill>
            <a:srgbClr val="008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09540" y="2413000"/>
            <a:ext cx="2667000" cy="1725094"/>
          </a:xfrm>
          <a:prstGeom prst="rect">
            <a:avLst/>
          </a:prstGeom>
          <a:solidFill>
            <a:srgbClr val="0000FF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2128" y="2681116"/>
            <a:ext cx="8426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sz="2800" dirty="0" smtClean="0">
                <a:solidFill>
                  <a:srgbClr val="0000FF"/>
                </a:solidFill>
                <a:latin typeface="Helvetica"/>
                <a:cs typeface="Helvetica"/>
              </a:rPr>
              <a:t>FWI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3107292" y="3127396"/>
            <a:ext cx="2040453" cy="727101"/>
          </a:xfrm>
          <a:custGeom>
            <a:avLst/>
            <a:gdLst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461437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628109"/>
              <a:gd name="connsiteY0" fmla="*/ 821266 h 825849"/>
              <a:gd name="connsiteX1" fmla="*/ 0 w 2628109"/>
              <a:gd name="connsiteY1" fmla="*/ 825849 h 825849"/>
              <a:gd name="connsiteX2" fmla="*/ 80437 w 2628109"/>
              <a:gd name="connsiteY2" fmla="*/ 677333 h 825849"/>
              <a:gd name="connsiteX3" fmla="*/ 156637 w 2628109"/>
              <a:gd name="connsiteY3" fmla="*/ 499533 h 825849"/>
              <a:gd name="connsiteX4" fmla="*/ 342903 w 2628109"/>
              <a:gd name="connsiteY4" fmla="*/ 330200 h 825849"/>
              <a:gd name="connsiteX5" fmla="*/ 512303 w 2628109"/>
              <a:gd name="connsiteY5" fmla="*/ 194733 h 825849"/>
              <a:gd name="connsiteX6" fmla="*/ 808570 w 2628109"/>
              <a:gd name="connsiteY6" fmla="*/ 93133 h 825849"/>
              <a:gd name="connsiteX7" fmla="*/ 1189570 w 2628109"/>
              <a:gd name="connsiteY7" fmla="*/ 59266 h 825849"/>
              <a:gd name="connsiteX8" fmla="*/ 1739903 w 2628109"/>
              <a:gd name="connsiteY8" fmla="*/ 25400 h 825849"/>
              <a:gd name="connsiteX9" fmla="*/ 2628109 w 2628109"/>
              <a:gd name="connsiteY9" fmla="*/ 0 h 825849"/>
              <a:gd name="connsiteX0" fmla="*/ 94173 w 2718045"/>
              <a:gd name="connsiteY0" fmla="*/ 821266 h 1086103"/>
              <a:gd name="connsiteX1" fmla="*/ 0 w 2718045"/>
              <a:gd name="connsiteY1" fmla="*/ 1086103 h 1086103"/>
              <a:gd name="connsiteX2" fmla="*/ 170373 w 2718045"/>
              <a:gd name="connsiteY2" fmla="*/ 677333 h 1086103"/>
              <a:gd name="connsiteX3" fmla="*/ 246573 w 2718045"/>
              <a:gd name="connsiteY3" fmla="*/ 499533 h 1086103"/>
              <a:gd name="connsiteX4" fmla="*/ 432839 w 2718045"/>
              <a:gd name="connsiteY4" fmla="*/ 330200 h 1086103"/>
              <a:gd name="connsiteX5" fmla="*/ 602239 w 2718045"/>
              <a:gd name="connsiteY5" fmla="*/ 194733 h 1086103"/>
              <a:gd name="connsiteX6" fmla="*/ 898506 w 2718045"/>
              <a:gd name="connsiteY6" fmla="*/ 93133 h 1086103"/>
              <a:gd name="connsiteX7" fmla="*/ 1279506 w 2718045"/>
              <a:gd name="connsiteY7" fmla="*/ 59266 h 1086103"/>
              <a:gd name="connsiteX8" fmla="*/ 1829839 w 2718045"/>
              <a:gd name="connsiteY8" fmla="*/ 25400 h 1086103"/>
              <a:gd name="connsiteX9" fmla="*/ 2718045 w 2718045"/>
              <a:gd name="connsiteY9" fmla="*/ 0 h 1086103"/>
              <a:gd name="connsiteX0" fmla="*/ 14 w 2813751"/>
              <a:gd name="connsiteY0" fmla="*/ 771218 h 1086103"/>
              <a:gd name="connsiteX1" fmla="*/ 95706 w 2813751"/>
              <a:gd name="connsiteY1" fmla="*/ 1086103 h 1086103"/>
              <a:gd name="connsiteX2" fmla="*/ 266079 w 2813751"/>
              <a:gd name="connsiteY2" fmla="*/ 677333 h 1086103"/>
              <a:gd name="connsiteX3" fmla="*/ 342279 w 2813751"/>
              <a:gd name="connsiteY3" fmla="*/ 499533 h 1086103"/>
              <a:gd name="connsiteX4" fmla="*/ 528545 w 2813751"/>
              <a:gd name="connsiteY4" fmla="*/ 330200 h 1086103"/>
              <a:gd name="connsiteX5" fmla="*/ 697945 w 2813751"/>
              <a:gd name="connsiteY5" fmla="*/ 194733 h 1086103"/>
              <a:gd name="connsiteX6" fmla="*/ 994212 w 2813751"/>
              <a:gd name="connsiteY6" fmla="*/ 93133 h 1086103"/>
              <a:gd name="connsiteX7" fmla="*/ 1375212 w 2813751"/>
              <a:gd name="connsiteY7" fmla="*/ 59266 h 1086103"/>
              <a:gd name="connsiteX8" fmla="*/ 1925545 w 2813751"/>
              <a:gd name="connsiteY8" fmla="*/ 25400 h 1086103"/>
              <a:gd name="connsiteX9" fmla="*/ 2813751 w 2813751"/>
              <a:gd name="connsiteY9" fmla="*/ 0 h 1086103"/>
              <a:gd name="connsiteX0" fmla="*/ 0 w 2718045"/>
              <a:gd name="connsiteY0" fmla="*/ 1086103 h 1086103"/>
              <a:gd name="connsiteX1" fmla="*/ 170373 w 2718045"/>
              <a:gd name="connsiteY1" fmla="*/ 677333 h 1086103"/>
              <a:gd name="connsiteX2" fmla="*/ 246573 w 2718045"/>
              <a:gd name="connsiteY2" fmla="*/ 499533 h 1086103"/>
              <a:gd name="connsiteX3" fmla="*/ 432839 w 2718045"/>
              <a:gd name="connsiteY3" fmla="*/ 330200 h 1086103"/>
              <a:gd name="connsiteX4" fmla="*/ 602239 w 2718045"/>
              <a:gd name="connsiteY4" fmla="*/ 194733 h 1086103"/>
              <a:gd name="connsiteX5" fmla="*/ 898506 w 2718045"/>
              <a:gd name="connsiteY5" fmla="*/ 93133 h 1086103"/>
              <a:gd name="connsiteX6" fmla="*/ 1279506 w 2718045"/>
              <a:gd name="connsiteY6" fmla="*/ 59266 h 1086103"/>
              <a:gd name="connsiteX7" fmla="*/ 1829839 w 2718045"/>
              <a:gd name="connsiteY7" fmla="*/ 25400 h 1086103"/>
              <a:gd name="connsiteX8" fmla="*/ 2718045 w 2718045"/>
              <a:gd name="connsiteY8" fmla="*/ 0 h 1086103"/>
              <a:gd name="connsiteX0" fmla="*/ 0 w 2388280"/>
              <a:gd name="connsiteY0" fmla="*/ 1066084 h 1066084"/>
              <a:gd name="connsiteX1" fmla="*/ 170373 w 2388280"/>
              <a:gd name="connsiteY1" fmla="*/ 657314 h 1066084"/>
              <a:gd name="connsiteX2" fmla="*/ 246573 w 2388280"/>
              <a:gd name="connsiteY2" fmla="*/ 479514 h 1066084"/>
              <a:gd name="connsiteX3" fmla="*/ 432839 w 2388280"/>
              <a:gd name="connsiteY3" fmla="*/ 310181 h 1066084"/>
              <a:gd name="connsiteX4" fmla="*/ 602239 w 2388280"/>
              <a:gd name="connsiteY4" fmla="*/ 174714 h 1066084"/>
              <a:gd name="connsiteX5" fmla="*/ 898506 w 2388280"/>
              <a:gd name="connsiteY5" fmla="*/ 73114 h 1066084"/>
              <a:gd name="connsiteX6" fmla="*/ 1279506 w 2388280"/>
              <a:gd name="connsiteY6" fmla="*/ 39247 h 1066084"/>
              <a:gd name="connsiteX7" fmla="*/ 1829839 w 2388280"/>
              <a:gd name="connsiteY7" fmla="*/ 5381 h 1066084"/>
              <a:gd name="connsiteX8" fmla="*/ 2388280 w 2388280"/>
              <a:gd name="connsiteY8" fmla="*/ 0 h 1066084"/>
              <a:gd name="connsiteX0" fmla="*/ 0 w 2408265"/>
              <a:gd name="connsiteY0" fmla="*/ 1146162 h 1146162"/>
              <a:gd name="connsiteX1" fmla="*/ 190358 w 2408265"/>
              <a:gd name="connsiteY1" fmla="*/ 657314 h 1146162"/>
              <a:gd name="connsiteX2" fmla="*/ 266558 w 2408265"/>
              <a:gd name="connsiteY2" fmla="*/ 479514 h 1146162"/>
              <a:gd name="connsiteX3" fmla="*/ 452824 w 2408265"/>
              <a:gd name="connsiteY3" fmla="*/ 310181 h 1146162"/>
              <a:gd name="connsiteX4" fmla="*/ 622224 w 2408265"/>
              <a:gd name="connsiteY4" fmla="*/ 174714 h 1146162"/>
              <a:gd name="connsiteX5" fmla="*/ 918491 w 2408265"/>
              <a:gd name="connsiteY5" fmla="*/ 73114 h 1146162"/>
              <a:gd name="connsiteX6" fmla="*/ 1299491 w 2408265"/>
              <a:gd name="connsiteY6" fmla="*/ 39247 h 1146162"/>
              <a:gd name="connsiteX7" fmla="*/ 1849824 w 2408265"/>
              <a:gd name="connsiteY7" fmla="*/ 5381 h 1146162"/>
              <a:gd name="connsiteX8" fmla="*/ 2408265 w 2408265"/>
              <a:gd name="connsiteY8" fmla="*/ 0 h 11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265" h="1146162">
                <a:moveTo>
                  <a:pt x="0" y="1146162"/>
                </a:moveTo>
                <a:lnTo>
                  <a:pt x="190358" y="657314"/>
                </a:lnTo>
                <a:lnTo>
                  <a:pt x="266558" y="479514"/>
                </a:lnTo>
                <a:lnTo>
                  <a:pt x="452824" y="310181"/>
                </a:lnTo>
                <a:cubicBezTo>
                  <a:pt x="492335" y="265025"/>
                  <a:pt x="536053" y="244835"/>
                  <a:pt x="622224" y="174714"/>
                </a:cubicBezTo>
                <a:cubicBezTo>
                  <a:pt x="767607" y="129848"/>
                  <a:pt x="819735" y="106981"/>
                  <a:pt x="918491" y="73114"/>
                </a:cubicBezTo>
                <a:lnTo>
                  <a:pt x="1299491" y="39247"/>
                </a:lnTo>
                <a:lnTo>
                  <a:pt x="1849824" y="5381"/>
                </a:lnTo>
                <a:lnTo>
                  <a:pt x="2408265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32006" y="2410898"/>
            <a:ext cx="2189267" cy="1276350"/>
          </a:xfrm>
          <a:custGeom>
            <a:avLst/>
            <a:gdLst>
              <a:gd name="connsiteX0" fmla="*/ 0 w 1591733"/>
              <a:gd name="connsiteY0" fmla="*/ 0 h 1837267"/>
              <a:gd name="connsiteX1" fmla="*/ 448733 w 1591733"/>
              <a:gd name="connsiteY1" fmla="*/ 0 h 1837267"/>
              <a:gd name="connsiteX2" fmla="*/ 719666 w 1591733"/>
              <a:gd name="connsiteY2" fmla="*/ 84667 h 1837267"/>
              <a:gd name="connsiteX3" fmla="*/ 889000 w 1591733"/>
              <a:gd name="connsiteY3" fmla="*/ 262467 h 1837267"/>
              <a:gd name="connsiteX4" fmla="*/ 990600 w 1591733"/>
              <a:gd name="connsiteY4" fmla="*/ 584200 h 1837267"/>
              <a:gd name="connsiteX5" fmla="*/ 1143000 w 1591733"/>
              <a:gd name="connsiteY5" fmla="*/ 956733 h 1837267"/>
              <a:gd name="connsiteX6" fmla="*/ 1320800 w 1591733"/>
              <a:gd name="connsiteY6" fmla="*/ 1532467 h 1837267"/>
              <a:gd name="connsiteX7" fmla="*/ 1456266 w 1591733"/>
              <a:gd name="connsiteY7" fmla="*/ 1752600 h 1837267"/>
              <a:gd name="connsiteX8" fmla="*/ 1591733 w 1591733"/>
              <a:gd name="connsiteY8" fmla="*/ 1837267 h 1837267"/>
              <a:gd name="connsiteX0" fmla="*/ 0 w 1456266"/>
              <a:gd name="connsiteY0" fmla="*/ 0 h 1752600"/>
              <a:gd name="connsiteX1" fmla="*/ 448733 w 1456266"/>
              <a:gd name="connsiteY1" fmla="*/ 0 h 1752600"/>
              <a:gd name="connsiteX2" fmla="*/ 719666 w 1456266"/>
              <a:gd name="connsiteY2" fmla="*/ 84667 h 1752600"/>
              <a:gd name="connsiteX3" fmla="*/ 889000 w 1456266"/>
              <a:gd name="connsiteY3" fmla="*/ 262467 h 1752600"/>
              <a:gd name="connsiteX4" fmla="*/ 990600 w 1456266"/>
              <a:gd name="connsiteY4" fmla="*/ 584200 h 1752600"/>
              <a:gd name="connsiteX5" fmla="*/ 1143000 w 1456266"/>
              <a:gd name="connsiteY5" fmla="*/ 956733 h 1752600"/>
              <a:gd name="connsiteX6" fmla="*/ 1320800 w 1456266"/>
              <a:gd name="connsiteY6" fmla="*/ 1532467 h 1752600"/>
              <a:gd name="connsiteX7" fmla="*/ 1456266 w 1456266"/>
              <a:gd name="connsiteY7" fmla="*/ 1752600 h 1752600"/>
              <a:gd name="connsiteX0" fmla="*/ 0 w 1434081"/>
              <a:gd name="connsiteY0" fmla="*/ 0 h 1701800"/>
              <a:gd name="connsiteX1" fmla="*/ 448733 w 1434081"/>
              <a:gd name="connsiteY1" fmla="*/ 0 h 1701800"/>
              <a:gd name="connsiteX2" fmla="*/ 719666 w 1434081"/>
              <a:gd name="connsiteY2" fmla="*/ 84667 h 1701800"/>
              <a:gd name="connsiteX3" fmla="*/ 889000 w 1434081"/>
              <a:gd name="connsiteY3" fmla="*/ 262467 h 1701800"/>
              <a:gd name="connsiteX4" fmla="*/ 990600 w 1434081"/>
              <a:gd name="connsiteY4" fmla="*/ 584200 h 1701800"/>
              <a:gd name="connsiteX5" fmla="*/ 1143000 w 1434081"/>
              <a:gd name="connsiteY5" fmla="*/ 956733 h 1701800"/>
              <a:gd name="connsiteX6" fmla="*/ 1320800 w 1434081"/>
              <a:gd name="connsiteY6" fmla="*/ 1532467 h 1701800"/>
              <a:gd name="connsiteX7" fmla="*/ 1434081 w 1434081"/>
              <a:gd name="connsiteY7" fmla="*/ 1701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81" h="1701800">
                <a:moveTo>
                  <a:pt x="0" y="0"/>
                </a:moveTo>
                <a:lnTo>
                  <a:pt x="448733" y="0"/>
                </a:lnTo>
                <a:lnTo>
                  <a:pt x="719666" y="84667"/>
                </a:lnTo>
                <a:lnTo>
                  <a:pt x="889000" y="262467"/>
                </a:lnTo>
                <a:lnTo>
                  <a:pt x="990600" y="584200"/>
                </a:lnTo>
                <a:lnTo>
                  <a:pt x="1143000" y="956733"/>
                </a:lnTo>
                <a:lnTo>
                  <a:pt x="1320800" y="1532467"/>
                </a:lnTo>
                <a:lnTo>
                  <a:pt x="1434081" y="1701800"/>
                </a:lnTo>
              </a:path>
            </a:pathLst>
          </a:custGeom>
          <a:noFill/>
          <a:ln w="317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113" y="2681116"/>
            <a:ext cx="10620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sz="2800" dirty="0" smtClean="0">
                <a:solidFill>
                  <a:srgbClr val="008000"/>
                </a:solidFill>
                <a:latin typeface="Helvetica"/>
                <a:cs typeface="Helvetica"/>
              </a:rPr>
              <a:t>TFWI</a:t>
            </a:r>
          </a:p>
        </p:txBody>
      </p:sp>
    </p:spTree>
    <p:extLst>
      <p:ext uri="{BB962C8B-B14F-4D97-AF65-F5344CB8AC3E}">
        <p14:creationId xmlns:p14="http://schemas.microsoft.com/office/powerpoint/2010/main" val="1492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True </a:t>
            </a:r>
            <a:r>
              <a:rPr lang="en-US" sz="4400" b="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Marmousi</a:t>
            </a: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 model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Starting model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8" y="617220"/>
            <a:ext cx="5855208" cy="420357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“Mud volcano” in BP 2005 model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184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freq. continuation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(3-25 Hz)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2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frequencies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(3-25 Hz)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302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(3-10 Hz) after 30 iterations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28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(3-10 Hz) + FWI (</a:t>
            </a: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-25 Hz)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321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frequencies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(3-25 Hz)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447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freq. continuation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(5-25 Hz)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651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frequencies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(5-25 Hz)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690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(5-10 Hz) after 20 iterations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141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(5-10 Hz) + FWI (</a:t>
            </a: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-25 Hz)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029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frequencies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(5-25 Hz)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480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Starting model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62" y="617220"/>
            <a:ext cx="585520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8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73097"/>
            <a:ext cx="91408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 we run TFWI only on the low frequencies? </a:t>
            </a:r>
            <a:r>
              <a:rPr lang="en-US" sz="4400" b="0" kern="0" noProof="0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Yes!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iei-rely-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96798"/>
            <a:ext cx="7578725" cy="2707005"/>
          </a:xfrm>
          <a:prstGeom prst="rect">
            <a:avLst/>
          </a:prstGeom>
          <a:blipFill rotWithShape="1">
            <a:blip r:embed="rId2">
              <a:alphaModFix amt="0"/>
            </a:blip>
            <a:stretch>
              <a:fillRect/>
            </a:stretch>
          </a:blipFill>
        </p:spPr>
      </p:pic>
      <p:sp>
        <p:nvSpPr>
          <p:cNvPr id="2" name="Rectangle 1"/>
          <p:cNvSpPr/>
          <p:nvPr/>
        </p:nvSpPr>
        <p:spPr bwMode="auto">
          <a:xfrm>
            <a:off x="2040467" y="2413000"/>
            <a:ext cx="2269072" cy="1725094"/>
          </a:xfrm>
          <a:prstGeom prst="rect">
            <a:avLst/>
          </a:prstGeom>
          <a:solidFill>
            <a:srgbClr val="008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09540" y="2413000"/>
            <a:ext cx="2667000" cy="1725094"/>
          </a:xfrm>
          <a:prstGeom prst="rect">
            <a:avLst/>
          </a:prstGeom>
          <a:solidFill>
            <a:srgbClr val="0000FF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2128" y="2681116"/>
            <a:ext cx="8426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sz="2800" dirty="0" smtClean="0">
                <a:solidFill>
                  <a:srgbClr val="0000FF"/>
                </a:solidFill>
                <a:latin typeface="Helvetica"/>
                <a:cs typeface="Helvetica"/>
              </a:rPr>
              <a:t>FWI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3107292" y="3127396"/>
            <a:ext cx="2040453" cy="727101"/>
          </a:xfrm>
          <a:custGeom>
            <a:avLst/>
            <a:gdLst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461437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628109"/>
              <a:gd name="connsiteY0" fmla="*/ 821266 h 825849"/>
              <a:gd name="connsiteX1" fmla="*/ 0 w 2628109"/>
              <a:gd name="connsiteY1" fmla="*/ 825849 h 825849"/>
              <a:gd name="connsiteX2" fmla="*/ 80437 w 2628109"/>
              <a:gd name="connsiteY2" fmla="*/ 677333 h 825849"/>
              <a:gd name="connsiteX3" fmla="*/ 156637 w 2628109"/>
              <a:gd name="connsiteY3" fmla="*/ 499533 h 825849"/>
              <a:gd name="connsiteX4" fmla="*/ 342903 w 2628109"/>
              <a:gd name="connsiteY4" fmla="*/ 330200 h 825849"/>
              <a:gd name="connsiteX5" fmla="*/ 512303 w 2628109"/>
              <a:gd name="connsiteY5" fmla="*/ 194733 h 825849"/>
              <a:gd name="connsiteX6" fmla="*/ 808570 w 2628109"/>
              <a:gd name="connsiteY6" fmla="*/ 93133 h 825849"/>
              <a:gd name="connsiteX7" fmla="*/ 1189570 w 2628109"/>
              <a:gd name="connsiteY7" fmla="*/ 59266 h 825849"/>
              <a:gd name="connsiteX8" fmla="*/ 1739903 w 2628109"/>
              <a:gd name="connsiteY8" fmla="*/ 25400 h 825849"/>
              <a:gd name="connsiteX9" fmla="*/ 2628109 w 2628109"/>
              <a:gd name="connsiteY9" fmla="*/ 0 h 825849"/>
              <a:gd name="connsiteX0" fmla="*/ 94173 w 2718045"/>
              <a:gd name="connsiteY0" fmla="*/ 821266 h 1086103"/>
              <a:gd name="connsiteX1" fmla="*/ 0 w 2718045"/>
              <a:gd name="connsiteY1" fmla="*/ 1086103 h 1086103"/>
              <a:gd name="connsiteX2" fmla="*/ 170373 w 2718045"/>
              <a:gd name="connsiteY2" fmla="*/ 677333 h 1086103"/>
              <a:gd name="connsiteX3" fmla="*/ 246573 w 2718045"/>
              <a:gd name="connsiteY3" fmla="*/ 499533 h 1086103"/>
              <a:gd name="connsiteX4" fmla="*/ 432839 w 2718045"/>
              <a:gd name="connsiteY4" fmla="*/ 330200 h 1086103"/>
              <a:gd name="connsiteX5" fmla="*/ 602239 w 2718045"/>
              <a:gd name="connsiteY5" fmla="*/ 194733 h 1086103"/>
              <a:gd name="connsiteX6" fmla="*/ 898506 w 2718045"/>
              <a:gd name="connsiteY6" fmla="*/ 93133 h 1086103"/>
              <a:gd name="connsiteX7" fmla="*/ 1279506 w 2718045"/>
              <a:gd name="connsiteY7" fmla="*/ 59266 h 1086103"/>
              <a:gd name="connsiteX8" fmla="*/ 1829839 w 2718045"/>
              <a:gd name="connsiteY8" fmla="*/ 25400 h 1086103"/>
              <a:gd name="connsiteX9" fmla="*/ 2718045 w 2718045"/>
              <a:gd name="connsiteY9" fmla="*/ 0 h 1086103"/>
              <a:gd name="connsiteX0" fmla="*/ 14 w 2813751"/>
              <a:gd name="connsiteY0" fmla="*/ 771218 h 1086103"/>
              <a:gd name="connsiteX1" fmla="*/ 95706 w 2813751"/>
              <a:gd name="connsiteY1" fmla="*/ 1086103 h 1086103"/>
              <a:gd name="connsiteX2" fmla="*/ 266079 w 2813751"/>
              <a:gd name="connsiteY2" fmla="*/ 677333 h 1086103"/>
              <a:gd name="connsiteX3" fmla="*/ 342279 w 2813751"/>
              <a:gd name="connsiteY3" fmla="*/ 499533 h 1086103"/>
              <a:gd name="connsiteX4" fmla="*/ 528545 w 2813751"/>
              <a:gd name="connsiteY4" fmla="*/ 330200 h 1086103"/>
              <a:gd name="connsiteX5" fmla="*/ 697945 w 2813751"/>
              <a:gd name="connsiteY5" fmla="*/ 194733 h 1086103"/>
              <a:gd name="connsiteX6" fmla="*/ 994212 w 2813751"/>
              <a:gd name="connsiteY6" fmla="*/ 93133 h 1086103"/>
              <a:gd name="connsiteX7" fmla="*/ 1375212 w 2813751"/>
              <a:gd name="connsiteY7" fmla="*/ 59266 h 1086103"/>
              <a:gd name="connsiteX8" fmla="*/ 1925545 w 2813751"/>
              <a:gd name="connsiteY8" fmla="*/ 25400 h 1086103"/>
              <a:gd name="connsiteX9" fmla="*/ 2813751 w 2813751"/>
              <a:gd name="connsiteY9" fmla="*/ 0 h 1086103"/>
              <a:gd name="connsiteX0" fmla="*/ 0 w 2718045"/>
              <a:gd name="connsiteY0" fmla="*/ 1086103 h 1086103"/>
              <a:gd name="connsiteX1" fmla="*/ 170373 w 2718045"/>
              <a:gd name="connsiteY1" fmla="*/ 677333 h 1086103"/>
              <a:gd name="connsiteX2" fmla="*/ 246573 w 2718045"/>
              <a:gd name="connsiteY2" fmla="*/ 499533 h 1086103"/>
              <a:gd name="connsiteX3" fmla="*/ 432839 w 2718045"/>
              <a:gd name="connsiteY3" fmla="*/ 330200 h 1086103"/>
              <a:gd name="connsiteX4" fmla="*/ 602239 w 2718045"/>
              <a:gd name="connsiteY4" fmla="*/ 194733 h 1086103"/>
              <a:gd name="connsiteX5" fmla="*/ 898506 w 2718045"/>
              <a:gd name="connsiteY5" fmla="*/ 93133 h 1086103"/>
              <a:gd name="connsiteX6" fmla="*/ 1279506 w 2718045"/>
              <a:gd name="connsiteY6" fmla="*/ 59266 h 1086103"/>
              <a:gd name="connsiteX7" fmla="*/ 1829839 w 2718045"/>
              <a:gd name="connsiteY7" fmla="*/ 25400 h 1086103"/>
              <a:gd name="connsiteX8" fmla="*/ 2718045 w 2718045"/>
              <a:gd name="connsiteY8" fmla="*/ 0 h 1086103"/>
              <a:gd name="connsiteX0" fmla="*/ 0 w 2388280"/>
              <a:gd name="connsiteY0" fmla="*/ 1066084 h 1066084"/>
              <a:gd name="connsiteX1" fmla="*/ 170373 w 2388280"/>
              <a:gd name="connsiteY1" fmla="*/ 657314 h 1066084"/>
              <a:gd name="connsiteX2" fmla="*/ 246573 w 2388280"/>
              <a:gd name="connsiteY2" fmla="*/ 479514 h 1066084"/>
              <a:gd name="connsiteX3" fmla="*/ 432839 w 2388280"/>
              <a:gd name="connsiteY3" fmla="*/ 310181 h 1066084"/>
              <a:gd name="connsiteX4" fmla="*/ 602239 w 2388280"/>
              <a:gd name="connsiteY4" fmla="*/ 174714 h 1066084"/>
              <a:gd name="connsiteX5" fmla="*/ 898506 w 2388280"/>
              <a:gd name="connsiteY5" fmla="*/ 73114 h 1066084"/>
              <a:gd name="connsiteX6" fmla="*/ 1279506 w 2388280"/>
              <a:gd name="connsiteY6" fmla="*/ 39247 h 1066084"/>
              <a:gd name="connsiteX7" fmla="*/ 1829839 w 2388280"/>
              <a:gd name="connsiteY7" fmla="*/ 5381 h 1066084"/>
              <a:gd name="connsiteX8" fmla="*/ 2388280 w 2388280"/>
              <a:gd name="connsiteY8" fmla="*/ 0 h 1066084"/>
              <a:gd name="connsiteX0" fmla="*/ 0 w 2408265"/>
              <a:gd name="connsiteY0" fmla="*/ 1146162 h 1146162"/>
              <a:gd name="connsiteX1" fmla="*/ 190358 w 2408265"/>
              <a:gd name="connsiteY1" fmla="*/ 657314 h 1146162"/>
              <a:gd name="connsiteX2" fmla="*/ 266558 w 2408265"/>
              <a:gd name="connsiteY2" fmla="*/ 479514 h 1146162"/>
              <a:gd name="connsiteX3" fmla="*/ 452824 w 2408265"/>
              <a:gd name="connsiteY3" fmla="*/ 310181 h 1146162"/>
              <a:gd name="connsiteX4" fmla="*/ 622224 w 2408265"/>
              <a:gd name="connsiteY4" fmla="*/ 174714 h 1146162"/>
              <a:gd name="connsiteX5" fmla="*/ 918491 w 2408265"/>
              <a:gd name="connsiteY5" fmla="*/ 73114 h 1146162"/>
              <a:gd name="connsiteX6" fmla="*/ 1299491 w 2408265"/>
              <a:gd name="connsiteY6" fmla="*/ 39247 h 1146162"/>
              <a:gd name="connsiteX7" fmla="*/ 1849824 w 2408265"/>
              <a:gd name="connsiteY7" fmla="*/ 5381 h 1146162"/>
              <a:gd name="connsiteX8" fmla="*/ 2408265 w 2408265"/>
              <a:gd name="connsiteY8" fmla="*/ 0 h 11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265" h="1146162">
                <a:moveTo>
                  <a:pt x="0" y="1146162"/>
                </a:moveTo>
                <a:lnTo>
                  <a:pt x="190358" y="657314"/>
                </a:lnTo>
                <a:lnTo>
                  <a:pt x="266558" y="479514"/>
                </a:lnTo>
                <a:lnTo>
                  <a:pt x="452824" y="310181"/>
                </a:lnTo>
                <a:cubicBezTo>
                  <a:pt x="492335" y="265025"/>
                  <a:pt x="536053" y="244835"/>
                  <a:pt x="622224" y="174714"/>
                </a:cubicBezTo>
                <a:cubicBezTo>
                  <a:pt x="767607" y="129848"/>
                  <a:pt x="819735" y="106981"/>
                  <a:pt x="918491" y="73114"/>
                </a:cubicBezTo>
                <a:lnTo>
                  <a:pt x="1299491" y="39247"/>
                </a:lnTo>
                <a:lnTo>
                  <a:pt x="1849824" y="5381"/>
                </a:lnTo>
                <a:lnTo>
                  <a:pt x="2408265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32006" y="2410898"/>
            <a:ext cx="2189267" cy="1276350"/>
          </a:xfrm>
          <a:custGeom>
            <a:avLst/>
            <a:gdLst>
              <a:gd name="connsiteX0" fmla="*/ 0 w 1591733"/>
              <a:gd name="connsiteY0" fmla="*/ 0 h 1837267"/>
              <a:gd name="connsiteX1" fmla="*/ 448733 w 1591733"/>
              <a:gd name="connsiteY1" fmla="*/ 0 h 1837267"/>
              <a:gd name="connsiteX2" fmla="*/ 719666 w 1591733"/>
              <a:gd name="connsiteY2" fmla="*/ 84667 h 1837267"/>
              <a:gd name="connsiteX3" fmla="*/ 889000 w 1591733"/>
              <a:gd name="connsiteY3" fmla="*/ 262467 h 1837267"/>
              <a:gd name="connsiteX4" fmla="*/ 990600 w 1591733"/>
              <a:gd name="connsiteY4" fmla="*/ 584200 h 1837267"/>
              <a:gd name="connsiteX5" fmla="*/ 1143000 w 1591733"/>
              <a:gd name="connsiteY5" fmla="*/ 956733 h 1837267"/>
              <a:gd name="connsiteX6" fmla="*/ 1320800 w 1591733"/>
              <a:gd name="connsiteY6" fmla="*/ 1532467 h 1837267"/>
              <a:gd name="connsiteX7" fmla="*/ 1456266 w 1591733"/>
              <a:gd name="connsiteY7" fmla="*/ 1752600 h 1837267"/>
              <a:gd name="connsiteX8" fmla="*/ 1591733 w 1591733"/>
              <a:gd name="connsiteY8" fmla="*/ 1837267 h 1837267"/>
              <a:gd name="connsiteX0" fmla="*/ 0 w 1456266"/>
              <a:gd name="connsiteY0" fmla="*/ 0 h 1752600"/>
              <a:gd name="connsiteX1" fmla="*/ 448733 w 1456266"/>
              <a:gd name="connsiteY1" fmla="*/ 0 h 1752600"/>
              <a:gd name="connsiteX2" fmla="*/ 719666 w 1456266"/>
              <a:gd name="connsiteY2" fmla="*/ 84667 h 1752600"/>
              <a:gd name="connsiteX3" fmla="*/ 889000 w 1456266"/>
              <a:gd name="connsiteY3" fmla="*/ 262467 h 1752600"/>
              <a:gd name="connsiteX4" fmla="*/ 990600 w 1456266"/>
              <a:gd name="connsiteY4" fmla="*/ 584200 h 1752600"/>
              <a:gd name="connsiteX5" fmla="*/ 1143000 w 1456266"/>
              <a:gd name="connsiteY5" fmla="*/ 956733 h 1752600"/>
              <a:gd name="connsiteX6" fmla="*/ 1320800 w 1456266"/>
              <a:gd name="connsiteY6" fmla="*/ 1532467 h 1752600"/>
              <a:gd name="connsiteX7" fmla="*/ 1456266 w 1456266"/>
              <a:gd name="connsiteY7" fmla="*/ 1752600 h 1752600"/>
              <a:gd name="connsiteX0" fmla="*/ 0 w 1434081"/>
              <a:gd name="connsiteY0" fmla="*/ 0 h 1701800"/>
              <a:gd name="connsiteX1" fmla="*/ 448733 w 1434081"/>
              <a:gd name="connsiteY1" fmla="*/ 0 h 1701800"/>
              <a:gd name="connsiteX2" fmla="*/ 719666 w 1434081"/>
              <a:gd name="connsiteY2" fmla="*/ 84667 h 1701800"/>
              <a:gd name="connsiteX3" fmla="*/ 889000 w 1434081"/>
              <a:gd name="connsiteY3" fmla="*/ 262467 h 1701800"/>
              <a:gd name="connsiteX4" fmla="*/ 990600 w 1434081"/>
              <a:gd name="connsiteY4" fmla="*/ 584200 h 1701800"/>
              <a:gd name="connsiteX5" fmla="*/ 1143000 w 1434081"/>
              <a:gd name="connsiteY5" fmla="*/ 956733 h 1701800"/>
              <a:gd name="connsiteX6" fmla="*/ 1320800 w 1434081"/>
              <a:gd name="connsiteY6" fmla="*/ 1532467 h 1701800"/>
              <a:gd name="connsiteX7" fmla="*/ 1434081 w 1434081"/>
              <a:gd name="connsiteY7" fmla="*/ 1701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81" h="1701800">
                <a:moveTo>
                  <a:pt x="0" y="0"/>
                </a:moveTo>
                <a:lnTo>
                  <a:pt x="448733" y="0"/>
                </a:lnTo>
                <a:lnTo>
                  <a:pt x="719666" y="84667"/>
                </a:lnTo>
                <a:lnTo>
                  <a:pt x="889000" y="262467"/>
                </a:lnTo>
                <a:lnTo>
                  <a:pt x="990600" y="584200"/>
                </a:lnTo>
                <a:lnTo>
                  <a:pt x="1143000" y="956733"/>
                </a:lnTo>
                <a:lnTo>
                  <a:pt x="1320800" y="1532467"/>
                </a:lnTo>
                <a:lnTo>
                  <a:pt x="1434081" y="1701800"/>
                </a:lnTo>
              </a:path>
            </a:pathLst>
          </a:custGeom>
          <a:noFill/>
          <a:ln w="317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113" y="2681116"/>
            <a:ext cx="10620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sz="2800" dirty="0" smtClean="0">
                <a:solidFill>
                  <a:srgbClr val="008000"/>
                </a:solidFill>
                <a:latin typeface="Helvetica"/>
                <a:cs typeface="Helvetica"/>
              </a:rPr>
              <a:t>TFWI</a:t>
            </a:r>
          </a:p>
        </p:txBody>
      </p:sp>
    </p:spTree>
    <p:extLst>
      <p:ext uri="{BB962C8B-B14F-4D97-AF65-F5344CB8AC3E}">
        <p14:creationId xmlns:p14="http://schemas.microsoft.com/office/powerpoint/2010/main" val="388711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ei-rely-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96798"/>
            <a:ext cx="7578725" cy="2707005"/>
          </a:xfrm>
          <a:prstGeom prst="rect">
            <a:avLst/>
          </a:prstGeom>
          <a:blipFill rotWithShape="1">
            <a:blip r:embed="rId2">
              <a:alphaModFix amt="0"/>
            </a:blip>
            <a:stretch>
              <a:fillRect/>
            </a:stretch>
          </a:blipFill>
        </p:spPr>
      </p:pic>
      <p:sp>
        <p:nvSpPr>
          <p:cNvPr id="2" name="Rectangle 1"/>
          <p:cNvSpPr/>
          <p:nvPr/>
        </p:nvSpPr>
        <p:spPr bwMode="auto">
          <a:xfrm>
            <a:off x="2040467" y="2413000"/>
            <a:ext cx="2269072" cy="1725094"/>
          </a:xfrm>
          <a:prstGeom prst="rect">
            <a:avLst/>
          </a:prstGeom>
          <a:solidFill>
            <a:srgbClr val="0080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09540" y="2413000"/>
            <a:ext cx="2667000" cy="1725094"/>
          </a:xfrm>
          <a:prstGeom prst="rect">
            <a:avLst/>
          </a:prstGeom>
          <a:solidFill>
            <a:srgbClr val="0000FF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2128" y="2681116"/>
            <a:ext cx="8426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sz="2800" dirty="0" smtClean="0">
                <a:solidFill>
                  <a:srgbClr val="0000FF"/>
                </a:solidFill>
                <a:latin typeface="Helvetica"/>
                <a:cs typeface="Helvetica"/>
              </a:rPr>
              <a:t>FWI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3107292" y="3127396"/>
            <a:ext cx="2040453" cy="727101"/>
          </a:xfrm>
          <a:custGeom>
            <a:avLst/>
            <a:gdLst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461437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628109"/>
              <a:gd name="connsiteY0" fmla="*/ 821266 h 825849"/>
              <a:gd name="connsiteX1" fmla="*/ 0 w 2628109"/>
              <a:gd name="connsiteY1" fmla="*/ 825849 h 825849"/>
              <a:gd name="connsiteX2" fmla="*/ 80437 w 2628109"/>
              <a:gd name="connsiteY2" fmla="*/ 677333 h 825849"/>
              <a:gd name="connsiteX3" fmla="*/ 156637 w 2628109"/>
              <a:gd name="connsiteY3" fmla="*/ 499533 h 825849"/>
              <a:gd name="connsiteX4" fmla="*/ 342903 w 2628109"/>
              <a:gd name="connsiteY4" fmla="*/ 330200 h 825849"/>
              <a:gd name="connsiteX5" fmla="*/ 512303 w 2628109"/>
              <a:gd name="connsiteY5" fmla="*/ 194733 h 825849"/>
              <a:gd name="connsiteX6" fmla="*/ 808570 w 2628109"/>
              <a:gd name="connsiteY6" fmla="*/ 93133 h 825849"/>
              <a:gd name="connsiteX7" fmla="*/ 1189570 w 2628109"/>
              <a:gd name="connsiteY7" fmla="*/ 59266 h 825849"/>
              <a:gd name="connsiteX8" fmla="*/ 1739903 w 2628109"/>
              <a:gd name="connsiteY8" fmla="*/ 25400 h 825849"/>
              <a:gd name="connsiteX9" fmla="*/ 2628109 w 2628109"/>
              <a:gd name="connsiteY9" fmla="*/ 0 h 825849"/>
              <a:gd name="connsiteX0" fmla="*/ 94173 w 2718045"/>
              <a:gd name="connsiteY0" fmla="*/ 821266 h 1086103"/>
              <a:gd name="connsiteX1" fmla="*/ 0 w 2718045"/>
              <a:gd name="connsiteY1" fmla="*/ 1086103 h 1086103"/>
              <a:gd name="connsiteX2" fmla="*/ 170373 w 2718045"/>
              <a:gd name="connsiteY2" fmla="*/ 677333 h 1086103"/>
              <a:gd name="connsiteX3" fmla="*/ 246573 w 2718045"/>
              <a:gd name="connsiteY3" fmla="*/ 499533 h 1086103"/>
              <a:gd name="connsiteX4" fmla="*/ 432839 w 2718045"/>
              <a:gd name="connsiteY4" fmla="*/ 330200 h 1086103"/>
              <a:gd name="connsiteX5" fmla="*/ 602239 w 2718045"/>
              <a:gd name="connsiteY5" fmla="*/ 194733 h 1086103"/>
              <a:gd name="connsiteX6" fmla="*/ 898506 w 2718045"/>
              <a:gd name="connsiteY6" fmla="*/ 93133 h 1086103"/>
              <a:gd name="connsiteX7" fmla="*/ 1279506 w 2718045"/>
              <a:gd name="connsiteY7" fmla="*/ 59266 h 1086103"/>
              <a:gd name="connsiteX8" fmla="*/ 1829839 w 2718045"/>
              <a:gd name="connsiteY8" fmla="*/ 25400 h 1086103"/>
              <a:gd name="connsiteX9" fmla="*/ 2718045 w 2718045"/>
              <a:gd name="connsiteY9" fmla="*/ 0 h 1086103"/>
              <a:gd name="connsiteX0" fmla="*/ 14 w 2813751"/>
              <a:gd name="connsiteY0" fmla="*/ 771218 h 1086103"/>
              <a:gd name="connsiteX1" fmla="*/ 95706 w 2813751"/>
              <a:gd name="connsiteY1" fmla="*/ 1086103 h 1086103"/>
              <a:gd name="connsiteX2" fmla="*/ 266079 w 2813751"/>
              <a:gd name="connsiteY2" fmla="*/ 677333 h 1086103"/>
              <a:gd name="connsiteX3" fmla="*/ 342279 w 2813751"/>
              <a:gd name="connsiteY3" fmla="*/ 499533 h 1086103"/>
              <a:gd name="connsiteX4" fmla="*/ 528545 w 2813751"/>
              <a:gd name="connsiteY4" fmla="*/ 330200 h 1086103"/>
              <a:gd name="connsiteX5" fmla="*/ 697945 w 2813751"/>
              <a:gd name="connsiteY5" fmla="*/ 194733 h 1086103"/>
              <a:gd name="connsiteX6" fmla="*/ 994212 w 2813751"/>
              <a:gd name="connsiteY6" fmla="*/ 93133 h 1086103"/>
              <a:gd name="connsiteX7" fmla="*/ 1375212 w 2813751"/>
              <a:gd name="connsiteY7" fmla="*/ 59266 h 1086103"/>
              <a:gd name="connsiteX8" fmla="*/ 1925545 w 2813751"/>
              <a:gd name="connsiteY8" fmla="*/ 25400 h 1086103"/>
              <a:gd name="connsiteX9" fmla="*/ 2813751 w 2813751"/>
              <a:gd name="connsiteY9" fmla="*/ 0 h 1086103"/>
              <a:gd name="connsiteX0" fmla="*/ 0 w 2718045"/>
              <a:gd name="connsiteY0" fmla="*/ 1086103 h 1086103"/>
              <a:gd name="connsiteX1" fmla="*/ 170373 w 2718045"/>
              <a:gd name="connsiteY1" fmla="*/ 677333 h 1086103"/>
              <a:gd name="connsiteX2" fmla="*/ 246573 w 2718045"/>
              <a:gd name="connsiteY2" fmla="*/ 499533 h 1086103"/>
              <a:gd name="connsiteX3" fmla="*/ 432839 w 2718045"/>
              <a:gd name="connsiteY3" fmla="*/ 330200 h 1086103"/>
              <a:gd name="connsiteX4" fmla="*/ 602239 w 2718045"/>
              <a:gd name="connsiteY4" fmla="*/ 194733 h 1086103"/>
              <a:gd name="connsiteX5" fmla="*/ 898506 w 2718045"/>
              <a:gd name="connsiteY5" fmla="*/ 93133 h 1086103"/>
              <a:gd name="connsiteX6" fmla="*/ 1279506 w 2718045"/>
              <a:gd name="connsiteY6" fmla="*/ 59266 h 1086103"/>
              <a:gd name="connsiteX7" fmla="*/ 1829839 w 2718045"/>
              <a:gd name="connsiteY7" fmla="*/ 25400 h 1086103"/>
              <a:gd name="connsiteX8" fmla="*/ 2718045 w 2718045"/>
              <a:gd name="connsiteY8" fmla="*/ 0 h 1086103"/>
              <a:gd name="connsiteX0" fmla="*/ 0 w 2388280"/>
              <a:gd name="connsiteY0" fmla="*/ 1066084 h 1066084"/>
              <a:gd name="connsiteX1" fmla="*/ 170373 w 2388280"/>
              <a:gd name="connsiteY1" fmla="*/ 657314 h 1066084"/>
              <a:gd name="connsiteX2" fmla="*/ 246573 w 2388280"/>
              <a:gd name="connsiteY2" fmla="*/ 479514 h 1066084"/>
              <a:gd name="connsiteX3" fmla="*/ 432839 w 2388280"/>
              <a:gd name="connsiteY3" fmla="*/ 310181 h 1066084"/>
              <a:gd name="connsiteX4" fmla="*/ 602239 w 2388280"/>
              <a:gd name="connsiteY4" fmla="*/ 174714 h 1066084"/>
              <a:gd name="connsiteX5" fmla="*/ 898506 w 2388280"/>
              <a:gd name="connsiteY5" fmla="*/ 73114 h 1066084"/>
              <a:gd name="connsiteX6" fmla="*/ 1279506 w 2388280"/>
              <a:gd name="connsiteY6" fmla="*/ 39247 h 1066084"/>
              <a:gd name="connsiteX7" fmla="*/ 1829839 w 2388280"/>
              <a:gd name="connsiteY7" fmla="*/ 5381 h 1066084"/>
              <a:gd name="connsiteX8" fmla="*/ 2388280 w 2388280"/>
              <a:gd name="connsiteY8" fmla="*/ 0 h 1066084"/>
              <a:gd name="connsiteX0" fmla="*/ 0 w 2408265"/>
              <a:gd name="connsiteY0" fmla="*/ 1146162 h 1146162"/>
              <a:gd name="connsiteX1" fmla="*/ 190358 w 2408265"/>
              <a:gd name="connsiteY1" fmla="*/ 657314 h 1146162"/>
              <a:gd name="connsiteX2" fmla="*/ 266558 w 2408265"/>
              <a:gd name="connsiteY2" fmla="*/ 479514 h 1146162"/>
              <a:gd name="connsiteX3" fmla="*/ 452824 w 2408265"/>
              <a:gd name="connsiteY3" fmla="*/ 310181 h 1146162"/>
              <a:gd name="connsiteX4" fmla="*/ 622224 w 2408265"/>
              <a:gd name="connsiteY4" fmla="*/ 174714 h 1146162"/>
              <a:gd name="connsiteX5" fmla="*/ 918491 w 2408265"/>
              <a:gd name="connsiteY5" fmla="*/ 73114 h 1146162"/>
              <a:gd name="connsiteX6" fmla="*/ 1299491 w 2408265"/>
              <a:gd name="connsiteY6" fmla="*/ 39247 h 1146162"/>
              <a:gd name="connsiteX7" fmla="*/ 1849824 w 2408265"/>
              <a:gd name="connsiteY7" fmla="*/ 5381 h 1146162"/>
              <a:gd name="connsiteX8" fmla="*/ 2408265 w 2408265"/>
              <a:gd name="connsiteY8" fmla="*/ 0 h 11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265" h="1146162">
                <a:moveTo>
                  <a:pt x="0" y="1146162"/>
                </a:moveTo>
                <a:lnTo>
                  <a:pt x="190358" y="657314"/>
                </a:lnTo>
                <a:lnTo>
                  <a:pt x="266558" y="479514"/>
                </a:lnTo>
                <a:lnTo>
                  <a:pt x="452824" y="310181"/>
                </a:lnTo>
                <a:cubicBezTo>
                  <a:pt x="492335" y="265025"/>
                  <a:pt x="536053" y="244835"/>
                  <a:pt x="622224" y="174714"/>
                </a:cubicBezTo>
                <a:cubicBezTo>
                  <a:pt x="767607" y="129848"/>
                  <a:pt x="819735" y="106981"/>
                  <a:pt x="918491" y="73114"/>
                </a:cubicBezTo>
                <a:lnTo>
                  <a:pt x="1299491" y="39247"/>
                </a:lnTo>
                <a:lnTo>
                  <a:pt x="1849824" y="5381"/>
                </a:lnTo>
                <a:lnTo>
                  <a:pt x="2408265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32006" y="2410898"/>
            <a:ext cx="2189267" cy="1276350"/>
          </a:xfrm>
          <a:custGeom>
            <a:avLst/>
            <a:gdLst>
              <a:gd name="connsiteX0" fmla="*/ 0 w 1591733"/>
              <a:gd name="connsiteY0" fmla="*/ 0 h 1837267"/>
              <a:gd name="connsiteX1" fmla="*/ 448733 w 1591733"/>
              <a:gd name="connsiteY1" fmla="*/ 0 h 1837267"/>
              <a:gd name="connsiteX2" fmla="*/ 719666 w 1591733"/>
              <a:gd name="connsiteY2" fmla="*/ 84667 h 1837267"/>
              <a:gd name="connsiteX3" fmla="*/ 889000 w 1591733"/>
              <a:gd name="connsiteY3" fmla="*/ 262467 h 1837267"/>
              <a:gd name="connsiteX4" fmla="*/ 990600 w 1591733"/>
              <a:gd name="connsiteY4" fmla="*/ 584200 h 1837267"/>
              <a:gd name="connsiteX5" fmla="*/ 1143000 w 1591733"/>
              <a:gd name="connsiteY5" fmla="*/ 956733 h 1837267"/>
              <a:gd name="connsiteX6" fmla="*/ 1320800 w 1591733"/>
              <a:gd name="connsiteY6" fmla="*/ 1532467 h 1837267"/>
              <a:gd name="connsiteX7" fmla="*/ 1456266 w 1591733"/>
              <a:gd name="connsiteY7" fmla="*/ 1752600 h 1837267"/>
              <a:gd name="connsiteX8" fmla="*/ 1591733 w 1591733"/>
              <a:gd name="connsiteY8" fmla="*/ 1837267 h 1837267"/>
              <a:gd name="connsiteX0" fmla="*/ 0 w 1456266"/>
              <a:gd name="connsiteY0" fmla="*/ 0 h 1752600"/>
              <a:gd name="connsiteX1" fmla="*/ 448733 w 1456266"/>
              <a:gd name="connsiteY1" fmla="*/ 0 h 1752600"/>
              <a:gd name="connsiteX2" fmla="*/ 719666 w 1456266"/>
              <a:gd name="connsiteY2" fmla="*/ 84667 h 1752600"/>
              <a:gd name="connsiteX3" fmla="*/ 889000 w 1456266"/>
              <a:gd name="connsiteY3" fmla="*/ 262467 h 1752600"/>
              <a:gd name="connsiteX4" fmla="*/ 990600 w 1456266"/>
              <a:gd name="connsiteY4" fmla="*/ 584200 h 1752600"/>
              <a:gd name="connsiteX5" fmla="*/ 1143000 w 1456266"/>
              <a:gd name="connsiteY5" fmla="*/ 956733 h 1752600"/>
              <a:gd name="connsiteX6" fmla="*/ 1320800 w 1456266"/>
              <a:gd name="connsiteY6" fmla="*/ 1532467 h 1752600"/>
              <a:gd name="connsiteX7" fmla="*/ 1456266 w 1456266"/>
              <a:gd name="connsiteY7" fmla="*/ 1752600 h 1752600"/>
              <a:gd name="connsiteX0" fmla="*/ 0 w 1434081"/>
              <a:gd name="connsiteY0" fmla="*/ 0 h 1701800"/>
              <a:gd name="connsiteX1" fmla="*/ 448733 w 1434081"/>
              <a:gd name="connsiteY1" fmla="*/ 0 h 1701800"/>
              <a:gd name="connsiteX2" fmla="*/ 719666 w 1434081"/>
              <a:gd name="connsiteY2" fmla="*/ 84667 h 1701800"/>
              <a:gd name="connsiteX3" fmla="*/ 889000 w 1434081"/>
              <a:gd name="connsiteY3" fmla="*/ 262467 h 1701800"/>
              <a:gd name="connsiteX4" fmla="*/ 990600 w 1434081"/>
              <a:gd name="connsiteY4" fmla="*/ 584200 h 1701800"/>
              <a:gd name="connsiteX5" fmla="*/ 1143000 w 1434081"/>
              <a:gd name="connsiteY5" fmla="*/ 956733 h 1701800"/>
              <a:gd name="connsiteX6" fmla="*/ 1320800 w 1434081"/>
              <a:gd name="connsiteY6" fmla="*/ 1532467 h 1701800"/>
              <a:gd name="connsiteX7" fmla="*/ 1434081 w 1434081"/>
              <a:gd name="connsiteY7" fmla="*/ 1701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81" h="1701800">
                <a:moveTo>
                  <a:pt x="0" y="0"/>
                </a:moveTo>
                <a:lnTo>
                  <a:pt x="448733" y="0"/>
                </a:lnTo>
                <a:lnTo>
                  <a:pt x="719666" y="84667"/>
                </a:lnTo>
                <a:lnTo>
                  <a:pt x="889000" y="262467"/>
                </a:lnTo>
                <a:lnTo>
                  <a:pt x="990600" y="584200"/>
                </a:lnTo>
                <a:lnTo>
                  <a:pt x="1143000" y="956733"/>
                </a:lnTo>
                <a:lnTo>
                  <a:pt x="1320800" y="1532467"/>
                </a:lnTo>
                <a:lnTo>
                  <a:pt x="1434081" y="1701800"/>
                </a:lnTo>
              </a:path>
            </a:pathLst>
          </a:custGeom>
          <a:noFill/>
          <a:ln w="317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113" y="2681116"/>
            <a:ext cx="10620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sz="2800" dirty="0" smtClean="0">
                <a:solidFill>
                  <a:srgbClr val="008000"/>
                </a:solidFill>
                <a:latin typeface="Helvetica"/>
                <a:cs typeface="Helvetica"/>
              </a:rPr>
              <a:t>TFWI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176" y="73097"/>
            <a:ext cx="91408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 we stop TFWI before it reaches convergence?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682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(5-10 Hz) after 10 iterations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949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 (5-25 Hz &amp;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10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.) + FWI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197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59396" cy="38054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 (5-25 Hz &amp;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.) + FWI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520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(5-10 Hz) after 5 iterations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198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 (5-25 Hz &amp;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.) + FWI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723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59396" cy="38054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 (5-25 Hz &amp;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+ FWI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109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ei-rely-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96798"/>
            <a:ext cx="7578725" cy="2707005"/>
          </a:xfrm>
          <a:prstGeom prst="rect">
            <a:avLst/>
          </a:prstGeom>
          <a:blipFill rotWithShape="1">
            <a:blip r:embed="rId2">
              <a:alphaModFix amt="0"/>
            </a:blip>
            <a:stretch>
              <a:fillRect/>
            </a:stretch>
          </a:blipFill>
        </p:spPr>
      </p:pic>
      <p:sp>
        <p:nvSpPr>
          <p:cNvPr id="2" name="Rectangle 1"/>
          <p:cNvSpPr/>
          <p:nvPr/>
        </p:nvSpPr>
        <p:spPr bwMode="auto">
          <a:xfrm>
            <a:off x="2040467" y="2413000"/>
            <a:ext cx="2269072" cy="1725094"/>
          </a:xfrm>
          <a:prstGeom prst="rect">
            <a:avLst/>
          </a:prstGeom>
          <a:solidFill>
            <a:srgbClr val="0080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09540" y="2413000"/>
            <a:ext cx="2667000" cy="1725094"/>
          </a:xfrm>
          <a:prstGeom prst="rect">
            <a:avLst/>
          </a:prstGeom>
          <a:solidFill>
            <a:srgbClr val="0000FF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2128" y="2681116"/>
            <a:ext cx="8426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sz="2800" dirty="0" smtClean="0">
                <a:solidFill>
                  <a:srgbClr val="0000FF"/>
                </a:solidFill>
                <a:latin typeface="Helvetica"/>
                <a:cs typeface="Helvetica"/>
              </a:rPr>
              <a:t>FWI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3107292" y="3127396"/>
            <a:ext cx="2040453" cy="727101"/>
          </a:xfrm>
          <a:custGeom>
            <a:avLst/>
            <a:gdLst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461437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628109"/>
              <a:gd name="connsiteY0" fmla="*/ 821266 h 825849"/>
              <a:gd name="connsiteX1" fmla="*/ 0 w 2628109"/>
              <a:gd name="connsiteY1" fmla="*/ 825849 h 825849"/>
              <a:gd name="connsiteX2" fmla="*/ 80437 w 2628109"/>
              <a:gd name="connsiteY2" fmla="*/ 677333 h 825849"/>
              <a:gd name="connsiteX3" fmla="*/ 156637 w 2628109"/>
              <a:gd name="connsiteY3" fmla="*/ 499533 h 825849"/>
              <a:gd name="connsiteX4" fmla="*/ 342903 w 2628109"/>
              <a:gd name="connsiteY4" fmla="*/ 330200 h 825849"/>
              <a:gd name="connsiteX5" fmla="*/ 512303 w 2628109"/>
              <a:gd name="connsiteY5" fmla="*/ 194733 h 825849"/>
              <a:gd name="connsiteX6" fmla="*/ 808570 w 2628109"/>
              <a:gd name="connsiteY6" fmla="*/ 93133 h 825849"/>
              <a:gd name="connsiteX7" fmla="*/ 1189570 w 2628109"/>
              <a:gd name="connsiteY7" fmla="*/ 59266 h 825849"/>
              <a:gd name="connsiteX8" fmla="*/ 1739903 w 2628109"/>
              <a:gd name="connsiteY8" fmla="*/ 25400 h 825849"/>
              <a:gd name="connsiteX9" fmla="*/ 2628109 w 2628109"/>
              <a:gd name="connsiteY9" fmla="*/ 0 h 825849"/>
              <a:gd name="connsiteX0" fmla="*/ 94173 w 2718045"/>
              <a:gd name="connsiteY0" fmla="*/ 821266 h 1086103"/>
              <a:gd name="connsiteX1" fmla="*/ 0 w 2718045"/>
              <a:gd name="connsiteY1" fmla="*/ 1086103 h 1086103"/>
              <a:gd name="connsiteX2" fmla="*/ 170373 w 2718045"/>
              <a:gd name="connsiteY2" fmla="*/ 677333 h 1086103"/>
              <a:gd name="connsiteX3" fmla="*/ 246573 w 2718045"/>
              <a:gd name="connsiteY3" fmla="*/ 499533 h 1086103"/>
              <a:gd name="connsiteX4" fmla="*/ 432839 w 2718045"/>
              <a:gd name="connsiteY4" fmla="*/ 330200 h 1086103"/>
              <a:gd name="connsiteX5" fmla="*/ 602239 w 2718045"/>
              <a:gd name="connsiteY5" fmla="*/ 194733 h 1086103"/>
              <a:gd name="connsiteX6" fmla="*/ 898506 w 2718045"/>
              <a:gd name="connsiteY6" fmla="*/ 93133 h 1086103"/>
              <a:gd name="connsiteX7" fmla="*/ 1279506 w 2718045"/>
              <a:gd name="connsiteY7" fmla="*/ 59266 h 1086103"/>
              <a:gd name="connsiteX8" fmla="*/ 1829839 w 2718045"/>
              <a:gd name="connsiteY8" fmla="*/ 25400 h 1086103"/>
              <a:gd name="connsiteX9" fmla="*/ 2718045 w 2718045"/>
              <a:gd name="connsiteY9" fmla="*/ 0 h 1086103"/>
              <a:gd name="connsiteX0" fmla="*/ 14 w 2813751"/>
              <a:gd name="connsiteY0" fmla="*/ 771218 h 1086103"/>
              <a:gd name="connsiteX1" fmla="*/ 95706 w 2813751"/>
              <a:gd name="connsiteY1" fmla="*/ 1086103 h 1086103"/>
              <a:gd name="connsiteX2" fmla="*/ 266079 w 2813751"/>
              <a:gd name="connsiteY2" fmla="*/ 677333 h 1086103"/>
              <a:gd name="connsiteX3" fmla="*/ 342279 w 2813751"/>
              <a:gd name="connsiteY3" fmla="*/ 499533 h 1086103"/>
              <a:gd name="connsiteX4" fmla="*/ 528545 w 2813751"/>
              <a:gd name="connsiteY4" fmla="*/ 330200 h 1086103"/>
              <a:gd name="connsiteX5" fmla="*/ 697945 w 2813751"/>
              <a:gd name="connsiteY5" fmla="*/ 194733 h 1086103"/>
              <a:gd name="connsiteX6" fmla="*/ 994212 w 2813751"/>
              <a:gd name="connsiteY6" fmla="*/ 93133 h 1086103"/>
              <a:gd name="connsiteX7" fmla="*/ 1375212 w 2813751"/>
              <a:gd name="connsiteY7" fmla="*/ 59266 h 1086103"/>
              <a:gd name="connsiteX8" fmla="*/ 1925545 w 2813751"/>
              <a:gd name="connsiteY8" fmla="*/ 25400 h 1086103"/>
              <a:gd name="connsiteX9" fmla="*/ 2813751 w 2813751"/>
              <a:gd name="connsiteY9" fmla="*/ 0 h 1086103"/>
              <a:gd name="connsiteX0" fmla="*/ 0 w 2718045"/>
              <a:gd name="connsiteY0" fmla="*/ 1086103 h 1086103"/>
              <a:gd name="connsiteX1" fmla="*/ 170373 w 2718045"/>
              <a:gd name="connsiteY1" fmla="*/ 677333 h 1086103"/>
              <a:gd name="connsiteX2" fmla="*/ 246573 w 2718045"/>
              <a:gd name="connsiteY2" fmla="*/ 499533 h 1086103"/>
              <a:gd name="connsiteX3" fmla="*/ 432839 w 2718045"/>
              <a:gd name="connsiteY3" fmla="*/ 330200 h 1086103"/>
              <a:gd name="connsiteX4" fmla="*/ 602239 w 2718045"/>
              <a:gd name="connsiteY4" fmla="*/ 194733 h 1086103"/>
              <a:gd name="connsiteX5" fmla="*/ 898506 w 2718045"/>
              <a:gd name="connsiteY5" fmla="*/ 93133 h 1086103"/>
              <a:gd name="connsiteX6" fmla="*/ 1279506 w 2718045"/>
              <a:gd name="connsiteY6" fmla="*/ 59266 h 1086103"/>
              <a:gd name="connsiteX7" fmla="*/ 1829839 w 2718045"/>
              <a:gd name="connsiteY7" fmla="*/ 25400 h 1086103"/>
              <a:gd name="connsiteX8" fmla="*/ 2718045 w 2718045"/>
              <a:gd name="connsiteY8" fmla="*/ 0 h 1086103"/>
              <a:gd name="connsiteX0" fmla="*/ 0 w 2388280"/>
              <a:gd name="connsiteY0" fmla="*/ 1066084 h 1066084"/>
              <a:gd name="connsiteX1" fmla="*/ 170373 w 2388280"/>
              <a:gd name="connsiteY1" fmla="*/ 657314 h 1066084"/>
              <a:gd name="connsiteX2" fmla="*/ 246573 w 2388280"/>
              <a:gd name="connsiteY2" fmla="*/ 479514 h 1066084"/>
              <a:gd name="connsiteX3" fmla="*/ 432839 w 2388280"/>
              <a:gd name="connsiteY3" fmla="*/ 310181 h 1066084"/>
              <a:gd name="connsiteX4" fmla="*/ 602239 w 2388280"/>
              <a:gd name="connsiteY4" fmla="*/ 174714 h 1066084"/>
              <a:gd name="connsiteX5" fmla="*/ 898506 w 2388280"/>
              <a:gd name="connsiteY5" fmla="*/ 73114 h 1066084"/>
              <a:gd name="connsiteX6" fmla="*/ 1279506 w 2388280"/>
              <a:gd name="connsiteY6" fmla="*/ 39247 h 1066084"/>
              <a:gd name="connsiteX7" fmla="*/ 1829839 w 2388280"/>
              <a:gd name="connsiteY7" fmla="*/ 5381 h 1066084"/>
              <a:gd name="connsiteX8" fmla="*/ 2388280 w 2388280"/>
              <a:gd name="connsiteY8" fmla="*/ 0 h 1066084"/>
              <a:gd name="connsiteX0" fmla="*/ 0 w 2408265"/>
              <a:gd name="connsiteY0" fmla="*/ 1146162 h 1146162"/>
              <a:gd name="connsiteX1" fmla="*/ 190358 w 2408265"/>
              <a:gd name="connsiteY1" fmla="*/ 657314 h 1146162"/>
              <a:gd name="connsiteX2" fmla="*/ 266558 w 2408265"/>
              <a:gd name="connsiteY2" fmla="*/ 479514 h 1146162"/>
              <a:gd name="connsiteX3" fmla="*/ 452824 w 2408265"/>
              <a:gd name="connsiteY3" fmla="*/ 310181 h 1146162"/>
              <a:gd name="connsiteX4" fmla="*/ 622224 w 2408265"/>
              <a:gd name="connsiteY4" fmla="*/ 174714 h 1146162"/>
              <a:gd name="connsiteX5" fmla="*/ 918491 w 2408265"/>
              <a:gd name="connsiteY5" fmla="*/ 73114 h 1146162"/>
              <a:gd name="connsiteX6" fmla="*/ 1299491 w 2408265"/>
              <a:gd name="connsiteY6" fmla="*/ 39247 h 1146162"/>
              <a:gd name="connsiteX7" fmla="*/ 1849824 w 2408265"/>
              <a:gd name="connsiteY7" fmla="*/ 5381 h 1146162"/>
              <a:gd name="connsiteX8" fmla="*/ 2408265 w 2408265"/>
              <a:gd name="connsiteY8" fmla="*/ 0 h 11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265" h="1146162">
                <a:moveTo>
                  <a:pt x="0" y="1146162"/>
                </a:moveTo>
                <a:lnTo>
                  <a:pt x="190358" y="657314"/>
                </a:lnTo>
                <a:lnTo>
                  <a:pt x="266558" y="479514"/>
                </a:lnTo>
                <a:lnTo>
                  <a:pt x="452824" y="310181"/>
                </a:lnTo>
                <a:cubicBezTo>
                  <a:pt x="492335" y="265025"/>
                  <a:pt x="536053" y="244835"/>
                  <a:pt x="622224" y="174714"/>
                </a:cubicBezTo>
                <a:cubicBezTo>
                  <a:pt x="767607" y="129848"/>
                  <a:pt x="819735" y="106981"/>
                  <a:pt x="918491" y="73114"/>
                </a:cubicBezTo>
                <a:lnTo>
                  <a:pt x="1299491" y="39247"/>
                </a:lnTo>
                <a:lnTo>
                  <a:pt x="1849824" y="5381"/>
                </a:lnTo>
                <a:lnTo>
                  <a:pt x="2408265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32006" y="2410898"/>
            <a:ext cx="2189267" cy="1276350"/>
          </a:xfrm>
          <a:custGeom>
            <a:avLst/>
            <a:gdLst>
              <a:gd name="connsiteX0" fmla="*/ 0 w 1591733"/>
              <a:gd name="connsiteY0" fmla="*/ 0 h 1837267"/>
              <a:gd name="connsiteX1" fmla="*/ 448733 w 1591733"/>
              <a:gd name="connsiteY1" fmla="*/ 0 h 1837267"/>
              <a:gd name="connsiteX2" fmla="*/ 719666 w 1591733"/>
              <a:gd name="connsiteY2" fmla="*/ 84667 h 1837267"/>
              <a:gd name="connsiteX3" fmla="*/ 889000 w 1591733"/>
              <a:gd name="connsiteY3" fmla="*/ 262467 h 1837267"/>
              <a:gd name="connsiteX4" fmla="*/ 990600 w 1591733"/>
              <a:gd name="connsiteY4" fmla="*/ 584200 h 1837267"/>
              <a:gd name="connsiteX5" fmla="*/ 1143000 w 1591733"/>
              <a:gd name="connsiteY5" fmla="*/ 956733 h 1837267"/>
              <a:gd name="connsiteX6" fmla="*/ 1320800 w 1591733"/>
              <a:gd name="connsiteY6" fmla="*/ 1532467 h 1837267"/>
              <a:gd name="connsiteX7" fmla="*/ 1456266 w 1591733"/>
              <a:gd name="connsiteY7" fmla="*/ 1752600 h 1837267"/>
              <a:gd name="connsiteX8" fmla="*/ 1591733 w 1591733"/>
              <a:gd name="connsiteY8" fmla="*/ 1837267 h 1837267"/>
              <a:gd name="connsiteX0" fmla="*/ 0 w 1456266"/>
              <a:gd name="connsiteY0" fmla="*/ 0 h 1752600"/>
              <a:gd name="connsiteX1" fmla="*/ 448733 w 1456266"/>
              <a:gd name="connsiteY1" fmla="*/ 0 h 1752600"/>
              <a:gd name="connsiteX2" fmla="*/ 719666 w 1456266"/>
              <a:gd name="connsiteY2" fmla="*/ 84667 h 1752600"/>
              <a:gd name="connsiteX3" fmla="*/ 889000 w 1456266"/>
              <a:gd name="connsiteY3" fmla="*/ 262467 h 1752600"/>
              <a:gd name="connsiteX4" fmla="*/ 990600 w 1456266"/>
              <a:gd name="connsiteY4" fmla="*/ 584200 h 1752600"/>
              <a:gd name="connsiteX5" fmla="*/ 1143000 w 1456266"/>
              <a:gd name="connsiteY5" fmla="*/ 956733 h 1752600"/>
              <a:gd name="connsiteX6" fmla="*/ 1320800 w 1456266"/>
              <a:gd name="connsiteY6" fmla="*/ 1532467 h 1752600"/>
              <a:gd name="connsiteX7" fmla="*/ 1456266 w 1456266"/>
              <a:gd name="connsiteY7" fmla="*/ 1752600 h 1752600"/>
              <a:gd name="connsiteX0" fmla="*/ 0 w 1434081"/>
              <a:gd name="connsiteY0" fmla="*/ 0 h 1701800"/>
              <a:gd name="connsiteX1" fmla="*/ 448733 w 1434081"/>
              <a:gd name="connsiteY1" fmla="*/ 0 h 1701800"/>
              <a:gd name="connsiteX2" fmla="*/ 719666 w 1434081"/>
              <a:gd name="connsiteY2" fmla="*/ 84667 h 1701800"/>
              <a:gd name="connsiteX3" fmla="*/ 889000 w 1434081"/>
              <a:gd name="connsiteY3" fmla="*/ 262467 h 1701800"/>
              <a:gd name="connsiteX4" fmla="*/ 990600 w 1434081"/>
              <a:gd name="connsiteY4" fmla="*/ 584200 h 1701800"/>
              <a:gd name="connsiteX5" fmla="*/ 1143000 w 1434081"/>
              <a:gd name="connsiteY5" fmla="*/ 956733 h 1701800"/>
              <a:gd name="connsiteX6" fmla="*/ 1320800 w 1434081"/>
              <a:gd name="connsiteY6" fmla="*/ 1532467 h 1701800"/>
              <a:gd name="connsiteX7" fmla="*/ 1434081 w 1434081"/>
              <a:gd name="connsiteY7" fmla="*/ 1701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81" h="1701800">
                <a:moveTo>
                  <a:pt x="0" y="0"/>
                </a:moveTo>
                <a:lnTo>
                  <a:pt x="448733" y="0"/>
                </a:lnTo>
                <a:lnTo>
                  <a:pt x="719666" y="84667"/>
                </a:lnTo>
                <a:lnTo>
                  <a:pt x="889000" y="262467"/>
                </a:lnTo>
                <a:lnTo>
                  <a:pt x="990600" y="584200"/>
                </a:lnTo>
                <a:lnTo>
                  <a:pt x="1143000" y="956733"/>
                </a:lnTo>
                <a:lnTo>
                  <a:pt x="1320800" y="1532467"/>
                </a:lnTo>
                <a:lnTo>
                  <a:pt x="1434081" y="1701800"/>
                </a:lnTo>
              </a:path>
            </a:pathLst>
          </a:custGeom>
          <a:noFill/>
          <a:ln w="317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113" y="2681116"/>
            <a:ext cx="10620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sz="2800" dirty="0" smtClean="0">
                <a:solidFill>
                  <a:srgbClr val="008000"/>
                </a:solidFill>
                <a:latin typeface="Helvetica"/>
                <a:cs typeface="Helvetica"/>
              </a:rPr>
              <a:t>TFWI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176" y="73097"/>
            <a:ext cx="91408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 we stop TFWI before it reaches convergence? </a:t>
            </a:r>
            <a:r>
              <a:rPr lang="en-US" sz="4400" b="0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4400" b="0" kern="0" noProof="0" dirty="0" err="1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ith</a:t>
            </a:r>
            <a:r>
              <a:rPr lang="en-US" sz="4400" b="0" kern="0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care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842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17549"/>
            <a:ext cx="9144000" cy="3508653"/>
          </a:xfrm>
          <a:prstGeom prst="rect">
            <a:avLst/>
          </a:prstGeom>
          <a:noFill/>
        </p:spPr>
        <p:txBody>
          <a:bodyPr wrap="square" numCol="1" spcCol="914400" rtlCol="0">
            <a:spAutoFit/>
          </a:bodyPr>
          <a:lstStyle/>
          <a:p>
            <a:pPr marL="365760" lvl="1">
              <a:spcBef>
                <a:spcPts val="1200"/>
              </a:spcBef>
              <a:buClr>
                <a:srgbClr val="0000FF"/>
              </a:buClr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Cost of TFWI iterations is proportional to the fifth power of the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maximum frequency in the data.</a:t>
            </a:r>
            <a:endParaRPr lang="en-US" sz="2400" b="0" dirty="0" smtClean="0">
              <a:solidFill>
                <a:schemeClr val="tx1"/>
              </a:solidFill>
              <a:latin typeface="+mn-lt"/>
            </a:endParaRPr>
          </a:p>
          <a:p>
            <a:pPr marL="365760" lvl="1">
              <a:spcBef>
                <a:spcPts val="1200"/>
              </a:spcBef>
              <a:buClr>
                <a:srgbClr val="0000FF"/>
              </a:buClr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A workflow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that: 1) uses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TFWI on the low frequencies in the data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and then 2)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switches to FWI can be a good compromise between cost and convergence properties.</a:t>
            </a:r>
          </a:p>
          <a:p>
            <a:pPr marL="365760" lvl="1">
              <a:spcBef>
                <a:spcPts val="1200"/>
              </a:spcBef>
              <a:buClr>
                <a:srgbClr val="0000FF"/>
              </a:buClr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Further computational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savings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could be achieved by not running TFWI to full convergence on the low frequencies.</a:t>
            </a:r>
          </a:p>
          <a:p>
            <a:pPr marL="365760" lvl="1">
              <a:spcBef>
                <a:spcPts val="1200"/>
              </a:spcBef>
              <a:buClr>
                <a:srgbClr val="0000FF"/>
              </a:buClr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Field-data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tests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are next!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Data with true model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617220"/>
            <a:ext cx="6286500" cy="420357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698964" y="1308543"/>
            <a:ext cx="2353746" cy="95410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Bef>
                <a:spcPct val="0"/>
              </a:spcBef>
              <a:buClrTx/>
              <a:buSzTx/>
              <a:buNone/>
            </a:pPr>
            <a:r>
              <a:rPr lang="en-US" sz="2800" b="0" kern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Diving waves</a:t>
            </a:r>
          </a:p>
          <a:p>
            <a:pPr lvl="0" algn="ctr" eaLnBrk="0" hangingPunct="0">
              <a:spcBef>
                <a:spcPct val="0"/>
              </a:spcBef>
              <a:buClrTx/>
              <a:buSzTx/>
              <a:buNone/>
            </a:pPr>
            <a:r>
              <a:rPr lang="en-US" sz="2800" b="0" kern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Refractions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Left Arrow 4"/>
          <p:cNvSpPr/>
          <p:nvPr/>
        </p:nvSpPr>
        <p:spPr bwMode="auto">
          <a:xfrm rot="16882876">
            <a:off x="5003776" y="2599261"/>
            <a:ext cx="999067" cy="44026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35204" y="4051745"/>
            <a:ext cx="2870200" cy="95410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Bef>
                <a:spcPct val="0"/>
              </a:spcBef>
              <a:buClrTx/>
              <a:buSzTx/>
              <a:buNone/>
            </a:pPr>
            <a:r>
              <a:rPr lang="en-US" sz="2800" b="0" kern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Reflections from gas clouds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3791425">
            <a:off x="3217337" y="3335861"/>
            <a:ext cx="999067" cy="44026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5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17550"/>
            <a:ext cx="8915400" cy="1191095"/>
          </a:xfrm>
          <a:prstGeom prst="rect">
            <a:avLst/>
          </a:prstGeom>
          <a:noFill/>
        </p:spPr>
        <p:txBody>
          <a:bodyPr wrap="square" numCol="1" spcCol="914400" rtlCol="0">
            <a:spAutoFit/>
          </a:bodyPr>
          <a:lstStyle/>
          <a:p>
            <a:pPr marL="640080" lvl="1">
              <a:lnSpc>
                <a:spcPct val="130000"/>
              </a:lnSpc>
              <a:spcBef>
                <a:spcPts val="1200"/>
              </a:spcBef>
              <a:buClr>
                <a:srgbClr val="0000FF"/>
              </a:buClr>
            </a:pP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Frank </a:t>
            </a:r>
            <a:r>
              <a:rPr lang="en-US" sz="2800" b="0" dirty="0" err="1">
                <a:solidFill>
                  <a:schemeClr val="tx1"/>
                </a:solidFill>
                <a:latin typeface="+mn-lt"/>
              </a:rPr>
              <a:t>Agnar</a:t>
            </a:r>
            <a:r>
              <a:rPr lang="en-US" sz="2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+mn-lt"/>
              </a:rPr>
              <a:t>Maaø</a:t>
            </a:r>
            <a:r>
              <a:rPr lang="en-US" sz="2800" b="0" dirty="0">
                <a:solidFill>
                  <a:schemeClr val="tx1"/>
                </a:solidFill>
                <a:latin typeface="+mn-lt"/>
              </a:rPr>
              <a:t> with Statoil for first suggesting the idea of the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TFWI+FWI workflow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44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ei-rely-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0" y="765538"/>
            <a:ext cx="9025128" cy="2417729"/>
          </a:xfrm>
          <a:prstGeom prst="rect">
            <a:avLst/>
          </a:prstGeom>
          <a:blipFill rotWithShape="1">
            <a:blip r:embed="rId2">
              <a:alphaModFix amt="0"/>
            </a:blip>
            <a:stretch>
              <a:fillRect/>
            </a:stretch>
          </a:blipFill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Scale separation in seismic imaging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0"/>
          <p:cNvSpPr>
            <a:spLocks noChangeAspect="1" noChangeArrowheads="1"/>
          </p:cNvSpPr>
          <p:nvPr/>
        </p:nvSpPr>
        <p:spPr bwMode="white">
          <a:xfrm>
            <a:off x="1625590" y="3384544"/>
            <a:ext cx="69850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dirty="0" smtClean="0">
                <a:solidFill>
                  <a:schemeClr val="accent2">
                    <a:lumMod val="50000"/>
                  </a:schemeClr>
                </a:solidFill>
                <a:latin typeface="Book Antiqua" pitchFamily="-106" charset="0"/>
              </a:rPr>
              <a:t>From Jon Claerbout’s “Imaging the Earth Interior” </a:t>
            </a:r>
            <a:endParaRPr lang="en-US" sz="2400" b="0" dirty="0">
              <a:solidFill>
                <a:schemeClr val="accent2">
                  <a:lumMod val="50000"/>
                </a:schemeClr>
              </a:solidFill>
              <a:latin typeface="Book Antiqua" pitchFamily="-10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ei-rely-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0" y="765538"/>
            <a:ext cx="9025128" cy="2417729"/>
          </a:xfrm>
          <a:prstGeom prst="rect">
            <a:avLst/>
          </a:prstGeom>
          <a:blipFill rotWithShape="1">
            <a:blip r:embed="rId2">
              <a:alphaModFix amt="0"/>
            </a:blip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4183067" y="1417423"/>
            <a:ext cx="1826304" cy="67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Low-frequency</a:t>
            </a:r>
          </a:p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data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Gap is closing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761068" y="1320777"/>
            <a:ext cx="1591733" cy="1377950"/>
          </a:xfrm>
          <a:custGeom>
            <a:avLst/>
            <a:gdLst>
              <a:gd name="connsiteX0" fmla="*/ 0 w 1591733"/>
              <a:gd name="connsiteY0" fmla="*/ 0 h 1837267"/>
              <a:gd name="connsiteX1" fmla="*/ 448733 w 1591733"/>
              <a:gd name="connsiteY1" fmla="*/ 0 h 1837267"/>
              <a:gd name="connsiteX2" fmla="*/ 719666 w 1591733"/>
              <a:gd name="connsiteY2" fmla="*/ 84667 h 1837267"/>
              <a:gd name="connsiteX3" fmla="*/ 889000 w 1591733"/>
              <a:gd name="connsiteY3" fmla="*/ 262467 h 1837267"/>
              <a:gd name="connsiteX4" fmla="*/ 990600 w 1591733"/>
              <a:gd name="connsiteY4" fmla="*/ 584200 h 1837267"/>
              <a:gd name="connsiteX5" fmla="*/ 1143000 w 1591733"/>
              <a:gd name="connsiteY5" fmla="*/ 956733 h 1837267"/>
              <a:gd name="connsiteX6" fmla="*/ 1320800 w 1591733"/>
              <a:gd name="connsiteY6" fmla="*/ 1532467 h 1837267"/>
              <a:gd name="connsiteX7" fmla="*/ 1456266 w 1591733"/>
              <a:gd name="connsiteY7" fmla="*/ 1752600 h 1837267"/>
              <a:gd name="connsiteX8" fmla="*/ 1591733 w 1591733"/>
              <a:gd name="connsiteY8" fmla="*/ 1837267 h 183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733" h="1837267">
                <a:moveTo>
                  <a:pt x="0" y="0"/>
                </a:moveTo>
                <a:lnTo>
                  <a:pt x="448733" y="0"/>
                </a:lnTo>
                <a:lnTo>
                  <a:pt x="719666" y="84667"/>
                </a:lnTo>
                <a:lnTo>
                  <a:pt x="889000" y="262467"/>
                </a:lnTo>
                <a:lnTo>
                  <a:pt x="990600" y="584200"/>
                </a:lnTo>
                <a:lnTo>
                  <a:pt x="1143000" y="956733"/>
                </a:lnTo>
                <a:lnTo>
                  <a:pt x="1320800" y="1532467"/>
                </a:lnTo>
                <a:lnTo>
                  <a:pt x="1456266" y="1752600"/>
                </a:lnTo>
                <a:lnTo>
                  <a:pt x="1591733" y="1837267"/>
                </a:lnTo>
              </a:path>
            </a:pathLst>
          </a:custGeom>
          <a:noFill/>
          <a:ln w="31750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573867" y="1958950"/>
            <a:ext cx="2455320" cy="523901"/>
          </a:xfrm>
          <a:custGeom>
            <a:avLst/>
            <a:gdLst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0 w 2192866"/>
              <a:gd name="connsiteY0" fmla="*/ 821266 h 821266"/>
              <a:gd name="connsiteX1" fmla="*/ 76200 w 2192866"/>
              <a:gd name="connsiteY1" fmla="*/ 677333 h 821266"/>
              <a:gd name="connsiteX2" fmla="*/ 152400 w 2192866"/>
              <a:gd name="connsiteY2" fmla="*/ 499533 h 821266"/>
              <a:gd name="connsiteX3" fmla="*/ 338666 w 2192866"/>
              <a:gd name="connsiteY3" fmla="*/ 330200 h 821266"/>
              <a:gd name="connsiteX4" fmla="*/ 457200 w 2192866"/>
              <a:gd name="connsiteY4" fmla="*/ 194733 h 821266"/>
              <a:gd name="connsiteX5" fmla="*/ 804333 w 2192866"/>
              <a:gd name="connsiteY5" fmla="*/ 93133 h 821266"/>
              <a:gd name="connsiteX6" fmla="*/ 1185333 w 2192866"/>
              <a:gd name="connsiteY6" fmla="*/ 59266 h 821266"/>
              <a:gd name="connsiteX7" fmla="*/ 1735666 w 2192866"/>
              <a:gd name="connsiteY7" fmla="*/ 25400 h 821266"/>
              <a:gd name="connsiteX8" fmla="*/ 2192866 w 2192866"/>
              <a:gd name="connsiteY8" fmla="*/ 0 h 82126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461437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197103"/>
              <a:gd name="connsiteY0" fmla="*/ 821266 h 867096"/>
              <a:gd name="connsiteX1" fmla="*/ 0 w 2197103"/>
              <a:gd name="connsiteY1" fmla="*/ 867096 h 867096"/>
              <a:gd name="connsiteX2" fmla="*/ 80437 w 2197103"/>
              <a:gd name="connsiteY2" fmla="*/ 677333 h 867096"/>
              <a:gd name="connsiteX3" fmla="*/ 156637 w 2197103"/>
              <a:gd name="connsiteY3" fmla="*/ 499533 h 867096"/>
              <a:gd name="connsiteX4" fmla="*/ 342903 w 2197103"/>
              <a:gd name="connsiteY4" fmla="*/ 330200 h 867096"/>
              <a:gd name="connsiteX5" fmla="*/ 512303 w 2197103"/>
              <a:gd name="connsiteY5" fmla="*/ 194733 h 867096"/>
              <a:gd name="connsiteX6" fmla="*/ 808570 w 2197103"/>
              <a:gd name="connsiteY6" fmla="*/ 93133 h 867096"/>
              <a:gd name="connsiteX7" fmla="*/ 1189570 w 2197103"/>
              <a:gd name="connsiteY7" fmla="*/ 59266 h 867096"/>
              <a:gd name="connsiteX8" fmla="*/ 1739903 w 2197103"/>
              <a:gd name="connsiteY8" fmla="*/ 25400 h 867096"/>
              <a:gd name="connsiteX9" fmla="*/ 2197103 w 2197103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67096"/>
              <a:gd name="connsiteX1" fmla="*/ 0 w 2897917"/>
              <a:gd name="connsiteY1" fmla="*/ 867096 h 867096"/>
              <a:gd name="connsiteX2" fmla="*/ 80437 w 2897917"/>
              <a:gd name="connsiteY2" fmla="*/ 677333 h 867096"/>
              <a:gd name="connsiteX3" fmla="*/ 156637 w 2897917"/>
              <a:gd name="connsiteY3" fmla="*/ 499533 h 867096"/>
              <a:gd name="connsiteX4" fmla="*/ 342903 w 2897917"/>
              <a:gd name="connsiteY4" fmla="*/ 330200 h 867096"/>
              <a:gd name="connsiteX5" fmla="*/ 512303 w 2897917"/>
              <a:gd name="connsiteY5" fmla="*/ 194733 h 867096"/>
              <a:gd name="connsiteX6" fmla="*/ 808570 w 2897917"/>
              <a:gd name="connsiteY6" fmla="*/ 93133 h 867096"/>
              <a:gd name="connsiteX7" fmla="*/ 1189570 w 2897917"/>
              <a:gd name="connsiteY7" fmla="*/ 59266 h 867096"/>
              <a:gd name="connsiteX8" fmla="*/ 1739903 w 2897917"/>
              <a:gd name="connsiteY8" fmla="*/ 25400 h 867096"/>
              <a:gd name="connsiteX9" fmla="*/ 2897917 w 2897917"/>
              <a:gd name="connsiteY9" fmla="*/ 0 h 867096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  <a:gd name="connsiteX0" fmla="*/ 4237 w 2897917"/>
              <a:gd name="connsiteY0" fmla="*/ 821266 h 825849"/>
              <a:gd name="connsiteX1" fmla="*/ 0 w 2897917"/>
              <a:gd name="connsiteY1" fmla="*/ 825849 h 825849"/>
              <a:gd name="connsiteX2" fmla="*/ 80437 w 2897917"/>
              <a:gd name="connsiteY2" fmla="*/ 677333 h 825849"/>
              <a:gd name="connsiteX3" fmla="*/ 156637 w 2897917"/>
              <a:gd name="connsiteY3" fmla="*/ 499533 h 825849"/>
              <a:gd name="connsiteX4" fmla="*/ 342903 w 2897917"/>
              <a:gd name="connsiteY4" fmla="*/ 330200 h 825849"/>
              <a:gd name="connsiteX5" fmla="*/ 512303 w 2897917"/>
              <a:gd name="connsiteY5" fmla="*/ 194733 h 825849"/>
              <a:gd name="connsiteX6" fmla="*/ 808570 w 2897917"/>
              <a:gd name="connsiteY6" fmla="*/ 93133 h 825849"/>
              <a:gd name="connsiteX7" fmla="*/ 1189570 w 2897917"/>
              <a:gd name="connsiteY7" fmla="*/ 59266 h 825849"/>
              <a:gd name="connsiteX8" fmla="*/ 1739903 w 2897917"/>
              <a:gd name="connsiteY8" fmla="*/ 25400 h 825849"/>
              <a:gd name="connsiteX9" fmla="*/ 2897917 w 2897917"/>
              <a:gd name="connsiteY9" fmla="*/ 0 h 82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7917" h="825849">
                <a:moveTo>
                  <a:pt x="4237" y="821266"/>
                </a:moveTo>
                <a:cubicBezTo>
                  <a:pt x="2825" y="822794"/>
                  <a:pt x="5651" y="810572"/>
                  <a:pt x="0" y="825849"/>
                </a:cubicBezTo>
                <a:lnTo>
                  <a:pt x="80437" y="677333"/>
                </a:lnTo>
                <a:lnTo>
                  <a:pt x="156637" y="499533"/>
                </a:lnTo>
                <a:lnTo>
                  <a:pt x="342903" y="330200"/>
                </a:lnTo>
                <a:cubicBezTo>
                  <a:pt x="382414" y="285044"/>
                  <a:pt x="426132" y="264854"/>
                  <a:pt x="512303" y="194733"/>
                </a:cubicBezTo>
                <a:cubicBezTo>
                  <a:pt x="657686" y="149867"/>
                  <a:pt x="709814" y="127000"/>
                  <a:pt x="808570" y="93133"/>
                </a:cubicBezTo>
                <a:lnTo>
                  <a:pt x="1189570" y="59266"/>
                </a:lnTo>
                <a:lnTo>
                  <a:pt x="1739903" y="25400"/>
                </a:lnTo>
                <a:lnTo>
                  <a:pt x="2897917" y="0"/>
                </a:ln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1074" y="1417424"/>
            <a:ext cx="1633781" cy="67197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Tomographic </a:t>
            </a:r>
          </a:p>
          <a:p>
            <a:pPr algn="ctr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velocities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1880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Data with starting model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617221"/>
            <a:ext cx="6286500" cy="420357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698964" y="1308543"/>
            <a:ext cx="2353746" cy="95410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Bef>
                <a:spcPct val="0"/>
              </a:spcBef>
              <a:buClrTx/>
              <a:buSzTx/>
              <a:buNone/>
            </a:pPr>
            <a:r>
              <a:rPr lang="en-US" sz="2800" b="0" kern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Diving waves</a:t>
            </a:r>
          </a:p>
          <a:p>
            <a:pPr lvl="0" algn="ctr" eaLnBrk="0" hangingPunct="0">
              <a:spcBef>
                <a:spcPct val="0"/>
              </a:spcBef>
              <a:buClrTx/>
              <a:buSzTx/>
              <a:buNone/>
            </a:pPr>
            <a:r>
              <a:rPr lang="en-US" sz="2800" b="0" kern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Refractions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Left Arrow 4"/>
          <p:cNvSpPr/>
          <p:nvPr/>
        </p:nvSpPr>
        <p:spPr bwMode="auto">
          <a:xfrm rot="16882876">
            <a:off x="5003776" y="2599261"/>
            <a:ext cx="999067" cy="44026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87425" marR="0" indent="-2317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135000"/>
              <a:buFontTx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7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result – stuck at 200 iterations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8" y="617220"/>
            <a:ext cx="5855208" cy="42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8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TFWI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after 35 outer iterations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8" y="617220"/>
            <a:ext cx="5855208" cy="42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8" y="617220"/>
            <a:ext cx="5855208" cy="420357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“Mud volcano” in BP 2005 model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379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76" y="0"/>
            <a:ext cx="91408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TFWI vs. FWI convergence ≈ cost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17220"/>
            <a:ext cx="5937250" cy="44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C">
  <a:themeElements>
    <a:clrScheme name="DISC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SC">
      <a:majorFont>
        <a:latin typeface="Book Antiqua"/>
        <a:ea typeface="ＭＳ Ｐゴシック"/>
        <a:cs typeface="ＭＳ Ｐゴシック"/>
      </a:majorFont>
      <a:minorFont>
        <a:latin typeface="Book Antiqu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>
            <a:rot lat="17099998" lon="0" rev="0"/>
          </a:camera>
          <a:lightRig rig="legacyFlat3" dir="b"/>
        </a:scene3d>
        <a:sp3d prstMaterial="legacyWirefram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987425" marR="0" indent="-231775" algn="l" defTabSz="914400" rtl="0" eaLnBrk="1" fontAlgn="base" latinLnBrk="0" hangingPunct="1">
          <a:lnSpc>
            <a:spcPct val="100000"/>
          </a:lnSpc>
          <a:spcBef>
            <a:spcPct val="70000"/>
          </a:spcBef>
          <a:spcAft>
            <a:spcPct val="0"/>
          </a:spcAft>
          <a:buClr>
            <a:schemeClr val="accent1"/>
          </a:buClr>
          <a:buSzPct val="135000"/>
          <a:buFontTx/>
          <a:buChar char="•"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>
            <a:rot lat="17099998" lon="0" rev="0"/>
          </a:camera>
          <a:lightRig rig="legacyFlat3" dir="b"/>
        </a:scene3d>
        <a:sp3d prstMaterial="legacyWirefram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987425" marR="0" indent="-231775" algn="l" defTabSz="914400" rtl="0" eaLnBrk="1" fontAlgn="base" latinLnBrk="0" hangingPunct="1">
          <a:lnSpc>
            <a:spcPct val="100000"/>
          </a:lnSpc>
          <a:spcBef>
            <a:spcPct val="70000"/>
          </a:spcBef>
          <a:spcAft>
            <a:spcPct val="0"/>
          </a:spcAft>
          <a:buClr>
            <a:schemeClr val="accent1"/>
          </a:buClr>
          <a:buSzPct val="135000"/>
          <a:buFontTx/>
          <a:buChar char="•"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Milan HD:Applications:Microsoft Office 2004:Templates:My Templates:DISC.pot</Template>
  <TotalTime>28038</TotalTime>
  <Words>1250</Words>
  <Application>Microsoft Macintosh PowerPoint</Application>
  <PresentationFormat>On-screen Show (16:9)</PresentationFormat>
  <Paragraphs>134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DISC</vt:lpstr>
      <vt:lpstr> Efficient and robust waveform-inversion workflow: tomographic FWI followed by FWI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FWI vs. TFWI </vt:lpstr>
      <vt:lpstr>Cost of FWI vs. TFWI </vt:lpstr>
      <vt:lpstr>Cost of FWI vs. TFWI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Acknowledgments</vt:lpstr>
      <vt:lpstr>PowerPoint Presentation</vt:lpstr>
      <vt:lpstr>PowerPoint Presentation</vt:lpstr>
      <vt:lpstr>PowerPoint Presentation</vt:lpstr>
    </vt:vector>
  </TitlesOfParts>
  <Company>SEP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EAGE 2000</dc:title>
  <dc:creator>Biondo Biondi</dc:creator>
  <cp:lastModifiedBy>Biondo Biondi</cp:lastModifiedBy>
  <cp:revision>927</cp:revision>
  <cp:lastPrinted>2013-06-07T18:20:12Z</cp:lastPrinted>
  <dcterms:created xsi:type="dcterms:W3CDTF">2013-06-14T18:24:04Z</dcterms:created>
  <dcterms:modified xsi:type="dcterms:W3CDTF">2014-06-01T18:23:00Z</dcterms:modified>
</cp:coreProperties>
</file>