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3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4.xml" ContentType="application/vnd.openxmlformats-officedocument.presentationml.notesSlide+xml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5.xml" ContentType="application/vnd.openxmlformats-officedocument.presentationml.notesSlide+xml"/>
  <Override PartName="/ppt/embeddings/oleObject26.bin" ContentType="application/vnd.openxmlformats-officedocument.oleObject"/>
  <Override PartName="/ppt/notesSlides/notesSlide6.xml" ContentType="application/vnd.openxmlformats-officedocument.presentationml.notesSlide+xml"/>
  <Override PartName="/ppt/embeddings/oleObject27.bin" ContentType="application/vnd.openxmlformats-officedocument.oleObject"/>
  <Override PartName="/ppt/notesSlides/notesSlide7.xml" ContentType="application/vnd.openxmlformats-officedocument.presentationml.notesSlide+xml"/>
  <Override PartName="/ppt/embeddings/oleObject28.bin" ContentType="application/vnd.openxmlformats-officedocument.oleObject"/>
  <Override PartName="/ppt/notesSlides/notesSlide8.xml" ContentType="application/vnd.openxmlformats-officedocument.presentationml.notesSlide+xml"/>
  <Override PartName="/ppt/embeddings/oleObject29.bin" ContentType="application/vnd.openxmlformats-officedocument.oleObject"/>
  <Override PartName="/ppt/notesSlides/notesSlide9.xml" ContentType="application/vnd.openxmlformats-officedocument.presentationml.notesSlide+xml"/>
  <Override PartName="/ppt/embeddings/oleObject30.bin" ContentType="application/vnd.openxmlformats-officedocument.oleObject"/>
  <Override PartName="/ppt/notesSlides/notesSlide10.xml" ContentType="application/vnd.openxmlformats-officedocument.presentationml.notesSlide+xml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oleObject35.bin" ContentType="application/vnd.openxmlformats-officedocument.oleObject"/>
  <Override PartName="/ppt/notesSlides/notesSlide18.xml" ContentType="application/vnd.openxmlformats-officedocument.presentationml.notesSlide+xml"/>
  <Override PartName="/ppt/embeddings/oleObject36.bin" ContentType="application/vnd.openxmlformats-officedocument.oleObject"/>
  <Override PartName="/ppt/notesSlides/notesSlide19.xml" ContentType="application/vnd.openxmlformats-officedocument.presentationml.notesSlide+xml"/>
  <Override PartName="/ppt/embeddings/oleObject37.bin" ContentType="application/vnd.openxmlformats-officedocument.oleObject"/>
  <Override PartName="/ppt/notesSlides/notesSlide20.xml" ContentType="application/vnd.openxmlformats-officedocument.presentationml.notesSlide+xml"/>
  <Override PartName="/ppt/embeddings/oleObject38.bin" ContentType="application/vnd.openxmlformats-officedocument.oleObject"/>
  <Override PartName="/ppt/notesSlides/notesSlide21.xml" ContentType="application/vnd.openxmlformats-officedocument.presentationml.notesSlide+xml"/>
  <Override PartName="/ppt/embeddings/oleObject39.bin" ContentType="application/vnd.openxmlformats-officedocument.oleObject"/>
  <Override PartName="/ppt/notesSlides/notesSlide22.xml" ContentType="application/vnd.openxmlformats-officedocument.presentationml.notesSlide+xml"/>
  <Override PartName="/ppt/embeddings/oleObject40.bin" ContentType="application/vnd.openxmlformats-officedocument.oleObject"/>
  <Override PartName="/ppt/notesSlides/notesSlide23.xml" ContentType="application/vnd.openxmlformats-officedocument.presentationml.notesSlide+xml"/>
  <Override PartName="/ppt/embeddings/oleObject41.bin" ContentType="application/vnd.openxmlformats-officedocument.oleObject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embeddings/oleObject42.bin" ContentType="application/vnd.openxmlformats-officedocument.oleObject"/>
  <Override PartName="/ppt/notesSlides/notesSlide27.xml" ContentType="application/vnd.openxmlformats-officedocument.presentationml.notesSlide+xml"/>
  <Override PartName="/ppt/embeddings/oleObject43.bin" ContentType="application/vnd.openxmlformats-officedocument.oleObject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8"/>
  </p:notesMasterIdLst>
  <p:handoutMasterIdLst>
    <p:handoutMasterId r:id="rId99"/>
  </p:handoutMasterIdLst>
  <p:sldIdLst>
    <p:sldId id="405" r:id="rId2"/>
    <p:sldId id="257" r:id="rId3"/>
    <p:sldId id="264" r:id="rId4"/>
    <p:sldId id="263" r:id="rId5"/>
    <p:sldId id="262" r:id="rId6"/>
    <p:sldId id="406" r:id="rId7"/>
    <p:sldId id="407" r:id="rId8"/>
    <p:sldId id="408" r:id="rId9"/>
    <p:sldId id="272" r:id="rId10"/>
    <p:sldId id="378" r:id="rId11"/>
    <p:sldId id="273" r:id="rId12"/>
    <p:sldId id="274" r:id="rId13"/>
    <p:sldId id="275" r:id="rId14"/>
    <p:sldId id="276" r:id="rId15"/>
    <p:sldId id="277" r:id="rId16"/>
    <p:sldId id="278" r:id="rId17"/>
    <p:sldId id="280" r:id="rId18"/>
    <p:sldId id="387" r:id="rId19"/>
    <p:sldId id="281" r:id="rId20"/>
    <p:sldId id="385" r:id="rId21"/>
    <p:sldId id="384" r:id="rId22"/>
    <p:sldId id="386" r:id="rId23"/>
    <p:sldId id="411" r:id="rId24"/>
    <p:sldId id="410" r:id="rId25"/>
    <p:sldId id="282" r:id="rId26"/>
    <p:sldId id="409" r:id="rId27"/>
    <p:sldId id="412" r:id="rId28"/>
    <p:sldId id="413" r:id="rId29"/>
    <p:sldId id="283" r:id="rId30"/>
    <p:sldId id="284" r:id="rId31"/>
    <p:sldId id="285" r:id="rId32"/>
    <p:sldId id="286" r:id="rId33"/>
    <p:sldId id="288" r:id="rId34"/>
    <p:sldId id="304" r:id="rId35"/>
    <p:sldId id="305" r:id="rId36"/>
    <p:sldId id="307" r:id="rId37"/>
    <p:sldId id="309" r:id="rId38"/>
    <p:sldId id="312" r:id="rId39"/>
    <p:sldId id="388" r:id="rId40"/>
    <p:sldId id="389" r:id="rId41"/>
    <p:sldId id="311" r:id="rId42"/>
    <p:sldId id="316" r:id="rId43"/>
    <p:sldId id="317" r:id="rId44"/>
    <p:sldId id="379" r:id="rId45"/>
    <p:sldId id="380" r:id="rId46"/>
    <p:sldId id="318" r:id="rId47"/>
    <p:sldId id="319" r:id="rId48"/>
    <p:sldId id="320" r:id="rId49"/>
    <p:sldId id="381" r:id="rId50"/>
    <p:sldId id="382" r:id="rId51"/>
    <p:sldId id="383" r:id="rId52"/>
    <p:sldId id="327" r:id="rId53"/>
    <p:sldId id="365" r:id="rId54"/>
    <p:sldId id="368" r:id="rId55"/>
    <p:sldId id="373" r:id="rId56"/>
    <p:sldId id="366" r:id="rId57"/>
    <p:sldId id="374" r:id="rId58"/>
    <p:sldId id="367" r:id="rId59"/>
    <p:sldId id="369" r:id="rId60"/>
    <p:sldId id="414" r:id="rId61"/>
    <p:sldId id="415" r:id="rId62"/>
    <p:sldId id="416" r:id="rId63"/>
    <p:sldId id="417" r:id="rId64"/>
    <p:sldId id="418" r:id="rId65"/>
    <p:sldId id="334" r:id="rId66"/>
    <p:sldId id="336" r:id="rId67"/>
    <p:sldId id="335" r:id="rId68"/>
    <p:sldId id="337" r:id="rId69"/>
    <p:sldId id="390" r:id="rId70"/>
    <p:sldId id="391" r:id="rId71"/>
    <p:sldId id="339" r:id="rId72"/>
    <p:sldId id="393" r:id="rId73"/>
    <p:sldId id="402" r:id="rId74"/>
    <p:sldId id="342" r:id="rId75"/>
    <p:sldId id="343" r:id="rId76"/>
    <p:sldId id="403" r:id="rId77"/>
    <p:sldId id="395" r:id="rId78"/>
    <p:sldId id="396" r:id="rId79"/>
    <p:sldId id="397" r:id="rId80"/>
    <p:sldId id="398" r:id="rId81"/>
    <p:sldId id="399" r:id="rId82"/>
    <p:sldId id="400" r:id="rId83"/>
    <p:sldId id="401" r:id="rId84"/>
    <p:sldId id="404" r:id="rId85"/>
    <p:sldId id="349" r:id="rId86"/>
    <p:sldId id="350" r:id="rId87"/>
    <p:sldId id="351" r:id="rId88"/>
    <p:sldId id="352" r:id="rId89"/>
    <p:sldId id="353" r:id="rId90"/>
    <p:sldId id="354" r:id="rId91"/>
    <p:sldId id="355" r:id="rId92"/>
    <p:sldId id="356" r:id="rId93"/>
    <p:sldId id="357" r:id="rId94"/>
    <p:sldId id="358" r:id="rId95"/>
    <p:sldId id="377" r:id="rId96"/>
    <p:sldId id="419" r:id="rId9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21" d="100"/>
          <a:sy n="121" d="100"/>
        </p:scale>
        <p:origin x="-520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esProps" Target="presProps.xml"/><Relationship Id="rId102" Type="http://schemas.openxmlformats.org/officeDocument/2006/relationships/viewProps" Target="viewProps.xml"/><Relationship Id="rId103" Type="http://schemas.openxmlformats.org/officeDocument/2006/relationships/theme" Target="theme/theme1.xml"/><Relationship Id="rId10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notesMaster" Target="notesMasters/notesMaster1.xml"/><Relationship Id="rId9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printerSettings" Target="printerSettings/printerSettings1.bin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291A0-62F1-1440-A53D-2FC2C4E7A445}" type="datetimeFigureOut">
              <a:rPr lang="en-US" smtClean="0"/>
              <a:t>5/30/14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AD9A4-6C5F-FA42-918D-149717E04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963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74CF4-F0F1-AF4E-AB79-07DFD1B780BC}" type="datetimeFigureOut">
              <a:rPr lang="en-US" smtClean="0"/>
              <a:t>5/30/14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6BA0A-C02E-A644-9265-68DB629AB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36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6BA0A-C02E-A644-9265-68DB629AB3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08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F8BD3-A25F-B345-84E0-76593AF97EF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85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73053-3536-494C-91E6-1F5E6B6EFFD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2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73053-3536-494C-91E6-1F5E6B6EFFD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2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73053-3536-494C-91E6-1F5E6B6EFFD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2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73053-3536-494C-91E6-1F5E6B6EFFD0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25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73053-3536-494C-91E6-1F5E6B6EFFD0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25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73053-3536-494C-91E6-1F5E6B6EFFD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2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73053-3536-494C-91E6-1F5E6B6EFFD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25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73053-3536-494C-91E6-1F5E6B6EFFD0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25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73053-3536-494C-91E6-1F5E6B6EFFD0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2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6BA0A-C02E-A644-9265-68DB629AB3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99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73053-3536-494C-91E6-1F5E6B6EFFD0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25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73053-3536-494C-91E6-1F5E6B6EFFD0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25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73053-3536-494C-91E6-1F5E6B6EFFD0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2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73053-3536-494C-91E6-1F5E6B6EFFD0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25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73053-3536-494C-91E6-1F5E6B6EFFD0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25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73053-3536-494C-91E6-1F5E6B6EFFD0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25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73053-3536-494C-91E6-1F5E6B6EFFD0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25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73053-3536-494C-91E6-1F5E6B6EFFD0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25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73053-3536-494C-91E6-1F5E6B6EFFD0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25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73053-3536-494C-91E6-1F5E6B6EFFD0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2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73053-3536-494C-91E6-1F5E6B6EFFD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831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73053-3536-494C-91E6-1F5E6B6EFFD0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25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73053-3536-494C-91E6-1F5E6B6EFFD0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25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73053-3536-494C-91E6-1F5E6B6EFFD0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25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73053-3536-494C-91E6-1F5E6B6EFFD0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25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6BA0A-C02E-A644-9265-68DB629AB33E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736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6BA0A-C02E-A644-9265-68DB629AB33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80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6BA0A-C02E-A644-9265-68DB629AB33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80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6BA0A-C02E-A644-9265-68DB629AB33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80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6BA0A-C02E-A644-9265-68DB629AB33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80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6BA0A-C02E-A644-9265-68DB629AB33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80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6BA0A-C02E-A644-9265-68DB629AB33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80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6D0A-9FF5-6249-B432-E26A343CFB0C}" type="datetime1">
              <a:rPr lang="en-US" smtClean="0"/>
              <a:t>5/30/14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85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DDFDC-DA76-F140-A962-9A834FC67CC6}" type="datetime1">
              <a:rPr lang="en-US" smtClean="0"/>
              <a:t>5/30/14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72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9CCA9-26CE-384C-BDE2-353D201BD5C0}" type="datetime1">
              <a:rPr lang="en-US" smtClean="0"/>
              <a:t>5/30/14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93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63156-BCFE-FF48-83BE-873B351133B5}" type="datetime1">
              <a:rPr lang="en-US" smtClean="0"/>
              <a:t>5/30/14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82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D9244-F22C-2F4A-AB2F-BE483D97A04E}" type="datetime1">
              <a:rPr lang="en-US" smtClean="0"/>
              <a:t>5/30/14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12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0EEA-EF71-7B44-B0E7-AAF52207D8F3}" type="datetime1">
              <a:rPr lang="en-US" smtClean="0"/>
              <a:t>5/30/14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14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4496C-DC20-D34B-A94E-D9816A9B4007}" type="datetime1">
              <a:rPr lang="en-US" smtClean="0"/>
              <a:t>5/30/14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48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AD41-1963-F84A-B5B1-27D0D9BA1D5B}" type="datetime1">
              <a:rPr lang="en-US" smtClean="0"/>
              <a:t>5/30/14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4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50609-63DC-F641-B6BD-A537D50592BE}" type="datetime1">
              <a:rPr lang="en-US" smtClean="0"/>
              <a:t>5/30/14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CE810-9BCF-4A48-95B9-96100EC7F65B}" type="datetime1">
              <a:rPr lang="en-US" smtClean="0"/>
              <a:t>5/30/14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90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6936E-8C7C-8E4B-A7F2-18422CB346E0}" type="datetime1">
              <a:rPr lang="en-US" smtClean="0"/>
              <a:t>5/30/14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62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DE108-5649-C746-B969-5F1BC46A424C}" type="datetime1">
              <a:rPr lang="en-US" smtClean="0"/>
              <a:t>5/30/14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05597-527B-8447-B619-C785391AB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9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5.emf"/><Relationship Id="rId5" Type="http://schemas.openxmlformats.org/officeDocument/2006/relationships/image" Target="../media/image1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5.emf"/><Relationship Id="rId5" Type="http://schemas.openxmlformats.org/officeDocument/2006/relationships/image" Target="../media/image1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5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5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5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5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5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5.emf"/><Relationship Id="rId5" Type="http://schemas.openxmlformats.org/officeDocument/2006/relationships/image" Target="../media/image14.emf"/><Relationship Id="rId6" Type="http://schemas.openxmlformats.org/officeDocument/2006/relationships/image" Target="../media/image12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5.emf"/><Relationship Id="rId5" Type="http://schemas.openxmlformats.org/officeDocument/2006/relationships/image" Target="../media/image14.emf"/><Relationship Id="rId6" Type="http://schemas.openxmlformats.org/officeDocument/2006/relationships/image" Target="../media/image12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5.emf"/><Relationship Id="rId5" Type="http://schemas.openxmlformats.org/officeDocument/2006/relationships/image" Target="../media/image14.emf"/><Relationship Id="rId6" Type="http://schemas.openxmlformats.org/officeDocument/2006/relationships/image" Target="../media/image12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5.emf"/><Relationship Id="rId5" Type="http://schemas.openxmlformats.org/officeDocument/2006/relationships/image" Target="../media/image14.emf"/><Relationship Id="rId6" Type="http://schemas.openxmlformats.org/officeDocument/2006/relationships/image" Target="../media/image12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5.emf"/><Relationship Id="rId5" Type="http://schemas.openxmlformats.org/officeDocument/2006/relationships/image" Target="../media/image14.emf"/><Relationship Id="rId6" Type="http://schemas.openxmlformats.org/officeDocument/2006/relationships/image" Target="../media/image12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5.emf"/><Relationship Id="rId5" Type="http://schemas.openxmlformats.org/officeDocument/2006/relationships/image" Target="../media/image12.emf"/><Relationship Id="rId6" Type="http://schemas.openxmlformats.org/officeDocument/2006/relationships/image" Target="../media/image15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5.emf"/><Relationship Id="rId5" Type="http://schemas.openxmlformats.org/officeDocument/2006/relationships/image" Target="../media/image12.emf"/><Relationship Id="rId6" Type="http://schemas.openxmlformats.org/officeDocument/2006/relationships/image" Target="../media/image16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image" Target="../media/image5.emf"/><Relationship Id="rId5" Type="http://schemas.openxmlformats.org/officeDocument/2006/relationships/image" Target="../media/image17.emf"/><Relationship Id="rId6" Type="http://schemas.openxmlformats.org/officeDocument/2006/relationships/image" Target="../media/image12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5.emf"/><Relationship Id="rId5" Type="http://schemas.openxmlformats.org/officeDocument/2006/relationships/image" Target="../media/image12.emf"/><Relationship Id="rId6" Type="http://schemas.openxmlformats.org/officeDocument/2006/relationships/image" Target="../media/image18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5.emf"/><Relationship Id="rId6" Type="http://schemas.openxmlformats.org/officeDocument/2006/relationships/image" Target="../media/image12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image" Target="../media/image5.emf"/><Relationship Id="rId5" Type="http://schemas.openxmlformats.org/officeDocument/2006/relationships/image" Target="../media/image20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image" Target="../media/image5.emf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4" Type="http://schemas.openxmlformats.org/officeDocument/2006/relationships/image" Target="../media/image5.emf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5.emf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24.bin"/><Relationship Id="rId5" Type="http://schemas.openxmlformats.org/officeDocument/2006/relationships/image" Target="../media/image5.emf"/><Relationship Id="rId6" Type="http://schemas.openxmlformats.org/officeDocument/2006/relationships/image" Target="../media/image23.emf"/><Relationship Id="rId7" Type="http://schemas.openxmlformats.org/officeDocument/2006/relationships/image" Target="../media/image24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oleObject" Target="../embeddings/oleObject25.bin"/><Relationship Id="rId5" Type="http://schemas.openxmlformats.org/officeDocument/2006/relationships/image" Target="../media/image5.emf"/><Relationship Id="rId6" Type="http://schemas.openxmlformats.org/officeDocument/2006/relationships/image" Target="../media/image26.e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26.bin"/><Relationship Id="rId5" Type="http://schemas.openxmlformats.org/officeDocument/2006/relationships/image" Target="../media/image5.emf"/><Relationship Id="rId6" Type="http://schemas.openxmlformats.org/officeDocument/2006/relationships/image" Target="../media/image27.emf"/><Relationship Id="rId7" Type="http://schemas.openxmlformats.org/officeDocument/2006/relationships/image" Target="../media/image28.emf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27.bin"/><Relationship Id="rId5" Type="http://schemas.openxmlformats.org/officeDocument/2006/relationships/image" Target="../media/image5.emf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28.bin"/><Relationship Id="rId5" Type="http://schemas.openxmlformats.org/officeDocument/2006/relationships/image" Target="../media/image5.emf"/><Relationship Id="rId6" Type="http://schemas.openxmlformats.org/officeDocument/2006/relationships/image" Target="../media/image31.emf"/><Relationship Id="rId7" Type="http://schemas.openxmlformats.org/officeDocument/2006/relationships/image" Target="../media/image32.emf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33.emf"/><Relationship Id="rId5" Type="http://schemas.openxmlformats.org/officeDocument/2006/relationships/oleObject" Target="../embeddings/oleObject29.bin"/><Relationship Id="rId6" Type="http://schemas.openxmlformats.org/officeDocument/2006/relationships/image" Target="../media/image5.emf"/><Relationship Id="rId7" Type="http://schemas.openxmlformats.org/officeDocument/2006/relationships/image" Target="../media/image34.emf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35.emf"/><Relationship Id="rId5" Type="http://schemas.openxmlformats.org/officeDocument/2006/relationships/oleObject" Target="../embeddings/oleObject30.bin"/><Relationship Id="rId6" Type="http://schemas.openxmlformats.org/officeDocument/2006/relationships/image" Target="../media/image5.emf"/><Relationship Id="rId7" Type="http://schemas.openxmlformats.org/officeDocument/2006/relationships/image" Target="../media/image36.emf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4.emf"/><Relationship Id="rId5" Type="http://schemas.openxmlformats.org/officeDocument/2006/relationships/image" Target="../media/image28.emf"/><Relationship Id="rId6" Type="http://schemas.openxmlformats.org/officeDocument/2006/relationships/image" Target="../media/image25.emf"/><Relationship Id="rId7" Type="http://schemas.openxmlformats.org/officeDocument/2006/relationships/image" Target="../media/image33.emf"/><Relationship Id="rId8" Type="http://schemas.openxmlformats.org/officeDocument/2006/relationships/image" Target="../media/image35.emf"/><Relationship Id="rId9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.emf"/><Relationship Id="rId5" Type="http://schemas.openxmlformats.org/officeDocument/2006/relationships/image" Target="../media/image6.gi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0.emf"/><Relationship Id="rId5" Type="http://schemas.openxmlformats.org/officeDocument/2006/relationships/image" Target="../media/image22.emf"/><Relationship Id="rId6" Type="http://schemas.openxmlformats.org/officeDocument/2006/relationships/image" Target="../media/image24.emf"/><Relationship Id="rId7" Type="http://schemas.openxmlformats.org/officeDocument/2006/relationships/image" Target="../media/image28.emf"/><Relationship Id="rId8" Type="http://schemas.openxmlformats.org/officeDocument/2006/relationships/image" Target="../media/image25.emf"/><Relationship Id="rId9" Type="http://schemas.openxmlformats.org/officeDocument/2006/relationships/image" Target="../media/image33.emf"/><Relationship Id="rId10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22.emf"/><Relationship Id="rId5" Type="http://schemas.openxmlformats.org/officeDocument/2006/relationships/image" Target="../media/image24.emf"/><Relationship Id="rId6" Type="http://schemas.openxmlformats.org/officeDocument/2006/relationships/image" Target="../media/image28.emf"/><Relationship Id="rId7" Type="http://schemas.openxmlformats.org/officeDocument/2006/relationships/image" Target="../media/image25.emf"/><Relationship Id="rId8" Type="http://schemas.openxmlformats.org/officeDocument/2006/relationships/image" Target="../media/image33.emf"/><Relationship Id="rId9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4" Type="http://schemas.openxmlformats.org/officeDocument/2006/relationships/image" Target="../media/image5.emf"/><Relationship Id="rId5" Type="http://schemas.openxmlformats.org/officeDocument/2006/relationships/oleObject" Target="../embeddings/oleObject32.bin"/><Relationship Id="rId6" Type="http://schemas.openxmlformats.org/officeDocument/2006/relationships/image" Target="../media/image37.emf"/><Relationship Id="rId7" Type="http://schemas.openxmlformats.org/officeDocument/2006/relationships/image" Target="../media/image38.emf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Relationship Id="rId3" Type="http://schemas.openxmlformats.org/officeDocument/2006/relationships/image" Target="../media/image44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4" Type="http://schemas.openxmlformats.org/officeDocument/2006/relationships/image" Target="../media/image5.emf"/><Relationship Id="rId5" Type="http://schemas.openxmlformats.org/officeDocument/2006/relationships/oleObject" Target="../embeddings/oleObject34.bin"/><Relationship Id="rId6" Type="http://schemas.openxmlformats.org/officeDocument/2006/relationships/image" Target="../media/image45.emf"/><Relationship Id="rId7" Type="http://schemas.openxmlformats.org/officeDocument/2006/relationships/image" Target="../media/image46.emf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oleObject" Target="../embeddings/oleObject2.bin"/><Relationship Id="rId5" Type="http://schemas.openxmlformats.org/officeDocument/2006/relationships/image" Target="../media/image5.emf"/><Relationship Id="rId6" Type="http://schemas.openxmlformats.org/officeDocument/2006/relationships/image" Target="../media/image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Relationship Id="rId3" Type="http://schemas.openxmlformats.org/officeDocument/2006/relationships/image" Target="../media/image50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Relationship Id="rId3" Type="http://schemas.openxmlformats.org/officeDocument/2006/relationships/image" Target="../media/image50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Relationship Id="rId3" Type="http://schemas.openxmlformats.org/officeDocument/2006/relationships/image" Target="../media/image52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35.bin"/><Relationship Id="rId5" Type="http://schemas.openxmlformats.org/officeDocument/2006/relationships/image" Target="../media/image5.emf"/><Relationship Id="rId6" Type="http://schemas.openxmlformats.org/officeDocument/2006/relationships/image" Target="../media/image59.emf"/><Relationship Id="rId1" Type="http://schemas.openxmlformats.org/officeDocument/2006/relationships/vmlDrawing" Target="../drawings/vmlDrawing33.vml"/><Relationship Id="rId2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36.bin"/><Relationship Id="rId5" Type="http://schemas.openxmlformats.org/officeDocument/2006/relationships/image" Target="../media/image5.emf"/><Relationship Id="rId6" Type="http://schemas.openxmlformats.org/officeDocument/2006/relationships/image" Target="../media/image59.emf"/><Relationship Id="rId1" Type="http://schemas.openxmlformats.org/officeDocument/2006/relationships/vmlDrawing" Target="../drawings/vmlDrawing34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37.bin"/><Relationship Id="rId5" Type="http://schemas.openxmlformats.org/officeDocument/2006/relationships/image" Target="../media/image5.emf"/><Relationship Id="rId6" Type="http://schemas.openxmlformats.org/officeDocument/2006/relationships/image" Target="../media/image59.emf"/><Relationship Id="rId1" Type="http://schemas.openxmlformats.org/officeDocument/2006/relationships/vmlDrawing" Target="../drawings/vmlDrawing35.vml"/><Relationship Id="rId2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38.bin"/><Relationship Id="rId5" Type="http://schemas.openxmlformats.org/officeDocument/2006/relationships/image" Target="../media/image5.emf"/><Relationship Id="rId6" Type="http://schemas.openxmlformats.org/officeDocument/2006/relationships/image" Target="../media/image59.emf"/><Relationship Id="rId1" Type="http://schemas.openxmlformats.org/officeDocument/2006/relationships/vmlDrawing" Target="../drawings/vmlDrawing36.vml"/><Relationship Id="rId2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39.bin"/><Relationship Id="rId5" Type="http://schemas.openxmlformats.org/officeDocument/2006/relationships/image" Target="../media/image5.emf"/><Relationship Id="rId6" Type="http://schemas.openxmlformats.org/officeDocument/2006/relationships/image" Target="../media/image59.emf"/><Relationship Id="rId1" Type="http://schemas.openxmlformats.org/officeDocument/2006/relationships/vmlDrawing" Target="../drawings/vmlDrawing37.vml"/><Relationship Id="rId2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40.bin"/><Relationship Id="rId5" Type="http://schemas.openxmlformats.org/officeDocument/2006/relationships/image" Target="../media/image5.emf"/><Relationship Id="rId6" Type="http://schemas.openxmlformats.org/officeDocument/2006/relationships/image" Target="../media/image59.emf"/><Relationship Id="rId1" Type="http://schemas.openxmlformats.org/officeDocument/2006/relationships/vmlDrawing" Target="../drawings/vmlDrawing38.vml"/><Relationship Id="rId2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41.bin"/><Relationship Id="rId5" Type="http://schemas.openxmlformats.org/officeDocument/2006/relationships/image" Target="../media/image5.emf"/><Relationship Id="rId6" Type="http://schemas.openxmlformats.org/officeDocument/2006/relationships/image" Target="../media/image59.emf"/><Relationship Id="rId1" Type="http://schemas.openxmlformats.org/officeDocument/2006/relationships/vmlDrawing" Target="../drawings/vmlDrawing39.vml"/><Relationship Id="rId2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oleObject42.bin"/><Relationship Id="rId5" Type="http://schemas.openxmlformats.org/officeDocument/2006/relationships/image" Target="../media/image5.emf"/><Relationship Id="rId6" Type="http://schemas.openxmlformats.org/officeDocument/2006/relationships/image" Target="../media/image64.emf"/><Relationship Id="rId1" Type="http://schemas.openxmlformats.org/officeDocument/2006/relationships/vmlDrawing" Target="../drawings/vmlDrawing40.vml"/><Relationship Id="rId2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oleObject" Target="../embeddings/oleObject43.bin"/><Relationship Id="rId5" Type="http://schemas.openxmlformats.org/officeDocument/2006/relationships/image" Target="../media/image5.emf"/><Relationship Id="rId6" Type="http://schemas.openxmlformats.org/officeDocument/2006/relationships/image" Target="../media/image64.emf"/><Relationship Id="rId1" Type="http://schemas.openxmlformats.org/officeDocument/2006/relationships/vmlDrawing" Target="../drawings/vmlDrawing41.vml"/><Relationship Id="rId2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6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827" y="418976"/>
            <a:ext cx="8966347" cy="1102519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High-frequency surface and body waves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from </a:t>
            </a:r>
            <a:r>
              <a:rPr lang="en-US" sz="3600" b="1" dirty="0" smtClean="0"/>
              <a:t>ambient noise cross-correlations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at </a:t>
            </a:r>
            <a:r>
              <a:rPr lang="en-US" sz="3600" b="1" dirty="0" smtClean="0"/>
              <a:t>Long Beach, CA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073" y="1884843"/>
            <a:ext cx="8009855" cy="2127745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tx1"/>
                </a:solidFill>
              </a:rPr>
              <a:t>Jason P. Chang, </a:t>
            </a:r>
            <a:r>
              <a:rPr lang="en-US" sz="2200" dirty="0" err="1" smtClean="0">
                <a:solidFill>
                  <a:schemeClr val="tx1"/>
                </a:solidFill>
              </a:rPr>
              <a:t>Sjoerd</a:t>
            </a:r>
            <a:r>
              <a:rPr lang="en-US" sz="2200" dirty="0" smtClean="0">
                <a:solidFill>
                  <a:schemeClr val="tx1"/>
                </a:solidFill>
              </a:rPr>
              <a:t> de </a:t>
            </a:r>
            <a:r>
              <a:rPr lang="en-US" sz="2200" dirty="0" err="1" smtClean="0">
                <a:solidFill>
                  <a:schemeClr val="tx1"/>
                </a:solidFill>
              </a:rPr>
              <a:t>Ridder</a:t>
            </a:r>
            <a:r>
              <a:rPr lang="en-US" sz="2200" dirty="0" smtClean="0">
                <a:solidFill>
                  <a:schemeClr val="tx1"/>
                </a:solidFill>
              </a:rPr>
              <a:t>, and </a:t>
            </a:r>
            <a:r>
              <a:rPr lang="en-US" sz="2200" dirty="0" err="1" smtClean="0">
                <a:solidFill>
                  <a:schemeClr val="tx1"/>
                </a:solidFill>
              </a:rPr>
              <a:t>Biondo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Biondi</a:t>
            </a:r>
            <a:endParaRPr lang="en-US" sz="2200" dirty="0" smtClean="0">
              <a:solidFill>
                <a:schemeClr val="tx1"/>
              </a:solidFill>
            </a:endParaRPr>
          </a:p>
          <a:p>
            <a:r>
              <a:rPr lang="en-US" sz="2200" dirty="0" smtClean="0">
                <a:solidFill>
                  <a:schemeClr val="tx1"/>
                </a:solidFill>
              </a:rPr>
              <a:t>June 4, 2014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SEP Sponsors Meeting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SEP152-279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1</a:t>
            </a:fld>
            <a:endParaRPr lang="en-US"/>
          </a:p>
        </p:txBody>
      </p:sp>
      <p:pic>
        <p:nvPicPr>
          <p:cNvPr id="18" name="Picture 17" descr="sh-ph2-down16-supergather-50m-sym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827" y="2550756"/>
            <a:ext cx="3061347" cy="1990364"/>
          </a:xfrm>
          <a:prstGeom prst="rect">
            <a:avLst/>
          </a:prstGeom>
        </p:spPr>
      </p:pic>
      <p:pic>
        <p:nvPicPr>
          <p:cNvPr id="20" name="Picture 19" descr="snap36-line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8" y="2612442"/>
            <a:ext cx="2561384" cy="197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70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5402"/>
            <a:ext cx="8229600" cy="3729221"/>
          </a:xfrm>
        </p:spPr>
        <p:txBody>
          <a:bodyPr/>
          <a:lstStyle/>
          <a:p>
            <a:r>
              <a:rPr lang="en-US" dirty="0" smtClean="0"/>
              <a:t>Higher-frequency surface waves can be used to characterize the near-surface</a:t>
            </a:r>
          </a:p>
          <a:p>
            <a:pPr lvl="1"/>
            <a:r>
              <a:rPr lang="en-US" dirty="0" smtClean="0"/>
              <a:t>Important for earthquake hazard analysis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Body waves can be used to characterize the subsurface with high resolution</a:t>
            </a:r>
          </a:p>
          <a:p>
            <a:pPr lvl="1"/>
            <a:r>
              <a:rPr lang="en-US" dirty="0" smtClean="0"/>
              <a:t>Need body waves for reflection imaging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88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5402"/>
            <a:ext cx="8229600" cy="3729221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Recap / motivation</a:t>
            </a:r>
          </a:p>
          <a:p>
            <a:r>
              <a:rPr lang="en-US" dirty="0" smtClean="0"/>
              <a:t>Ambient noise cross-correlation method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High-frequency Rayleigh waves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Body waves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Conclusions / future direction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2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ANCC idea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20116" y="2375181"/>
            <a:ext cx="747458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Isosceles Triangle 4"/>
          <p:cNvSpPr/>
          <p:nvPr/>
        </p:nvSpPr>
        <p:spPr>
          <a:xfrm rot="10800000">
            <a:off x="2607585" y="2120365"/>
            <a:ext cx="591172" cy="50963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10800000">
            <a:off x="5901282" y="2120366"/>
            <a:ext cx="591172" cy="509631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215689" y="2961982"/>
            <a:ext cx="442513" cy="7378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014155" y="3135234"/>
            <a:ext cx="979543" cy="68976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570265" y="3064350"/>
            <a:ext cx="527912" cy="33393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091001" y="3498927"/>
            <a:ext cx="620444" cy="3695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581727" y="3092787"/>
            <a:ext cx="1043664" cy="4762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75814" y="1292835"/>
            <a:ext cx="499237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 smtClean="0"/>
              <a:t>record ambient noise</a:t>
            </a:r>
            <a:endParaRPr lang="en-US" sz="28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920116" y="4065154"/>
            <a:ext cx="747458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812766" y="2998354"/>
            <a:ext cx="473234" cy="8701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737762" y="3074554"/>
            <a:ext cx="1129638" cy="79395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841381" y="2961982"/>
            <a:ext cx="248559" cy="5369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654613" y="3498928"/>
            <a:ext cx="497114" cy="16705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6196867" y="3665985"/>
            <a:ext cx="644514" cy="284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505200" y="2998354"/>
            <a:ext cx="1066800" cy="95183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215689" y="2777362"/>
            <a:ext cx="119415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810000" y="2769754"/>
            <a:ext cx="1621298" cy="76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80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ANCC idea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75814" y="1292835"/>
            <a:ext cx="499237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 smtClean="0"/>
              <a:t>cross-correlate</a:t>
            </a:r>
            <a:endParaRPr lang="en-US" sz="28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920116" y="2376395"/>
            <a:ext cx="747458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Isosceles Triangle 22"/>
          <p:cNvSpPr/>
          <p:nvPr/>
        </p:nvSpPr>
        <p:spPr>
          <a:xfrm rot="10800000">
            <a:off x="2607585" y="2121579"/>
            <a:ext cx="591172" cy="50963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/>
          <p:cNvSpPr/>
          <p:nvPr/>
        </p:nvSpPr>
        <p:spPr>
          <a:xfrm rot="10800000">
            <a:off x="5901282" y="2121580"/>
            <a:ext cx="591172" cy="509631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1215689" y="2963196"/>
            <a:ext cx="442513" cy="737881"/>
          </a:xfrm>
          <a:prstGeom prst="straightConnector1">
            <a:avLst/>
          </a:prstGeom>
          <a:ln w="3175" cmpd="sng">
            <a:solidFill>
              <a:srgbClr val="7F7F7F"/>
            </a:solidFill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014155" y="3136448"/>
            <a:ext cx="979543" cy="689769"/>
          </a:xfrm>
          <a:prstGeom prst="straightConnector1">
            <a:avLst/>
          </a:prstGeom>
          <a:ln w="3175" cmpd="sng">
            <a:solidFill>
              <a:srgbClr val="7F7F7F"/>
            </a:solidFill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4570265" y="3065564"/>
            <a:ext cx="527912" cy="333935"/>
          </a:xfrm>
          <a:prstGeom prst="straightConnector1">
            <a:avLst/>
          </a:prstGeom>
          <a:ln w="3175" cmpd="sng">
            <a:solidFill>
              <a:srgbClr val="7F7F7F"/>
            </a:solidFill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7091001" y="3500141"/>
            <a:ext cx="620444" cy="369581"/>
          </a:xfrm>
          <a:prstGeom prst="straightConnector1">
            <a:avLst/>
          </a:prstGeom>
          <a:ln w="3175" cmpd="sng">
            <a:solidFill>
              <a:srgbClr val="7F7F7F"/>
            </a:solidFill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581727" y="3094001"/>
            <a:ext cx="1043664" cy="476269"/>
          </a:xfrm>
          <a:prstGeom prst="straightConnector1">
            <a:avLst/>
          </a:prstGeom>
          <a:ln w="3175" cmpd="sng">
            <a:solidFill>
              <a:srgbClr val="7F7F7F"/>
            </a:solidFill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215689" y="2778576"/>
            <a:ext cx="119415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810000" y="2770968"/>
            <a:ext cx="1621298" cy="76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20116" y="4066368"/>
            <a:ext cx="747458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6841381" y="2963196"/>
            <a:ext cx="248559" cy="536946"/>
          </a:xfrm>
          <a:prstGeom prst="straightConnector1">
            <a:avLst/>
          </a:prstGeom>
          <a:ln w="3175" cmpd="sng">
            <a:solidFill>
              <a:srgbClr val="7F7F7F"/>
            </a:solidFill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2654613" y="3500142"/>
            <a:ext cx="497114" cy="167057"/>
          </a:xfrm>
          <a:prstGeom prst="straightConnector1">
            <a:avLst/>
          </a:prstGeom>
          <a:ln w="3175" cmpd="sng">
            <a:solidFill>
              <a:srgbClr val="7F7F7F"/>
            </a:solidFill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6196867" y="3667199"/>
            <a:ext cx="644514" cy="284200"/>
          </a:xfrm>
          <a:prstGeom prst="straightConnector1">
            <a:avLst/>
          </a:prstGeom>
          <a:ln w="3175" cmpd="sng">
            <a:solidFill>
              <a:srgbClr val="7F7F7F"/>
            </a:solidFill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1812766" y="2999568"/>
            <a:ext cx="473234" cy="870156"/>
          </a:xfrm>
          <a:prstGeom prst="straightConnector1">
            <a:avLst/>
          </a:prstGeom>
          <a:ln w="3175" cmpd="sng"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4737762" y="3075768"/>
            <a:ext cx="1129638" cy="793955"/>
          </a:xfrm>
          <a:prstGeom prst="straightConnector1">
            <a:avLst/>
          </a:prstGeom>
          <a:ln w="3175" cmpd="sng"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505200" y="2999568"/>
            <a:ext cx="1066800" cy="951831"/>
          </a:xfrm>
          <a:prstGeom prst="straightConnector1">
            <a:avLst/>
          </a:prstGeom>
          <a:ln w="3175" cmpd="sng"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ANCC idea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67142" y="1292835"/>
            <a:ext cx="540971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 smtClean="0"/>
              <a:t>estimate of Green’s function (EGF)</a:t>
            </a:r>
            <a:endParaRPr lang="en-US" sz="28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920116" y="2378120"/>
            <a:ext cx="7474584" cy="0"/>
          </a:xfrm>
          <a:prstGeom prst="line">
            <a:avLst/>
          </a:prstGeom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Isosceles Triangle 38"/>
          <p:cNvSpPr/>
          <p:nvPr/>
        </p:nvSpPr>
        <p:spPr>
          <a:xfrm rot="10800000">
            <a:off x="5901282" y="2123305"/>
            <a:ext cx="591172" cy="509631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1215689" y="2964921"/>
            <a:ext cx="442513" cy="73788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014155" y="3138173"/>
            <a:ext cx="979543" cy="68976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4570265" y="3067289"/>
            <a:ext cx="527912" cy="33393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7091001" y="3501866"/>
            <a:ext cx="620444" cy="36958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5581727" y="3095726"/>
            <a:ext cx="1043664" cy="47626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1215689" y="2780301"/>
            <a:ext cx="1194155" cy="0"/>
          </a:xfrm>
          <a:prstGeom prst="straightConnector1">
            <a:avLst/>
          </a:prstGeom>
          <a:ln w="3175" cmpd="sng">
            <a:solidFill>
              <a:srgbClr val="7F7F7F"/>
            </a:solidFill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3657600" y="2696493"/>
            <a:ext cx="1773698" cy="7608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920116" y="4068093"/>
            <a:ext cx="747458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6841381" y="2964921"/>
            <a:ext cx="248559" cy="53694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2654613" y="3501867"/>
            <a:ext cx="497114" cy="16705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6196867" y="3668924"/>
            <a:ext cx="644514" cy="2842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Explosion 1 50"/>
          <p:cNvSpPr/>
          <p:nvPr/>
        </p:nvSpPr>
        <p:spPr>
          <a:xfrm>
            <a:off x="2667000" y="2086893"/>
            <a:ext cx="609600" cy="609600"/>
          </a:xfrm>
          <a:prstGeom prst="irregularSeal1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1812766" y="3001293"/>
            <a:ext cx="473234" cy="870156"/>
          </a:xfrm>
          <a:prstGeom prst="straightConnector1">
            <a:avLst/>
          </a:prstGeom>
          <a:ln w="3175" cmpd="sng"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4737762" y="3077493"/>
            <a:ext cx="1129638" cy="793955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3505200" y="3001293"/>
            <a:ext cx="1066800" cy="951831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55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ANCC implementation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59" y="1403162"/>
            <a:ext cx="8534400" cy="677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100" y="2520888"/>
            <a:ext cx="6781800" cy="172075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00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5402"/>
            <a:ext cx="8229600" cy="3729221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Recap / motivation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Ambient noise cross-correlation method</a:t>
            </a:r>
          </a:p>
          <a:p>
            <a:r>
              <a:rPr lang="en-US" dirty="0" smtClean="0"/>
              <a:t>High-frequency Rayleigh waves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Body waves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Conclusions / future direction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15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0897383"/>
              </p:ext>
            </p:extLst>
          </p:nvPr>
        </p:nvGraphicFramePr>
        <p:xfrm>
          <a:off x="6178977" y="986118"/>
          <a:ext cx="2002298" cy="3661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7" name="Acrobat Document" r:id="rId3" imgW="3076575" imgH="5648325" progId="AcroExch.Document.11">
                  <p:embed/>
                </p:oleObj>
              </mc:Choice>
              <mc:Fallback>
                <p:oleObj name="Acrobat Document" r:id="rId3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8977" y="986118"/>
                        <a:ext cx="2002298" cy="3661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Virtual source gathers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65402"/>
            <a:ext cx="4255175" cy="4015675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Focus on </a:t>
            </a:r>
            <a:r>
              <a:rPr lang="en-US" dirty="0" smtClean="0">
                <a:solidFill>
                  <a:srgbClr val="000000"/>
                </a:solidFill>
              </a:rPr>
              <a:t>a </a:t>
            </a:r>
            <a:r>
              <a:rPr lang="en-US" dirty="0">
                <a:solidFill>
                  <a:srgbClr val="000000"/>
                </a:solidFill>
              </a:rPr>
              <a:t>line of receivers perpendicular to Interstate </a:t>
            </a:r>
            <a:r>
              <a:rPr lang="en-US" dirty="0" smtClean="0">
                <a:solidFill>
                  <a:srgbClr val="000000"/>
                </a:solidFill>
              </a:rPr>
              <a:t>405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Move through virtual source locations (from south to north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35 days of correlations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17</a:t>
            </a:fld>
            <a:endParaRPr lang="en-US"/>
          </a:p>
        </p:txBody>
      </p:sp>
      <p:pic>
        <p:nvPicPr>
          <p:cNvPr id="27" name="Picture 26" descr="map-line1-overlay-pdf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783" y="965400"/>
            <a:ext cx="2599349" cy="413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10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1835055"/>
              </p:ext>
            </p:extLst>
          </p:nvPr>
        </p:nvGraphicFramePr>
        <p:xfrm>
          <a:off x="6178977" y="986118"/>
          <a:ext cx="2002298" cy="3661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32" name="Acrobat Document" r:id="rId3" imgW="3076575" imgH="5648325" progId="AcroExch.Document.11">
                  <p:embed/>
                </p:oleObj>
              </mc:Choice>
              <mc:Fallback>
                <p:oleObj name="Acrobat Document" r:id="rId3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8977" y="986118"/>
                        <a:ext cx="2002298" cy="3661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 descr="map-line1-overlay-pdf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783" y="965400"/>
            <a:ext cx="2599349" cy="4133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Virtual source gathers 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18</a:t>
            </a:fld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6238856" y="1961684"/>
            <a:ext cx="1942419" cy="1430758"/>
            <a:chOff x="6238856" y="1961684"/>
            <a:chExt cx="1942419" cy="1430758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6238856" y="1961684"/>
              <a:ext cx="457123" cy="163784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626043" y="2116548"/>
              <a:ext cx="817020" cy="0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443063" y="2116547"/>
              <a:ext cx="738212" cy="585161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238856" y="3310125"/>
              <a:ext cx="1135108" cy="0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342493" y="3295837"/>
              <a:ext cx="186771" cy="96605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510308" y="3392442"/>
              <a:ext cx="670967" cy="0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3801895" y="1629999"/>
            <a:ext cx="2170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Interstate 405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12374" y="3056849"/>
            <a:ext cx="1175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 7</a:t>
            </a:r>
            <a:r>
              <a:rPr lang="en-US" sz="2400" baseline="30000" dirty="0" smtClean="0">
                <a:solidFill>
                  <a:srgbClr val="FF0000"/>
                </a:solidFill>
              </a:rPr>
              <a:t>th</a:t>
            </a:r>
            <a:r>
              <a:rPr lang="en-US" sz="2400" dirty="0" smtClean="0">
                <a:solidFill>
                  <a:srgbClr val="FF0000"/>
                </a:solidFill>
              </a:rPr>
              <a:t> St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457199" y="865402"/>
            <a:ext cx="4255175" cy="4015675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Focus on </a:t>
            </a:r>
            <a:r>
              <a:rPr lang="en-US" dirty="0" smtClean="0">
                <a:solidFill>
                  <a:srgbClr val="000000"/>
                </a:solidFill>
              </a:rPr>
              <a:t>a </a:t>
            </a:r>
            <a:r>
              <a:rPr lang="en-US" dirty="0">
                <a:solidFill>
                  <a:srgbClr val="000000"/>
                </a:solidFill>
              </a:rPr>
              <a:t>line of receivers perpendicular to Interstate </a:t>
            </a:r>
            <a:r>
              <a:rPr lang="en-US" dirty="0" smtClean="0">
                <a:solidFill>
                  <a:srgbClr val="000000"/>
                </a:solidFill>
              </a:rPr>
              <a:t>405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Move through virtual source locations (from south to north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35 days of correlations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779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Virtual source gathers (3-5 Hz)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8805870"/>
              </p:ext>
            </p:extLst>
          </p:nvPr>
        </p:nvGraphicFramePr>
        <p:xfrm>
          <a:off x="6178977" y="986118"/>
          <a:ext cx="2002298" cy="3661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6" name="Acrobat Document" r:id="rId3" imgW="3076575" imgH="5648325" progId="AcroExch.Document.11">
                  <p:embed/>
                </p:oleObj>
              </mc:Choice>
              <mc:Fallback>
                <p:oleObj name="Acrobat Document" r:id="rId3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8977" y="986118"/>
                        <a:ext cx="2002298" cy="3661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 descr="map-line1-overlay-pdf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783" y="965400"/>
            <a:ext cx="2599349" cy="4133088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6674775" y="3484565"/>
            <a:ext cx="324598" cy="32459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19</a:t>
            </a:fld>
            <a:endParaRPr lang="en-US"/>
          </a:p>
        </p:txBody>
      </p:sp>
      <p:pic>
        <p:nvPicPr>
          <p:cNvPr id="13" name="Picture 12" descr="snap26-line1-transp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6" y="941295"/>
            <a:ext cx="4129858" cy="318185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6238856" y="1961684"/>
            <a:ext cx="1942419" cy="1430758"/>
            <a:chOff x="6238856" y="1961684"/>
            <a:chExt cx="1942419" cy="1430758"/>
          </a:xfrm>
        </p:grpSpPr>
        <p:grpSp>
          <p:nvGrpSpPr>
            <p:cNvPr id="19" name="Group 18"/>
            <p:cNvGrpSpPr/>
            <p:nvPr/>
          </p:nvGrpSpPr>
          <p:grpSpPr>
            <a:xfrm>
              <a:off x="6238856" y="2116547"/>
              <a:ext cx="1942419" cy="1275895"/>
              <a:chOff x="6238856" y="2116547"/>
              <a:chExt cx="1942419" cy="1275895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6626043" y="2116548"/>
                <a:ext cx="817020" cy="0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7443063" y="2116547"/>
                <a:ext cx="738212" cy="585161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6238856" y="3310125"/>
                <a:ext cx="1135108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7342493" y="3295837"/>
                <a:ext cx="186771" cy="96605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7510308" y="3392442"/>
                <a:ext cx="670967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Connector 25"/>
            <p:cNvCxnSpPr/>
            <p:nvPr/>
          </p:nvCxnSpPr>
          <p:spPr>
            <a:xfrm>
              <a:off x="6238856" y="1961684"/>
              <a:ext cx="457123" cy="163784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83434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5402"/>
            <a:ext cx="8229600" cy="3729221"/>
          </a:xfrm>
        </p:spPr>
        <p:txBody>
          <a:bodyPr/>
          <a:lstStyle/>
          <a:p>
            <a:r>
              <a:rPr lang="en-US" dirty="0" smtClean="0"/>
              <a:t>Recap / motivation</a:t>
            </a:r>
          </a:p>
          <a:p>
            <a:r>
              <a:rPr lang="en-US" dirty="0" smtClean="0"/>
              <a:t>Ambient noise cross-correlation method</a:t>
            </a:r>
          </a:p>
          <a:p>
            <a:r>
              <a:rPr lang="en-US" dirty="0" smtClean="0"/>
              <a:t>High-frequency Rayleigh waves</a:t>
            </a:r>
          </a:p>
          <a:p>
            <a:r>
              <a:rPr lang="en-US" dirty="0"/>
              <a:t>B</a:t>
            </a:r>
            <a:r>
              <a:rPr lang="en-US" dirty="0" smtClean="0"/>
              <a:t>ody waves</a:t>
            </a:r>
          </a:p>
          <a:p>
            <a:r>
              <a:rPr lang="en-US" dirty="0" smtClean="0"/>
              <a:t>Conclusions / future direction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13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Virtual source gathers (3-5 Hz)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5457786"/>
              </p:ext>
            </p:extLst>
          </p:nvPr>
        </p:nvGraphicFramePr>
        <p:xfrm>
          <a:off x="6178977" y="986118"/>
          <a:ext cx="2002298" cy="3661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85" name="Acrobat Document" r:id="rId3" imgW="3076575" imgH="5648325" progId="AcroExch.Document.11">
                  <p:embed/>
                </p:oleObj>
              </mc:Choice>
              <mc:Fallback>
                <p:oleObj name="Acrobat Document" r:id="rId3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8977" y="986118"/>
                        <a:ext cx="2002298" cy="3661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28" descr="map-line1-overlay-pdf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783" y="965400"/>
            <a:ext cx="2599349" cy="4133088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6674775" y="3484565"/>
            <a:ext cx="324598" cy="32459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20</a:t>
            </a:fld>
            <a:endParaRPr lang="en-US"/>
          </a:p>
        </p:txBody>
      </p:sp>
      <p:pic>
        <p:nvPicPr>
          <p:cNvPr id="13" name="Picture 12" descr="snap26-line1-transp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6" y="941295"/>
            <a:ext cx="4129858" cy="3181856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4885764" y="3675528"/>
            <a:ext cx="3801036" cy="29883"/>
          </a:xfrm>
          <a:prstGeom prst="line">
            <a:avLst/>
          </a:prstGeom>
          <a:ln w="76200" cmpd="sng">
            <a:solidFill>
              <a:srgbClr val="8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6238856" y="1961684"/>
            <a:ext cx="1942419" cy="1430758"/>
            <a:chOff x="6238856" y="1961684"/>
            <a:chExt cx="1942419" cy="1430758"/>
          </a:xfrm>
        </p:grpSpPr>
        <p:grpSp>
          <p:nvGrpSpPr>
            <p:cNvPr id="22" name="Group 21"/>
            <p:cNvGrpSpPr/>
            <p:nvPr/>
          </p:nvGrpSpPr>
          <p:grpSpPr>
            <a:xfrm>
              <a:off x="6238856" y="2116547"/>
              <a:ext cx="1942419" cy="1275895"/>
              <a:chOff x="6238856" y="2116547"/>
              <a:chExt cx="1942419" cy="1275895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6626043" y="2116548"/>
                <a:ext cx="817020" cy="0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7443063" y="2116547"/>
                <a:ext cx="738212" cy="585161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6238856" y="3310125"/>
                <a:ext cx="1135108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7342493" y="3295837"/>
                <a:ext cx="186771" cy="96605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7510308" y="3392442"/>
                <a:ext cx="670967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>
              <a:off x="6238856" y="1961684"/>
              <a:ext cx="457123" cy="163784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8499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Virtual source gathers (3-5 Hz)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3386731"/>
              </p:ext>
            </p:extLst>
          </p:nvPr>
        </p:nvGraphicFramePr>
        <p:xfrm>
          <a:off x="6178977" y="986118"/>
          <a:ext cx="2002298" cy="3661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61" name="Acrobat Document" r:id="rId3" imgW="3076575" imgH="5648325" progId="AcroExch.Document.11">
                  <p:embed/>
                </p:oleObj>
              </mc:Choice>
              <mc:Fallback>
                <p:oleObj name="Acrobat Document" r:id="rId3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8977" y="986118"/>
                        <a:ext cx="2002298" cy="3661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28" descr="map-line1-overlay-pdf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783" y="965400"/>
            <a:ext cx="2599349" cy="4133088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6674775" y="3484565"/>
            <a:ext cx="324598" cy="32459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21</a:t>
            </a:fld>
            <a:endParaRPr lang="en-US"/>
          </a:p>
        </p:txBody>
      </p:sp>
      <p:pic>
        <p:nvPicPr>
          <p:cNvPr id="13" name="Picture 12" descr="snap26-line1-transp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6" y="941295"/>
            <a:ext cx="4129858" cy="3181856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4885764" y="1314823"/>
            <a:ext cx="3801036" cy="29883"/>
          </a:xfrm>
          <a:prstGeom prst="line">
            <a:avLst/>
          </a:prstGeom>
          <a:ln w="76200" cmpd="sng">
            <a:solidFill>
              <a:srgbClr val="8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85764" y="4093268"/>
            <a:ext cx="3801036" cy="0"/>
          </a:xfrm>
          <a:prstGeom prst="line">
            <a:avLst/>
          </a:prstGeom>
          <a:ln w="76200" cmpd="sng">
            <a:solidFill>
              <a:srgbClr val="8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6238856" y="1961684"/>
            <a:ext cx="1942419" cy="1430758"/>
            <a:chOff x="6238856" y="1961684"/>
            <a:chExt cx="1942419" cy="1430758"/>
          </a:xfrm>
        </p:grpSpPr>
        <p:grpSp>
          <p:nvGrpSpPr>
            <p:cNvPr id="22" name="Group 21"/>
            <p:cNvGrpSpPr/>
            <p:nvPr/>
          </p:nvGrpSpPr>
          <p:grpSpPr>
            <a:xfrm>
              <a:off x="6238856" y="2116547"/>
              <a:ext cx="1942419" cy="1275895"/>
              <a:chOff x="6238856" y="2116547"/>
              <a:chExt cx="1942419" cy="1275895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6626043" y="2116548"/>
                <a:ext cx="817020" cy="0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7443063" y="2116547"/>
                <a:ext cx="738212" cy="585161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6238856" y="3310125"/>
                <a:ext cx="1135108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7342493" y="3295837"/>
                <a:ext cx="186771" cy="96605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7510308" y="3392442"/>
                <a:ext cx="670967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>
              <a:off x="6238856" y="1961684"/>
              <a:ext cx="457123" cy="163784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7495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Virtual source gathers (3-5 Hz)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2013748"/>
              </p:ext>
            </p:extLst>
          </p:nvPr>
        </p:nvGraphicFramePr>
        <p:xfrm>
          <a:off x="6178977" y="986118"/>
          <a:ext cx="2002298" cy="3661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09" name="Acrobat Document" r:id="rId3" imgW="3076575" imgH="5648325" progId="AcroExch.Document.11">
                  <p:embed/>
                </p:oleObj>
              </mc:Choice>
              <mc:Fallback>
                <p:oleObj name="Acrobat Document" r:id="rId3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8977" y="986118"/>
                        <a:ext cx="2002298" cy="3661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 descr="map-line1-overlay-pdf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783" y="965400"/>
            <a:ext cx="2599349" cy="4133088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6674775" y="3484565"/>
            <a:ext cx="324598" cy="32459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22</a:t>
            </a:fld>
            <a:endParaRPr lang="en-US"/>
          </a:p>
        </p:txBody>
      </p:sp>
      <p:pic>
        <p:nvPicPr>
          <p:cNvPr id="13" name="Picture 12" descr="snap26-line1-transp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6" y="941295"/>
            <a:ext cx="4129858" cy="318185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238856" y="1961684"/>
            <a:ext cx="1942419" cy="1430758"/>
            <a:chOff x="6238856" y="1961684"/>
            <a:chExt cx="1942419" cy="1430758"/>
          </a:xfrm>
        </p:grpSpPr>
        <p:grpSp>
          <p:nvGrpSpPr>
            <p:cNvPr id="9" name="Group 8"/>
            <p:cNvGrpSpPr/>
            <p:nvPr/>
          </p:nvGrpSpPr>
          <p:grpSpPr>
            <a:xfrm>
              <a:off x="6238856" y="2116547"/>
              <a:ext cx="1942419" cy="1275895"/>
              <a:chOff x="6238856" y="2116547"/>
              <a:chExt cx="1942419" cy="127589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6626043" y="2116548"/>
                <a:ext cx="817020" cy="0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7443063" y="2116547"/>
                <a:ext cx="738212" cy="585161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6238856" y="3310125"/>
                <a:ext cx="1135108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7342493" y="3295837"/>
                <a:ext cx="186771" cy="96605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7510308" y="3392442"/>
                <a:ext cx="670967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Connector 9"/>
            <p:cNvCxnSpPr/>
            <p:nvPr/>
          </p:nvCxnSpPr>
          <p:spPr>
            <a:xfrm>
              <a:off x="6238856" y="1961684"/>
              <a:ext cx="457123" cy="163784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/>
          <p:cNvCxnSpPr/>
          <p:nvPr/>
        </p:nvCxnSpPr>
        <p:spPr>
          <a:xfrm>
            <a:off x="2529359" y="3117591"/>
            <a:ext cx="808135" cy="923730"/>
          </a:xfrm>
          <a:prstGeom prst="line">
            <a:avLst/>
          </a:prstGeom>
          <a:ln w="381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681760" y="3138585"/>
            <a:ext cx="739697" cy="923730"/>
          </a:xfrm>
          <a:prstGeom prst="line">
            <a:avLst/>
          </a:prstGeom>
          <a:ln w="381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337493" y="2663715"/>
            <a:ext cx="101804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280 m/s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899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Virtual source gathers (3-5 Hz)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8350284"/>
              </p:ext>
            </p:extLst>
          </p:nvPr>
        </p:nvGraphicFramePr>
        <p:xfrm>
          <a:off x="6178977" y="986118"/>
          <a:ext cx="2002298" cy="3661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03" name="Acrobat Document" r:id="rId3" imgW="3076575" imgH="5648325" progId="AcroExch.Document.11">
                  <p:embed/>
                </p:oleObj>
              </mc:Choice>
              <mc:Fallback>
                <p:oleObj name="Acrobat Document" r:id="rId3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8977" y="986118"/>
                        <a:ext cx="2002298" cy="3661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 descr="map-line1-overlay-pdf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783" y="965400"/>
            <a:ext cx="2599349" cy="4133088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6674775" y="3484565"/>
            <a:ext cx="324598" cy="32459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23</a:t>
            </a:fld>
            <a:endParaRPr lang="en-US"/>
          </a:p>
        </p:txBody>
      </p:sp>
      <p:pic>
        <p:nvPicPr>
          <p:cNvPr id="13" name="Picture 12" descr="snap26-line1-transp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6" y="941295"/>
            <a:ext cx="4129858" cy="318185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238856" y="1961684"/>
            <a:ext cx="1942419" cy="1430758"/>
            <a:chOff x="6238856" y="1961684"/>
            <a:chExt cx="1942419" cy="1430758"/>
          </a:xfrm>
        </p:grpSpPr>
        <p:grpSp>
          <p:nvGrpSpPr>
            <p:cNvPr id="9" name="Group 8"/>
            <p:cNvGrpSpPr/>
            <p:nvPr/>
          </p:nvGrpSpPr>
          <p:grpSpPr>
            <a:xfrm>
              <a:off x="6238856" y="2116547"/>
              <a:ext cx="1942419" cy="1275895"/>
              <a:chOff x="6238856" y="2116547"/>
              <a:chExt cx="1942419" cy="127589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6626043" y="2116548"/>
                <a:ext cx="817020" cy="0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7443063" y="2116547"/>
                <a:ext cx="738212" cy="585161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6238856" y="3310125"/>
                <a:ext cx="1135108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7342493" y="3295837"/>
                <a:ext cx="186771" cy="96605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7510308" y="3392442"/>
                <a:ext cx="670967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Connector 9"/>
            <p:cNvCxnSpPr/>
            <p:nvPr/>
          </p:nvCxnSpPr>
          <p:spPr>
            <a:xfrm>
              <a:off x="6238856" y="1961684"/>
              <a:ext cx="457123" cy="163784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6645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6513956"/>
              </p:ext>
            </p:extLst>
          </p:nvPr>
        </p:nvGraphicFramePr>
        <p:xfrm>
          <a:off x="6178977" y="986118"/>
          <a:ext cx="2002298" cy="3661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79" name="Acrobat Document" r:id="rId3" imgW="3076575" imgH="5648325" progId="AcroExch.Document.11">
                  <p:embed/>
                </p:oleObj>
              </mc:Choice>
              <mc:Fallback>
                <p:oleObj name="Acrobat Document" r:id="rId3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8977" y="986118"/>
                        <a:ext cx="2002298" cy="3661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Virtual source </a:t>
            </a:r>
            <a:r>
              <a:rPr lang="en-US" dirty="0"/>
              <a:t>gathers (3-5 Hz)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24</a:t>
            </a:fld>
            <a:endParaRPr lang="en-US"/>
          </a:p>
        </p:txBody>
      </p:sp>
      <p:pic>
        <p:nvPicPr>
          <p:cNvPr id="13" name="Picture 12" descr="snap36-line1-transp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58" y="941295"/>
            <a:ext cx="4117140" cy="3182112"/>
          </a:xfrm>
          <a:prstGeom prst="rect">
            <a:avLst/>
          </a:prstGeom>
        </p:spPr>
      </p:pic>
      <p:pic>
        <p:nvPicPr>
          <p:cNvPr id="22" name="Picture 21" descr="map-line1-overlay-pdf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783" y="965400"/>
            <a:ext cx="2599349" cy="413308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238856" y="1961684"/>
            <a:ext cx="1942419" cy="1430758"/>
            <a:chOff x="6238856" y="1961684"/>
            <a:chExt cx="1942419" cy="1430758"/>
          </a:xfrm>
        </p:grpSpPr>
        <p:grpSp>
          <p:nvGrpSpPr>
            <p:cNvPr id="15" name="Group 14"/>
            <p:cNvGrpSpPr/>
            <p:nvPr/>
          </p:nvGrpSpPr>
          <p:grpSpPr>
            <a:xfrm>
              <a:off x="6238856" y="2116547"/>
              <a:ext cx="1942419" cy="1275895"/>
              <a:chOff x="6238856" y="2116547"/>
              <a:chExt cx="1942419" cy="1275895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6626043" y="2116548"/>
                <a:ext cx="817020" cy="0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7443063" y="2116547"/>
                <a:ext cx="738212" cy="585161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6238856" y="3310125"/>
                <a:ext cx="1135108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7342493" y="3295837"/>
                <a:ext cx="186771" cy="96605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7510308" y="3392442"/>
                <a:ext cx="670967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Connector 15"/>
            <p:cNvCxnSpPr/>
            <p:nvPr/>
          </p:nvCxnSpPr>
          <p:spPr>
            <a:xfrm>
              <a:off x="6238856" y="1961684"/>
              <a:ext cx="457123" cy="163784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5-Point Star 7"/>
          <p:cNvSpPr/>
          <p:nvPr/>
        </p:nvSpPr>
        <p:spPr>
          <a:xfrm>
            <a:off x="6659835" y="3141276"/>
            <a:ext cx="324598" cy="32459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53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4698626"/>
              </p:ext>
            </p:extLst>
          </p:nvPr>
        </p:nvGraphicFramePr>
        <p:xfrm>
          <a:off x="6178977" y="986118"/>
          <a:ext cx="2002298" cy="3661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9" name="Acrobat Document" r:id="rId3" imgW="3076575" imgH="5648325" progId="AcroExch.Document.11">
                  <p:embed/>
                </p:oleObj>
              </mc:Choice>
              <mc:Fallback>
                <p:oleObj name="Acrobat Document" r:id="rId3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8977" y="986118"/>
                        <a:ext cx="2002298" cy="3661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Virtual source </a:t>
            </a:r>
            <a:r>
              <a:rPr lang="en-US" dirty="0"/>
              <a:t>gathers (3-5 Hz)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25</a:t>
            </a:fld>
            <a:endParaRPr lang="en-US"/>
          </a:p>
        </p:txBody>
      </p:sp>
      <p:pic>
        <p:nvPicPr>
          <p:cNvPr id="13" name="Picture 12" descr="snap36-line1-transp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58" y="941295"/>
            <a:ext cx="4117140" cy="3182112"/>
          </a:xfrm>
          <a:prstGeom prst="rect">
            <a:avLst/>
          </a:prstGeom>
        </p:spPr>
      </p:pic>
      <p:pic>
        <p:nvPicPr>
          <p:cNvPr id="22" name="Picture 21" descr="map-line1-overlay-pdf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783" y="965400"/>
            <a:ext cx="2599349" cy="413308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238856" y="1961684"/>
            <a:ext cx="1942419" cy="1430758"/>
            <a:chOff x="6238856" y="1961684"/>
            <a:chExt cx="1942419" cy="1430758"/>
          </a:xfrm>
        </p:grpSpPr>
        <p:grpSp>
          <p:nvGrpSpPr>
            <p:cNvPr id="15" name="Group 14"/>
            <p:cNvGrpSpPr/>
            <p:nvPr/>
          </p:nvGrpSpPr>
          <p:grpSpPr>
            <a:xfrm>
              <a:off x="6238856" y="2116547"/>
              <a:ext cx="1942419" cy="1275895"/>
              <a:chOff x="6238856" y="2116547"/>
              <a:chExt cx="1942419" cy="1275895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6626043" y="2116548"/>
                <a:ext cx="817020" cy="0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7443063" y="2116547"/>
                <a:ext cx="738212" cy="585161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6238856" y="3310125"/>
                <a:ext cx="1135108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7342493" y="3295837"/>
                <a:ext cx="186771" cy="96605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7510308" y="3392442"/>
                <a:ext cx="670967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Connector 15"/>
            <p:cNvCxnSpPr/>
            <p:nvPr/>
          </p:nvCxnSpPr>
          <p:spPr>
            <a:xfrm>
              <a:off x="6238856" y="1961684"/>
              <a:ext cx="457123" cy="163784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5-Point Star 7"/>
          <p:cNvSpPr/>
          <p:nvPr/>
        </p:nvSpPr>
        <p:spPr>
          <a:xfrm>
            <a:off x="6659835" y="3141276"/>
            <a:ext cx="324598" cy="32459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4885764" y="3299628"/>
            <a:ext cx="3801036" cy="29883"/>
          </a:xfrm>
          <a:prstGeom prst="line">
            <a:avLst/>
          </a:prstGeom>
          <a:ln w="76200" cmpd="sng">
            <a:solidFill>
              <a:srgbClr val="8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911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6513956"/>
              </p:ext>
            </p:extLst>
          </p:nvPr>
        </p:nvGraphicFramePr>
        <p:xfrm>
          <a:off x="6178977" y="986118"/>
          <a:ext cx="2002298" cy="3661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55" name="Acrobat Document" r:id="rId3" imgW="3076575" imgH="5648325" progId="AcroExch.Document.11">
                  <p:embed/>
                </p:oleObj>
              </mc:Choice>
              <mc:Fallback>
                <p:oleObj name="Acrobat Document" r:id="rId3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8977" y="986118"/>
                        <a:ext cx="2002298" cy="3661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Virtual source </a:t>
            </a:r>
            <a:r>
              <a:rPr lang="en-US" dirty="0"/>
              <a:t>gathers (3-5 Hz)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26</a:t>
            </a:fld>
            <a:endParaRPr lang="en-US"/>
          </a:p>
        </p:txBody>
      </p:sp>
      <p:pic>
        <p:nvPicPr>
          <p:cNvPr id="13" name="Picture 12" descr="snap36-line1-transp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58" y="941295"/>
            <a:ext cx="4117140" cy="3182112"/>
          </a:xfrm>
          <a:prstGeom prst="rect">
            <a:avLst/>
          </a:prstGeom>
        </p:spPr>
      </p:pic>
      <p:pic>
        <p:nvPicPr>
          <p:cNvPr id="22" name="Picture 21" descr="map-line1-overlay-pdf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783" y="965400"/>
            <a:ext cx="2599349" cy="413308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238856" y="1961684"/>
            <a:ext cx="1942419" cy="1430758"/>
            <a:chOff x="6238856" y="1961684"/>
            <a:chExt cx="1942419" cy="1430758"/>
          </a:xfrm>
        </p:grpSpPr>
        <p:grpSp>
          <p:nvGrpSpPr>
            <p:cNvPr id="15" name="Group 14"/>
            <p:cNvGrpSpPr/>
            <p:nvPr/>
          </p:nvGrpSpPr>
          <p:grpSpPr>
            <a:xfrm>
              <a:off x="6238856" y="2116547"/>
              <a:ext cx="1942419" cy="1275895"/>
              <a:chOff x="6238856" y="2116547"/>
              <a:chExt cx="1942419" cy="1275895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6626043" y="2116548"/>
                <a:ext cx="817020" cy="0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7443063" y="2116547"/>
                <a:ext cx="738212" cy="585161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6238856" y="3310125"/>
                <a:ext cx="1135108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7342493" y="3295837"/>
                <a:ext cx="186771" cy="96605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7510308" y="3392442"/>
                <a:ext cx="670967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Connector 15"/>
            <p:cNvCxnSpPr/>
            <p:nvPr/>
          </p:nvCxnSpPr>
          <p:spPr>
            <a:xfrm>
              <a:off x="6238856" y="1961684"/>
              <a:ext cx="457123" cy="163784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5-Point Star 7"/>
          <p:cNvSpPr/>
          <p:nvPr/>
        </p:nvSpPr>
        <p:spPr>
          <a:xfrm>
            <a:off x="6659835" y="3141276"/>
            <a:ext cx="324598" cy="32459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53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8113084"/>
              </p:ext>
            </p:extLst>
          </p:nvPr>
        </p:nvGraphicFramePr>
        <p:xfrm>
          <a:off x="6178977" y="986118"/>
          <a:ext cx="2002298" cy="3661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26" name="Acrobat Document" r:id="rId3" imgW="3076575" imgH="5648325" progId="AcroExch.Document.11">
                  <p:embed/>
                </p:oleObj>
              </mc:Choice>
              <mc:Fallback>
                <p:oleObj name="Acrobat Document" r:id="rId3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8977" y="986118"/>
                        <a:ext cx="2002298" cy="3661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Virtual source </a:t>
            </a:r>
            <a:r>
              <a:rPr lang="en-US" dirty="0"/>
              <a:t>gathers (3-5 Hz)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27</a:t>
            </a:fld>
            <a:endParaRPr lang="en-US"/>
          </a:p>
        </p:txBody>
      </p:sp>
      <p:pic>
        <p:nvPicPr>
          <p:cNvPr id="13" name="Picture 12" descr="snap36-line1-transp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58" y="941295"/>
            <a:ext cx="4117140" cy="3182112"/>
          </a:xfrm>
          <a:prstGeom prst="rect">
            <a:avLst/>
          </a:prstGeom>
        </p:spPr>
      </p:pic>
      <p:pic>
        <p:nvPicPr>
          <p:cNvPr id="22" name="Picture 21" descr="map-line1-overlay-pdf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783" y="965400"/>
            <a:ext cx="2599349" cy="413308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238856" y="1961684"/>
            <a:ext cx="1942419" cy="1430758"/>
            <a:chOff x="6238856" y="1961684"/>
            <a:chExt cx="1942419" cy="1430758"/>
          </a:xfrm>
        </p:grpSpPr>
        <p:grpSp>
          <p:nvGrpSpPr>
            <p:cNvPr id="15" name="Group 14"/>
            <p:cNvGrpSpPr/>
            <p:nvPr/>
          </p:nvGrpSpPr>
          <p:grpSpPr>
            <a:xfrm>
              <a:off x="6238856" y="2116547"/>
              <a:ext cx="1942419" cy="1275895"/>
              <a:chOff x="6238856" y="2116547"/>
              <a:chExt cx="1942419" cy="1275895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6626043" y="2116548"/>
                <a:ext cx="817020" cy="0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7443063" y="2116547"/>
                <a:ext cx="738212" cy="585161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6238856" y="3310125"/>
                <a:ext cx="1135108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7342493" y="3295837"/>
                <a:ext cx="186771" cy="96605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7510308" y="3392442"/>
                <a:ext cx="670967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Connector 15"/>
            <p:cNvCxnSpPr/>
            <p:nvPr/>
          </p:nvCxnSpPr>
          <p:spPr>
            <a:xfrm>
              <a:off x="6238856" y="1961684"/>
              <a:ext cx="457123" cy="163784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5-Point Star 7"/>
          <p:cNvSpPr/>
          <p:nvPr/>
        </p:nvSpPr>
        <p:spPr>
          <a:xfrm>
            <a:off x="6659835" y="3141276"/>
            <a:ext cx="324598" cy="32459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96694" y="2372308"/>
            <a:ext cx="1238442" cy="1751099"/>
          </a:xfrm>
          <a:prstGeom prst="rect">
            <a:avLst/>
          </a:prstGeom>
          <a:noFill/>
          <a:ln w="57150" cmpd="sng">
            <a:solidFill>
              <a:srgbClr val="8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36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6704545"/>
              </p:ext>
            </p:extLst>
          </p:nvPr>
        </p:nvGraphicFramePr>
        <p:xfrm>
          <a:off x="6178977" y="986118"/>
          <a:ext cx="2002298" cy="3661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50" name="Acrobat Document" r:id="rId3" imgW="3076575" imgH="5648325" progId="AcroExch.Document.11">
                  <p:embed/>
                </p:oleObj>
              </mc:Choice>
              <mc:Fallback>
                <p:oleObj name="Acrobat Document" r:id="rId3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8977" y="986118"/>
                        <a:ext cx="2002298" cy="3661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Virtual source </a:t>
            </a:r>
            <a:r>
              <a:rPr lang="en-US" dirty="0"/>
              <a:t>gathers (3-5 Hz)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28</a:t>
            </a:fld>
            <a:endParaRPr lang="en-US"/>
          </a:p>
        </p:txBody>
      </p:sp>
      <p:pic>
        <p:nvPicPr>
          <p:cNvPr id="13" name="Picture 12" descr="snap36-line1-transp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58" y="941295"/>
            <a:ext cx="4117140" cy="3182112"/>
          </a:xfrm>
          <a:prstGeom prst="rect">
            <a:avLst/>
          </a:prstGeom>
        </p:spPr>
      </p:pic>
      <p:pic>
        <p:nvPicPr>
          <p:cNvPr id="22" name="Picture 21" descr="map-line1-overlay-pdf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783" y="965400"/>
            <a:ext cx="2599349" cy="413308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238856" y="1961684"/>
            <a:ext cx="1942419" cy="1430758"/>
            <a:chOff x="6238856" y="1961684"/>
            <a:chExt cx="1942419" cy="1430758"/>
          </a:xfrm>
        </p:grpSpPr>
        <p:grpSp>
          <p:nvGrpSpPr>
            <p:cNvPr id="15" name="Group 14"/>
            <p:cNvGrpSpPr/>
            <p:nvPr/>
          </p:nvGrpSpPr>
          <p:grpSpPr>
            <a:xfrm>
              <a:off x="6238856" y="2116547"/>
              <a:ext cx="1942419" cy="1275895"/>
              <a:chOff x="6238856" y="2116547"/>
              <a:chExt cx="1942419" cy="1275895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6626043" y="2116548"/>
                <a:ext cx="817020" cy="0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7443063" y="2116547"/>
                <a:ext cx="738212" cy="585161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6238856" y="3310125"/>
                <a:ext cx="1135108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7342493" y="3295837"/>
                <a:ext cx="186771" cy="96605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7510308" y="3392442"/>
                <a:ext cx="670967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Connector 15"/>
            <p:cNvCxnSpPr/>
            <p:nvPr/>
          </p:nvCxnSpPr>
          <p:spPr>
            <a:xfrm>
              <a:off x="6238856" y="1961684"/>
              <a:ext cx="457123" cy="163784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5-Point Star 7"/>
          <p:cNvSpPr/>
          <p:nvPr/>
        </p:nvSpPr>
        <p:spPr>
          <a:xfrm>
            <a:off x="6659835" y="3141276"/>
            <a:ext cx="324598" cy="32459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47757" y="1434857"/>
            <a:ext cx="1238442" cy="1266852"/>
          </a:xfrm>
          <a:prstGeom prst="rect">
            <a:avLst/>
          </a:prstGeom>
          <a:noFill/>
          <a:ln w="57150" cmpd="sng">
            <a:solidFill>
              <a:srgbClr val="8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3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5795182"/>
              </p:ext>
            </p:extLst>
          </p:nvPr>
        </p:nvGraphicFramePr>
        <p:xfrm>
          <a:off x="6178977" y="986118"/>
          <a:ext cx="2002298" cy="3661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05" name="Acrobat Document" r:id="rId3" imgW="3076575" imgH="5648325" progId="AcroExch.Document.11">
                  <p:embed/>
                </p:oleObj>
              </mc:Choice>
              <mc:Fallback>
                <p:oleObj name="Acrobat Document" r:id="rId3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8977" y="986118"/>
                        <a:ext cx="2002298" cy="3661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Virtual source gathers </a:t>
            </a:r>
            <a:r>
              <a:rPr lang="en-US" dirty="0"/>
              <a:t>(3-5 Hz)</a:t>
            </a:r>
          </a:p>
        </p:txBody>
      </p:sp>
      <p:pic>
        <p:nvPicPr>
          <p:cNvPr id="22" name="Picture 21" descr="map-line1-overlay-pdf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783" y="965400"/>
            <a:ext cx="2599349" cy="4133088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6659835" y="2766072"/>
            <a:ext cx="324598" cy="32459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29</a:t>
            </a:fld>
            <a:endParaRPr lang="en-US"/>
          </a:p>
        </p:txBody>
      </p:sp>
      <p:pic>
        <p:nvPicPr>
          <p:cNvPr id="13" name="Picture 12" descr="snap46-line1-transp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12" y="937955"/>
            <a:ext cx="4117140" cy="318211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238856" y="1961684"/>
            <a:ext cx="1942419" cy="1430758"/>
            <a:chOff x="6238856" y="1961684"/>
            <a:chExt cx="1942419" cy="1430758"/>
          </a:xfrm>
        </p:grpSpPr>
        <p:grpSp>
          <p:nvGrpSpPr>
            <p:cNvPr id="15" name="Group 14"/>
            <p:cNvGrpSpPr/>
            <p:nvPr/>
          </p:nvGrpSpPr>
          <p:grpSpPr>
            <a:xfrm>
              <a:off x="6238856" y="2116547"/>
              <a:ext cx="1942419" cy="1275895"/>
              <a:chOff x="6238856" y="2116547"/>
              <a:chExt cx="1942419" cy="1275895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6626043" y="2116548"/>
                <a:ext cx="817020" cy="0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7443063" y="2116547"/>
                <a:ext cx="738212" cy="585161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6238856" y="3310125"/>
                <a:ext cx="1135108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7342493" y="3295837"/>
                <a:ext cx="186771" cy="96605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7510308" y="3392442"/>
                <a:ext cx="670967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Connector 15"/>
            <p:cNvCxnSpPr/>
            <p:nvPr/>
          </p:nvCxnSpPr>
          <p:spPr>
            <a:xfrm>
              <a:off x="6238856" y="1961684"/>
              <a:ext cx="457123" cy="163784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812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Long Beach array</a:t>
            </a:r>
            <a:endParaRPr lang="en-US" dirty="0"/>
          </a:p>
        </p:txBody>
      </p:sp>
      <p:pic>
        <p:nvPicPr>
          <p:cNvPr id="6" name="Picture 5" descr="Screen Shot 2014-05-16 at 9.56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03" y="1056848"/>
            <a:ext cx="3816359" cy="35888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88634" y="4230944"/>
            <a:ext cx="102115" cy="15315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05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1623213"/>
              </p:ext>
            </p:extLst>
          </p:nvPr>
        </p:nvGraphicFramePr>
        <p:xfrm>
          <a:off x="6178977" y="986118"/>
          <a:ext cx="2002298" cy="3661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7" name="Acrobat Document" r:id="rId3" imgW="3076575" imgH="5648325" progId="AcroExch.Document.11">
                  <p:embed/>
                </p:oleObj>
              </mc:Choice>
              <mc:Fallback>
                <p:oleObj name="Acrobat Document" r:id="rId3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8977" y="986118"/>
                        <a:ext cx="2002298" cy="3661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Virtual source </a:t>
            </a:r>
            <a:r>
              <a:rPr lang="en-US" dirty="0"/>
              <a:t>gathers (3-5 Hz)</a:t>
            </a:r>
          </a:p>
        </p:txBody>
      </p:sp>
      <p:pic>
        <p:nvPicPr>
          <p:cNvPr id="22" name="Picture 21" descr="map-line1-overlay-pdf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783" y="965400"/>
            <a:ext cx="2599349" cy="4133088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6689717" y="2313529"/>
            <a:ext cx="324598" cy="32459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30</a:t>
            </a:fld>
            <a:endParaRPr lang="en-US"/>
          </a:p>
        </p:txBody>
      </p:sp>
      <p:pic>
        <p:nvPicPr>
          <p:cNvPr id="13" name="Picture 12" descr="snap56-line1-transp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" y="941832"/>
            <a:ext cx="4110647" cy="318211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238856" y="1961684"/>
            <a:ext cx="1942419" cy="1430758"/>
            <a:chOff x="6238856" y="1961684"/>
            <a:chExt cx="1942419" cy="1430758"/>
          </a:xfrm>
        </p:grpSpPr>
        <p:grpSp>
          <p:nvGrpSpPr>
            <p:cNvPr id="15" name="Group 14"/>
            <p:cNvGrpSpPr/>
            <p:nvPr/>
          </p:nvGrpSpPr>
          <p:grpSpPr>
            <a:xfrm>
              <a:off x="6238856" y="2116547"/>
              <a:ext cx="1942419" cy="1275895"/>
              <a:chOff x="6238856" y="2116547"/>
              <a:chExt cx="1942419" cy="1275895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6626043" y="2116548"/>
                <a:ext cx="817020" cy="0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7443063" y="2116547"/>
                <a:ext cx="738212" cy="585161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6238856" y="3310125"/>
                <a:ext cx="1135108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7342493" y="3295837"/>
                <a:ext cx="186771" cy="96605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7510308" y="3392442"/>
                <a:ext cx="670967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Connector 15"/>
            <p:cNvCxnSpPr/>
            <p:nvPr/>
          </p:nvCxnSpPr>
          <p:spPr>
            <a:xfrm>
              <a:off x="6238856" y="1961684"/>
              <a:ext cx="457123" cy="163784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8536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0549574"/>
              </p:ext>
            </p:extLst>
          </p:nvPr>
        </p:nvGraphicFramePr>
        <p:xfrm>
          <a:off x="6178977" y="986118"/>
          <a:ext cx="2002298" cy="3661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1" name="Acrobat Document" r:id="rId3" imgW="3076575" imgH="5648325" progId="AcroExch.Document.11">
                  <p:embed/>
                </p:oleObj>
              </mc:Choice>
              <mc:Fallback>
                <p:oleObj name="Acrobat Document" r:id="rId3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8977" y="986118"/>
                        <a:ext cx="2002298" cy="3661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Virtual source </a:t>
            </a:r>
            <a:r>
              <a:rPr lang="en-US" dirty="0"/>
              <a:t>gathers (3-5 Hz)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31</a:t>
            </a:fld>
            <a:endParaRPr lang="en-US"/>
          </a:p>
        </p:txBody>
      </p:sp>
      <p:pic>
        <p:nvPicPr>
          <p:cNvPr id="13" name="Picture 12" descr="snap66-line1-transp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" y="941832"/>
            <a:ext cx="4117140" cy="3182112"/>
          </a:xfrm>
          <a:prstGeom prst="rect">
            <a:avLst/>
          </a:prstGeom>
        </p:spPr>
      </p:pic>
      <p:pic>
        <p:nvPicPr>
          <p:cNvPr id="22" name="Picture 21" descr="map-line1-overlay-pdf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783" y="965400"/>
            <a:ext cx="2599349" cy="413308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238856" y="1961684"/>
            <a:ext cx="1942419" cy="1430758"/>
            <a:chOff x="6238856" y="1961684"/>
            <a:chExt cx="1942419" cy="1430758"/>
          </a:xfrm>
        </p:grpSpPr>
        <p:grpSp>
          <p:nvGrpSpPr>
            <p:cNvPr id="15" name="Group 14"/>
            <p:cNvGrpSpPr/>
            <p:nvPr/>
          </p:nvGrpSpPr>
          <p:grpSpPr>
            <a:xfrm>
              <a:off x="6238856" y="2116547"/>
              <a:ext cx="1942419" cy="1275895"/>
              <a:chOff x="6238856" y="2116547"/>
              <a:chExt cx="1942419" cy="1275895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6626043" y="2116548"/>
                <a:ext cx="817020" cy="0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7443063" y="2116547"/>
                <a:ext cx="738212" cy="585161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6238856" y="3310125"/>
                <a:ext cx="1135108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7342493" y="3295837"/>
                <a:ext cx="186771" cy="96605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7510308" y="3392442"/>
                <a:ext cx="670967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Connector 15"/>
            <p:cNvCxnSpPr/>
            <p:nvPr/>
          </p:nvCxnSpPr>
          <p:spPr>
            <a:xfrm>
              <a:off x="6238856" y="1961684"/>
              <a:ext cx="457123" cy="163784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5-Point Star 7"/>
          <p:cNvSpPr/>
          <p:nvPr/>
        </p:nvSpPr>
        <p:spPr>
          <a:xfrm>
            <a:off x="6674776" y="1981096"/>
            <a:ext cx="324598" cy="32459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80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1219153"/>
              </p:ext>
            </p:extLst>
          </p:nvPr>
        </p:nvGraphicFramePr>
        <p:xfrm>
          <a:off x="6178977" y="986118"/>
          <a:ext cx="2002298" cy="3661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6" name="Acrobat Document" r:id="rId3" imgW="3076575" imgH="5648325" progId="AcroExch.Document.11">
                  <p:embed/>
                </p:oleObj>
              </mc:Choice>
              <mc:Fallback>
                <p:oleObj name="Acrobat Document" r:id="rId3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8977" y="986118"/>
                        <a:ext cx="2002298" cy="3661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Virtual source </a:t>
            </a:r>
            <a:r>
              <a:rPr lang="en-US" dirty="0"/>
              <a:t>gathers (3-5 Hz)</a:t>
            </a:r>
          </a:p>
        </p:txBody>
      </p:sp>
      <p:pic>
        <p:nvPicPr>
          <p:cNvPr id="22" name="Picture 21" descr="map-line1-overlay-pdf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783" y="965400"/>
            <a:ext cx="2599349" cy="4133088"/>
          </a:xfrm>
          <a:prstGeom prst="rect">
            <a:avLst/>
          </a:prstGeom>
        </p:spPr>
      </p:pic>
      <p:sp>
        <p:nvSpPr>
          <p:cNvPr id="8" name="5-Point Star 7"/>
          <p:cNvSpPr/>
          <p:nvPr/>
        </p:nvSpPr>
        <p:spPr>
          <a:xfrm>
            <a:off x="6659835" y="1511529"/>
            <a:ext cx="324598" cy="32459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32</a:t>
            </a:fld>
            <a:endParaRPr lang="en-US"/>
          </a:p>
        </p:txBody>
      </p:sp>
      <p:pic>
        <p:nvPicPr>
          <p:cNvPr id="13" name="Picture 12" descr="snap76-line1-transp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" y="941832"/>
            <a:ext cx="4117140" cy="318211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238856" y="1961684"/>
            <a:ext cx="1942419" cy="1430758"/>
            <a:chOff x="6238856" y="1961684"/>
            <a:chExt cx="1942419" cy="1430758"/>
          </a:xfrm>
        </p:grpSpPr>
        <p:grpSp>
          <p:nvGrpSpPr>
            <p:cNvPr id="15" name="Group 14"/>
            <p:cNvGrpSpPr/>
            <p:nvPr/>
          </p:nvGrpSpPr>
          <p:grpSpPr>
            <a:xfrm>
              <a:off x="6238856" y="2116547"/>
              <a:ext cx="1942419" cy="1275895"/>
              <a:chOff x="6238856" y="2116547"/>
              <a:chExt cx="1942419" cy="1275895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6626043" y="2116548"/>
                <a:ext cx="817020" cy="0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7443063" y="2116547"/>
                <a:ext cx="738212" cy="585161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6238856" y="3310125"/>
                <a:ext cx="1135108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7342493" y="3295837"/>
                <a:ext cx="186771" cy="96605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7510308" y="3392442"/>
                <a:ext cx="670967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Connector 15"/>
            <p:cNvCxnSpPr/>
            <p:nvPr/>
          </p:nvCxnSpPr>
          <p:spPr>
            <a:xfrm>
              <a:off x="6238856" y="1961684"/>
              <a:ext cx="457123" cy="163784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11942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4001874"/>
              </p:ext>
            </p:extLst>
          </p:nvPr>
        </p:nvGraphicFramePr>
        <p:xfrm>
          <a:off x="6178977" y="986118"/>
          <a:ext cx="2002298" cy="3661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15" name="Acrobat Document" r:id="rId4" imgW="3076575" imgH="5648325" progId="AcroExch.Document.11">
                  <p:embed/>
                </p:oleObj>
              </mc:Choice>
              <mc:Fallback>
                <p:oleObj name="Acrobat Document" r:id="rId4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8977" y="986118"/>
                        <a:ext cx="2002298" cy="3661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426060" cy="857250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Virtual source gather: observations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857250"/>
            <a:ext cx="5366050" cy="3737373"/>
          </a:xfrm>
        </p:spPr>
        <p:txBody>
          <a:bodyPr>
            <a:normAutofit/>
          </a:bodyPr>
          <a:lstStyle/>
          <a:p>
            <a:r>
              <a:rPr lang="en-US" dirty="0" smtClean="0"/>
              <a:t>Two strong sources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Highway (Interstate 405)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Busy street (E 7</a:t>
            </a:r>
            <a:r>
              <a:rPr lang="en-US" baseline="30000" dirty="0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 Street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How reliable are these high-frequency Rayleigh waves?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33</a:t>
            </a:fld>
            <a:endParaRPr lang="en-US"/>
          </a:p>
        </p:txBody>
      </p:sp>
      <p:pic>
        <p:nvPicPr>
          <p:cNvPr id="49" name="Picture 48" descr="map-line1-overlay-pdf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783" y="965400"/>
            <a:ext cx="2599349" cy="413308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6238856" y="1961684"/>
            <a:ext cx="1942419" cy="1430758"/>
            <a:chOff x="6238856" y="1961684"/>
            <a:chExt cx="1942419" cy="1430758"/>
          </a:xfrm>
        </p:grpSpPr>
        <p:grpSp>
          <p:nvGrpSpPr>
            <p:cNvPr id="41" name="Group 40"/>
            <p:cNvGrpSpPr/>
            <p:nvPr/>
          </p:nvGrpSpPr>
          <p:grpSpPr>
            <a:xfrm>
              <a:off x="6238856" y="2116547"/>
              <a:ext cx="1942419" cy="1275895"/>
              <a:chOff x="6238856" y="2116547"/>
              <a:chExt cx="1942419" cy="1275895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6626043" y="2116548"/>
                <a:ext cx="817020" cy="0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7443063" y="2116547"/>
                <a:ext cx="738212" cy="585161"/>
              </a:xfrm>
              <a:prstGeom prst="line">
                <a:avLst/>
              </a:prstGeom>
              <a:ln w="762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6238856" y="3310125"/>
                <a:ext cx="1135108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7342493" y="3295837"/>
                <a:ext cx="186771" cy="96605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7510308" y="3392442"/>
                <a:ext cx="670967" cy="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Connector 41"/>
            <p:cNvCxnSpPr/>
            <p:nvPr/>
          </p:nvCxnSpPr>
          <p:spPr>
            <a:xfrm>
              <a:off x="6238856" y="1961684"/>
              <a:ext cx="457123" cy="163784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6883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Reliability of Rayleigh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5402"/>
            <a:ext cx="8229600" cy="3729221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Group velocity dispersion images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Arrival </a:t>
            </a:r>
            <a:r>
              <a:rPr lang="en-US" dirty="0" smtClean="0">
                <a:solidFill>
                  <a:srgbClr val="000000"/>
                </a:solidFill>
              </a:rPr>
              <a:t>time </a:t>
            </a:r>
            <a:r>
              <a:rPr lang="en-US" dirty="0" smtClean="0">
                <a:solidFill>
                  <a:srgbClr val="000000"/>
                </a:solidFill>
              </a:rPr>
              <a:t>as a function of azimuth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48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Group arrivals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5403"/>
            <a:ext cx="8229600" cy="207374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Based on peak of the envelope of the correlation result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 descr="envelope1a-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03" y="2238780"/>
            <a:ext cx="4652154" cy="19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47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Group-velocity dispersion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5402"/>
            <a:ext cx="8229600" cy="372922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For a single EGF, display envelopes for a number of </a:t>
            </a:r>
            <a:r>
              <a:rPr lang="en-US" dirty="0" smtClean="0">
                <a:solidFill>
                  <a:srgbClr val="000000"/>
                </a:solidFill>
              </a:rPr>
              <a:t>frequencies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Peaks correspond to </a:t>
            </a:r>
            <a:r>
              <a:rPr lang="en-US" dirty="0" smtClean="0">
                <a:solidFill>
                  <a:srgbClr val="000000"/>
                </a:solidFill>
              </a:rPr>
              <a:t>wave arrivals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Results </a:t>
            </a:r>
            <a:r>
              <a:rPr lang="en-US" dirty="0" smtClean="0">
                <a:solidFill>
                  <a:srgbClr val="000000"/>
                </a:solidFill>
              </a:rPr>
              <a:t>are shown </a:t>
            </a:r>
            <a:r>
              <a:rPr lang="en-US" dirty="0" smtClean="0">
                <a:solidFill>
                  <a:srgbClr val="000000"/>
                </a:solidFill>
              </a:rPr>
              <a:t>in the slowness-frequency domain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08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3701231"/>
              </p:ext>
            </p:extLst>
          </p:nvPr>
        </p:nvGraphicFramePr>
        <p:xfrm>
          <a:off x="6390947" y="865402"/>
          <a:ext cx="2076486" cy="379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2" name="Acrobat Document" r:id="rId3" imgW="3076575" imgH="5648325" progId="AcroExch.Document.11">
                  <p:embed/>
                </p:oleObj>
              </mc:Choice>
              <mc:Fallback>
                <p:oleObj name="Acrobat Document" r:id="rId3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0947" y="865402"/>
                        <a:ext cx="2076486" cy="3796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152"/>
            <a:ext cx="8408257" cy="85725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Dispersion images for reliability</a:t>
            </a:r>
            <a:endParaRPr lang="en-US" dirty="0"/>
          </a:p>
        </p:txBody>
      </p:sp>
      <p:pic>
        <p:nvPicPr>
          <p:cNvPr id="6" name="Picture 5" descr="map-disp-overlay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16" y="853419"/>
            <a:ext cx="2690547" cy="427809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37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865188"/>
            <a:ext cx="4886325" cy="3729037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Compare four virtual source locations and similarly-oriented </a:t>
            </a:r>
            <a:r>
              <a:rPr lang="en-US" dirty="0" smtClean="0">
                <a:solidFill>
                  <a:srgbClr val="000000"/>
                </a:solidFill>
              </a:rPr>
              <a:t>receivers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03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3171412"/>
              </p:ext>
            </p:extLst>
          </p:nvPr>
        </p:nvGraphicFramePr>
        <p:xfrm>
          <a:off x="6390947" y="865402"/>
          <a:ext cx="2076486" cy="379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74" name="Acrobat Document" r:id="rId3" imgW="3076575" imgH="5648325" progId="AcroExch.Document.11">
                  <p:embed/>
                </p:oleObj>
              </mc:Choice>
              <mc:Fallback>
                <p:oleObj name="Acrobat Document" r:id="rId3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0947" y="865402"/>
                        <a:ext cx="2076486" cy="3796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152"/>
            <a:ext cx="8408257" cy="85725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Dispersion images for reliability</a:t>
            </a:r>
            <a:endParaRPr lang="en-US" dirty="0"/>
          </a:p>
        </p:txBody>
      </p:sp>
      <p:pic>
        <p:nvPicPr>
          <p:cNvPr id="6" name="Picture 5" descr="pair1a-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188" y="853419"/>
            <a:ext cx="2690547" cy="4278098"/>
          </a:xfrm>
          <a:prstGeom prst="rect">
            <a:avLst/>
          </a:prstGeom>
        </p:spPr>
      </p:pic>
      <p:pic>
        <p:nvPicPr>
          <p:cNvPr id="11" name="Picture 10" descr="dispersion1a-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0" y="853419"/>
            <a:ext cx="5165268" cy="3986784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38</a:t>
            </a:fld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115790" y="1364602"/>
            <a:ext cx="346344" cy="587829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945620" y="995270"/>
            <a:ext cx="1521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</a:t>
            </a:r>
            <a:r>
              <a:rPr lang="en-US" dirty="0" smtClean="0">
                <a:solidFill>
                  <a:schemeClr val="bg1"/>
                </a:solidFill>
              </a:rPr>
              <a:t>irtual source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89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0596904"/>
              </p:ext>
            </p:extLst>
          </p:nvPr>
        </p:nvGraphicFramePr>
        <p:xfrm>
          <a:off x="6390947" y="865402"/>
          <a:ext cx="2076486" cy="379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51" name="Acrobat Document" r:id="rId3" imgW="3076575" imgH="5648325" progId="AcroExch.Document.11">
                  <p:embed/>
                </p:oleObj>
              </mc:Choice>
              <mc:Fallback>
                <p:oleObj name="Acrobat Document" r:id="rId3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0947" y="865402"/>
                        <a:ext cx="2076486" cy="3796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152"/>
            <a:ext cx="8408257" cy="85725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Dispersion images for reliability</a:t>
            </a:r>
            <a:endParaRPr lang="en-US" dirty="0"/>
          </a:p>
        </p:txBody>
      </p:sp>
      <p:pic>
        <p:nvPicPr>
          <p:cNvPr id="6" name="Picture 5" descr="pair1a-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188" y="853419"/>
            <a:ext cx="2690547" cy="4278098"/>
          </a:xfrm>
          <a:prstGeom prst="rect">
            <a:avLst/>
          </a:prstGeom>
        </p:spPr>
      </p:pic>
      <p:pic>
        <p:nvPicPr>
          <p:cNvPr id="11" name="Picture 10" descr="dispersion1a-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0" y="853419"/>
            <a:ext cx="5165268" cy="3986784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39</a:t>
            </a:fld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504116" y="1385596"/>
            <a:ext cx="94457" cy="587829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62191" y="995270"/>
            <a:ext cx="107276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receiver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072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Long Beach array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5402"/>
            <a:ext cx="4763384" cy="372922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8.5 x 4 km</a:t>
            </a:r>
            <a:r>
              <a:rPr lang="en-US" baseline="30000" dirty="0" smtClean="0"/>
              <a:t>2</a:t>
            </a:r>
            <a:r>
              <a:rPr lang="en-US" dirty="0" smtClean="0"/>
              <a:t> region</a:t>
            </a:r>
          </a:p>
          <a:p>
            <a:r>
              <a:rPr lang="en-US" dirty="0" smtClean="0"/>
              <a:t>2400-3000 vertical-component geophones</a:t>
            </a:r>
          </a:p>
          <a:p>
            <a:r>
              <a:rPr lang="en-US" dirty="0" smtClean="0"/>
              <a:t>100 m average station spacing</a:t>
            </a:r>
          </a:p>
          <a:p>
            <a:r>
              <a:rPr lang="en-US" dirty="0" smtClean="0"/>
              <a:t>3 months of continuous (24 </a:t>
            </a:r>
            <a:r>
              <a:rPr lang="en-US" dirty="0" err="1" smtClean="0"/>
              <a:t>hr</a:t>
            </a:r>
            <a:r>
              <a:rPr lang="en-US" dirty="0" smtClean="0"/>
              <a:t>/day) recording</a:t>
            </a:r>
            <a:endParaRPr lang="en-US" dirty="0"/>
          </a:p>
        </p:txBody>
      </p:sp>
      <p:pic>
        <p:nvPicPr>
          <p:cNvPr id="4" name="Picture 3" descr="lbmap.pdf"/>
          <p:cNvPicPr>
            <a:picLocks noChangeAspect="1"/>
          </p:cNvPicPr>
          <p:nvPr/>
        </p:nvPicPr>
        <p:blipFill>
          <a:blip r:embed="rId2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95" y="114619"/>
            <a:ext cx="3285460" cy="492819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63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9590848"/>
              </p:ext>
            </p:extLst>
          </p:nvPr>
        </p:nvGraphicFramePr>
        <p:xfrm>
          <a:off x="6390947" y="865402"/>
          <a:ext cx="2076486" cy="379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75" name="Acrobat Document" r:id="rId3" imgW="3076575" imgH="5648325" progId="AcroExch.Document.11">
                  <p:embed/>
                </p:oleObj>
              </mc:Choice>
              <mc:Fallback>
                <p:oleObj name="Acrobat Document" r:id="rId3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0947" y="865402"/>
                        <a:ext cx="2076486" cy="3796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152"/>
            <a:ext cx="8408257" cy="85725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Dispersion images for reliability</a:t>
            </a:r>
            <a:endParaRPr lang="en-US" dirty="0"/>
          </a:p>
        </p:txBody>
      </p:sp>
      <p:pic>
        <p:nvPicPr>
          <p:cNvPr id="6" name="Picture 5" descr="pair1a-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188" y="853419"/>
            <a:ext cx="2690547" cy="4278098"/>
          </a:xfrm>
          <a:prstGeom prst="rect">
            <a:avLst/>
          </a:prstGeom>
        </p:spPr>
      </p:pic>
      <p:pic>
        <p:nvPicPr>
          <p:cNvPr id="11" name="Picture 10" descr="dispersion1a-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0" y="853419"/>
            <a:ext cx="5165268" cy="3986784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40</a:t>
            </a:fld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7189256" y="2057400"/>
            <a:ext cx="325354" cy="62982"/>
          </a:xfrm>
          <a:prstGeom prst="line">
            <a:avLst/>
          </a:prstGeom>
          <a:ln w="571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189256" y="1553547"/>
            <a:ext cx="88160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1.1 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597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8208566"/>
              </p:ext>
            </p:extLst>
          </p:nvPr>
        </p:nvGraphicFramePr>
        <p:xfrm>
          <a:off x="6390947" y="865402"/>
          <a:ext cx="2076486" cy="379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0" name="Acrobat Document" r:id="rId4" imgW="3076575" imgH="5648325" progId="AcroExch.Document.11">
                  <p:embed/>
                </p:oleObj>
              </mc:Choice>
              <mc:Fallback>
                <p:oleObj name="Acrobat Document" r:id="rId4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0947" y="865402"/>
                        <a:ext cx="2076486" cy="3796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152"/>
            <a:ext cx="8408257" cy="85725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Dispersion images for reliability</a:t>
            </a:r>
          </a:p>
        </p:txBody>
      </p:sp>
      <p:pic>
        <p:nvPicPr>
          <p:cNvPr id="4" name="Picture 3" descr="pair1b-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188" y="853419"/>
            <a:ext cx="2691361" cy="4279392"/>
          </a:xfrm>
          <a:prstGeom prst="rect">
            <a:avLst/>
          </a:prstGeom>
        </p:spPr>
      </p:pic>
      <p:pic>
        <p:nvPicPr>
          <p:cNvPr id="12" name="Picture 11" descr="dispersion1b-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71" y="853071"/>
            <a:ext cx="5165268" cy="3986784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41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7073811" y="2057400"/>
            <a:ext cx="325354" cy="62982"/>
          </a:xfrm>
          <a:prstGeom prst="line">
            <a:avLst/>
          </a:prstGeom>
          <a:ln w="571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587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persion2a-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72" y="853768"/>
            <a:ext cx="5165268" cy="3986784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9047059"/>
              </p:ext>
            </p:extLst>
          </p:nvPr>
        </p:nvGraphicFramePr>
        <p:xfrm>
          <a:off x="6390947" y="865402"/>
          <a:ext cx="2076486" cy="379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0" name="Acrobat Document" r:id="rId4" imgW="3076575" imgH="5648325" progId="AcroExch.Document.11">
                  <p:embed/>
                </p:oleObj>
              </mc:Choice>
              <mc:Fallback>
                <p:oleObj name="Acrobat Document" r:id="rId4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0947" y="865402"/>
                        <a:ext cx="2076486" cy="3796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152"/>
            <a:ext cx="8408257" cy="85725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Dispersion images for reliability</a:t>
            </a:r>
          </a:p>
        </p:txBody>
      </p:sp>
      <p:pic>
        <p:nvPicPr>
          <p:cNvPr id="3" name="Picture 2" descr="pair2a-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252" y="841437"/>
            <a:ext cx="2691361" cy="4279391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42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7126288" y="2424793"/>
            <a:ext cx="367332" cy="83977"/>
          </a:xfrm>
          <a:prstGeom prst="line">
            <a:avLst/>
          </a:prstGeom>
          <a:ln w="571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790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2101154"/>
              </p:ext>
            </p:extLst>
          </p:nvPr>
        </p:nvGraphicFramePr>
        <p:xfrm>
          <a:off x="6390947" y="865402"/>
          <a:ext cx="2076486" cy="379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3" name="Acrobat Document" r:id="rId4" imgW="3076575" imgH="5648325" progId="AcroExch.Document.11">
                  <p:embed/>
                </p:oleObj>
              </mc:Choice>
              <mc:Fallback>
                <p:oleObj name="Acrobat Document" r:id="rId4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0947" y="865402"/>
                        <a:ext cx="2076486" cy="3796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152"/>
            <a:ext cx="8408257" cy="85725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Dispersion images for reliability</a:t>
            </a:r>
          </a:p>
        </p:txBody>
      </p:sp>
      <p:pic>
        <p:nvPicPr>
          <p:cNvPr id="3" name="Picture 2" descr="pair2b-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192" y="841434"/>
            <a:ext cx="2691361" cy="4279392"/>
          </a:xfrm>
          <a:prstGeom prst="rect">
            <a:avLst/>
          </a:prstGeom>
        </p:spPr>
      </p:pic>
      <p:pic>
        <p:nvPicPr>
          <p:cNvPr id="6" name="Picture 5" descr="dispersion2b-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72" y="853071"/>
            <a:ext cx="5165268" cy="3986784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43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7052823" y="2487776"/>
            <a:ext cx="367332" cy="0"/>
          </a:xfrm>
          <a:prstGeom prst="line">
            <a:avLst/>
          </a:prstGeom>
          <a:ln w="571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189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9717727"/>
              </p:ext>
            </p:extLst>
          </p:nvPr>
        </p:nvGraphicFramePr>
        <p:xfrm>
          <a:off x="6390947" y="865402"/>
          <a:ext cx="2076486" cy="379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43" name="Acrobat Document" r:id="rId4" imgW="3076575" imgH="5648325" progId="AcroExch.Document.11">
                  <p:embed/>
                </p:oleObj>
              </mc:Choice>
              <mc:Fallback>
                <p:oleObj name="Acrobat Document" r:id="rId4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0947" y="865402"/>
                        <a:ext cx="2076486" cy="3796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152"/>
            <a:ext cx="8408257" cy="85725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Dispersion images for reliability</a:t>
            </a:r>
          </a:p>
        </p:txBody>
      </p:sp>
      <p:pic>
        <p:nvPicPr>
          <p:cNvPr id="3" name="Picture 2" descr="pair1a-s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191" y="853419"/>
            <a:ext cx="2691361" cy="427939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A45F4-6732-A64F-BF96-0812D5D65D12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 descr="dispersion1a-s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850392"/>
            <a:ext cx="5165268" cy="398678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7094801" y="2130879"/>
            <a:ext cx="0" cy="304412"/>
          </a:xfrm>
          <a:prstGeom prst="line">
            <a:avLst/>
          </a:prstGeom>
          <a:ln w="571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869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4207313"/>
              </p:ext>
            </p:extLst>
          </p:nvPr>
        </p:nvGraphicFramePr>
        <p:xfrm>
          <a:off x="6390947" y="865402"/>
          <a:ext cx="2076486" cy="379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7" name="Acrobat Document" r:id="rId4" imgW="3076575" imgH="5648325" progId="AcroExch.Document.11">
                  <p:embed/>
                </p:oleObj>
              </mc:Choice>
              <mc:Fallback>
                <p:oleObj name="Acrobat Document" r:id="rId4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0947" y="865402"/>
                        <a:ext cx="2076486" cy="3796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152"/>
            <a:ext cx="8408257" cy="85725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Dispersion images for reliability</a:t>
            </a:r>
          </a:p>
        </p:txBody>
      </p:sp>
      <p:pic>
        <p:nvPicPr>
          <p:cNvPr id="3" name="Picture 2" descr="pair1b-s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191" y="850871"/>
            <a:ext cx="2691361" cy="427939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A45F4-6732-A64F-BF96-0812D5D65D12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 descr="dispersion1b-s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850392"/>
            <a:ext cx="5165268" cy="398678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7000346" y="2130879"/>
            <a:ext cx="0" cy="304412"/>
          </a:xfrm>
          <a:prstGeom prst="line">
            <a:avLst/>
          </a:prstGeom>
          <a:ln w="571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329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spersion2a-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72" y="853767"/>
            <a:ext cx="5165268" cy="3986784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4720251"/>
              </p:ext>
            </p:extLst>
          </p:nvPr>
        </p:nvGraphicFramePr>
        <p:xfrm>
          <a:off x="6390947" y="865402"/>
          <a:ext cx="2076486" cy="379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7" name="Acrobat Document" r:id="rId5" imgW="3076575" imgH="5648325" progId="AcroExch.Document.11">
                  <p:embed/>
                </p:oleObj>
              </mc:Choice>
              <mc:Fallback>
                <p:oleObj name="Acrobat Document" r:id="rId5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0947" y="865402"/>
                        <a:ext cx="2076486" cy="3796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152"/>
            <a:ext cx="8408257" cy="85725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Dispersion images for reliability</a:t>
            </a:r>
          </a:p>
        </p:txBody>
      </p:sp>
      <p:pic>
        <p:nvPicPr>
          <p:cNvPr id="4" name="Picture 3" descr="pair2a-n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191" y="841436"/>
            <a:ext cx="2690547" cy="4278098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46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7084308" y="2141375"/>
            <a:ext cx="0" cy="272922"/>
          </a:xfrm>
          <a:prstGeom prst="line">
            <a:avLst/>
          </a:prstGeom>
          <a:ln w="571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922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spersion2b-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72" y="853767"/>
            <a:ext cx="5165268" cy="3986784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8970819"/>
              </p:ext>
            </p:extLst>
          </p:nvPr>
        </p:nvGraphicFramePr>
        <p:xfrm>
          <a:off x="6390947" y="865402"/>
          <a:ext cx="2076486" cy="379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1" name="Acrobat Document" r:id="rId5" imgW="3076575" imgH="5648325" progId="AcroExch.Document.11">
                  <p:embed/>
                </p:oleObj>
              </mc:Choice>
              <mc:Fallback>
                <p:oleObj name="Acrobat Document" r:id="rId5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0947" y="865402"/>
                        <a:ext cx="2076486" cy="3796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152"/>
            <a:ext cx="8408257" cy="85725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Dispersion images for reliability</a:t>
            </a:r>
          </a:p>
        </p:txBody>
      </p:sp>
      <p:pic>
        <p:nvPicPr>
          <p:cNvPr id="4" name="Picture 3" descr="pair2b-n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406" y="841436"/>
            <a:ext cx="2690547" cy="427809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47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6989853" y="2120381"/>
            <a:ext cx="0" cy="272922"/>
          </a:xfrm>
          <a:prstGeom prst="line">
            <a:avLst/>
          </a:prstGeom>
          <a:ln w="571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42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40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Dispersion images: observations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457200" y="875489"/>
            <a:ext cx="8229600" cy="3891773"/>
          </a:xfrm>
        </p:spPr>
        <p:txBody>
          <a:bodyPr>
            <a:normAutofit/>
          </a:bodyPr>
          <a:lstStyle/>
          <a:p>
            <a:r>
              <a:rPr lang="en-US" dirty="0" smtClean="0"/>
              <a:t>Nearby virtual source-receiver paths display similar patterns</a:t>
            </a:r>
          </a:p>
          <a:p>
            <a:pPr lvl="1"/>
            <a:r>
              <a:rPr lang="en-US" dirty="0" smtClean="0"/>
              <a:t>Recovering </a:t>
            </a:r>
            <a:r>
              <a:rPr lang="en-US" dirty="0" smtClean="0"/>
              <a:t>consistent and stable </a:t>
            </a:r>
            <a:r>
              <a:rPr lang="en-US" dirty="0" smtClean="0"/>
              <a:t>EGFs</a:t>
            </a:r>
          </a:p>
          <a:p>
            <a:r>
              <a:rPr lang="en-US" dirty="0"/>
              <a:t>Smoother </a:t>
            </a:r>
            <a:r>
              <a:rPr lang="en-US" smtClean="0"/>
              <a:t>EGFs when parallel </a:t>
            </a:r>
            <a:r>
              <a:rPr lang="en-US" dirty="0"/>
              <a:t>to the highway rather than perpendicular</a:t>
            </a:r>
          </a:p>
          <a:p>
            <a:pPr lvl="1"/>
            <a:r>
              <a:rPr lang="en-US" dirty="0"/>
              <a:t>More energy in the Fresnel zones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27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persion1b-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47" y="1243739"/>
            <a:ext cx="1836276" cy="1417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40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Dispersion images: observations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452337" y="1243739"/>
            <a:ext cx="8080896" cy="2961693"/>
            <a:chOff x="452337" y="1243739"/>
            <a:chExt cx="8080896" cy="2961693"/>
          </a:xfrm>
        </p:grpSpPr>
        <p:pic>
          <p:nvPicPr>
            <p:cNvPr id="6" name="Picture 5" descr="dispersion1a-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791867"/>
              <a:ext cx="1831412" cy="1413565"/>
            </a:xfrm>
            <a:prstGeom prst="rect">
              <a:avLst/>
            </a:prstGeom>
          </p:spPr>
        </p:pic>
        <p:pic>
          <p:nvPicPr>
            <p:cNvPr id="13" name="Picture 12" descr="dispersion1b-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337" y="1243739"/>
              <a:ext cx="1836275" cy="1417320"/>
            </a:xfrm>
            <a:prstGeom prst="rect">
              <a:avLst/>
            </a:prstGeom>
          </p:spPr>
        </p:pic>
        <p:pic>
          <p:nvPicPr>
            <p:cNvPr id="16" name="Picture 15" descr="dispersion2b-e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793" y="1243739"/>
              <a:ext cx="1836276" cy="1417320"/>
            </a:xfrm>
            <a:prstGeom prst="rect">
              <a:avLst/>
            </a:prstGeom>
          </p:spPr>
        </p:pic>
        <p:pic>
          <p:nvPicPr>
            <p:cNvPr id="17" name="Picture 16" descr="dispersion2a-e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793" y="2788112"/>
              <a:ext cx="1836276" cy="1417320"/>
            </a:xfrm>
            <a:prstGeom prst="rect">
              <a:avLst/>
            </a:prstGeom>
          </p:spPr>
        </p:pic>
        <p:pic>
          <p:nvPicPr>
            <p:cNvPr id="18" name="Picture 17" descr="dispersion2a-n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6957" y="2788112"/>
              <a:ext cx="1836276" cy="1417320"/>
            </a:xfrm>
            <a:prstGeom prst="rect">
              <a:avLst/>
            </a:prstGeom>
          </p:spPr>
        </p:pic>
        <p:pic>
          <p:nvPicPr>
            <p:cNvPr id="19" name="Picture 18" descr="dispersion2b-n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6957" y="1243739"/>
              <a:ext cx="1836276" cy="1417320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A45F4-6732-A64F-BF96-0812D5D65D12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4" descr="dispersion1a-s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47" y="2791867"/>
            <a:ext cx="1836276" cy="141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31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244722" y="-255845"/>
            <a:ext cx="6510926" cy="5393499"/>
            <a:chOff x="4191000" y="-45720"/>
            <a:chExt cx="8394191" cy="6953550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94314502"/>
                </p:ext>
              </p:extLst>
            </p:nvPr>
          </p:nvGraphicFramePr>
          <p:xfrm>
            <a:off x="5027854" y="381000"/>
            <a:ext cx="3657598" cy="556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4" name="Acrobat Document" r:id="rId3" imgW="3076575" imgH="5648325" progId="AcroExch.Document.11">
                    <p:embed/>
                  </p:oleObj>
                </mc:Choice>
                <mc:Fallback>
                  <p:oleObj name="Acrobat Document" r:id="rId3" imgW="3076575" imgH="5648325" progId="AcroExch.Document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27854" y="381000"/>
                          <a:ext cx="3657598" cy="556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7" name="Picture 6" descr="sh-noise-movie.gif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-45720"/>
              <a:ext cx="8394191" cy="690204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75839" y="6431670"/>
              <a:ext cx="1066800" cy="476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Andale Mono"/>
                  <a:cs typeface="Andale Mono"/>
                </a:rPr>
                <a:t>(s)</a:t>
              </a:r>
              <a:endParaRPr lang="en-US" dirty="0">
                <a:solidFill>
                  <a:srgbClr val="000000"/>
                </a:solidFill>
                <a:latin typeface="Andale Mono"/>
                <a:cs typeface="Andale Mono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Long Beach array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5402"/>
            <a:ext cx="4763384" cy="372922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8.5 x 4 km</a:t>
            </a:r>
            <a:r>
              <a:rPr lang="en-US" baseline="30000" dirty="0" smtClean="0"/>
              <a:t>2</a:t>
            </a:r>
            <a:r>
              <a:rPr lang="en-US" dirty="0" smtClean="0"/>
              <a:t> region</a:t>
            </a:r>
          </a:p>
          <a:p>
            <a:r>
              <a:rPr lang="en-US" dirty="0" smtClean="0"/>
              <a:t>2400-3000 vertical-component geophones</a:t>
            </a:r>
          </a:p>
          <a:p>
            <a:r>
              <a:rPr lang="en-US" dirty="0" smtClean="0"/>
              <a:t>100 m average station spacing</a:t>
            </a:r>
          </a:p>
          <a:p>
            <a:r>
              <a:rPr lang="en-US" dirty="0" smtClean="0"/>
              <a:t>3 months of continuous (24 </a:t>
            </a:r>
            <a:r>
              <a:rPr lang="en-US" dirty="0" err="1" smtClean="0"/>
              <a:t>hr</a:t>
            </a:r>
            <a:r>
              <a:rPr lang="en-US" dirty="0" smtClean="0"/>
              <a:t>/day) recording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79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dispersion1b-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47" y="1243739"/>
            <a:ext cx="1836276" cy="1417320"/>
          </a:xfrm>
          <a:prstGeom prst="rect">
            <a:avLst/>
          </a:prstGeom>
        </p:spPr>
      </p:pic>
      <p:pic>
        <p:nvPicPr>
          <p:cNvPr id="30" name="Picture 29" descr="dispersion1a-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47" y="2791867"/>
            <a:ext cx="1836276" cy="141732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52337" y="1243739"/>
            <a:ext cx="8080896" cy="2961693"/>
            <a:chOff x="452337" y="1243739"/>
            <a:chExt cx="8080896" cy="2961693"/>
          </a:xfrm>
        </p:grpSpPr>
        <p:pic>
          <p:nvPicPr>
            <p:cNvPr id="21" name="Picture 20" descr="dispersion1a-e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791867"/>
              <a:ext cx="1831412" cy="1413565"/>
            </a:xfrm>
            <a:prstGeom prst="rect">
              <a:avLst/>
            </a:prstGeom>
          </p:spPr>
        </p:pic>
        <p:pic>
          <p:nvPicPr>
            <p:cNvPr id="22" name="Picture 21" descr="dispersion1b-e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337" y="1243739"/>
              <a:ext cx="1836275" cy="1417320"/>
            </a:xfrm>
            <a:prstGeom prst="rect">
              <a:avLst/>
            </a:prstGeom>
          </p:spPr>
        </p:pic>
        <p:pic>
          <p:nvPicPr>
            <p:cNvPr id="25" name="Picture 24" descr="dispersion2b-e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793" y="1243739"/>
              <a:ext cx="1836276" cy="1417320"/>
            </a:xfrm>
            <a:prstGeom prst="rect">
              <a:avLst/>
            </a:prstGeom>
          </p:spPr>
        </p:pic>
        <p:pic>
          <p:nvPicPr>
            <p:cNvPr id="26" name="Picture 25" descr="dispersion2a-e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793" y="2788112"/>
              <a:ext cx="1836276" cy="1417320"/>
            </a:xfrm>
            <a:prstGeom prst="rect">
              <a:avLst/>
            </a:prstGeom>
          </p:spPr>
        </p:pic>
        <p:pic>
          <p:nvPicPr>
            <p:cNvPr id="27" name="Picture 26" descr="dispersion2a-n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6957" y="2788112"/>
              <a:ext cx="1836276" cy="1417320"/>
            </a:xfrm>
            <a:prstGeom prst="rect">
              <a:avLst/>
            </a:prstGeom>
          </p:spPr>
        </p:pic>
        <p:pic>
          <p:nvPicPr>
            <p:cNvPr id="28" name="Picture 27" descr="dispersion2b-n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6957" y="1243739"/>
              <a:ext cx="1836276" cy="141732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40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Dispersion images: observations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651565" y="1612348"/>
            <a:ext cx="1016000" cy="651565"/>
          </a:xfrm>
          <a:custGeom>
            <a:avLst/>
            <a:gdLst>
              <a:gd name="connsiteX0" fmla="*/ 0 w 1016000"/>
              <a:gd name="connsiteY0" fmla="*/ 0 h 651565"/>
              <a:gd name="connsiteX1" fmla="*/ 242957 w 1016000"/>
              <a:gd name="connsiteY1" fmla="*/ 419652 h 651565"/>
              <a:gd name="connsiteX2" fmla="*/ 1016000 w 1016000"/>
              <a:gd name="connsiteY2" fmla="*/ 651565 h 651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6000" h="651565">
                <a:moveTo>
                  <a:pt x="0" y="0"/>
                </a:moveTo>
                <a:cubicBezTo>
                  <a:pt x="36812" y="155529"/>
                  <a:pt x="73624" y="311058"/>
                  <a:pt x="242957" y="419652"/>
                </a:cubicBezTo>
                <a:cubicBezTo>
                  <a:pt x="412290" y="528246"/>
                  <a:pt x="868754" y="596348"/>
                  <a:pt x="1016000" y="651565"/>
                </a:cubicBez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651565" y="3134139"/>
            <a:ext cx="1016000" cy="651565"/>
          </a:xfrm>
          <a:custGeom>
            <a:avLst/>
            <a:gdLst>
              <a:gd name="connsiteX0" fmla="*/ 0 w 1016000"/>
              <a:gd name="connsiteY0" fmla="*/ 0 h 651565"/>
              <a:gd name="connsiteX1" fmla="*/ 242957 w 1016000"/>
              <a:gd name="connsiteY1" fmla="*/ 419652 h 651565"/>
              <a:gd name="connsiteX2" fmla="*/ 1016000 w 1016000"/>
              <a:gd name="connsiteY2" fmla="*/ 651565 h 651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6000" h="651565">
                <a:moveTo>
                  <a:pt x="0" y="0"/>
                </a:moveTo>
                <a:cubicBezTo>
                  <a:pt x="36812" y="155529"/>
                  <a:pt x="73624" y="311058"/>
                  <a:pt x="242957" y="419652"/>
                </a:cubicBezTo>
                <a:cubicBezTo>
                  <a:pt x="412290" y="528246"/>
                  <a:pt x="868754" y="596348"/>
                  <a:pt x="1016000" y="651565"/>
                </a:cubicBez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779449" y="1612348"/>
            <a:ext cx="1016000" cy="651565"/>
          </a:xfrm>
          <a:custGeom>
            <a:avLst/>
            <a:gdLst>
              <a:gd name="connsiteX0" fmla="*/ 0 w 1016000"/>
              <a:gd name="connsiteY0" fmla="*/ 0 h 651565"/>
              <a:gd name="connsiteX1" fmla="*/ 242957 w 1016000"/>
              <a:gd name="connsiteY1" fmla="*/ 419652 h 651565"/>
              <a:gd name="connsiteX2" fmla="*/ 1016000 w 1016000"/>
              <a:gd name="connsiteY2" fmla="*/ 651565 h 651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6000" h="651565">
                <a:moveTo>
                  <a:pt x="0" y="0"/>
                </a:moveTo>
                <a:cubicBezTo>
                  <a:pt x="36812" y="155529"/>
                  <a:pt x="73624" y="311058"/>
                  <a:pt x="242957" y="419652"/>
                </a:cubicBezTo>
                <a:cubicBezTo>
                  <a:pt x="412290" y="528246"/>
                  <a:pt x="868754" y="596348"/>
                  <a:pt x="1016000" y="651565"/>
                </a:cubicBez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943060" y="1634435"/>
            <a:ext cx="1016000" cy="651565"/>
          </a:xfrm>
          <a:custGeom>
            <a:avLst/>
            <a:gdLst>
              <a:gd name="connsiteX0" fmla="*/ 0 w 1016000"/>
              <a:gd name="connsiteY0" fmla="*/ 0 h 651565"/>
              <a:gd name="connsiteX1" fmla="*/ 242957 w 1016000"/>
              <a:gd name="connsiteY1" fmla="*/ 419652 h 651565"/>
              <a:gd name="connsiteX2" fmla="*/ 1016000 w 1016000"/>
              <a:gd name="connsiteY2" fmla="*/ 651565 h 651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6000" h="651565">
                <a:moveTo>
                  <a:pt x="0" y="0"/>
                </a:moveTo>
                <a:cubicBezTo>
                  <a:pt x="36812" y="155529"/>
                  <a:pt x="73624" y="311058"/>
                  <a:pt x="242957" y="419652"/>
                </a:cubicBezTo>
                <a:cubicBezTo>
                  <a:pt x="412290" y="528246"/>
                  <a:pt x="868754" y="596348"/>
                  <a:pt x="1016000" y="651565"/>
                </a:cubicBez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6950764" y="1634435"/>
            <a:ext cx="1016000" cy="651565"/>
          </a:xfrm>
          <a:custGeom>
            <a:avLst/>
            <a:gdLst>
              <a:gd name="connsiteX0" fmla="*/ 0 w 1016000"/>
              <a:gd name="connsiteY0" fmla="*/ 0 h 651565"/>
              <a:gd name="connsiteX1" fmla="*/ 242957 w 1016000"/>
              <a:gd name="connsiteY1" fmla="*/ 419652 h 651565"/>
              <a:gd name="connsiteX2" fmla="*/ 1016000 w 1016000"/>
              <a:gd name="connsiteY2" fmla="*/ 651565 h 651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6000" h="651565">
                <a:moveTo>
                  <a:pt x="0" y="0"/>
                </a:moveTo>
                <a:cubicBezTo>
                  <a:pt x="36812" y="155529"/>
                  <a:pt x="73624" y="311058"/>
                  <a:pt x="242957" y="419652"/>
                </a:cubicBezTo>
                <a:cubicBezTo>
                  <a:pt x="412290" y="528246"/>
                  <a:pt x="868754" y="596348"/>
                  <a:pt x="1016000" y="651565"/>
                </a:cubicBez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779449" y="3145182"/>
            <a:ext cx="1016000" cy="651565"/>
          </a:xfrm>
          <a:custGeom>
            <a:avLst/>
            <a:gdLst>
              <a:gd name="connsiteX0" fmla="*/ 0 w 1016000"/>
              <a:gd name="connsiteY0" fmla="*/ 0 h 651565"/>
              <a:gd name="connsiteX1" fmla="*/ 242957 w 1016000"/>
              <a:gd name="connsiteY1" fmla="*/ 419652 h 651565"/>
              <a:gd name="connsiteX2" fmla="*/ 1016000 w 1016000"/>
              <a:gd name="connsiteY2" fmla="*/ 651565 h 651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6000" h="651565">
                <a:moveTo>
                  <a:pt x="0" y="0"/>
                </a:moveTo>
                <a:cubicBezTo>
                  <a:pt x="36812" y="155529"/>
                  <a:pt x="73624" y="311058"/>
                  <a:pt x="242957" y="419652"/>
                </a:cubicBezTo>
                <a:cubicBezTo>
                  <a:pt x="412290" y="528246"/>
                  <a:pt x="868754" y="596348"/>
                  <a:pt x="1016000" y="651565"/>
                </a:cubicBez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4943060" y="3251199"/>
            <a:ext cx="1016000" cy="651565"/>
          </a:xfrm>
          <a:custGeom>
            <a:avLst/>
            <a:gdLst>
              <a:gd name="connsiteX0" fmla="*/ 0 w 1016000"/>
              <a:gd name="connsiteY0" fmla="*/ 0 h 651565"/>
              <a:gd name="connsiteX1" fmla="*/ 242957 w 1016000"/>
              <a:gd name="connsiteY1" fmla="*/ 419652 h 651565"/>
              <a:gd name="connsiteX2" fmla="*/ 1016000 w 1016000"/>
              <a:gd name="connsiteY2" fmla="*/ 651565 h 651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6000" h="651565">
                <a:moveTo>
                  <a:pt x="0" y="0"/>
                </a:moveTo>
                <a:cubicBezTo>
                  <a:pt x="36812" y="155529"/>
                  <a:pt x="73624" y="311058"/>
                  <a:pt x="242957" y="419652"/>
                </a:cubicBezTo>
                <a:cubicBezTo>
                  <a:pt x="412290" y="528246"/>
                  <a:pt x="868754" y="596348"/>
                  <a:pt x="1016000" y="651565"/>
                </a:cubicBez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6950764" y="3145182"/>
            <a:ext cx="1016000" cy="651565"/>
          </a:xfrm>
          <a:custGeom>
            <a:avLst/>
            <a:gdLst>
              <a:gd name="connsiteX0" fmla="*/ 0 w 1016000"/>
              <a:gd name="connsiteY0" fmla="*/ 0 h 651565"/>
              <a:gd name="connsiteX1" fmla="*/ 242957 w 1016000"/>
              <a:gd name="connsiteY1" fmla="*/ 419652 h 651565"/>
              <a:gd name="connsiteX2" fmla="*/ 1016000 w 1016000"/>
              <a:gd name="connsiteY2" fmla="*/ 651565 h 651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6000" h="651565">
                <a:moveTo>
                  <a:pt x="0" y="0"/>
                </a:moveTo>
                <a:cubicBezTo>
                  <a:pt x="36812" y="155529"/>
                  <a:pt x="73624" y="311058"/>
                  <a:pt x="242957" y="419652"/>
                </a:cubicBezTo>
                <a:cubicBezTo>
                  <a:pt x="412290" y="528246"/>
                  <a:pt x="868754" y="596348"/>
                  <a:pt x="1016000" y="651565"/>
                </a:cubicBez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A45F4-6732-A64F-BF96-0812D5D65D1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66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dispersion1b-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47" y="1243739"/>
            <a:ext cx="1836276" cy="1417320"/>
          </a:xfrm>
          <a:prstGeom prst="rect">
            <a:avLst/>
          </a:prstGeom>
        </p:spPr>
      </p:pic>
      <p:pic>
        <p:nvPicPr>
          <p:cNvPr id="32" name="Picture 31" descr="dispersion1a-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47" y="2791867"/>
            <a:ext cx="1836276" cy="141732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52337" y="1243739"/>
            <a:ext cx="8080896" cy="2961693"/>
            <a:chOff x="452337" y="1243739"/>
            <a:chExt cx="8080896" cy="2961693"/>
          </a:xfrm>
        </p:grpSpPr>
        <p:pic>
          <p:nvPicPr>
            <p:cNvPr id="23" name="Picture 22" descr="dispersion1a-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791867"/>
              <a:ext cx="1831412" cy="1413565"/>
            </a:xfrm>
            <a:prstGeom prst="rect">
              <a:avLst/>
            </a:prstGeom>
          </p:spPr>
        </p:pic>
        <p:pic>
          <p:nvPicPr>
            <p:cNvPr id="24" name="Picture 23" descr="dispersion1b-e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337" y="1243739"/>
              <a:ext cx="1836275" cy="1417320"/>
            </a:xfrm>
            <a:prstGeom prst="rect">
              <a:avLst/>
            </a:prstGeom>
          </p:spPr>
        </p:pic>
        <p:pic>
          <p:nvPicPr>
            <p:cNvPr id="27" name="Picture 26" descr="dispersion2b-e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793" y="1243739"/>
              <a:ext cx="1836276" cy="1417320"/>
            </a:xfrm>
            <a:prstGeom prst="rect">
              <a:avLst/>
            </a:prstGeom>
          </p:spPr>
        </p:pic>
        <p:pic>
          <p:nvPicPr>
            <p:cNvPr id="28" name="Picture 27" descr="dispersion2a-e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793" y="2788112"/>
              <a:ext cx="1836276" cy="1417320"/>
            </a:xfrm>
            <a:prstGeom prst="rect">
              <a:avLst/>
            </a:prstGeom>
          </p:spPr>
        </p:pic>
        <p:pic>
          <p:nvPicPr>
            <p:cNvPr id="29" name="Picture 28" descr="dispersion2a-n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6957" y="2788112"/>
              <a:ext cx="1836276" cy="1417320"/>
            </a:xfrm>
            <a:prstGeom prst="rect">
              <a:avLst/>
            </a:prstGeom>
          </p:spPr>
        </p:pic>
        <p:pic>
          <p:nvPicPr>
            <p:cNvPr id="30" name="Picture 29" descr="dispersion2b-n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6957" y="1243739"/>
              <a:ext cx="1836276" cy="141732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40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Dispersion images: observations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557130" y="1369391"/>
            <a:ext cx="0" cy="1292088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652533" y="1369391"/>
            <a:ext cx="0" cy="1292088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93408" y="1369391"/>
            <a:ext cx="0" cy="1292088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820991" y="1369391"/>
            <a:ext cx="0" cy="1292088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52712" y="2913344"/>
            <a:ext cx="0" cy="1292088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648115" y="2913344"/>
            <a:ext cx="0" cy="1292088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88990" y="2913344"/>
            <a:ext cx="0" cy="1292088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16573" y="2913344"/>
            <a:ext cx="0" cy="1292088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A45F4-6732-A64F-BF96-0812D5D65D1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6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40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Arrival time </a:t>
            </a:r>
            <a:r>
              <a:rPr lang="en-US" dirty="0" err="1" smtClean="0"/>
              <a:t>vs</a:t>
            </a:r>
            <a:r>
              <a:rPr lang="en-US" dirty="0" smtClean="0"/>
              <a:t> azimuth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457200" y="937301"/>
            <a:ext cx="8229600" cy="3603762"/>
          </a:xfrm>
        </p:spPr>
        <p:txBody>
          <a:bodyPr>
            <a:normAutofit/>
          </a:bodyPr>
          <a:lstStyle/>
          <a:p>
            <a:r>
              <a:rPr lang="en-US" dirty="0" smtClean="0"/>
              <a:t>Plot arrival time as a function of virtual source-receiver </a:t>
            </a:r>
            <a:r>
              <a:rPr lang="en-US" dirty="0" smtClean="0"/>
              <a:t>azimuth</a:t>
            </a:r>
          </a:p>
          <a:p>
            <a:pPr lvl="1"/>
            <a:r>
              <a:rPr lang="en-US" dirty="0" smtClean="0"/>
              <a:t>To determine reliability of arrival times from different azimuths at different frequencies</a:t>
            </a:r>
            <a:endParaRPr lang="en-US" dirty="0" smtClean="0"/>
          </a:p>
          <a:p>
            <a:pPr lvl="1"/>
            <a:r>
              <a:rPr lang="en-US" dirty="0" smtClean="0"/>
              <a:t>Select ring of receivers 1.1 km away from the virtual source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35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7216736" y="2293075"/>
            <a:ext cx="911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±180</a:t>
            </a:r>
            <a:endParaRPr lang="en-US" sz="2400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7093423"/>
              </p:ext>
            </p:extLst>
          </p:nvPr>
        </p:nvGraphicFramePr>
        <p:xfrm>
          <a:off x="926841" y="875490"/>
          <a:ext cx="2076486" cy="379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1" name="Acrobat Document" r:id="rId3" imgW="3076575" imgH="5648325" progId="AcroExch.Document.11">
                  <p:embed/>
                </p:oleObj>
              </mc:Choice>
              <mc:Fallback>
                <p:oleObj name="Acrobat Document" r:id="rId3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6841" y="875490"/>
                        <a:ext cx="2076486" cy="3796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457674"/>
              </p:ext>
            </p:extLst>
          </p:nvPr>
        </p:nvGraphicFramePr>
        <p:xfrm>
          <a:off x="4871312" y="847267"/>
          <a:ext cx="2076486" cy="379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2" name="Acrobat Document" r:id="rId5" imgW="3076575" imgH="5648325" progId="AcroExch.Document.11">
                  <p:embed/>
                </p:oleObj>
              </mc:Choice>
              <mc:Fallback>
                <p:oleObj name="Acrobat Document" r:id="rId5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1312" y="847267"/>
                        <a:ext cx="2076486" cy="3796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4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Northern stations</a:t>
            </a:r>
            <a:endParaRPr lang="en-US" dirty="0"/>
          </a:p>
        </p:txBody>
      </p:sp>
      <p:pic>
        <p:nvPicPr>
          <p:cNvPr id="11" name="Picture 10" descr="ring1a-overlay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066" y="833879"/>
            <a:ext cx="2685610" cy="4270248"/>
          </a:xfrm>
          <a:prstGeom prst="rect">
            <a:avLst/>
          </a:prstGeom>
        </p:spPr>
      </p:pic>
      <p:pic>
        <p:nvPicPr>
          <p:cNvPr id="12" name="Picture 11" descr="ring1b-overlay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68261"/>
            <a:ext cx="2685611" cy="427024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8262471" y="2249127"/>
            <a:ext cx="0" cy="607025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990538" y="2552640"/>
            <a:ext cx="543859" cy="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050302" y="1787462"/>
            <a:ext cx="597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90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7963647" y="2916518"/>
            <a:ext cx="597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-90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8501678" y="2298639"/>
            <a:ext cx="911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02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40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Arrival time </a:t>
            </a:r>
            <a:r>
              <a:rPr lang="en-US" dirty="0" err="1" smtClean="0"/>
              <a:t>vs</a:t>
            </a:r>
            <a:r>
              <a:rPr lang="en-US" dirty="0" smtClean="0"/>
              <a:t> azimuth: 3 Hz</a:t>
            </a:r>
            <a:endParaRPr lang="en-US" dirty="0"/>
          </a:p>
        </p:txBody>
      </p:sp>
      <p:pic>
        <p:nvPicPr>
          <p:cNvPr id="7" name="Picture 6" descr="azi1a-tt-snap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06" y="1429488"/>
            <a:ext cx="3780780" cy="2918175"/>
          </a:xfrm>
          <a:prstGeom prst="rect">
            <a:avLst/>
          </a:prstGeom>
        </p:spPr>
      </p:pic>
      <p:pic>
        <p:nvPicPr>
          <p:cNvPr id="8" name="Picture 7" descr="azi1b-tt-snap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51" y="1429488"/>
            <a:ext cx="3791022" cy="292608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54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091275" y="1920904"/>
            <a:ext cx="99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250 m/s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91275" y="2797593"/>
            <a:ext cx="99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m/s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4229604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15376" y="4214133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68578" y="4219482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09239" y="4229604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67415" y="4214133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617" y="4219482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802536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091275" y="1920904"/>
            <a:ext cx="99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250 m/s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091275" y="2797593"/>
            <a:ext cx="99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m/s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40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Arrival time </a:t>
            </a:r>
            <a:r>
              <a:rPr lang="en-US" dirty="0" err="1" smtClean="0"/>
              <a:t>vs</a:t>
            </a:r>
            <a:r>
              <a:rPr lang="en-US" dirty="0" smtClean="0"/>
              <a:t> azimuth: 3 Hz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55</a:t>
            </a:fld>
            <a:endParaRPr lang="en-US"/>
          </a:p>
        </p:txBody>
      </p:sp>
      <p:pic>
        <p:nvPicPr>
          <p:cNvPr id="10" name="Picture 9" descr="azi1a-tt-snap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06" y="1429488"/>
            <a:ext cx="3780780" cy="2918175"/>
          </a:xfrm>
          <a:prstGeom prst="rect">
            <a:avLst/>
          </a:prstGeom>
        </p:spPr>
      </p:pic>
      <p:pic>
        <p:nvPicPr>
          <p:cNvPr id="11" name="Picture 10" descr="azi1b-tt-snap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51" y="1429488"/>
            <a:ext cx="3791022" cy="292608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77906" y="1953159"/>
            <a:ext cx="8656918" cy="0"/>
          </a:xfrm>
          <a:prstGeom prst="line">
            <a:avLst/>
          </a:prstGeom>
          <a:ln w="762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77906" y="2422159"/>
            <a:ext cx="8656918" cy="0"/>
          </a:xfrm>
          <a:prstGeom prst="line">
            <a:avLst/>
          </a:prstGeom>
          <a:ln w="762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7200" y="4229604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15376" y="4214133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68578" y="4219482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09239" y="4229604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967415" y="4214133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620617" y="4219482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636064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40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Arrival time </a:t>
            </a:r>
            <a:r>
              <a:rPr lang="en-US" dirty="0" err="1" smtClean="0"/>
              <a:t>vs</a:t>
            </a:r>
            <a:r>
              <a:rPr lang="en-US" dirty="0" smtClean="0"/>
              <a:t> azimuth: 4 Hz</a:t>
            </a:r>
            <a:endParaRPr lang="en-US" dirty="0"/>
          </a:p>
        </p:txBody>
      </p:sp>
      <p:pic>
        <p:nvPicPr>
          <p:cNvPr id="5" name="Picture 4" descr="azi1a-tt-snap.pd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99" y="1426464"/>
            <a:ext cx="3791022" cy="2926080"/>
          </a:xfrm>
          <a:prstGeom prst="rect">
            <a:avLst/>
          </a:prstGeom>
        </p:spPr>
      </p:pic>
      <p:pic>
        <p:nvPicPr>
          <p:cNvPr id="6" name="Picture 5" descr="azi1b-tt-sna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344" y="1426464"/>
            <a:ext cx="3791022" cy="292608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56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91275" y="1920904"/>
            <a:ext cx="99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250 m/s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91275" y="2797593"/>
            <a:ext cx="99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m/s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4229604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15376" y="4214133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68578" y="4219482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09239" y="4229604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67415" y="4214133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617" y="4219482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573142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zi1a-tt-sn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99" y="1426464"/>
            <a:ext cx="3791022" cy="2926080"/>
          </a:xfrm>
          <a:prstGeom prst="rect">
            <a:avLst/>
          </a:prstGeom>
        </p:spPr>
      </p:pic>
      <p:pic>
        <p:nvPicPr>
          <p:cNvPr id="10" name="Picture 9" descr="azi1b-tt-sna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344" y="1426464"/>
            <a:ext cx="3791022" cy="29260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91275" y="1920904"/>
            <a:ext cx="99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250 m/s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91275" y="2797593"/>
            <a:ext cx="99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m/s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40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Arrival time </a:t>
            </a:r>
            <a:r>
              <a:rPr lang="en-US" dirty="0" err="1" smtClean="0"/>
              <a:t>vs</a:t>
            </a:r>
            <a:r>
              <a:rPr lang="en-US" dirty="0" smtClean="0"/>
              <a:t> azimuth: 4 Hz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77906" y="1651500"/>
            <a:ext cx="8656918" cy="0"/>
          </a:xfrm>
          <a:prstGeom prst="line">
            <a:avLst/>
          </a:prstGeom>
          <a:ln w="762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77906" y="2227924"/>
            <a:ext cx="8656918" cy="0"/>
          </a:xfrm>
          <a:prstGeom prst="line">
            <a:avLst/>
          </a:prstGeom>
          <a:ln w="762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57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" y="4229604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15376" y="4214133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868578" y="4219482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09239" y="4229604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967415" y="4214133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620617" y="4219482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178873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40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Arrival time </a:t>
            </a:r>
            <a:r>
              <a:rPr lang="en-US" dirty="0" err="1" smtClean="0"/>
              <a:t>vs</a:t>
            </a:r>
            <a:r>
              <a:rPr lang="en-US" dirty="0" smtClean="0"/>
              <a:t> azimuth: 5 Hz</a:t>
            </a:r>
            <a:endParaRPr lang="en-US" dirty="0"/>
          </a:p>
        </p:txBody>
      </p:sp>
      <p:pic>
        <p:nvPicPr>
          <p:cNvPr id="3" name="Picture 2" descr="azi1a-tt-snap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" y="1426464"/>
            <a:ext cx="3791022" cy="2926080"/>
          </a:xfrm>
          <a:prstGeom prst="rect">
            <a:avLst/>
          </a:prstGeom>
        </p:spPr>
      </p:pic>
      <p:pic>
        <p:nvPicPr>
          <p:cNvPr id="4" name="Picture 3" descr="azi1b-tt-snap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65" y="1426464"/>
            <a:ext cx="3791022" cy="292608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58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91275" y="1920904"/>
            <a:ext cx="99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250 m/s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91275" y="2797593"/>
            <a:ext cx="99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m/s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4229604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15376" y="4214133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68578" y="4219482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09239" y="4229604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67415" y="4214133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617" y="4219482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755725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3029271"/>
              </p:ext>
            </p:extLst>
          </p:nvPr>
        </p:nvGraphicFramePr>
        <p:xfrm>
          <a:off x="938956" y="875490"/>
          <a:ext cx="2076486" cy="379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15" name="Acrobat Document" r:id="rId3" imgW="3076575" imgH="5648325" progId="AcroExch.Document.11">
                  <p:embed/>
                </p:oleObj>
              </mc:Choice>
              <mc:Fallback>
                <p:oleObj name="Acrobat Document" r:id="rId3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8956" y="875490"/>
                        <a:ext cx="2076486" cy="3796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9529298"/>
              </p:ext>
            </p:extLst>
          </p:nvPr>
        </p:nvGraphicFramePr>
        <p:xfrm>
          <a:off x="4883427" y="847267"/>
          <a:ext cx="2076486" cy="379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16" name="Acrobat Document" r:id="rId5" imgW="3076575" imgH="5648325" progId="AcroExch.Document.11">
                  <p:embed/>
                </p:oleObj>
              </mc:Choice>
              <mc:Fallback>
                <p:oleObj name="Acrobat Document" r:id="rId5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3427" y="847267"/>
                        <a:ext cx="2076486" cy="3796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4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Southern stations</a:t>
            </a:r>
            <a:endParaRPr lang="en-US" dirty="0"/>
          </a:p>
        </p:txBody>
      </p:sp>
      <p:pic>
        <p:nvPicPr>
          <p:cNvPr id="7" name="Picture 6" descr="ring2a-overlay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966" y="845608"/>
            <a:ext cx="2685610" cy="4270248"/>
          </a:xfrm>
          <a:prstGeom prst="rect">
            <a:avLst/>
          </a:prstGeom>
        </p:spPr>
      </p:pic>
      <p:pic>
        <p:nvPicPr>
          <p:cNvPr id="8" name="Picture 7" descr="ring2b-overlay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60549"/>
            <a:ext cx="2685610" cy="42702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16736" y="2293075"/>
            <a:ext cx="911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±180</a:t>
            </a:r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262471" y="2249127"/>
            <a:ext cx="0" cy="607025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990538" y="2552640"/>
            <a:ext cx="543859" cy="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50302" y="1787462"/>
            <a:ext cx="597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90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963647" y="2916518"/>
            <a:ext cx="597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-90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59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501678" y="2298639"/>
            <a:ext cx="911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9494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sh-ph2-down-tp-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938" y="732192"/>
            <a:ext cx="1361547" cy="4315069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5169764"/>
              </p:ext>
            </p:extLst>
          </p:nvPr>
        </p:nvGraphicFramePr>
        <p:xfrm>
          <a:off x="1513602" y="931212"/>
          <a:ext cx="1934419" cy="3592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34" name="Acrobat Document" r:id="rId4" imgW="2907000" imgH="5337000" progId="AcroExch.Document.11">
                  <p:embed/>
                </p:oleObj>
              </mc:Choice>
              <mc:Fallback>
                <p:oleObj name="Acrobat Document" r:id="rId4" imgW="2907000" imgH="5337000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602" y="931212"/>
                        <a:ext cx="1934419" cy="35924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err="1" smtClean="0"/>
              <a:t>Beamforming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496671" y="1513523"/>
            <a:ext cx="1741818" cy="290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547350" y="2464982"/>
            <a:ext cx="1612142" cy="38438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319715" y="3065792"/>
            <a:ext cx="1918774" cy="94411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5400000">
            <a:off x="3813006" y="2791716"/>
            <a:ext cx="1409363" cy="2771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-4    -2      0      2     4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801339" y="399612"/>
            <a:ext cx="812749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/>
              <a:t>p</a:t>
            </a:r>
            <a:r>
              <a:rPr lang="en-US" sz="1200" dirty="0" err="1" smtClean="0"/>
              <a:t>x</a:t>
            </a:r>
            <a:r>
              <a:rPr lang="en-US" sz="1200" dirty="0" smtClean="0"/>
              <a:t> (s/km)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4498009" y="2177637"/>
            <a:ext cx="1550372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1200" dirty="0" smtClean="0"/>
              <a:t>-4      -2     0       2      4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 rot="5400000">
            <a:off x="3813066" y="1308133"/>
            <a:ext cx="14093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-4    -2      0      2     4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4499069" y="681667"/>
            <a:ext cx="1550372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1200" dirty="0" smtClean="0"/>
              <a:t>-4      -2     0       2      4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 rot="5400000">
            <a:off x="3781835" y="4323128"/>
            <a:ext cx="147119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-4    -2      0      2     4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4498009" y="3744559"/>
            <a:ext cx="1550372" cy="1231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0"/>
              </a:lnSpc>
            </a:pPr>
            <a:r>
              <a:rPr lang="en-US" sz="1200" dirty="0" smtClean="0"/>
              <a:t>-4      -2     0       2      4</a:t>
            </a:r>
            <a:endParaRPr lang="en-US" sz="1200" dirty="0"/>
          </a:p>
        </p:txBody>
      </p:sp>
      <p:sp>
        <p:nvSpPr>
          <p:cNvPr id="53" name="TextBox 52"/>
          <p:cNvSpPr txBox="1"/>
          <p:nvPr/>
        </p:nvSpPr>
        <p:spPr>
          <a:xfrm>
            <a:off x="4666743" y="87416"/>
            <a:ext cx="121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3.5-4.0 Hz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6144213" y="82549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6220413" y="901690"/>
            <a:ext cx="41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pic>
        <p:nvPicPr>
          <p:cNvPr id="3" name="Picture 2" descr="map-beamform-overlay.pd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17" y="918528"/>
            <a:ext cx="2514600" cy="40302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48381" y="1763930"/>
            <a:ext cx="28241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/>
              <a:t>Traffic noise generates high-frequency Rayleigh waves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9185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40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Arrival time </a:t>
            </a:r>
            <a:r>
              <a:rPr lang="en-US" dirty="0" err="1" smtClean="0"/>
              <a:t>vs</a:t>
            </a:r>
            <a:r>
              <a:rPr lang="en-US" dirty="0" smtClean="0"/>
              <a:t> azimuth: </a:t>
            </a:r>
            <a:r>
              <a:rPr lang="en-US" dirty="0" smtClean="0"/>
              <a:t>3 </a:t>
            </a:r>
            <a:r>
              <a:rPr lang="en-US" dirty="0" smtClean="0"/>
              <a:t>Hz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60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91275" y="1920904"/>
            <a:ext cx="99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250 m/s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91275" y="2797593"/>
            <a:ext cx="99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m/s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4229604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215376" y="4214133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868578" y="4219482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09239" y="4229604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967415" y="4214133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620617" y="4219482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pic>
        <p:nvPicPr>
          <p:cNvPr id="21" name="Picture 20" descr="azi2b-tt-snap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88" y="1426464"/>
            <a:ext cx="3791022" cy="2926080"/>
          </a:xfrm>
          <a:prstGeom prst="rect">
            <a:avLst/>
          </a:prstGeom>
        </p:spPr>
      </p:pic>
      <p:pic>
        <p:nvPicPr>
          <p:cNvPr id="22" name="Picture 21" descr="azi2a-tt-snap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" y="1426464"/>
            <a:ext cx="3791022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2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40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Arrival time </a:t>
            </a:r>
            <a:r>
              <a:rPr lang="en-US" dirty="0" err="1" smtClean="0"/>
              <a:t>vs</a:t>
            </a:r>
            <a:r>
              <a:rPr lang="en-US" dirty="0" smtClean="0"/>
              <a:t> azimuth: </a:t>
            </a:r>
            <a:r>
              <a:rPr lang="en-US" dirty="0" smtClean="0"/>
              <a:t>3 </a:t>
            </a:r>
            <a:r>
              <a:rPr lang="en-US" dirty="0" smtClean="0"/>
              <a:t>Hz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61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91275" y="1920904"/>
            <a:ext cx="99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250 m/s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91275" y="2797593"/>
            <a:ext cx="99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m/s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4229604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215376" y="4214133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868578" y="4219482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09239" y="4229604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967415" y="4214133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620617" y="4219482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pic>
        <p:nvPicPr>
          <p:cNvPr id="21" name="Picture 20" descr="azi2b-tt-snap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88" y="1426464"/>
            <a:ext cx="3791022" cy="2926080"/>
          </a:xfrm>
          <a:prstGeom prst="rect">
            <a:avLst/>
          </a:prstGeom>
        </p:spPr>
      </p:pic>
      <p:pic>
        <p:nvPicPr>
          <p:cNvPr id="22" name="Picture 21" descr="azi2a-tt-snap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" y="1426464"/>
            <a:ext cx="3791022" cy="292608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277906" y="1953159"/>
            <a:ext cx="8656918" cy="0"/>
          </a:xfrm>
          <a:prstGeom prst="line">
            <a:avLst/>
          </a:prstGeom>
          <a:ln w="762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77906" y="2422159"/>
            <a:ext cx="8656918" cy="0"/>
          </a:xfrm>
          <a:prstGeom prst="line">
            <a:avLst/>
          </a:prstGeom>
          <a:ln w="762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433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40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Arrival time </a:t>
            </a:r>
            <a:r>
              <a:rPr lang="en-US" dirty="0" err="1" smtClean="0"/>
              <a:t>vs</a:t>
            </a:r>
            <a:r>
              <a:rPr lang="en-US" dirty="0" smtClean="0"/>
              <a:t> azimuth: </a:t>
            </a:r>
            <a:r>
              <a:rPr lang="en-US" dirty="0" smtClean="0"/>
              <a:t>4 </a:t>
            </a:r>
            <a:r>
              <a:rPr lang="en-US" dirty="0" smtClean="0"/>
              <a:t>Hz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62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91275" y="1920904"/>
            <a:ext cx="99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250 m/s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91275" y="2797593"/>
            <a:ext cx="99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m/s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4229604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215376" y="4214133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868578" y="4219482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09239" y="4229604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967415" y="4214133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620617" y="4219482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pic>
        <p:nvPicPr>
          <p:cNvPr id="3" name="Picture 2" descr="azi2a-tt-snap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" y="1426464"/>
            <a:ext cx="3791022" cy="2926080"/>
          </a:xfrm>
          <a:prstGeom prst="rect">
            <a:avLst/>
          </a:prstGeom>
        </p:spPr>
      </p:pic>
      <p:pic>
        <p:nvPicPr>
          <p:cNvPr id="4" name="Picture 3" descr="azi2b-tt-snap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88" y="1426464"/>
            <a:ext cx="3791022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69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40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Arrival time </a:t>
            </a:r>
            <a:r>
              <a:rPr lang="en-US" dirty="0" err="1" smtClean="0"/>
              <a:t>vs</a:t>
            </a:r>
            <a:r>
              <a:rPr lang="en-US" dirty="0" smtClean="0"/>
              <a:t> azimuth: </a:t>
            </a:r>
            <a:r>
              <a:rPr lang="en-US" dirty="0" smtClean="0"/>
              <a:t>4 </a:t>
            </a:r>
            <a:r>
              <a:rPr lang="en-US" dirty="0" smtClean="0"/>
              <a:t>Hz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63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91275" y="1920904"/>
            <a:ext cx="99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250 m/s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91275" y="2797593"/>
            <a:ext cx="99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m/s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4229604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215376" y="4214133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868578" y="4219482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09239" y="4229604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967415" y="4214133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620617" y="4219482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pic>
        <p:nvPicPr>
          <p:cNvPr id="3" name="Picture 2" descr="azi2a-tt-snap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" y="1426464"/>
            <a:ext cx="3791022" cy="2926080"/>
          </a:xfrm>
          <a:prstGeom prst="rect">
            <a:avLst/>
          </a:prstGeom>
        </p:spPr>
      </p:pic>
      <p:pic>
        <p:nvPicPr>
          <p:cNvPr id="4" name="Picture 3" descr="azi2b-tt-snap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88" y="1426464"/>
            <a:ext cx="3791022" cy="292608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277906" y="1651500"/>
            <a:ext cx="8656918" cy="0"/>
          </a:xfrm>
          <a:prstGeom prst="line">
            <a:avLst/>
          </a:prstGeom>
          <a:ln w="762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77906" y="2227924"/>
            <a:ext cx="8656918" cy="0"/>
          </a:xfrm>
          <a:prstGeom prst="line">
            <a:avLst/>
          </a:prstGeom>
          <a:ln w="762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000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40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Arrival time </a:t>
            </a:r>
            <a:r>
              <a:rPr lang="en-US" dirty="0" err="1" smtClean="0"/>
              <a:t>vs</a:t>
            </a:r>
            <a:r>
              <a:rPr lang="en-US" dirty="0" smtClean="0"/>
              <a:t> azimuth: </a:t>
            </a:r>
            <a:r>
              <a:rPr lang="en-US" dirty="0"/>
              <a:t>5</a:t>
            </a:r>
            <a:r>
              <a:rPr lang="en-US" dirty="0" smtClean="0"/>
              <a:t> </a:t>
            </a:r>
            <a:r>
              <a:rPr lang="en-US" dirty="0" smtClean="0"/>
              <a:t>Hz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64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91275" y="1920904"/>
            <a:ext cx="99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250 m/s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91275" y="2797593"/>
            <a:ext cx="99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m/s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4229604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215376" y="4214133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868578" y="4219482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09239" y="4229604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967415" y="4214133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620617" y="4219482"/>
            <a:ext cx="4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pic>
        <p:nvPicPr>
          <p:cNvPr id="5" name="Picture 4" descr="azi2a-tt-snap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" y="1426464"/>
            <a:ext cx="3791022" cy="2926080"/>
          </a:xfrm>
          <a:prstGeom prst="rect">
            <a:avLst/>
          </a:prstGeom>
        </p:spPr>
      </p:pic>
      <p:pic>
        <p:nvPicPr>
          <p:cNvPr id="9" name="Picture 8" descr="azi2b-tt-snap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88" y="1426464"/>
            <a:ext cx="3791022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69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40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Arrival time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smtClean="0"/>
              <a:t>azimuth: observations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457200" y="875490"/>
            <a:ext cx="8229600" cy="3603762"/>
          </a:xfrm>
        </p:spPr>
        <p:txBody>
          <a:bodyPr>
            <a:normAutofit/>
          </a:bodyPr>
          <a:lstStyle/>
          <a:p>
            <a:r>
              <a:rPr lang="en-US" dirty="0"/>
              <a:t>Can use EGFs along various azimuths at high frequencies</a:t>
            </a:r>
          </a:p>
          <a:p>
            <a:pPr lvl="1"/>
            <a:r>
              <a:rPr lang="en-US" dirty="0"/>
              <a:t>Up to 5 Hz if carefully </a:t>
            </a:r>
            <a:r>
              <a:rPr lang="en-US" dirty="0" smtClean="0"/>
              <a:t>selective</a:t>
            </a:r>
          </a:p>
          <a:p>
            <a:pPr lvl="1"/>
            <a:endParaRPr lang="en-US" dirty="0"/>
          </a:p>
          <a:p>
            <a:r>
              <a:rPr lang="en-US" dirty="0" smtClean="0"/>
              <a:t>More reliable when either the virtual source or the receiver is near the highway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22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40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High-frequency surface waves: recap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457200" y="875490"/>
            <a:ext cx="8229600" cy="3603762"/>
          </a:xfrm>
        </p:spPr>
        <p:txBody>
          <a:bodyPr>
            <a:normAutofit/>
          </a:bodyPr>
          <a:lstStyle/>
          <a:p>
            <a:r>
              <a:rPr lang="en-US" dirty="0" smtClean="0"/>
              <a:t>Surface waves at these frequencies are generated by traffic energy</a:t>
            </a:r>
          </a:p>
          <a:p>
            <a:r>
              <a:rPr lang="en-US" dirty="0" smtClean="0"/>
              <a:t>Arrival times along different azimuths can be regarded as reliable</a:t>
            </a:r>
            <a:endParaRPr lang="en-US" dirty="0"/>
          </a:p>
          <a:p>
            <a:r>
              <a:rPr lang="en-US" dirty="0" smtClean="0"/>
              <a:t>Harness Rayleigh waves from traffic </a:t>
            </a:r>
            <a:r>
              <a:rPr lang="en-US" dirty="0" smtClean="0"/>
              <a:t>energy for input into a 2D transmission tomography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08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5402"/>
            <a:ext cx="8229600" cy="3729221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Recap / motivation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Ambient noise cross-correlation method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High-frequency Rayleigh waves</a:t>
            </a:r>
          </a:p>
          <a:p>
            <a:r>
              <a:rPr lang="en-US" dirty="0" smtClean="0"/>
              <a:t>Body waves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Conclusions / future direction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4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Body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5402"/>
            <a:ext cx="8229600" cy="3729221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D</a:t>
            </a:r>
            <a:r>
              <a:rPr lang="en-US" dirty="0" smtClean="0">
                <a:solidFill>
                  <a:srgbClr val="000000"/>
                </a:solidFill>
              </a:rPr>
              <a:t>ifficult to recover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Body waves </a:t>
            </a:r>
            <a:r>
              <a:rPr lang="en-US" dirty="0" smtClean="0">
                <a:solidFill>
                  <a:srgbClr val="000000"/>
                </a:solidFill>
              </a:rPr>
              <a:t>attenuate </a:t>
            </a:r>
            <a:r>
              <a:rPr lang="en-US" dirty="0" smtClean="0">
                <a:solidFill>
                  <a:srgbClr val="000000"/>
                </a:solidFill>
              </a:rPr>
              <a:t>more rapidly </a:t>
            </a:r>
            <a:r>
              <a:rPr lang="en-US" dirty="0" smtClean="0">
                <a:solidFill>
                  <a:srgbClr val="000000"/>
                </a:solidFill>
              </a:rPr>
              <a:t>with </a:t>
            </a:r>
            <a:r>
              <a:rPr lang="en-US" dirty="0" smtClean="0">
                <a:solidFill>
                  <a:srgbClr val="000000"/>
                </a:solidFill>
              </a:rPr>
              <a:t>distance than surface waves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Noise sources are often near the surface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To boost body-wave energy, stack over all virtual source </a:t>
            </a:r>
            <a:r>
              <a:rPr lang="en-US" dirty="0" smtClean="0">
                <a:solidFill>
                  <a:srgbClr val="000000"/>
                </a:solidFill>
              </a:rPr>
              <a:t>gathers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Expect to recover diving waves and refractions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7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Body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5402"/>
            <a:ext cx="3751402" cy="397773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Frequency range: 3-15 Hz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35 days of data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No spatial resolution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sh-ph2-down16-supergather-50m-sym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300" y="965004"/>
            <a:ext cx="4624431" cy="300661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A45F4-6732-A64F-BF96-0812D5D65D12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3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Virtual s</a:t>
            </a:r>
            <a:r>
              <a:rPr lang="en-US" dirty="0" smtClean="0"/>
              <a:t>uper-source gather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72866"/>
            <a:ext cx="3487272" cy="24217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Can identify </a:t>
            </a:r>
            <a:r>
              <a:rPr lang="en-US" sz="2400" dirty="0" smtClean="0"/>
              <a:t>body-wave energy up to 4 </a:t>
            </a:r>
            <a:r>
              <a:rPr lang="en-US" sz="2400" dirty="0" smtClean="0"/>
              <a:t>Hz</a:t>
            </a:r>
            <a:endParaRPr lang="en-US" sz="2400" dirty="0" smtClean="0"/>
          </a:p>
        </p:txBody>
      </p:sp>
      <p:pic>
        <p:nvPicPr>
          <p:cNvPr id="4" name="Picture 3" descr="superdupergather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040" y="865402"/>
            <a:ext cx="4718385" cy="404811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64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Body waves</a:t>
            </a:r>
            <a:endParaRPr lang="en-US" dirty="0"/>
          </a:p>
        </p:txBody>
      </p:sp>
      <p:pic>
        <p:nvPicPr>
          <p:cNvPr id="4" name="Picture 3" descr="sh-ph2-down16-supergather-50m-sym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300" y="965004"/>
            <a:ext cx="4624431" cy="300661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A45F4-6732-A64F-BF96-0812D5D65D12}" type="slidenum">
              <a:rPr lang="en-US" smtClean="0"/>
              <a:t>70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911784" y="1532553"/>
            <a:ext cx="3410961" cy="1669013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911784" y="1532553"/>
            <a:ext cx="3526409" cy="12071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905885" y="1899946"/>
            <a:ext cx="113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2.75 km/s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89638" y="2720646"/>
            <a:ext cx="113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km/s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865402"/>
            <a:ext cx="3751402" cy="397773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Frequency range: 3-15 Hz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35 days of data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No spatial resolution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Appears to be diving waves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216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Body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65402"/>
            <a:ext cx="8343153" cy="3729221"/>
          </a:xfrm>
        </p:spPr>
        <p:txBody>
          <a:bodyPr>
            <a:normAutofit/>
          </a:bodyPr>
          <a:lstStyle/>
          <a:p>
            <a:r>
              <a:rPr lang="en-US" dirty="0" smtClean="0"/>
              <a:t>What </a:t>
            </a:r>
            <a:r>
              <a:rPr lang="en-US" dirty="0"/>
              <a:t>direction are they coming from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/>
              <a:t>Where are they the strongest?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39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85725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What direction are body waves coming from?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857250"/>
            <a:ext cx="8229600" cy="3737373"/>
          </a:xfrm>
        </p:spPr>
        <p:txBody>
          <a:bodyPr>
            <a:normAutofit/>
          </a:bodyPr>
          <a:lstStyle/>
          <a:p>
            <a:r>
              <a:rPr lang="en-US" dirty="0" smtClean="0"/>
              <a:t>Strategy:</a:t>
            </a:r>
          </a:p>
          <a:p>
            <a:pPr lvl="1"/>
            <a:r>
              <a:rPr lang="en-US" dirty="0" smtClean="0"/>
              <a:t>Look at super-source gathers as a function of azimuth</a:t>
            </a:r>
          </a:p>
          <a:p>
            <a:pPr lvl="1"/>
            <a:r>
              <a:rPr lang="en-US" dirty="0" smtClean="0"/>
              <a:t>Stacking over multiple virtual sources within each 10-degree azimuth bin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A45F4-6732-A64F-BF96-0812D5D65D12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41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85725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Direction: south-southeast (-55 to -65 deg.)</a:t>
            </a:r>
            <a:endParaRPr lang="en-US" sz="3600" dirty="0"/>
          </a:p>
        </p:txBody>
      </p:sp>
      <p:pic>
        <p:nvPicPr>
          <p:cNvPr id="8" name="Picture 7" descr="master-50m-asym-azis10-lowbp-snap-causal-rb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16" y="1129378"/>
            <a:ext cx="4240614" cy="3255264"/>
          </a:xfrm>
          <a:prstGeom prst="rect">
            <a:avLst/>
          </a:prstGeom>
        </p:spPr>
      </p:pic>
      <p:pic>
        <p:nvPicPr>
          <p:cNvPr id="9" name="Picture 8" descr="master-50m-asym-azis10-highbp-snap-causal-rb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601" y="1129378"/>
            <a:ext cx="4240613" cy="32552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7139" y="736305"/>
            <a:ext cx="1569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0.5 – 1 Hz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536624" y="736305"/>
            <a:ext cx="1224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3-15 Hz</a:t>
            </a:r>
            <a:endParaRPr lang="en-US" sz="2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1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85725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Direction: south-southeast (-55 to -65 deg.)</a:t>
            </a:r>
            <a:endParaRPr lang="en-US" sz="3600" dirty="0"/>
          </a:p>
        </p:txBody>
      </p:sp>
      <p:pic>
        <p:nvPicPr>
          <p:cNvPr id="8" name="Picture 7" descr="master-50m-asym-azis10-lowbp-snap-causal-rb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16" y="1129378"/>
            <a:ext cx="4240614" cy="3255264"/>
          </a:xfrm>
          <a:prstGeom prst="rect">
            <a:avLst/>
          </a:prstGeom>
        </p:spPr>
      </p:pic>
      <p:pic>
        <p:nvPicPr>
          <p:cNvPr id="9" name="Picture 8" descr="master-50m-asym-azis10-highbp-snap-causal-rb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601" y="1129378"/>
            <a:ext cx="4240613" cy="32552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7139" y="736305"/>
            <a:ext cx="1569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0.5 – 1 Hz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536624" y="736305"/>
            <a:ext cx="1224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3-15 Hz</a:t>
            </a:r>
            <a:endParaRPr lang="en-US" sz="2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74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535259" y="2204357"/>
            <a:ext cx="3673342" cy="71379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35259" y="1805473"/>
            <a:ext cx="3400466" cy="111267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68747" y="1805473"/>
            <a:ext cx="104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0.5 km/s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50863" y="2548817"/>
            <a:ext cx="925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km/s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5013458" y="3002513"/>
            <a:ext cx="3673342" cy="23054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392053" y="3233057"/>
            <a:ext cx="925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km/s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397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ster-50m-asym-azis10-highbp-snap-causal2-rb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601" y="1129378"/>
            <a:ext cx="4240613" cy="3255264"/>
          </a:xfrm>
          <a:prstGeom prst="rect">
            <a:avLst/>
          </a:prstGeom>
        </p:spPr>
      </p:pic>
      <p:pic>
        <p:nvPicPr>
          <p:cNvPr id="9" name="Picture 8" descr="master-50m-asym-azis10-lowbp-snap-causal2-rb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16" y="1129378"/>
            <a:ext cx="4240613" cy="325526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85725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Direction: south (-95 to -85 deg.)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1807139" y="736305"/>
            <a:ext cx="1569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0.5 – 1 Hz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536624" y="736305"/>
            <a:ext cx="1224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3-15 Hz</a:t>
            </a:r>
            <a:endParaRPr lang="en-US" sz="24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00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ster-50m-asym-azis10-highbp-snap-causal2-rb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601" y="1129378"/>
            <a:ext cx="4240613" cy="3255264"/>
          </a:xfrm>
          <a:prstGeom prst="rect">
            <a:avLst/>
          </a:prstGeom>
        </p:spPr>
      </p:pic>
      <p:pic>
        <p:nvPicPr>
          <p:cNvPr id="9" name="Picture 8" descr="master-50m-asym-azis10-lowbp-snap-causal2-rb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16" y="1129378"/>
            <a:ext cx="4240613" cy="325526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85725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Direction: south (-95 to -85 deg.)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1807139" y="736305"/>
            <a:ext cx="1569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0.5 – 1 Hz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536624" y="736305"/>
            <a:ext cx="1224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3-15 Hz</a:t>
            </a:r>
            <a:endParaRPr lang="en-US" sz="24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76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35259" y="2204357"/>
            <a:ext cx="3673342" cy="713792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35259" y="1805473"/>
            <a:ext cx="3400466" cy="1112676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68747" y="1805473"/>
            <a:ext cx="104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0.5 km/s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50863" y="2548817"/>
            <a:ext cx="925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km/s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5013458" y="3002513"/>
            <a:ext cx="3673342" cy="23054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92053" y="3233057"/>
            <a:ext cx="925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km/s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117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85725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Where are body waves strongest?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857250"/>
            <a:ext cx="8229600" cy="4007035"/>
          </a:xfrm>
        </p:spPr>
        <p:txBody>
          <a:bodyPr>
            <a:normAutofit/>
          </a:bodyPr>
          <a:lstStyle/>
          <a:p>
            <a:r>
              <a:rPr lang="en-US" dirty="0" smtClean="0"/>
              <a:t>Strategy:</a:t>
            </a:r>
          </a:p>
          <a:p>
            <a:pPr lvl="1"/>
            <a:r>
              <a:rPr lang="en-US" dirty="0" smtClean="0"/>
              <a:t>Look at super-source gathers from square patches of receivers of various sizes throughout the array</a:t>
            </a:r>
          </a:p>
          <a:p>
            <a:pPr lvl="1"/>
            <a:r>
              <a:rPr lang="en-US" dirty="0" smtClean="0"/>
              <a:t>The smaller the patch size needed to resolve body waves, the stronger the body-wave energy is in that region</a:t>
            </a:r>
          </a:p>
          <a:p>
            <a:pPr lvl="1"/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A45F4-6732-A64F-BF96-0812D5D65D12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21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857250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Receiver patches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8162522"/>
              </p:ext>
            </p:extLst>
          </p:nvPr>
        </p:nvGraphicFramePr>
        <p:xfrm>
          <a:off x="6390947" y="865402"/>
          <a:ext cx="2076486" cy="379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0" name="Acrobat Document" r:id="rId4" imgW="3076575" imgH="5648325" progId="AcroExch.Document.11">
                  <p:embed/>
                </p:oleObj>
              </mc:Choice>
              <mc:Fallback>
                <p:oleObj name="Acrobat Document" r:id="rId4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0947" y="865402"/>
                        <a:ext cx="2076486" cy="3796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6"/>
          <p:cNvSpPr>
            <a:spLocks noGrp="1"/>
          </p:cNvSpPr>
          <p:nvPr>
            <p:ph idx="1"/>
          </p:nvPr>
        </p:nvSpPr>
        <p:spPr>
          <a:xfrm>
            <a:off x="457200" y="857250"/>
            <a:ext cx="5303336" cy="4007035"/>
          </a:xfrm>
        </p:spPr>
        <p:txBody>
          <a:bodyPr>
            <a:normAutofit/>
          </a:bodyPr>
          <a:lstStyle/>
          <a:p>
            <a:r>
              <a:rPr lang="en-US" dirty="0" smtClean="0"/>
              <a:t>Square patches centered along a regular grid with 0.75 km-spacing</a:t>
            </a:r>
          </a:p>
        </p:txBody>
      </p:sp>
      <p:pic>
        <p:nvPicPr>
          <p:cNvPr id="4" name="Picture 3" descr="map-patches-overlay-pdf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239" y="865401"/>
            <a:ext cx="2675934" cy="425486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98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857250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Receiver patches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9847486"/>
              </p:ext>
            </p:extLst>
          </p:nvPr>
        </p:nvGraphicFramePr>
        <p:xfrm>
          <a:off x="6390947" y="865402"/>
          <a:ext cx="2076486" cy="379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14" name="Acrobat Document" r:id="rId4" imgW="3076575" imgH="5648325" progId="AcroExch.Document.11">
                  <p:embed/>
                </p:oleObj>
              </mc:Choice>
              <mc:Fallback>
                <p:oleObj name="Acrobat Document" r:id="rId4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0947" y="865402"/>
                        <a:ext cx="2076486" cy="3796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6"/>
          <p:cNvSpPr>
            <a:spLocks noGrp="1"/>
          </p:cNvSpPr>
          <p:nvPr>
            <p:ph idx="1"/>
          </p:nvPr>
        </p:nvSpPr>
        <p:spPr>
          <a:xfrm>
            <a:off x="457200" y="857250"/>
            <a:ext cx="5303336" cy="4007035"/>
          </a:xfrm>
        </p:spPr>
        <p:txBody>
          <a:bodyPr>
            <a:normAutofit/>
          </a:bodyPr>
          <a:lstStyle/>
          <a:p>
            <a:r>
              <a:rPr lang="en-US" dirty="0" smtClean="0"/>
              <a:t>Square patches centered along a regular grid with 0.75 km-spacing</a:t>
            </a:r>
          </a:p>
        </p:txBody>
      </p:sp>
      <p:pic>
        <p:nvPicPr>
          <p:cNvPr id="4" name="Picture 3" descr="map-patches-overlay-pdf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239" y="865401"/>
            <a:ext cx="2675934" cy="425486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79</a:t>
            </a:fld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7325695" y="2592742"/>
            <a:ext cx="157429" cy="157429"/>
          </a:xfrm>
          <a:prstGeom prst="ellipse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66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/>
              <a:t>Virtual super-source gather</a:t>
            </a:r>
            <a:endParaRPr lang="en-US" dirty="0"/>
          </a:p>
        </p:txBody>
      </p:sp>
      <p:pic>
        <p:nvPicPr>
          <p:cNvPr id="4" name="Picture 3" descr="superdupergather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040" y="865402"/>
            <a:ext cx="4718385" cy="404811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395425" y="2807961"/>
            <a:ext cx="3429000" cy="15948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471625" y="2517339"/>
            <a:ext cx="3352800" cy="1524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8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2172866"/>
            <a:ext cx="3487272" cy="2421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Can identify body-wave energy up to 4 Hz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46095" y="2998941"/>
            <a:ext cx="97606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2 km/s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668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857250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Receiver patches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9716462"/>
              </p:ext>
            </p:extLst>
          </p:nvPr>
        </p:nvGraphicFramePr>
        <p:xfrm>
          <a:off x="6390947" y="865402"/>
          <a:ext cx="2076486" cy="379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39" name="Acrobat Document" r:id="rId4" imgW="3076575" imgH="5648325" progId="AcroExch.Document.11">
                  <p:embed/>
                </p:oleObj>
              </mc:Choice>
              <mc:Fallback>
                <p:oleObj name="Acrobat Document" r:id="rId4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0947" y="865402"/>
                        <a:ext cx="2076486" cy="3796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6"/>
          <p:cNvSpPr>
            <a:spLocks noGrp="1"/>
          </p:cNvSpPr>
          <p:nvPr>
            <p:ph idx="1"/>
          </p:nvPr>
        </p:nvSpPr>
        <p:spPr>
          <a:xfrm>
            <a:off x="457200" y="857250"/>
            <a:ext cx="5303336" cy="4007035"/>
          </a:xfrm>
        </p:spPr>
        <p:txBody>
          <a:bodyPr>
            <a:normAutofit/>
          </a:bodyPr>
          <a:lstStyle/>
          <a:p>
            <a:r>
              <a:rPr lang="en-US" dirty="0" smtClean="0"/>
              <a:t>2x2 km</a:t>
            </a:r>
            <a:r>
              <a:rPr lang="en-US" baseline="30000" dirty="0" smtClean="0"/>
              <a:t>2</a:t>
            </a:r>
            <a:r>
              <a:rPr lang="en-US" dirty="0" smtClean="0"/>
              <a:t> patch</a:t>
            </a:r>
          </a:p>
          <a:p>
            <a:pPr lvl="1"/>
            <a:r>
              <a:rPr lang="en-US" dirty="0" smtClean="0"/>
              <a:t>Approx. 370 receivers</a:t>
            </a:r>
          </a:p>
        </p:txBody>
      </p:sp>
      <p:pic>
        <p:nvPicPr>
          <p:cNvPr id="4" name="Picture 3" descr="map-patches-overlay-pdf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239" y="857250"/>
            <a:ext cx="2675934" cy="425486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80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997689" y="2264723"/>
            <a:ext cx="823937" cy="823937"/>
          </a:xfrm>
          <a:prstGeom prst="rect">
            <a:avLst/>
          </a:prstGeom>
          <a:solidFill>
            <a:srgbClr val="FFFF00">
              <a:alpha val="58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7325695" y="2592742"/>
            <a:ext cx="157429" cy="157429"/>
          </a:xfrm>
          <a:prstGeom prst="ellipse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43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857250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Receiver patches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8546328"/>
              </p:ext>
            </p:extLst>
          </p:nvPr>
        </p:nvGraphicFramePr>
        <p:xfrm>
          <a:off x="6390947" y="865402"/>
          <a:ext cx="2076486" cy="379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65" name="Acrobat Document" r:id="rId4" imgW="3076575" imgH="5648325" progId="AcroExch.Document.11">
                  <p:embed/>
                </p:oleObj>
              </mc:Choice>
              <mc:Fallback>
                <p:oleObj name="Acrobat Document" r:id="rId4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0947" y="865402"/>
                        <a:ext cx="2076486" cy="3796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6"/>
          <p:cNvSpPr>
            <a:spLocks noGrp="1"/>
          </p:cNvSpPr>
          <p:nvPr>
            <p:ph idx="1"/>
          </p:nvPr>
        </p:nvSpPr>
        <p:spPr>
          <a:xfrm>
            <a:off x="457200" y="857250"/>
            <a:ext cx="5303336" cy="4007035"/>
          </a:xfrm>
        </p:spPr>
        <p:txBody>
          <a:bodyPr>
            <a:normAutofit/>
          </a:bodyPr>
          <a:lstStyle/>
          <a:p>
            <a:r>
              <a:rPr lang="en-US" dirty="0" smtClean="0"/>
              <a:t>2x2 km</a:t>
            </a:r>
            <a:r>
              <a:rPr lang="en-US" baseline="30000" dirty="0" smtClean="0"/>
              <a:t>2</a:t>
            </a:r>
            <a:r>
              <a:rPr lang="en-US" dirty="0" smtClean="0"/>
              <a:t> patch</a:t>
            </a:r>
          </a:p>
          <a:p>
            <a:pPr lvl="1"/>
            <a:r>
              <a:rPr lang="en-US" dirty="0" smtClean="0"/>
              <a:t>Approx</a:t>
            </a:r>
            <a:r>
              <a:rPr lang="en-US" dirty="0"/>
              <a:t>. 370 </a:t>
            </a:r>
            <a:r>
              <a:rPr lang="en-US" dirty="0" smtClean="0"/>
              <a:t>receivers</a:t>
            </a:r>
            <a:endParaRPr lang="en-US" dirty="0"/>
          </a:p>
          <a:p>
            <a:r>
              <a:rPr lang="en-US" dirty="0" smtClean="0"/>
              <a:t>3x3 km</a:t>
            </a:r>
            <a:r>
              <a:rPr lang="en-US" baseline="30000" dirty="0" smtClean="0"/>
              <a:t>2</a:t>
            </a:r>
            <a:r>
              <a:rPr lang="en-US" dirty="0" smtClean="0"/>
              <a:t> patch</a:t>
            </a:r>
          </a:p>
          <a:p>
            <a:pPr lvl="1"/>
            <a:r>
              <a:rPr lang="en-US" dirty="0" smtClean="0"/>
              <a:t>Approx. 750 receivers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4" name="Picture 3" descr="map-patches-overlay-pdf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239" y="865401"/>
            <a:ext cx="2675934" cy="425486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81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19208" y="2088891"/>
            <a:ext cx="1209671" cy="1209671"/>
          </a:xfrm>
          <a:prstGeom prst="rect">
            <a:avLst/>
          </a:prstGeom>
          <a:solidFill>
            <a:srgbClr val="FFFF00">
              <a:alpha val="58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7325695" y="2592742"/>
            <a:ext cx="157429" cy="157429"/>
          </a:xfrm>
          <a:prstGeom prst="ellipse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42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857250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Receiver patches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5847305"/>
              </p:ext>
            </p:extLst>
          </p:nvPr>
        </p:nvGraphicFramePr>
        <p:xfrm>
          <a:off x="6390947" y="865402"/>
          <a:ext cx="2076486" cy="379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85" name="Acrobat Document" r:id="rId4" imgW="3076575" imgH="5648325" progId="AcroExch.Document.11">
                  <p:embed/>
                </p:oleObj>
              </mc:Choice>
              <mc:Fallback>
                <p:oleObj name="Acrobat Document" r:id="rId4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0947" y="865402"/>
                        <a:ext cx="2076486" cy="3796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6"/>
          <p:cNvSpPr>
            <a:spLocks noGrp="1"/>
          </p:cNvSpPr>
          <p:nvPr>
            <p:ph idx="1"/>
          </p:nvPr>
        </p:nvSpPr>
        <p:spPr>
          <a:xfrm>
            <a:off x="457200" y="857250"/>
            <a:ext cx="5303336" cy="4007035"/>
          </a:xfrm>
        </p:spPr>
        <p:txBody>
          <a:bodyPr>
            <a:normAutofit/>
          </a:bodyPr>
          <a:lstStyle/>
          <a:p>
            <a:r>
              <a:rPr lang="en-US" dirty="0" smtClean="0"/>
              <a:t>2x2 km</a:t>
            </a:r>
            <a:r>
              <a:rPr lang="en-US" baseline="30000" dirty="0" smtClean="0"/>
              <a:t>2</a:t>
            </a:r>
            <a:r>
              <a:rPr lang="en-US" dirty="0" smtClean="0"/>
              <a:t> patch</a:t>
            </a:r>
          </a:p>
          <a:p>
            <a:pPr lvl="1"/>
            <a:r>
              <a:rPr lang="en-US" dirty="0" smtClean="0"/>
              <a:t>Approx</a:t>
            </a:r>
            <a:r>
              <a:rPr lang="en-US" dirty="0"/>
              <a:t>. 370 </a:t>
            </a:r>
            <a:r>
              <a:rPr lang="en-US" dirty="0" smtClean="0"/>
              <a:t>receivers</a:t>
            </a:r>
            <a:endParaRPr lang="en-US" dirty="0"/>
          </a:p>
          <a:p>
            <a:r>
              <a:rPr lang="en-US" dirty="0" smtClean="0"/>
              <a:t>3x3 km</a:t>
            </a:r>
            <a:r>
              <a:rPr lang="en-US" baseline="30000" dirty="0" smtClean="0"/>
              <a:t>2</a:t>
            </a:r>
            <a:r>
              <a:rPr lang="en-US" dirty="0" smtClean="0"/>
              <a:t> patch</a:t>
            </a:r>
          </a:p>
          <a:p>
            <a:pPr lvl="1"/>
            <a:r>
              <a:rPr lang="en-US" dirty="0" smtClean="0"/>
              <a:t>Approx. 750 receivers</a:t>
            </a:r>
            <a:endParaRPr lang="en-US" dirty="0"/>
          </a:p>
          <a:p>
            <a:r>
              <a:rPr lang="en-US" dirty="0" smtClean="0"/>
              <a:t>4x4 km</a:t>
            </a:r>
            <a:r>
              <a:rPr lang="en-US" baseline="30000" dirty="0" smtClean="0"/>
              <a:t>2</a:t>
            </a:r>
            <a:r>
              <a:rPr lang="en-US" dirty="0" smtClean="0"/>
              <a:t> patch</a:t>
            </a:r>
          </a:p>
          <a:p>
            <a:pPr lvl="1"/>
            <a:r>
              <a:rPr lang="en-US" dirty="0"/>
              <a:t>Approx. 1270 receivers</a:t>
            </a:r>
          </a:p>
        </p:txBody>
      </p:sp>
      <p:pic>
        <p:nvPicPr>
          <p:cNvPr id="4" name="Picture 3" descr="map-patches-overlay-pdf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239" y="865401"/>
            <a:ext cx="2675934" cy="425486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82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604118" y="1871149"/>
            <a:ext cx="1590092" cy="1590092"/>
          </a:xfrm>
          <a:prstGeom prst="rect">
            <a:avLst/>
          </a:prstGeom>
          <a:solidFill>
            <a:srgbClr val="FFFF00">
              <a:alpha val="58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7325695" y="2592742"/>
            <a:ext cx="157429" cy="157429"/>
          </a:xfrm>
          <a:prstGeom prst="ellipse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5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857250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Receiver patches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9244408"/>
              </p:ext>
            </p:extLst>
          </p:nvPr>
        </p:nvGraphicFramePr>
        <p:xfrm>
          <a:off x="6390947" y="865402"/>
          <a:ext cx="2076486" cy="379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08" name="Acrobat Document" r:id="rId4" imgW="3076575" imgH="5648325" progId="AcroExch.Document.11">
                  <p:embed/>
                </p:oleObj>
              </mc:Choice>
              <mc:Fallback>
                <p:oleObj name="Acrobat Document" r:id="rId4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0947" y="865402"/>
                        <a:ext cx="2076486" cy="3796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6"/>
          <p:cNvSpPr>
            <a:spLocks noGrp="1"/>
          </p:cNvSpPr>
          <p:nvPr>
            <p:ph idx="1"/>
          </p:nvPr>
        </p:nvSpPr>
        <p:spPr>
          <a:xfrm>
            <a:off x="457200" y="857250"/>
            <a:ext cx="5303336" cy="4007035"/>
          </a:xfrm>
        </p:spPr>
        <p:txBody>
          <a:bodyPr>
            <a:normAutofit/>
          </a:bodyPr>
          <a:lstStyle/>
          <a:p>
            <a:r>
              <a:rPr lang="en-US" dirty="0"/>
              <a:t>2x2 km</a:t>
            </a:r>
            <a:r>
              <a:rPr lang="en-US" baseline="30000" dirty="0"/>
              <a:t>2</a:t>
            </a:r>
            <a:r>
              <a:rPr lang="en-US" dirty="0"/>
              <a:t> patch</a:t>
            </a:r>
          </a:p>
          <a:p>
            <a:pPr lvl="1"/>
            <a:r>
              <a:rPr lang="en-US" dirty="0"/>
              <a:t>Approx. 370 receivers</a:t>
            </a:r>
          </a:p>
          <a:p>
            <a:r>
              <a:rPr lang="en-US" dirty="0"/>
              <a:t>3x3 km</a:t>
            </a:r>
            <a:r>
              <a:rPr lang="en-US" baseline="30000" dirty="0"/>
              <a:t>2</a:t>
            </a:r>
            <a:r>
              <a:rPr lang="en-US" dirty="0"/>
              <a:t> patch</a:t>
            </a:r>
          </a:p>
          <a:p>
            <a:pPr lvl="1"/>
            <a:r>
              <a:rPr lang="en-US" dirty="0"/>
              <a:t>Approx. 750 receivers</a:t>
            </a:r>
          </a:p>
          <a:p>
            <a:r>
              <a:rPr lang="en-US" dirty="0"/>
              <a:t>4x4 km</a:t>
            </a:r>
            <a:r>
              <a:rPr lang="en-US" baseline="30000" dirty="0"/>
              <a:t>2</a:t>
            </a:r>
            <a:r>
              <a:rPr lang="en-US" dirty="0"/>
              <a:t> patch</a:t>
            </a:r>
          </a:p>
          <a:p>
            <a:pPr lvl="1"/>
            <a:r>
              <a:rPr lang="en-US" dirty="0"/>
              <a:t>Approx</a:t>
            </a:r>
            <a:r>
              <a:rPr lang="en-US" dirty="0" smtClean="0"/>
              <a:t>. 1270 receivers</a:t>
            </a:r>
            <a:endParaRPr lang="en-US" dirty="0"/>
          </a:p>
          <a:p>
            <a:r>
              <a:rPr lang="en-US" dirty="0"/>
              <a:t>5x5 km</a:t>
            </a:r>
            <a:r>
              <a:rPr lang="en-US" baseline="30000" dirty="0"/>
              <a:t>2 </a:t>
            </a:r>
            <a:r>
              <a:rPr lang="en-US" dirty="0" smtClean="0"/>
              <a:t>patch</a:t>
            </a:r>
            <a:endParaRPr lang="en-US" dirty="0"/>
          </a:p>
        </p:txBody>
      </p:sp>
      <p:pic>
        <p:nvPicPr>
          <p:cNvPr id="4" name="Picture 3" descr="map-patches-overlay-pdf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239" y="865401"/>
            <a:ext cx="2675934" cy="425486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83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383723" y="1661209"/>
            <a:ext cx="2054706" cy="2054706"/>
          </a:xfrm>
          <a:prstGeom prst="rect">
            <a:avLst/>
          </a:prstGeom>
          <a:solidFill>
            <a:srgbClr val="FFFF00">
              <a:alpha val="58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7325695" y="2592742"/>
            <a:ext cx="157429" cy="157429"/>
          </a:xfrm>
          <a:prstGeom prst="ellipse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40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857250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Receiver patches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1190563"/>
              </p:ext>
            </p:extLst>
          </p:nvPr>
        </p:nvGraphicFramePr>
        <p:xfrm>
          <a:off x="6390947" y="865402"/>
          <a:ext cx="2076486" cy="379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26" name="Acrobat Document" r:id="rId4" imgW="3076575" imgH="5648325" progId="AcroExch.Document.11">
                  <p:embed/>
                </p:oleObj>
              </mc:Choice>
              <mc:Fallback>
                <p:oleObj name="Acrobat Document" r:id="rId4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0947" y="865402"/>
                        <a:ext cx="2076486" cy="3796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6"/>
          <p:cNvSpPr>
            <a:spLocks noGrp="1"/>
          </p:cNvSpPr>
          <p:nvPr>
            <p:ph idx="1"/>
          </p:nvPr>
        </p:nvSpPr>
        <p:spPr>
          <a:xfrm>
            <a:off x="457200" y="857250"/>
            <a:ext cx="5303336" cy="4007035"/>
          </a:xfrm>
        </p:spPr>
        <p:txBody>
          <a:bodyPr>
            <a:normAutofit/>
          </a:bodyPr>
          <a:lstStyle/>
          <a:p>
            <a:r>
              <a:rPr lang="en-US" dirty="0"/>
              <a:t>2x2 km</a:t>
            </a:r>
            <a:r>
              <a:rPr lang="en-US" baseline="30000" dirty="0"/>
              <a:t>2</a:t>
            </a:r>
            <a:r>
              <a:rPr lang="en-US" dirty="0"/>
              <a:t> patch</a:t>
            </a:r>
          </a:p>
          <a:p>
            <a:pPr lvl="1"/>
            <a:r>
              <a:rPr lang="en-US" dirty="0"/>
              <a:t>Approx. 370 receivers</a:t>
            </a:r>
          </a:p>
          <a:p>
            <a:r>
              <a:rPr lang="en-US" dirty="0"/>
              <a:t>3x3 km</a:t>
            </a:r>
            <a:r>
              <a:rPr lang="en-US" baseline="30000" dirty="0"/>
              <a:t>2</a:t>
            </a:r>
            <a:r>
              <a:rPr lang="en-US" dirty="0"/>
              <a:t> patch</a:t>
            </a:r>
          </a:p>
          <a:p>
            <a:pPr lvl="1"/>
            <a:r>
              <a:rPr lang="en-US" dirty="0"/>
              <a:t>Approx. 750 receivers</a:t>
            </a:r>
          </a:p>
          <a:p>
            <a:r>
              <a:rPr lang="en-US" dirty="0"/>
              <a:t>4x4 km</a:t>
            </a:r>
            <a:r>
              <a:rPr lang="en-US" baseline="30000" dirty="0"/>
              <a:t>2</a:t>
            </a:r>
            <a:r>
              <a:rPr lang="en-US" dirty="0"/>
              <a:t> patch</a:t>
            </a:r>
          </a:p>
          <a:p>
            <a:pPr lvl="1"/>
            <a:r>
              <a:rPr lang="en-US" dirty="0"/>
              <a:t>Approx</a:t>
            </a:r>
            <a:r>
              <a:rPr lang="en-US" dirty="0" smtClean="0"/>
              <a:t>. 1270 receivers</a:t>
            </a:r>
            <a:endParaRPr lang="en-US" dirty="0"/>
          </a:p>
          <a:p>
            <a:r>
              <a:rPr lang="en-US" dirty="0"/>
              <a:t>5x5 km</a:t>
            </a:r>
            <a:r>
              <a:rPr lang="en-US" baseline="30000" dirty="0"/>
              <a:t>2 </a:t>
            </a:r>
            <a:r>
              <a:rPr lang="en-US" dirty="0" smtClean="0"/>
              <a:t>patch</a:t>
            </a:r>
            <a:endParaRPr lang="en-US" dirty="0"/>
          </a:p>
        </p:txBody>
      </p:sp>
      <p:pic>
        <p:nvPicPr>
          <p:cNvPr id="4" name="Picture 3" descr="map-patches-overlay-pdf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239" y="865401"/>
            <a:ext cx="2675934" cy="425486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84</a:t>
            </a:fld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7010845" y="2592742"/>
            <a:ext cx="157429" cy="157429"/>
          </a:xfrm>
          <a:prstGeom prst="ellipse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320674" y="2272780"/>
            <a:ext cx="157429" cy="157429"/>
          </a:xfrm>
          <a:prstGeom prst="ellipse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4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857250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Patch: 1295 km, 1230 km</a:t>
            </a:r>
            <a:endParaRPr lang="en-US" dirty="0"/>
          </a:p>
        </p:txBody>
      </p:sp>
      <p:pic>
        <p:nvPicPr>
          <p:cNvPr id="11" name="Picture 10" descr="goodpatch2-2km-r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1243584"/>
            <a:ext cx="4123000" cy="3255264"/>
          </a:xfrm>
          <a:prstGeom prst="rect">
            <a:avLst/>
          </a:prstGeom>
        </p:spPr>
      </p:pic>
      <p:pic>
        <p:nvPicPr>
          <p:cNvPr id="12" name="Picture 11" descr="goodpatch2-3km-r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68" y="1243584"/>
            <a:ext cx="4123000" cy="3255264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85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7139" y="736305"/>
            <a:ext cx="1569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2x2 km</a:t>
            </a:r>
            <a:r>
              <a:rPr lang="en-US" sz="2400" baseline="30000" dirty="0" smtClean="0"/>
              <a:t>2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536624" y="736305"/>
            <a:ext cx="1224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3x3 km</a:t>
            </a:r>
            <a:r>
              <a:rPr lang="en-US" sz="2400" baseline="30000" dirty="0" smtClean="0"/>
              <a:t>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9863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857250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Patch: 1295.75 km, 1230.75 km</a:t>
            </a:r>
            <a:endParaRPr lang="en-US" dirty="0"/>
          </a:p>
        </p:txBody>
      </p:sp>
      <p:pic>
        <p:nvPicPr>
          <p:cNvPr id="7" name="Picture 6" descr="badpatch2-2km-r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59" y="1247252"/>
            <a:ext cx="4123000" cy="3255264"/>
          </a:xfrm>
          <a:prstGeom prst="rect">
            <a:avLst/>
          </a:prstGeom>
        </p:spPr>
      </p:pic>
      <p:pic>
        <p:nvPicPr>
          <p:cNvPr id="8" name="Picture 7" descr="badpatch2-3km-r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229" y="1247252"/>
            <a:ext cx="4123000" cy="3255264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86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07139" y="736305"/>
            <a:ext cx="1569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2x2 km</a:t>
            </a:r>
            <a:r>
              <a:rPr lang="en-US" sz="2400" baseline="30000" dirty="0" smtClean="0"/>
              <a:t>2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536624" y="736305"/>
            <a:ext cx="1224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3x3 km</a:t>
            </a:r>
            <a:r>
              <a:rPr lang="en-US" sz="2400" baseline="30000" dirty="0" smtClean="0"/>
              <a:t>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36348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857250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Super-source gather patches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7158714"/>
              </p:ext>
            </p:extLst>
          </p:nvPr>
        </p:nvGraphicFramePr>
        <p:xfrm>
          <a:off x="6390947" y="865402"/>
          <a:ext cx="2076486" cy="379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25" name="Acrobat Document" r:id="rId4" imgW="3076575" imgH="5648325" progId="AcroExch.Document.11">
                  <p:embed/>
                </p:oleObj>
              </mc:Choice>
              <mc:Fallback>
                <p:oleObj name="Acrobat Document" r:id="rId4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0947" y="865402"/>
                        <a:ext cx="2076486" cy="3796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6"/>
          <p:cNvSpPr>
            <a:spLocks noGrp="1"/>
          </p:cNvSpPr>
          <p:nvPr>
            <p:ph idx="1"/>
          </p:nvPr>
        </p:nvSpPr>
        <p:spPr>
          <a:xfrm>
            <a:off x="457200" y="857250"/>
            <a:ext cx="5303336" cy="4007035"/>
          </a:xfrm>
        </p:spPr>
        <p:txBody>
          <a:bodyPr>
            <a:normAutofit/>
          </a:bodyPr>
          <a:lstStyle/>
          <a:p>
            <a:r>
              <a:rPr lang="en-US" dirty="0" smtClean="0"/>
              <a:t>Colors correspond to minimum patch size needed to resolve body waves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Green: 2x2 km</a:t>
            </a:r>
            <a:r>
              <a:rPr lang="en-US" baseline="30000" dirty="0" smtClean="0">
                <a:solidFill>
                  <a:srgbClr val="008000"/>
                </a:solidFill>
              </a:rPr>
              <a:t>2</a:t>
            </a:r>
            <a:endParaRPr lang="en-US" dirty="0" smtClean="0">
              <a:solidFill>
                <a:srgbClr val="008000"/>
              </a:solidFill>
            </a:endParaRPr>
          </a:p>
          <a:p>
            <a:pPr lvl="1"/>
            <a:r>
              <a:rPr lang="en-US" dirty="0" smtClean="0">
                <a:solidFill>
                  <a:srgbClr val="3366FF"/>
                </a:solidFill>
              </a:rPr>
              <a:t>Blue: 3x3 km</a:t>
            </a:r>
            <a:r>
              <a:rPr lang="en-US" baseline="30000" dirty="0" smtClean="0">
                <a:solidFill>
                  <a:srgbClr val="3366FF"/>
                </a:solidFill>
              </a:rPr>
              <a:t>2</a:t>
            </a:r>
            <a:endParaRPr lang="en-US" dirty="0" smtClean="0">
              <a:solidFill>
                <a:srgbClr val="3366FF"/>
              </a:solidFill>
            </a:endParaRPr>
          </a:p>
          <a:p>
            <a:pPr lvl="1"/>
            <a:r>
              <a:rPr lang="en-US" dirty="0" smtClean="0">
                <a:solidFill>
                  <a:srgbClr val="BFBF00"/>
                </a:solidFill>
              </a:rPr>
              <a:t>Yellow: 4x4 km</a:t>
            </a:r>
            <a:r>
              <a:rPr lang="en-US" baseline="30000" dirty="0" smtClean="0">
                <a:solidFill>
                  <a:srgbClr val="BFBF00"/>
                </a:solidFill>
              </a:rPr>
              <a:t>2</a:t>
            </a:r>
            <a:endParaRPr lang="en-US" dirty="0" smtClean="0">
              <a:solidFill>
                <a:srgbClr val="BFBF00"/>
              </a:solidFill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Red: 5x5 km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+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map-patches-qc-overlay-pdf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073" y="865402"/>
            <a:ext cx="2690547" cy="427809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37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85725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Super-source gather patches: observations</a:t>
            </a:r>
            <a:endParaRPr lang="en-US" sz="36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2893535"/>
              </p:ext>
            </p:extLst>
          </p:nvPr>
        </p:nvGraphicFramePr>
        <p:xfrm>
          <a:off x="6390947" y="865402"/>
          <a:ext cx="2076486" cy="379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48" name="Acrobat Document" r:id="rId4" imgW="3076575" imgH="5648325" progId="AcroExch.Document.11">
                  <p:embed/>
                </p:oleObj>
              </mc:Choice>
              <mc:Fallback>
                <p:oleObj name="Acrobat Document" r:id="rId4" imgW="3076575" imgH="564832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0947" y="865402"/>
                        <a:ext cx="2076486" cy="3796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6"/>
          <p:cNvSpPr>
            <a:spLocks noGrp="1"/>
          </p:cNvSpPr>
          <p:nvPr>
            <p:ph idx="1"/>
          </p:nvPr>
        </p:nvSpPr>
        <p:spPr>
          <a:xfrm>
            <a:off x="457200" y="857250"/>
            <a:ext cx="5303336" cy="400703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</a:t>
            </a:r>
            <a:r>
              <a:rPr lang="en-US" dirty="0" smtClean="0"/>
              <a:t>est resolved in the center of the array</a:t>
            </a:r>
          </a:p>
          <a:p>
            <a:r>
              <a:rPr lang="en-US" dirty="0" smtClean="0"/>
              <a:t>Difficult to resolve around the highway</a:t>
            </a:r>
          </a:p>
          <a:p>
            <a:pPr lvl="1"/>
            <a:r>
              <a:rPr lang="en-US" dirty="0" smtClean="0"/>
              <a:t>Highway cuts through center of those patches</a:t>
            </a:r>
          </a:p>
          <a:p>
            <a:pPr lvl="1"/>
            <a:r>
              <a:rPr lang="en-US" dirty="0" smtClean="0"/>
              <a:t>Contaminated by surface waves</a:t>
            </a:r>
            <a:endParaRPr lang="en-US" dirty="0"/>
          </a:p>
        </p:txBody>
      </p:sp>
      <p:pic>
        <p:nvPicPr>
          <p:cNvPr id="5" name="Picture 4" descr="map-patches-qc-overlay-pdf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073" y="865402"/>
            <a:ext cx="2690547" cy="427809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08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857250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Body waves: recap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89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457200" y="875490"/>
            <a:ext cx="8229600" cy="3603762"/>
          </a:xfrm>
        </p:spPr>
        <p:txBody>
          <a:bodyPr>
            <a:normAutofit/>
          </a:bodyPr>
          <a:lstStyle/>
          <a:p>
            <a:r>
              <a:rPr lang="en-US" dirty="0" smtClean="0"/>
              <a:t>Arrive primarily from the north-northwest</a:t>
            </a:r>
          </a:p>
          <a:p>
            <a:r>
              <a:rPr lang="en-US" dirty="0" smtClean="0"/>
              <a:t>Strongest in the center of the array (but not near the highway)</a:t>
            </a:r>
          </a:p>
          <a:p>
            <a:r>
              <a:rPr lang="en-US" dirty="0" smtClean="0"/>
              <a:t>Source of this energy is difficult to infer</a:t>
            </a:r>
          </a:p>
          <a:p>
            <a:pPr lvl="1"/>
            <a:r>
              <a:rPr lang="en-US" dirty="0" smtClean="0"/>
              <a:t>Possibilities include city of Los Angeles and highways</a:t>
            </a:r>
          </a:p>
        </p:txBody>
      </p:sp>
    </p:spTree>
    <p:extLst>
      <p:ext uri="{BB962C8B-B14F-4D97-AF65-F5344CB8AC3E}">
        <p14:creationId xmlns:p14="http://schemas.microsoft.com/office/powerpoint/2010/main" val="4226450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5402"/>
            <a:ext cx="8229600" cy="3729221"/>
          </a:xfrm>
        </p:spPr>
        <p:txBody>
          <a:bodyPr/>
          <a:lstStyle/>
          <a:p>
            <a:r>
              <a:rPr lang="en-US" dirty="0" smtClean="0"/>
              <a:t>Is there coherent energy at frequencies well beyond the microseism band (up to 15 Hz)?</a:t>
            </a:r>
          </a:p>
          <a:p>
            <a:endParaRPr lang="en-US" dirty="0"/>
          </a:p>
          <a:p>
            <a:r>
              <a:rPr lang="en-US" dirty="0" smtClean="0"/>
              <a:t>Want to better-separate surface waves from body waves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49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5402"/>
            <a:ext cx="8229600" cy="3729221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Recap / motivation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Ambient noise cross-correlation method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High-frequency Rayleigh waves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Body waves</a:t>
            </a:r>
          </a:p>
          <a:p>
            <a:r>
              <a:rPr lang="en-US" dirty="0" smtClean="0"/>
              <a:t>Conclusions / future direction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80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857250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Conclusions: general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875490"/>
            <a:ext cx="8229600" cy="3603762"/>
          </a:xfrm>
        </p:spPr>
        <p:txBody>
          <a:bodyPr>
            <a:normAutofit/>
          </a:bodyPr>
          <a:lstStyle/>
          <a:p>
            <a:r>
              <a:rPr lang="en-US" dirty="0" smtClean="0"/>
              <a:t>Can recover surface waves and body waves from ambient noise at frequencies well beyond the microseism band</a:t>
            </a:r>
          </a:p>
          <a:p>
            <a:pPr lvl="1"/>
            <a:r>
              <a:rPr lang="en-US" dirty="0" smtClean="0"/>
              <a:t>Surface waves: up to </a:t>
            </a:r>
            <a:r>
              <a:rPr lang="en-US" dirty="0" smtClean="0"/>
              <a:t>5 </a:t>
            </a:r>
            <a:r>
              <a:rPr lang="en-US" dirty="0" smtClean="0"/>
              <a:t>Hz</a:t>
            </a:r>
          </a:p>
          <a:p>
            <a:pPr lvl="1"/>
            <a:r>
              <a:rPr lang="en-US" dirty="0" smtClean="0"/>
              <a:t>Body waves: up to 15 Hz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94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857250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Conclusions: surface waves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875490"/>
            <a:ext cx="8229600" cy="3603762"/>
          </a:xfrm>
        </p:spPr>
        <p:txBody>
          <a:bodyPr>
            <a:normAutofit/>
          </a:bodyPr>
          <a:lstStyle/>
          <a:p>
            <a:r>
              <a:rPr lang="en-US" dirty="0" smtClean="0"/>
              <a:t>Generated by busy roads and highways</a:t>
            </a:r>
          </a:p>
          <a:p>
            <a:endParaRPr lang="en-US" dirty="0" smtClean="0"/>
          </a:p>
          <a:p>
            <a:r>
              <a:rPr lang="en-US" dirty="0" smtClean="0"/>
              <a:t>Can be reliable enough for use in a 2D transmission tomography framework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33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857250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Conclusions: body waves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875490"/>
            <a:ext cx="8229600" cy="360376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Dominantly arriving from the north-northwest direction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S</a:t>
            </a:r>
            <a:r>
              <a:rPr lang="en-US" dirty="0" smtClean="0"/>
              <a:t>trongest </a:t>
            </a:r>
            <a:r>
              <a:rPr lang="en-US" dirty="0" smtClean="0"/>
              <a:t>in the center of the array</a:t>
            </a:r>
          </a:p>
          <a:p>
            <a:endParaRPr lang="en-US" dirty="0" smtClean="0"/>
          </a:p>
          <a:p>
            <a:r>
              <a:rPr lang="en-US" dirty="0" smtClean="0"/>
              <a:t>Still need to sum over multiple virtual source gathers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13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857250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Future direction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875490"/>
            <a:ext cx="8229600" cy="3603762"/>
          </a:xfrm>
        </p:spPr>
        <p:txBody>
          <a:bodyPr>
            <a:normAutofit/>
          </a:bodyPr>
          <a:lstStyle/>
          <a:p>
            <a:r>
              <a:rPr lang="en-US" dirty="0" smtClean="0"/>
              <a:t>Use high-frequency Rayleigh waves generated by Interstate 405 to perform a 2D tomography</a:t>
            </a:r>
          </a:p>
          <a:p>
            <a:endParaRPr lang="en-US" dirty="0" smtClean="0"/>
          </a:p>
          <a:p>
            <a:r>
              <a:rPr lang="en-US" dirty="0" smtClean="0"/>
              <a:t>Important for fields such as earthquake hazard analysis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38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857250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875490"/>
            <a:ext cx="8229600" cy="360376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Signal Hill Petroleum, Inc. for access to the dataset and permission to show results</a:t>
            </a:r>
          </a:p>
          <a:p>
            <a:r>
              <a:rPr lang="en-US" dirty="0" smtClean="0"/>
              <a:t>Dan Hollis </a:t>
            </a:r>
            <a:r>
              <a:rPr lang="en-US" dirty="0" smtClean="0"/>
              <a:t>and </a:t>
            </a:r>
            <a:r>
              <a:rPr lang="en-US" dirty="0" err="1" smtClean="0"/>
              <a:t>NodalSeismic</a:t>
            </a:r>
            <a:r>
              <a:rPr lang="en-US" dirty="0" smtClean="0"/>
              <a:t> for </a:t>
            </a:r>
            <a:r>
              <a:rPr lang="en-US" dirty="0" smtClean="0"/>
              <a:t>help obtaining the data</a:t>
            </a:r>
          </a:p>
          <a:p>
            <a:r>
              <a:rPr lang="en-US" dirty="0" err="1" smtClean="0"/>
              <a:t>Nori</a:t>
            </a:r>
            <a:r>
              <a:rPr lang="en-US" dirty="0" smtClean="0"/>
              <a:t> Nakata and Bob Clapp for fruitful conversations and guidance</a:t>
            </a:r>
          </a:p>
          <a:p>
            <a:r>
              <a:rPr lang="en-US" dirty="0" smtClean="0"/>
              <a:t>Stew Levin for help converting the data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12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827" y="313539"/>
            <a:ext cx="8966347" cy="1102519"/>
          </a:xfrm>
        </p:spPr>
        <p:txBody>
          <a:bodyPr>
            <a:noAutofit/>
          </a:bodyPr>
          <a:lstStyle/>
          <a:p>
            <a:r>
              <a:rPr lang="en-US" sz="4000" dirty="0" smtClean="0"/>
              <a:t>Questions?</a:t>
            </a:r>
            <a:endParaRPr lang="en-US" sz="40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5597-527B-8447-B619-C785391AB38F}" type="slidenum">
              <a:rPr lang="en-US" smtClean="0"/>
              <a:t>96</a:t>
            </a:fld>
            <a:endParaRPr lang="en-US"/>
          </a:p>
        </p:txBody>
      </p:sp>
      <p:pic>
        <p:nvPicPr>
          <p:cNvPr id="18" name="Picture 17" descr="sh-ph2-down16-supergather-50m-sym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602" y="1374071"/>
            <a:ext cx="4359198" cy="2834174"/>
          </a:xfrm>
          <a:prstGeom prst="rect">
            <a:avLst/>
          </a:prstGeom>
        </p:spPr>
      </p:pic>
      <p:pic>
        <p:nvPicPr>
          <p:cNvPr id="20" name="Picture 19" descr="snap36-line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25" y="1621944"/>
            <a:ext cx="3356863" cy="258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11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19321</TotalTime>
  <Words>1941</Words>
  <Application>Microsoft Macintosh PowerPoint</Application>
  <PresentationFormat>On-screen Show (16:9)</PresentationFormat>
  <Paragraphs>520</Paragraphs>
  <Slides>96</Slides>
  <Notes>34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8" baseType="lpstr">
      <vt:lpstr>Office Theme</vt:lpstr>
      <vt:lpstr>Acrobat Document</vt:lpstr>
      <vt:lpstr>High-frequency surface and body waves  from ambient noise cross-correlations  at Long Beach, CA</vt:lpstr>
      <vt:lpstr>Outline</vt:lpstr>
      <vt:lpstr>Long Beach array</vt:lpstr>
      <vt:lpstr>Long Beach array</vt:lpstr>
      <vt:lpstr>Long Beach array</vt:lpstr>
      <vt:lpstr>Beamforming</vt:lpstr>
      <vt:lpstr>Virtual super-source gather</vt:lpstr>
      <vt:lpstr>Virtual super-source gather</vt:lpstr>
      <vt:lpstr>Motivation</vt:lpstr>
      <vt:lpstr>Motivation</vt:lpstr>
      <vt:lpstr>Outline</vt:lpstr>
      <vt:lpstr>ANCC idea</vt:lpstr>
      <vt:lpstr>ANCC idea</vt:lpstr>
      <vt:lpstr>ANCC idea</vt:lpstr>
      <vt:lpstr>ANCC implementation</vt:lpstr>
      <vt:lpstr>Outline</vt:lpstr>
      <vt:lpstr>Virtual source gathers </vt:lpstr>
      <vt:lpstr>Virtual source gathers </vt:lpstr>
      <vt:lpstr>Virtual source gathers (3-5 Hz)</vt:lpstr>
      <vt:lpstr>Virtual source gathers (3-5 Hz)</vt:lpstr>
      <vt:lpstr>Virtual source gathers (3-5 Hz)</vt:lpstr>
      <vt:lpstr>Virtual source gathers (3-5 Hz)</vt:lpstr>
      <vt:lpstr>Virtual source gathers (3-5 Hz)</vt:lpstr>
      <vt:lpstr>Virtual source gathers (3-5 Hz)</vt:lpstr>
      <vt:lpstr>Virtual source gathers (3-5 Hz)</vt:lpstr>
      <vt:lpstr>Virtual source gathers (3-5 Hz)</vt:lpstr>
      <vt:lpstr>Virtual source gathers (3-5 Hz)</vt:lpstr>
      <vt:lpstr>Virtual source gathers (3-5 Hz)</vt:lpstr>
      <vt:lpstr>Virtual source gathers (3-5 Hz)</vt:lpstr>
      <vt:lpstr>Virtual source gathers (3-5 Hz)</vt:lpstr>
      <vt:lpstr>Virtual source gathers (3-5 Hz)</vt:lpstr>
      <vt:lpstr>Virtual source gathers (3-5 Hz)</vt:lpstr>
      <vt:lpstr>Virtual source gather: observations</vt:lpstr>
      <vt:lpstr>Reliability of Rayleigh waves</vt:lpstr>
      <vt:lpstr>Group arrivals</vt:lpstr>
      <vt:lpstr>Group-velocity dispersion images</vt:lpstr>
      <vt:lpstr>Dispersion images for reliability</vt:lpstr>
      <vt:lpstr>Dispersion images for reliability</vt:lpstr>
      <vt:lpstr>Dispersion images for reliability</vt:lpstr>
      <vt:lpstr>Dispersion images for reliability</vt:lpstr>
      <vt:lpstr>Dispersion images for reliability</vt:lpstr>
      <vt:lpstr>Dispersion images for reliability</vt:lpstr>
      <vt:lpstr>Dispersion images for reliability</vt:lpstr>
      <vt:lpstr>Dispersion images for reliability</vt:lpstr>
      <vt:lpstr>Dispersion images for reliability</vt:lpstr>
      <vt:lpstr>Dispersion images for reliability</vt:lpstr>
      <vt:lpstr>Dispersion images for reliability</vt:lpstr>
      <vt:lpstr>Dispersion images: observations</vt:lpstr>
      <vt:lpstr>Dispersion images: observations</vt:lpstr>
      <vt:lpstr>Dispersion images: observations</vt:lpstr>
      <vt:lpstr>Dispersion images: observations</vt:lpstr>
      <vt:lpstr>Arrival time vs azimuth</vt:lpstr>
      <vt:lpstr>Northern stations</vt:lpstr>
      <vt:lpstr>Arrival time vs azimuth: 3 Hz</vt:lpstr>
      <vt:lpstr>Arrival time vs azimuth: 3 Hz</vt:lpstr>
      <vt:lpstr>Arrival time vs azimuth: 4 Hz</vt:lpstr>
      <vt:lpstr>Arrival time vs azimuth: 4 Hz</vt:lpstr>
      <vt:lpstr>Arrival time vs azimuth: 5 Hz</vt:lpstr>
      <vt:lpstr>Southern stations</vt:lpstr>
      <vt:lpstr>Arrival time vs azimuth: 3 Hz</vt:lpstr>
      <vt:lpstr>Arrival time vs azimuth: 3 Hz</vt:lpstr>
      <vt:lpstr>Arrival time vs azimuth: 4 Hz</vt:lpstr>
      <vt:lpstr>Arrival time vs azimuth: 4 Hz</vt:lpstr>
      <vt:lpstr>Arrival time vs azimuth: 5 Hz</vt:lpstr>
      <vt:lpstr>Arrival time vs azimuth: observations</vt:lpstr>
      <vt:lpstr>High-frequency surface waves: recap</vt:lpstr>
      <vt:lpstr>Outline</vt:lpstr>
      <vt:lpstr>Body waves</vt:lpstr>
      <vt:lpstr>Body waves</vt:lpstr>
      <vt:lpstr>Body waves</vt:lpstr>
      <vt:lpstr>Body waves</vt:lpstr>
      <vt:lpstr>What direction are body waves coming from?</vt:lpstr>
      <vt:lpstr>Direction: south-southeast (-55 to -65 deg.)</vt:lpstr>
      <vt:lpstr>Direction: south-southeast (-55 to -65 deg.)</vt:lpstr>
      <vt:lpstr>Direction: south (-95 to -85 deg.)</vt:lpstr>
      <vt:lpstr>Direction: south (-95 to -85 deg.)</vt:lpstr>
      <vt:lpstr>Where are body waves strongest?</vt:lpstr>
      <vt:lpstr>Receiver patches</vt:lpstr>
      <vt:lpstr>Receiver patches</vt:lpstr>
      <vt:lpstr>Receiver patches</vt:lpstr>
      <vt:lpstr>Receiver patches</vt:lpstr>
      <vt:lpstr>Receiver patches</vt:lpstr>
      <vt:lpstr>Receiver patches</vt:lpstr>
      <vt:lpstr>Receiver patches</vt:lpstr>
      <vt:lpstr>Patch: 1295 km, 1230 km</vt:lpstr>
      <vt:lpstr>Patch: 1295.75 km, 1230.75 km</vt:lpstr>
      <vt:lpstr>Super-source gather patches</vt:lpstr>
      <vt:lpstr>Super-source gather patches: observations</vt:lpstr>
      <vt:lpstr>Body waves: recap</vt:lpstr>
      <vt:lpstr>Outline</vt:lpstr>
      <vt:lpstr>Conclusions: general</vt:lpstr>
      <vt:lpstr>Conclusions: surface waves</vt:lpstr>
      <vt:lpstr>Conclusions: body waves</vt:lpstr>
      <vt:lpstr>Future direction</vt:lpstr>
      <vt:lpstr>Acknowledgments</vt:lpstr>
      <vt:lpstr>Questions?</vt:lpstr>
    </vt:vector>
  </TitlesOfParts>
  <Company>Stanford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High-frequency surface and body waves from ambient noise cross-correlations at Long Beach, CA</dc:title>
  <dc:creator>Jason Chang</dc:creator>
  <cp:lastModifiedBy>Jason Chang</cp:lastModifiedBy>
  <cp:revision>251</cp:revision>
  <dcterms:created xsi:type="dcterms:W3CDTF">2014-05-16T16:09:34Z</dcterms:created>
  <dcterms:modified xsi:type="dcterms:W3CDTF">2014-06-02T06:41:37Z</dcterms:modified>
</cp:coreProperties>
</file>