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9" r:id="rId1"/>
  </p:sldMasterIdLst>
  <p:notesMasterIdLst>
    <p:notesMasterId r:id="rId104"/>
  </p:notesMasterIdLst>
  <p:handoutMasterIdLst>
    <p:handoutMasterId r:id="rId105"/>
  </p:handoutMasterIdLst>
  <p:sldIdLst>
    <p:sldId id="264" r:id="rId2"/>
    <p:sldId id="702" r:id="rId3"/>
    <p:sldId id="846" r:id="rId4"/>
    <p:sldId id="832" r:id="rId5"/>
    <p:sldId id="833" r:id="rId6"/>
    <p:sldId id="834" r:id="rId7"/>
    <p:sldId id="801" r:id="rId8"/>
    <p:sldId id="786" r:id="rId9"/>
    <p:sldId id="813" r:id="rId10"/>
    <p:sldId id="787" r:id="rId11"/>
    <p:sldId id="838" r:id="rId12"/>
    <p:sldId id="839" r:id="rId13"/>
    <p:sldId id="840" r:id="rId14"/>
    <p:sldId id="841" r:id="rId15"/>
    <p:sldId id="848" r:id="rId16"/>
    <p:sldId id="842" r:id="rId17"/>
    <p:sldId id="847" r:id="rId18"/>
    <p:sldId id="843" r:id="rId19"/>
    <p:sldId id="850" r:id="rId20"/>
    <p:sldId id="849" r:id="rId21"/>
    <p:sldId id="788" r:id="rId22"/>
    <p:sldId id="814" r:id="rId23"/>
    <p:sldId id="790" r:id="rId24"/>
    <p:sldId id="792" r:id="rId25"/>
    <p:sldId id="791" r:id="rId26"/>
    <p:sldId id="824" r:id="rId27"/>
    <p:sldId id="826" r:id="rId28"/>
    <p:sldId id="827" r:id="rId29"/>
    <p:sldId id="793" r:id="rId30"/>
    <p:sldId id="794" r:id="rId31"/>
    <p:sldId id="795" r:id="rId32"/>
    <p:sldId id="796" r:id="rId33"/>
    <p:sldId id="828" r:id="rId34"/>
    <p:sldId id="805" r:id="rId35"/>
    <p:sldId id="797" r:id="rId36"/>
    <p:sldId id="798" r:id="rId37"/>
    <p:sldId id="799" r:id="rId38"/>
    <p:sldId id="800" r:id="rId39"/>
    <p:sldId id="829" r:id="rId40"/>
    <p:sldId id="802" r:id="rId41"/>
    <p:sldId id="773" r:id="rId42"/>
    <p:sldId id="716" r:id="rId43"/>
    <p:sldId id="771" r:id="rId44"/>
    <p:sldId id="714" r:id="rId45"/>
    <p:sldId id="715" r:id="rId46"/>
    <p:sldId id="774" r:id="rId47"/>
    <p:sldId id="807" r:id="rId48"/>
    <p:sldId id="775" r:id="rId49"/>
    <p:sldId id="734" r:id="rId50"/>
    <p:sldId id="719" r:id="rId51"/>
    <p:sldId id="711" r:id="rId52"/>
    <p:sldId id="816" r:id="rId53"/>
    <p:sldId id="817" r:id="rId54"/>
    <p:sldId id="818" r:id="rId55"/>
    <p:sldId id="819" r:id="rId56"/>
    <p:sldId id="820" r:id="rId57"/>
    <p:sldId id="823" r:id="rId58"/>
    <p:sldId id="732" r:id="rId59"/>
    <p:sldId id="803" r:id="rId60"/>
    <p:sldId id="684" r:id="rId61"/>
    <p:sldId id="784" r:id="rId62"/>
    <p:sldId id="738" r:id="rId63"/>
    <p:sldId id="739" r:id="rId64"/>
    <p:sldId id="754" r:id="rId65"/>
    <p:sldId id="740" r:id="rId66"/>
    <p:sldId id="742" r:id="rId67"/>
    <p:sldId id="808" r:id="rId68"/>
    <p:sldId id="755" r:id="rId69"/>
    <p:sldId id="809" r:id="rId70"/>
    <p:sldId id="744" r:id="rId71"/>
    <p:sldId id="852" r:id="rId72"/>
    <p:sldId id="745" r:id="rId73"/>
    <p:sldId id="756" r:id="rId74"/>
    <p:sldId id="747" r:id="rId75"/>
    <p:sldId id="750" r:id="rId76"/>
    <p:sldId id="851" r:id="rId77"/>
    <p:sldId id="748" r:id="rId78"/>
    <p:sldId id="749" r:id="rId79"/>
    <p:sldId id="659" r:id="rId80"/>
    <p:sldId id="811" r:id="rId81"/>
    <p:sldId id="812" r:id="rId82"/>
    <p:sldId id="757" r:id="rId83"/>
    <p:sldId id="758" r:id="rId84"/>
    <p:sldId id="760" r:id="rId85"/>
    <p:sldId id="804" r:id="rId86"/>
    <p:sldId id="761" r:id="rId87"/>
    <p:sldId id="853" r:id="rId88"/>
    <p:sldId id="759" r:id="rId89"/>
    <p:sldId id="764" r:id="rId90"/>
    <p:sldId id="854" r:id="rId91"/>
    <p:sldId id="844" r:id="rId92"/>
    <p:sldId id="845" r:id="rId93"/>
    <p:sldId id="763" r:id="rId94"/>
    <p:sldId id="762" r:id="rId95"/>
    <p:sldId id="855" r:id="rId96"/>
    <p:sldId id="856" r:id="rId97"/>
    <p:sldId id="857" r:id="rId98"/>
    <p:sldId id="766" r:id="rId99"/>
    <p:sldId id="815" r:id="rId100"/>
    <p:sldId id="765" r:id="rId101"/>
    <p:sldId id="751" r:id="rId102"/>
    <p:sldId id="616" r:id="rId103"/>
  </p:sldIdLst>
  <p:sldSz cx="9144000" cy="5143500" type="screen16x9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8000"/>
    <a:srgbClr val="780101"/>
    <a:srgbClr val="FF9E59"/>
    <a:srgbClr val="935B32"/>
    <a:srgbClr val="F29852"/>
    <a:srgbClr val="FFCC66"/>
    <a:srgbClr val="CC66FF"/>
    <a:srgbClr val="FCFCFC"/>
    <a:srgbClr val="AA7790"/>
    <a:srgbClr val="FBB0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25" autoAdjust="0"/>
    <p:restoredTop sz="95683" autoAdjust="0"/>
  </p:normalViewPr>
  <p:slideViewPr>
    <p:cSldViewPr>
      <p:cViewPr>
        <p:scale>
          <a:sx n="200" d="100"/>
          <a:sy n="200" d="100"/>
        </p:scale>
        <p:origin x="-2488" y="-1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notesMaster" Target="notesMasters/notesMaster1.xml"/><Relationship Id="rId105" Type="http://schemas.openxmlformats.org/officeDocument/2006/relationships/handoutMaster" Target="handoutMasters/handoutMaster1.xml"/><Relationship Id="rId106" Type="http://schemas.openxmlformats.org/officeDocument/2006/relationships/printerSettings" Target="printerSettings/printerSettings1.bin"/><Relationship Id="rId10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viewProps" Target="viewProps.xml"/><Relationship Id="rId109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tableStyles" Target="tableStyle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3840A-1332-AD49-A47E-FF1C1A76DABC}" type="datetimeFigureOut">
              <a:rPr lang="en-US" smtClean="0"/>
              <a:pPr/>
              <a:t>6/1/14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935D6-2835-024D-919A-D695334257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294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47642-2CAA-8442-9F2F-C81CA248CE8D}" type="datetimeFigureOut">
              <a:rPr lang="en-US" smtClean="0"/>
              <a:pPr/>
              <a:t>6/1/14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561F1-524B-914B-9746-07CF66244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873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Mention Reciprocity – treat source as receiver and vice</a:t>
            </a:r>
            <a:r>
              <a:rPr lang="en-US" baseline="0" dirty="0" smtClean="0"/>
              <a:t> versa</a:t>
            </a:r>
            <a:endParaRPr lang="en-US" dirty="0" smtClean="0"/>
          </a:p>
        </p:txBody>
      </p:sp>
      <p:sp>
        <p:nvSpPr>
          <p:cNvPr id="3993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4275B86-B263-4BCB-B688-40C5556F1C5D}" type="slidenum">
              <a:rPr lang="en-US" sz="1200">
                <a:cs typeface="+mn-cs"/>
              </a:rPr>
              <a:pPr algn="r">
                <a:defRPr/>
              </a:pPr>
              <a:t>10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993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4275B86-B263-4BCB-B688-40C5556F1C5D}" type="slidenum">
              <a:rPr lang="en-US" sz="1200">
                <a:cs typeface="+mn-cs"/>
              </a:rPr>
              <a:pPr algn="r">
                <a:defRPr/>
              </a:pPr>
              <a:t>24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993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4275B86-B263-4BCB-B688-40C5556F1C5D}" type="slidenum">
              <a:rPr lang="en-US" sz="1200">
                <a:cs typeface="+mn-cs"/>
              </a:rPr>
              <a:pPr algn="r">
                <a:defRPr/>
              </a:pPr>
              <a:t>25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993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4275B86-B263-4BCB-B688-40C5556F1C5D}" type="slidenum">
              <a:rPr lang="en-US" sz="1200">
                <a:cs typeface="+mn-cs"/>
              </a:rPr>
              <a:pPr algn="r">
                <a:defRPr/>
              </a:pPr>
              <a:t>26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993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4275B86-B263-4BCB-B688-40C5556F1C5D}" type="slidenum">
              <a:rPr lang="en-US" sz="1200">
                <a:cs typeface="+mn-cs"/>
              </a:rPr>
              <a:pPr algn="r">
                <a:defRPr/>
              </a:pPr>
              <a:t>27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993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4275B86-B263-4BCB-B688-40C5556F1C5D}" type="slidenum">
              <a:rPr lang="en-US" sz="1200">
                <a:cs typeface="+mn-cs"/>
              </a:rPr>
              <a:pPr algn="r">
                <a:defRPr/>
              </a:pPr>
              <a:t>28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150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48BCBDF8-DBC3-4B1E-A6CF-8101E67F0DCB}" type="slidenum">
              <a:rPr lang="en-US" sz="1200">
                <a:cs typeface="+mn-cs"/>
              </a:rPr>
              <a:pPr algn="r">
                <a:defRPr/>
              </a:pPr>
              <a:t>30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Doing</a:t>
            </a:r>
            <a:r>
              <a:rPr lang="en-US" baseline="0" dirty="0" smtClean="0"/>
              <a:t> separation can be hard. Mention methods for separation or which one you used.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is an overview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is an overview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the recorded data just like in SRME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is an overview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is an overview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is an overview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is an overview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Define what</a:t>
            </a:r>
            <a:r>
              <a:rPr lang="en-US" baseline="0" dirty="0" smtClean="0"/>
              <a:t> is “BSR”. </a:t>
            </a:r>
            <a:endParaRPr lang="en-US" dirty="0" smtClean="0"/>
          </a:p>
        </p:txBody>
      </p:sp>
      <p:sp>
        <p:nvSpPr>
          <p:cNvPr id="3993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4275B86-B263-4BCB-B688-40C5556F1C5D}" type="slidenum">
              <a:rPr lang="en-US" sz="1200">
                <a:cs typeface="+mn-cs"/>
              </a:rPr>
              <a:pPr algn="r">
                <a:defRPr/>
              </a:pPr>
              <a:t>42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 fast, slow down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805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 fast, slow down</a:t>
            </a:r>
          </a:p>
          <a:p>
            <a:r>
              <a:rPr lang="en-US" dirty="0" smtClean="0"/>
              <a:t>Say angular aperture is different</a:t>
            </a:r>
            <a:r>
              <a:rPr lang="en-US" baseline="0" dirty="0" smtClean="0"/>
              <a:t> BEFORE blinking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843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 fast, slow down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666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993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4275B86-B263-4BCB-B688-40C5556F1C5D}" type="slidenum">
              <a:rPr lang="en-US" sz="1200">
                <a:cs typeface="+mn-cs"/>
              </a:rPr>
              <a:pPr algn="r">
                <a:defRPr/>
              </a:pPr>
              <a:t>49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993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4275B86-B263-4BCB-B688-40C5556F1C5D}" type="slidenum">
              <a:rPr lang="en-US" sz="1200">
                <a:cs typeface="+mn-cs"/>
              </a:rPr>
              <a:pPr algn="r">
                <a:defRPr/>
              </a:pPr>
              <a:t>50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993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4275B86-B263-4BCB-B688-40C5556F1C5D}" type="slidenum">
              <a:rPr lang="en-US" sz="1200">
                <a:cs typeface="+mn-cs"/>
              </a:rPr>
              <a:pPr algn="r">
                <a:defRPr/>
              </a:pPr>
              <a:t>51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4DB6-199A-BC42-AFEF-F28C0A03E3F7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4DB6-199A-BC42-AFEF-F28C0A03E3F7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Forward modeling is needed because the weighting is in the data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Forward modeling is needed because the weighting is in the data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Next, I apply the classical post-migration processing by whitening</a:t>
            </a:r>
            <a:r>
              <a:rPr lang="en-US" baseline="0" dirty="0" smtClean="0"/>
              <a:t> the spectrum.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61F1-524B-914B-9746-07CF662442B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44700-4245-406A-8AEB-22D38CD47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BCC2D-E745-489E-921D-F02B778AA2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DF2D-DC32-4BF7-82EF-9E7D7C62D0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AE3E1-966F-42DF-B0A1-6408482209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6C4CB-5063-4B8E-B885-7CDFBAA7D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D651-5BE0-4756-A882-E5ADE19DD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B6254-DEA5-4535-9BE0-77288235A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757D-6F21-4BA3-B6D2-515C639651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5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4"/>
            <a:ext cx="609600" cy="273844"/>
          </a:xfrm>
        </p:spPr>
        <p:txBody>
          <a:bodyPr/>
          <a:lstStyle/>
          <a:p>
            <a:fld id="{D9B85ED0-6049-4CE1-8B5E-D2755D3416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7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4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382000" y="4888706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ABBA13-730D-4117-AB33-9C47F9F4465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7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8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0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1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1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2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55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2.png"/><Relationship Id="rId7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2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2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4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5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9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0.e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0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1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1.e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2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1.e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4.e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5.em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6.em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7.em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8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9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0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pic>
        <p:nvPicPr>
          <p:cNvPr id="16387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2435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0" y="971550"/>
            <a:ext cx="9144000" cy="85725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 Black"/>
                <a:cs typeface="Arial Black"/>
              </a:rPr>
              <a:t>Imaging with multiples using least-squares reverse-time migration</a:t>
            </a:r>
            <a:endParaRPr lang="en-US" sz="3200" b="1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DF2D-DC32-4BF7-82EF-9E7D7C62D091}" type="slidenum">
              <a:rPr lang="en-US" b="1" smtClean="0"/>
              <a:pPr/>
              <a:t>1</a:t>
            </a:fld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38400" y="2114560"/>
            <a:ext cx="4495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/>
          </a:p>
          <a:p>
            <a:r>
              <a:rPr lang="en-US" sz="2000" b="1" dirty="0" smtClean="0"/>
              <a:t>SEP Sponsor Meeting</a:t>
            </a:r>
          </a:p>
          <a:p>
            <a:r>
              <a:rPr lang="en-US" sz="2000" b="1" dirty="0" smtClean="0"/>
              <a:t>June </a:t>
            </a:r>
            <a:r>
              <a:rPr lang="en-US" sz="2000" b="1" dirty="0"/>
              <a:t>4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, 2014</a:t>
            </a:r>
          </a:p>
          <a:p>
            <a:r>
              <a:rPr lang="en-US" sz="2000" b="1" dirty="0" smtClean="0"/>
              <a:t>Thesis presentation</a:t>
            </a:r>
          </a:p>
          <a:p>
            <a:endParaRPr lang="en-US" sz="2400" b="1" dirty="0" smtClean="0">
              <a:latin typeface="+mj-lt"/>
            </a:endParaRPr>
          </a:p>
          <a:p>
            <a:r>
              <a:rPr lang="en-US" sz="2400" b="1" dirty="0" smtClean="0">
                <a:latin typeface="+mj-lt"/>
              </a:rPr>
              <a:t>Mandy Wong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382000" y="4888706"/>
            <a:ext cx="762000" cy="2738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/>
          <a:p>
            <a:pPr algn="r">
              <a:defRPr/>
            </a:pPr>
            <a:fld id="{10E3934B-7460-472E-A4E2-6DEB47A0F5A0}" type="slidenum">
              <a:rPr lang="en-US" sz="1200">
                <a:solidFill>
                  <a:schemeClr val="tx2">
                    <a:shade val="90000"/>
                  </a:schemeClr>
                </a:solidFill>
                <a:ea typeface="ＭＳ Ｐゴシック" pitchFamily="-65" charset="-128"/>
                <a:cs typeface="+mn-cs"/>
              </a:rPr>
              <a:pPr algn="r">
                <a:defRPr/>
              </a:pPr>
              <a:t>10</a:t>
            </a:fld>
            <a:endParaRPr lang="en-US" sz="1200" dirty="0">
              <a:solidFill>
                <a:schemeClr val="tx2">
                  <a:shade val="90000"/>
                </a:schemeClr>
              </a:solidFill>
              <a:ea typeface="ＭＳ Ｐゴシック" pitchFamily="-65" charset="-128"/>
              <a:cs typeface="+mn-cs"/>
            </a:endParaRP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itle 18"/>
          <p:cNvSpPr txBox="1">
            <a:spLocks/>
          </p:cNvSpPr>
          <p:nvPr/>
        </p:nvSpPr>
        <p:spPr>
          <a:xfrm>
            <a:off x="381000" y="114300"/>
            <a:ext cx="8229600" cy="44348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Introduction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pic>
        <p:nvPicPr>
          <p:cNvPr id="2" name="Picture 1" descr="chap1fig2v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8" b="-13258"/>
          <a:stretch/>
        </p:blipFill>
        <p:spPr>
          <a:xfrm>
            <a:off x="0" y="1504950"/>
            <a:ext cx="9144000" cy="18505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9518" y="3409950"/>
            <a:ext cx="1954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Mirror reflection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31472" y="3409950"/>
            <a:ext cx="282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Double-mirror reflection</a:t>
            </a:r>
            <a:endParaRPr lang="en-US" b="1" dirty="0"/>
          </a:p>
        </p:txBody>
      </p:sp>
      <p:pic>
        <p:nvPicPr>
          <p:cNvPr id="13" name="Picture 3" descr="zwart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0677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9"/>
          <p:cNvSpPr>
            <a:spLocks noGrp="1"/>
          </p:cNvSpPr>
          <p:nvPr>
            <p:ph sz="half" idx="1"/>
          </p:nvPr>
        </p:nvSpPr>
        <p:spPr>
          <a:xfrm>
            <a:off x="457200" y="819150"/>
            <a:ext cx="8229600" cy="3143250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dirty="0" smtClean="0">
                <a:latin typeface="Arial"/>
              </a:rPr>
              <a:t>Using LSRTM can better address the crosstalk problem when migrating multiples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dirty="0" smtClean="0">
                <a:latin typeface="Arial"/>
              </a:rPr>
              <a:t>For the </a:t>
            </a:r>
            <a:r>
              <a:rPr lang="en-US" b="1" dirty="0" err="1" smtClean="0">
                <a:latin typeface="Arial"/>
              </a:rPr>
              <a:t>Deimos</a:t>
            </a:r>
            <a:r>
              <a:rPr lang="en-US" b="1" dirty="0" smtClean="0">
                <a:latin typeface="Arial"/>
              </a:rPr>
              <a:t> dataset with a complex subsurface, we used the following techniques to help improve LSRTM results.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b="1" dirty="0" smtClean="0">
                <a:latin typeface="Arial"/>
              </a:rPr>
              <a:t>salt-dimming,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b="1" dirty="0" smtClean="0">
                <a:latin typeface="Arial"/>
              </a:rPr>
              <a:t>data-space reweighting, and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b="1" dirty="0" smtClean="0">
                <a:latin typeface="Arial"/>
              </a:rPr>
              <a:t>shot-gather angle-domain noise filtering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dirty="0" smtClean="0">
                <a:latin typeface="Arial"/>
              </a:rPr>
              <a:t>Joint-LSRTM of primary and multiples gives an overall better image, including a more complete angular coverage.</a:t>
            </a:r>
          </a:p>
          <a:p>
            <a:pPr marL="393192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US" b="1" dirty="0" smtClean="0">
              <a:latin typeface="Arial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b="1" dirty="0" smtClean="0">
              <a:latin typeface="Arial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buNone/>
            </a:pPr>
            <a:endParaRPr lang="en-US" b="1" dirty="0" smtClean="0">
              <a:latin typeface="Arial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buNone/>
            </a:pPr>
            <a:endParaRPr lang="en-US" b="1" dirty="0" smtClean="0">
              <a:latin typeface="Arial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buNone/>
            </a:pPr>
            <a:endParaRPr lang="en-US" b="1" dirty="0" smtClean="0">
              <a:latin typeface="Arial"/>
            </a:endParaRP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52400" y="5715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3500" b="1" dirty="0" smtClean="0">
                <a:solidFill>
                  <a:srgbClr val="262626"/>
                </a:solidFill>
                <a:latin typeface="Arial Black"/>
              </a:rPr>
              <a:t>Conclusion</a:t>
            </a:r>
            <a:endParaRPr lang="en-US" sz="3500" b="1" dirty="0">
              <a:solidFill>
                <a:srgbClr val="262626"/>
              </a:solidFill>
              <a:latin typeface="Arial Black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DF2D-DC32-4BF7-82EF-9E7D7C62D091}" type="slidenum">
              <a:rPr lang="en-US" smtClean="0"/>
              <a:pPr/>
              <a:t>100</a:t>
            </a:fld>
            <a:endParaRPr lang="en-US"/>
          </a:p>
        </p:txBody>
      </p:sp>
      <p:pic>
        <p:nvPicPr>
          <p:cNvPr id="10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040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Questions?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381000" y="685800"/>
            <a:ext cx="8229600" cy="3143250"/>
          </a:xfrm>
        </p:spPr>
        <p:txBody>
          <a:bodyPr>
            <a:normAutofit/>
          </a:bodyPr>
          <a:lstStyle/>
          <a:p>
            <a:endParaRPr lang="en-US" sz="3000" b="1" dirty="0" smtClean="0">
              <a:latin typeface="Arial"/>
            </a:endParaRPr>
          </a:p>
          <a:p>
            <a:endParaRPr lang="en-US" sz="3000" b="1" dirty="0" smtClean="0">
              <a:latin typeface="Arial"/>
            </a:endParaRPr>
          </a:p>
          <a:p>
            <a:endParaRPr lang="en-US" sz="3000" b="1" dirty="0" smtClean="0">
              <a:latin typeface="Arial"/>
            </a:endParaRPr>
          </a:p>
          <a:p>
            <a:pPr>
              <a:buNone/>
            </a:pPr>
            <a:endParaRPr lang="en-US" sz="3000" b="1" dirty="0" smtClean="0">
              <a:latin typeface="Arial"/>
            </a:endParaRPr>
          </a:p>
          <a:p>
            <a:pPr lvl="1">
              <a:buNone/>
            </a:pPr>
            <a:endParaRPr lang="en-US" sz="2800" b="1" dirty="0" smtClean="0">
              <a:latin typeface="Arial"/>
            </a:endParaRPr>
          </a:p>
          <a:p>
            <a:pPr lvl="1">
              <a:buNone/>
            </a:pPr>
            <a:endParaRPr lang="en-US" b="1" dirty="0" smtClean="0"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101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71800" y="2126218"/>
            <a:ext cx="3280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mandyman@sep.stanford.edu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623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52400" y="57150"/>
            <a:ext cx="8229600" cy="457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  <a:latin typeface="Arial Black"/>
              </a:rPr>
              <a:t>Some successful examples</a:t>
            </a:r>
            <a:endParaRPr lang="en-US" sz="3200" b="1" dirty="0">
              <a:solidFill>
                <a:srgbClr val="0D0D0D"/>
              </a:solidFill>
              <a:latin typeface="Arial Black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DF2D-DC32-4BF7-82EF-9E7D7C62D091}" type="slidenum">
              <a:rPr lang="en-US" smtClean="0"/>
              <a:pPr/>
              <a:t>102</a:t>
            </a:fld>
            <a:endParaRPr lang="en-US"/>
          </a:p>
        </p:txBody>
      </p:sp>
      <p:sp>
        <p:nvSpPr>
          <p:cNvPr id="5" name="Content Placeholder 19"/>
          <p:cNvSpPr>
            <a:spLocks noGrp="1"/>
          </p:cNvSpPr>
          <p:nvPr>
            <p:ph idx="1"/>
          </p:nvPr>
        </p:nvSpPr>
        <p:spPr>
          <a:xfrm>
            <a:off x="381000" y="2114550"/>
            <a:ext cx="8229600" cy="3143250"/>
          </a:xfrm>
        </p:spPr>
        <p:txBody>
          <a:bodyPr>
            <a:normAutofit lnSpcReduction="10000"/>
          </a:bodyPr>
          <a:lstStyle/>
          <a:p>
            <a:r>
              <a:rPr lang="en-US" sz="3000" b="1" dirty="0" smtClean="0">
                <a:latin typeface="Arial"/>
              </a:rPr>
              <a:t>LSRTM</a:t>
            </a:r>
          </a:p>
          <a:p>
            <a:pPr lvl="1"/>
            <a:r>
              <a:rPr lang="en-US" sz="1400" b="1" dirty="0" smtClean="0">
                <a:latin typeface="Arial"/>
              </a:rPr>
              <a:t>Dai, W., C. </a:t>
            </a:r>
            <a:r>
              <a:rPr lang="en-US" sz="1400" b="1" dirty="0" err="1" smtClean="0">
                <a:latin typeface="Arial"/>
              </a:rPr>
              <a:t>Boonyasiriwat</a:t>
            </a:r>
            <a:r>
              <a:rPr lang="en-US" sz="1400" b="1" dirty="0" smtClean="0">
                <a:latin typeface="Arial"/>
              </a:rPr>
              <a:t>,  and G. Schuster, 2010 – 3D multi-source least-squares reverse time migration: SEG Technical Expanded Abstract, 29, 3120-3124</a:t>
            </a:r>
          </a:p>
          <a:p>
            <a:pPr lvl="1"/>
            <a:r>
              <a:rPr lang="en-US" sz="1400" b="1" dirty="0" smtClean="0">
                <a:latin typeface="Arial"/>
              </a:rPr>
              <a:t>Wong, M., </a:t>
            </a:r>
            <a:r>
              <a:rPr lang="en-US" sz="1400" b="1" dirty="0" err="1" smtClean="0">
                <a:latin typeface="Arial"/>
              </a:rPr>
              <a:t>Biondo</a:t>
            </a:r>
            <a:r>
              <a:rPr lang="en-US" sz="1400" b="1" dirty="0" smtClean="0">
                <a:latin typeface="Arial"/>
              </a:rPr>
              <a:t> B., and Ronen S.,  2010, Joint inversion of up- and down-going signal for ocean bottom data, SEG Expanded Abstracts, </a:t>
            </a:r>
          </a:p>
          <a:p>
            <a:pPr lvl="1"/>
            <a:r>
              <a:rPr lang="en-US" sz="1400" b="1" dirty="0" smtClean="0">
                <a:latin typeface="Arial"/>
              </a:rPr>
              <a:t>Dai, W., X. Wang, and G. Schuster, 2011, Least-squares migration of multisource data with a </a:t>
            </a:r>
            <a:r>
              <a:rPr lang="en-US" sz="1400" b="1" dirty="0" err="1" smtClean="0">
                <a:latin typeface="Arial"/>
              </a:rPr>
              <a:t>deblurring</a:t>
            </a:r>
            <a:r>
              <a:rPr lang="en-US" sz="1400" b="1" dirty="0" smtClean="0">
                <a:latin typeface="Arial"/>
              </a:rPr>
              <a:t> filter: Geophysics, 76, R135-R146</a:t>
            </a:r>
          </a:p>
          <a:p>
            <a:pPr lvl="1"/>
            <a:r>
              <a:rPr lang="en-US" sz="1400" b="1" dirty="0" smtClean="0">
                <a:latin typeface="Arial"/>
              </a:rPr>
              <a:t>Gang, Y. and </a:t>
            </a:r>
            <a:r>
              <a:rPr lang="en-US" sz="1400" b="1" dirty="0" err="1" smtClean="0">
                <a:latin typeface="Arial"/>
              </a:rPr>
              <a:t>Jakubowicz</a:t>
            </a:r>
            <a:r>
              <a:rPr lang="en-US" sz="1400" b="1" dirty="0" smtClean="0">
                <a:latin typeface="Arial"/>
              </a:rPr>
              <a:t> M., 2012 – Least-squares Reverse-Time Migration</a:t>
            </a:r>
          </a:p>
          <a:p>
            <a:pPr lvl="1"/>
            <a:r>
              <a:rPr lang="en-US" sz="1400" b="1" dirty="0" smtClean="0">
                <a:latin typeface="Arial"/>
              </a:rPr>
              <a:t>Dong et al., 2012, Least-squares reverse time migration: towards true amplitude imaging and improving the resolution</a:t>
            </a:r>
          </a:p>
          <a:p>
            <a:pPr lvl="1"/>
            <a:r>
              <a:rPr lang="en-US" sz="1400" b="1" dirty="0" smtClean="0">
                <a:latin typeface="Arial"/>
              </a:rPr>
              <a:t>Wong, M., </a:t>
            </a:r>
            <a:r>
              <a:rPr lang="en-US" sz="1400" b="1" dirty="0" err="1" smtClean="0">
                <a:latin typeface="Arial"/>
              </a:rPr>
              <a:t>Biondo</a:t>
            </a:r>
            <a:r>
              <a:rPr lang="en-US" sz="1400" b="1" dirty="0" smtClean="0">
                <a:latin typeface="Arial"/>
              </a:rPr>
              <a:t> B. and Ronen S., 2012, Imaging with multiples using </a:t>
            </a:r>
            <a:r>
              <a:rPr lang="en-US" sz="1400" b="1" dirty="0" err="1" smtClean="0">
                <a:latin typeface="Arial"/>
              </a:rPr>
              <a:t>linearized</a:t>
            </a:r>
            <a:r>
              <a:rPr lang="en-US" sz="1400" b="1" dirty="0" smtClean="0">
                <a:latin typeface="Arial"/>
              </a:rPr>
              <a:t> full-wave inversion</a:t>
            </a:r>
          </a:p>
          <a:p>
            <a:pPr lvl="1"/>
            <a:endParaRPr lang="en-US" b="1" dirty="0" smtClean="0">
              <a:latin typeface="Arial"/>
            </a:endParaRPr>
          </a:p>
          <a:p>
            <a:pPr lvl="1"/>
            <a:endParaRPr lang="en-US" b="1" dirty="0" smtClean="0">
              <a:latin typeface="Arial"/>
            </a:endParaRPr>
          </a:p>
          <a:p>
            <a:endParaRPr lang="en-US" sz="3000" b="1" dirty="0" smtClean="0">
              <a:latin typeface="Arial"/>
            </a:endParaRPr>
          </a:p>
          <a:p>
            <a:endParaRPr lang="en-US" sz="3000" b="1" dirty="0" smtClean="0">
              <a:latin typeface="Arial"/>
            </a:endParaRPr>
          </a:p>
          <a:p>
            <a:endParaRPr lang="en-US" sz="3000" b="1" dirty="0" smtClean="0">
              <a:latin typeface="Arial"/>
            </a:endParaRPr>
          </a:p>
          <a:p>
            <a:endParaRPr lang="en-US" sz="3000" b="1" dirty="0" smtClean="0">
              <a:latin typeface="Arial"/>
            </a:endParaRPr>
          </a:p>
          <a:p>
            <a:pPr>
              <a:buNone/>
            </a:pPr>
            <a:endParaRPr lang="en-US" sz="3000" b="1" dirty="0" smtClean="0">
              <a:latin typeface="Arial"/>
            </a:endParaRPr>
          </a:p>
          <a:p>
            <a:pPr lvl="1">
              <a:buNone/>
            </a:pPr>
            <a:endParaRPr lang="en-US" sz="2800" b="1" dirty="0" smtClean="0">
              <a:latin typeface="Arial"/>
            </a:endParaRPr>
          </a:p>
          <a:p>
            <a:pPr lvl="1">
              <a:buNone/>
            </a:pPr>
            <a:endParaRPr lang="en-US" b="1" dirty="0" smtClean="0">
              <a:latin typeface="Arial"/>
            </a:endParaRPr>
          </a:p>
        </p:txBody>
      </p:sp>
      <p:sp>
        <p:nvSpPr>
          <p:cNvPr id="6" name="Content Placeholder 19"/>
          <p:cNvSpPr>
            <a:spLocks noGrp="1"/>
          </p:cNvSpPr>
          <p:nvPr>
            <p:ph idx="1"/>
          </p:nvPr>
        </p:nvSpPr>
        <p:spPr>
          <a:xfrm>
            <a:off x="381000" y="742950"/>
            <a:ext cx="8229600" cy="1485900"/>
          </a:xfrm>
        </p:spPr>
        <p:txBody>
          <a:bodyPr>
            <a:normAutofit lnSpcReduction="10000"/>
          </a:bodyPr>
          <a:lstStyle/>
          <a:p>
            <a:r>
              <a:rPr lang="en-US" sz="3000" b="1" dirty="0" smtClean="0">
                <a:latin typeface="Arial"/>
              </a:rPr>
              <a:t>LSM – using one-way operator</a:t>
            </a:r>
          </a:p>
          <a:p>
            <a:pPr lvl="1"/>
            <a:r>
              <a:rPr lang="en-US" sz="1400" b="1" dirty="0" err="1" smtClean="0">
                <a:latin typeface="Arial"/>
              </a:rPr>
              <a:t>Kuehl</a:t>
            </a:r>
            <a:r>
              <a:rPr lang="en-US" sz="1400" b="1" dirty="0" smtClean="0">
                <a:latin typeface="Arial"/>
              </a:rPr>
              <a:t>, H. and </a:t>
            </a:r>
            <a:r>
              <a:rPr lang="en-US" sz="1400" b="1" dirty="0" err="1" smtClean="0">
                <a:latin typeface="Arial"/>
              </a:rPr>
              <a:t>Sacchi</a:t>
            </a:r>
            <a:r>
              <a:rPr lang="en-US" sz="1400" b="1" dirty="0" smtClean="0">
                <a:latin typeface="Arial"/>
              </a:rPr>
              <a:t> M., 2002, Robust AVP estimation using least-squares wave-equation migration: SEG Technical Program Expanded Abstract, 21, 281</a:t>
            </a:r>
          </a:p>
          <a:p>
            <a:pPr lvl="1"/>
            <a:r>
              <a:rPr lang="en-US" sz="1400" b="1" dirty="0" smtClean="0">
                <a:latin typeface="Arial"/>
              </a:rPr>
              <a:t>Clapp, M. R. Clapp, and B. </a:t>
            </a:r>
            <a:r>
              <a:rPr lang="en-US" sz="1400" b="1" dirty="0" err="1" smtClean="0">
                <a:latin typeface="Arial"/>
              </a:rPr>
              <a:t>Biondi</a:t>
            </a:r>
            <a:r>
              <a:rPr lang="en-US" sz="1400" b="1" dirty="0" smtClean="0">
                <a:latin typeface="Arial"/>
              </a:rPr>
              <a:t>, 2005, Regularized least-squares inversion for 3-D subsalt </a:t>
            </a:r>
            <a:r>
              <a:rPr lang="en-US" sz="1400" b="1" dirty="0" err="1" smtClean="0">
                <a:latin typeface="Arial"/>
              </a:rPr>
              <a:t>imaing</a:t>
            </a:r>
            <a:r>
              <a:rPr lang="en-US" sz="1400" b="1" dirty="0" smtClean="0">
                <a:latin typeface="Arial"/>
              </a:rPr>
              <a:t>: SEG Technical Expanded Abstract, 24, 1814-1817</a:t>
            </a:r>
          </a:p>
          <a:p>
            <a:pPr lvl="1"/>
            <a:endParaRPr lang="en-US" b="1" dirty="0" smtClean="0">
              <a:latin typeface="Arial"/>
            </a:endParaRPr>
          </a:p>
          <a:p>
            <a:pPr lvl="1"/>
            <a:endParaRPr lang="en-US" b="1" dirty="0" smtClean="0">
              <a:latin typeface="Arial"/>
            </a:endParaRPr>
          </a:p>
          <a:p>
            <a:endParaRPr lang="en-US" sz="3000" b="1" dirty="0" smtClean="0">
              <a:latin typeface="Arial"/>
            </a:endParaRPr>
          </a:p>
          <a:p>
            <a:endParaRPr lang="en-US" sz="3000" b="1" dirty="0" smtClean="0">
              <a:latin typeface="Arial"/>
            </a:endParaRPr>
          </a:p>
          <a:p>
            <a:endParaRPr lang="en-US" sz="3000" b="1" dirty="0" smtClean="0">
              <a:latin typeface="Arial"/>
            </a:endParaRPr>
          </a:p>
          <a:p>
            <a:endParaRPr lang="en-US" sz="3000" b="1" dirty="0" smtClean="0">
              <a:latin typeface="Arial"/>
            </a:endParaRPr>
          </a:p>
          <a:p>
            <a:pPr>
              <a:buNone/>
            </a:pPr>
            <a:endParaRPr lang="en-US" sz="3000" b="1" dirty="0" smtClean="0">
              <a:latin typeface="Arial"/>
            </a:endParaRPr>
          </a:p>
          <a:p>
            <a:pPr lvl="1">
              <a:buNone/>
            </a:pPr>
            <a:endParaRPr lang="en-US" sz="2800" b="1" dirty="0" smtClean="0">
              <a:latin typeface="Arial"/>
            </a:endParaRPr>
          </a:p>
          <a:p>
            <a:pPr lvl="1">
              <a:buNone/>
            </a:pPr>
            <a:endParaRPr lang="en-US" b="1" dirty="0" smtClean="0"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fld-mov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85801"/>
            <a:ext cx="8788400" cy="2818502"/>
          </a:xfrm>
          <a:prstGeom prst="rect">
            <a:avLst/>
          </a:prstGeom>
        </p:spPr>
      </p:pic>
      <p:pic>
        <p:nvPicPr>
          <p:cNvPr id="8" name="Picture 7" descr="wfld-overlay.pdf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685800"/>
            <a:ext cx="8788824" cy="28186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285750"/>
            <a:ext cx="2306929" cy="5847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Mirror-signal </a:t>
            </a:r>
          </a:p>
          <a:p>
            <a:r>
              <a:rPr lang="en-US" sz="1600" b="1" dirty="0" err="1" smtClean="0"/>
              <a:t>wavefield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694071" y="285750"/>
            <a:ext cx="2306929" cy="5847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Double-mirror</a:t>
            </a:r>
          </a:p>
          <a:p>
            <a:r>
              <a:rPr lang="en-US" sz="1600" b="1" dirty="0" err="1" smtClean="0"/>
              <a:t>wavefield</a:t>
            </a:r>
            <a:endParaRPr lang="en-US" sz="1600" b="1" dirty="0"/>
          </a:p>
        </p:txBody>
      </p:sp>
      <p:sp>
        <p:nvSpPr>
          <p:cNvPr id="6" name="Oval 5"/>
          <p:cNvSpPr/>
          <p:nvPr/>
        </p:nvSpPr>
        <p:spPr>
          <a:xfrm>
            <a:off x="3124200" y="1733550"/>
            <a:ext cx="1295400" cy="1143000"/>
          </a:xfrm>
          <a:prstGeom prst="ellipse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391400" y="1733550"/>
            <a:ext cx="1295400" cy="1143000"/>
          </a:xfrm>
          <a:prstGeom prst="ellipse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8"/>
          <p:cNvSpPr txBox="1">
            <a:spLocks noGrp="1"/>
          </p:cNvSpPr>
          <p:nvPr/>
        </p:nvSpPr>
        <p:spPr bwMode="auto">
          <a:xfrm>
            <a:off x="8382000" y="4888706"/>
            <a:ext cx="762000" cy="2738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/>
          <a:p>
            <a:pPr algn="r">
              <a:defRPr/>
            </a:pPr>
            <a:fld id="{10E3934B-7460-472E-A4E2-6DEB47A0F5A0}" type="slidenum">
              <a:rPr lang="en-US" sz="1200">
                <a:solidFill>
                  <a:schemeClr val="tx2">
                    <a:shade val="90000"/>
                  </a:schemeClr>
                </a:solidFill>
                <a:ea typeface="ＭＳ Ｐゴシック" pitchFamily="-65" charset="-128"/>
                <a:cs typeface="+mn-cs"/>
              </a:rPr>
              <a:pPr algn="r">
                <a:defRPr/>
              </a:pPr>
              <a:t>11</a:t>
            </a:fld>
            <a:endParaRPr lang="en-US" sz="1200" dirty="0">
              <a:solidFill>
                <a:schemeClr val="tx2">
                  <a:shade val="90000"/>
                </a:schemeClr>
              </a:solidFill>
              <a:ea typeface="ＭＳ Ｐゴシック" pitchFamily="-65" charset="-128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6200" y="2800350"/>
            <a:ext cx="609600" cy="26776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900" dirty="0"/>
              <a:t>s</a:t>
            </a:r>
            <a:r>
              <a:rPr lang="en-US" sz="900" dirty="0" smtClean="0"/>
              <a:t>hadow zone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72691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fld-mo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685800"/>
            <a:ext cx="8788824" cy="2818638"/>
          </a:xfrm>
          <a:prstGeom prst="rect">
            <a:avLst/>
          </a:prstGeom>
        </p:spPr>
      </p:pic>
      <p:pic>
        <p:nvPicPr>
          <p:cNvPr id="4" name="Picture 3" descr="wfld-overlay.pdf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685800"/>
            <a:ext cx="8788824" cy="2818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285750"/>
            <a:ext cx="2306929" cy="5847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Mirror-signal </a:t>
            </a:r>
          </a:p>
          <a:p>
            <a:r>
              <a:rPr lang="en-US" sz="1600" b="1" dirty="0" err="1" smtClean="0"/>
              <a:t>wavefield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94071" y="285750"/>
            <a:ext cx="2306929" cy="5847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Double-mirror</a:t>
            </a:r>
          </a:p>
          <a:p>
            <a:r>
              <a:rPr lang="en-US" sz="1600" b="1" dirty="0" err="1" smtClean="0"/>
              <a:t>wavefield</a:t>
            </a:r>
            <a:endParaRPr lang="en-US" sz="1600" b="1" dirty="0"/>
          </a:p>
        </p:txBody>
      </p:sp>
      <p:sp>
        <p:nvSpPr>
          <p:cNvPr id="7" name="Oval 6"/>
          <p:cNvSpPr/>
          <p:nvPr/>
        </p:nvSpPr>
        <p:spPr>
          <a:xfrm>
            <a:off x="3124200" y="1733550"/>
            <a:ext cx="1295400" cy="1143000"/>
          </a:xfrm>
          <a:prstGeom prst="ellipse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91400" y="1733550"/>
            <a:ext cx="1295400" cy="1143000"/>
          </a:xfrm>
          <a:prstGeom prst="ellipse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382000" y="4888706"/>
            <a:ext cx="762000" cy="2738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/>
          <a:p>
            <a:pPr algn="r">
              <a:defRPr/>
            </a:pPr>
            <a:fld id="{10E3934B-7460-472E-A4E2-6DEB47A0F5A0}" type="slidenum">
              <a:rPr lang="en-US" sz="1200">
                <a:solidFill>
                  <a:schemeClr val="tx2">
                    <a:shade val="90000"/>
                  </a:schemeClr>
                </a:solidFill>
                <a:ea typeface="ＭＳ Ｐゴシック" pitchFamily="-65" charset="-128"/>
                <a:cs typeface="+mn-cs"/>
              </a:rPr>
              <a:pPr algn="r">
                <a:defRPr/>
              </a:pPr>
              <a:t>12</a:t>
            </a:fld>
            <a:endParaRPr lang="en-US" sz="1200" dirty="0">
              <a:solidFill>
                <a:schemeClr val="tx2">
                  <a:shade val="90000"/>
                </a:schemeClr>
              </a:solidFill>
              <a:ea typeface="ＭＳ Ｐゴシック" pitchFamily="-65" charset="-128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0" y="2800350"/>
            <a:ext cx="609600" cy="26776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900" dirty="0"/>
              <a:t>s</a:t>
            </a:r>
            <a:r>
              <a:rPr lang="en-US" sz="900" dirty="0" smtClean="0"/>
              <a:t>hadow zone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06951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fld-mo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685800"/>
            <a:ext cx="8788824" cy="2818638"/>
          </a:xfrm>
          <a:prstGeom prst="rect">
            <a:avLst/>
          </a:prstGeom>
        </p:spPr>
      </p:pic>
      <p:pic>
        <p:nvPicPr>
          <p:cNvPr id="3" name="Picture 2" descr="wfld-overlay.pdf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685800"/>
            <a:ext cx="8788824" cy="28186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285750"/>
            <a:ext cx="2306929" cy="5847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Mirror-signal </a:t>
            </a:r>
          </a:p>
          <a:p>
            <a:r>
              <a:rPr lang="en-US" sz="1600" b="1" dirty="0" err="1" smtClean="0"/>
              <a:t>wavefield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694071" y="285750"/>
            <a:ext cx="2306929" cy="5847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Double-mirror</a:t>
            </a:r>
          </a:p>
          <a:p>
            <a:r>
              <a:rPr lang="en-US" sz="1600" b="1" dirty="0" err="1" smtClean="0"/>
              <a:t>wavefield</a:t>
            </a:r>
            <a:endParaRPr lang="en-US" sz="1600" b="1" dirty="0"/>
          </a:p>
        </p:txBody>
      </p:sp>
      <p:sp>
        <p:nvSpPr>
          <p:cNvPr id="6" name="Oval 5"/>
          <p:cNvSpPr/>
          <p:nvPr/>
        </p:nvSpPr>
        <p:spPr>
          <a:xfrm>
            <a:off x="3124200" y="1733550"/>
            <a:ext cx="1295400" cy="1143000"/>
          </a:xfrm>
          <a:prstGeom prst="ellipse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391400" y="1733550"/>
            <a:ext cx="1295400" cy="1143000"/>
          </a:xfrm>
          <a:prstGeom prst="ellipse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8"/>
          <p:cNvSpPr txBox="1">
            <a:spLocks noGrp="1"/>
          </p:cNvSpPr>
          <p:nvPr/>
        </p:nvSpPr>
        <p:spPr bwMode="auto">
          <a:xfrm>
            <a:off x="8382000" y="4888706"/>
            <a:ext cx="762000" cy="2738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/>
          <a:p>
            <a:pPr algn="r">
              <a:defRPr/>
            </a:pPr>
            <a:fld id="{10E3934B-7460-472E-A4E2-6DEB47A0F5A0}" type="slidenum">
              <a:rPr lang="en-US" sz="1200">
                <a:solidFill>
                  <a:schemeClr val="tx2">
                    <a:shade val="90000"/>
                  </a:schemeClr>
                </a:solidFill>
                <a:ea typeface="ＭＳ Ｐゴシック" pitchFamily="-65" charset="-128"/>
                <a:cs typeface="+mn-cs"/>
              </a:rPr>
              <a:pPr algn="r">
                <a:defRPr/>
              </a:pPr>
              <a:t>13</a:t>
            </a:fld>
            <a:endParaRPr lang="en-US" sz="1200" dirty="0">
              <a:solidFill>
                <a:schemeClr val="tx2">
                  <a:shade val="90000"/>
                </a:schemeClr>
              </a:solidFill>
              <a:ea typeface="ＭＳ Ｐゴシック" pitchFamily="-65" charset="-128"/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229600" y="971550"/>
            <a:ext cx="15240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86200" y="2800350"/>
            <a:ext cx="609600" cy="26776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900" dirty="0"/>
              <a:t>s</a:t>
            </a:r>
            <a:r>
              <a:rPr lang="en-US" sz="900" dirty="0" smtClean="0"/>
              <a:t>hadow zone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510733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fld-mov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685800"/>
            <a:ext cx="8788824" cy="2818638"/>
          </a:xfrm>
          <a:prstGeom prst="rect">
            <a:avLst/>
          </a:prstGeom>
        </p:spPr>
      </p:pic>
      <p:pic>
        <p:nvPicPr>
          <p:cNvPr id="3" name="Picture 2" descr="wfld-overlay.pdf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685800"/>
            <a:ext cx="8788824" cy="28186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285750"/>
            <a:ext cx="2306929" cy="5847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Mirror-signal </a:t>
            </a:r>
          </a:p>
          <a:p>
            <a:r>
              <a:rPr lang="en-US" sz="1600" b="1" dirty="0" err="1" smtClean="0"/>
              <a:t>wavefield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694071" y="285750"/>
            <a:ext cx="2306929" cy="5847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Double-mirror</a:t>
            </a:r>
          </a:p>
          <a:p>
            <a:r>
              <a:rPr lang="en-US" sz="1600" b="1" dirty="0" err="1" smtClean="0"/>
              <a:t>wavefield</a:t>
            </a:r>
            <a:endParaRPr lang="en-US" sz="1600" b="1" dirty="0"/>
          </a:p>
        </p:txBody>
      </p:sp>
      <p:sp>
        <p:nvSpPr>
          <p:cNvPr id="6" name="Oval 5"/>
          <p:cNvSpPr/>
          <p:nvPr/>
        </p:nvSpPr>
        <p:spPr>
          <a:xfrm>
            <a:off x="3124200" y="1733550"/>
            <a:ext cx="1295400" cy="1143000"/>
          </a:xfrm>
          <a:prstGeom prst="ellipse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391400" y="1733550"/>
            <a:ext cx="1295400" cy="1143000"/>
          </a:xfrm>
          <a:prstGeom prst="ellipse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8"/>
          <p:cNvSpPr txBox="1">
            <a:spLocks noGrp="1"/>
          </p:cNvSpPr>
          <p:nvPr/>
        </p:nvSpPr>
        <p:spPr bwMode="auto">
          <a:xfrm>
            <a:off x="8382000" y="4888706"/>
            <a:ext cx="762000" cy="2738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/>
          <a:p>
            <a:pPr algn="r">
              <a:defRPr/>
            </a:pPr>
            <a:fld id="{10E3934B-7460-472E-A4E2-6DEB47A0F5A0}" type="slidenum">
              <a:rPr lang="en-US" sz="1200">
                <a:solidFill>
                  <a:schemeClr val="tx2">
                    <a:shade val="90000"/>
                  </a:schemeClr>
                </a:solidFill>
                <a:ea typeface="ＭＳ Ｐゴシック" pitchFamily="-65" charset="-128"/>
                <a:cs typeface="+mn-cs"/>
              </a:rPr>
              <a:pPr algn="r">
                <a:defRPr/>
              </a:pPr>
              <a:t>14</a:t>
            </a:fld>
            <a:endParaRPr lang="en-US" sz="1200" dirty="0">
              <a:solidFill>
                <a:schemeClr val="tx2">
                  <a:shade val="90000"/>
                </a:schemeClr>
              </a:solidFill>
              <a:ea typeface="ＭＳ Ｐゴシック" pitchFamily="-65" charset="-128"/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229600" y="971550"/>
            <a:ext cx="228600" cy="457200"/>
          </a:xfrm>
          <a:prstGeom prst="straightConnector1">
            <a:avLst/>
          </a:prstGeom>
          <a:ln w="12700">
            <a:solidFill>
              <a:srgbClr val="FF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8305800" y="1428750"/>
            <a:ext cx="152400" cy="152400"/>
          </a:xfrm>
          <a:prstGeom prst="straightConnector1">
            <a:avLst/>
          </a:prstGeom>
          <a:ln w="12700">
            <a:solidFill>
              <a:srgbClr val="FF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86200" y="2800350"/>
            <a:ext cx="609600" cy="26776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900" dirty="0"/>
              <a:t>s</a:t>
            </a:r>
            <a:r>
              <a:rPr lang="en-US" sz="900" dirty="0" smtClean="0"/>
              <a:t>hadow zone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09566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fld-mov4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685800"/>
            <a:ext cx="8788824" cy="2818638"/>
          </a:xfrm>
          <a:prstGeom prst="rect">
            <a:avLst/>
          </a:prstGeom>
        </p:spPr>
      </p:pic>
      <p:pic>
        <p:nvPicPr>
          <p:cNvPr id="5" name="Picture 4" descr="wfld-overlay.pdf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685800"/>
            <a:ext cx="8788824" cy="2818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285750"/>
            <a:ext cx="2306929" cy="5847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Mirror-signal </a:t>
            </a:r>
          </a:p>
          <a:p>
            <a:r>
              <a:rPr lang="en-US" sz="1600" b="1" dirty="0" err="1" smtClean="0"/>
              <a:t>wavefield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94071" y="285750"/>
            <a:ext cx="2306929" cy="5847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Double-mirror</a:t>
            </a:r>
          </a:p>
          <a:p>
            <a:r>
              <a:rPr lang="en-US" sz="1600" b="1" dirty="0" err="1" smtClean="0"/>
              <a:t>wavefield</a:t>
            </a:r>
            <a:endParaRPr lang="en-US" sz="1600" b="1" dirty="0"/>
          </a:p>
        </p:txBody>
      </p:sp>
      <p:sp>
        <p:nvSpPr>
          <p:cNvPr id="8" name="Oval 7"/>
          <p:cNvSpPr/>
          <p:nvPr/>
        </p:nvSpPr>
        <p:spPr>
          <a:xfrm>
            <a:off x="3124200" y="1733550"/>
            <a:ext cx="1295400" cy="1143000"/>
          </a:xfrm>
          <a:prstGeom prst="ellipse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391400" y="1733550"/>
            <a:ext cx="1295400" cy="1143000"/>
          </a:xfrm>
          <a:prstGeom prst="ellipse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229600" y="971550"/>
            <a:ext cx="228600" cy="457200"/>
          </a:xfrm>
          <a:prstGeom prst="straightConnector1">
            <a:avLst/>
          </a:prstGeom>
          <a:ln w="12700">
            <a:solidFill>
              <a:srgbClr val="FF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153400" y="1428750"/>
            <a:ext cx="3048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86200" y="2800350"/>
            <a:ext cx="609600" cy="26776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900" dirty="0"/>
              <a:t>s</a:t>
            </a:r>
            <a:r>
              <a:rPr lang="en-US" sz="900" dirty="0" smtClean="0"/>
              <a:t>hadow zone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754800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fld-mov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685800"/>
            <a:ext cx="8788824" cy="2818638"/>
          </a:xfrm>
          <a:prstGeom prst="rect">
            <a:avLst/>
          </a:prstGeom>
        </p:spPr>
      </p:pic>
      <p:pic>
        <p:nvPicPr>
          <p:cNvPr id="3" name="Picture 2" descr="wfld-overlay.pdf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685800"/>
            <a:ext cx="8788824" cy="28186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285750"/>
            <a:ext cx="2306929" cy="5847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Mirror-signal </a:t>
            </a:r>
          </a:p>
          <a:p>
            <a:r>
              <a:rPr lang="en-US" sz="1600" b="1" dirty="0" err="1" smtClean="0"/>
              <a:t>wavefield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694071" y="285750"/>
            <a:ext cx="2306929" cy="5847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Double-mirror</a:t>
            </a:r>
          </a:p>
          <a:p>
            <a:r>
              <a:rPr lang="en-US" sz="1600" b="1" dirty="0" err="1" smtClean="0"/>
              <a:t>wavefield</a:t>
            </a:r>
            <a:endParaRPr lang="en-US" sz="1600" b="1" dirty="0"/>
          </a:p>
        </p:txBody>
      </p:sp>
      <p:sp>
        <p:nvSpPr>
          <p:cNvPr id="6" name="Oval 5"/>
          <p:cNvSpPr/>
          <p:nvPr/>
        </p:nvSpPr>
        <p:spPr>
          <a:xfrm>
            <a:off x="3124200" y="1733550"/>
            <a:ext cx="1295400" cy="1143000"/>
          </a:xfrm>
          <a:prstGeom prst="ellipse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391400" y="1733550"/>
            <a:ext cx="1295400" cy="1143000"/>
          </a:xfrm>
          <a:prstGeom prst="ellipse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8"/>
          <p:cNvSpPr txBox="1">
            <a:spLocks noGrp="1"/>
          </p:cNvSpPr>
          <p:nvPr/>
        </p:nvSpPr>
        <p:spPr bwMode="auto">
          <a:xfrm>
            <a:off x="8382000" y="4888706"/>
            <a:ext cx="762000" cy="2738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/>
          <a:p>
            <a:pPr algn="r">
              <a:defRPr/>
            </a:pPr>
            <a:fld id="{10E3934B-7460-472E-A4E2-6DEB47A0F5A0}" type="slidenum">
              <a:rPr lang="en-US" sz="1200">
                <a:solidFill>
                  <a:schemeClr val="tx2">
                    <a:shade val="90000"/>
                  </a:schemeClr>
                </a:solidFill>
                <a:ea typeface="ＭＳ Ｐゴシック" pitchFamily="-65" charset="-128"/>
                <a:cs typeface="+mn-cs"/>
              </a:rPr>
              <a:pPr algn="r">
                <a:defRPr/>
              </a:pPr>
              <a:t>16</a:t>
            </a:fld>
            <a:endParaRPr lang="en-US" sz="1200" dirty="0">
              <a:solidFill>
                <a:schemeClr val="tx2">
                  <a:shade val="90000"/>
                </a:schemeClr>
              </a:solidFill>
              <a:ea typeface="ＭＳ Ｐゴシック" pitchFamily="-65" charset="-128"/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229600" y="971550"/>
            <a:ext cx="228600" cy="457200"/>
          </a:xfrm>
          <a:prstGeom prst="straightConnector1">
            <a:avLst/>
          </a:prstGeom>
          <a:ln w="12700">
            <a:solidFill>
              <a:srgbClr val="FF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8153400" y="1428750"/>
            <a:ext cx="3048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077200" y="1657350"/>
            <a:ext cx="762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86200" y="2800350"/>
            <a:ext cx="609600" cy="26776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900" dirty="0"/>
              <a:t>s</a:t>
            </a:r>
            <a:r>
              <a:rPr lang="en-US" sz="900" dirty="0" smtClean="0"/>
              <a:t>hadow zone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237439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fld-mov5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685800"/>
            <a:ext cx="8788824" cy="2818638"/>
          </a:xfrm>
          <a:prstGeom prst="rect">
            <a:avLst/>
          </a:prstGeom>
        </p:spPr>
      </p:pic>
      <p:pic>
        <p:nvPicPr>
          <p:cNvPr id="5" name="Picture 4" descr="wfld-overlay.pdf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685800"/>
            <a:ext cx="8788824" cy="2818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285750"/>
            <a:ext cx="2306929" cy="5847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Mirror-signal </a:t>
            </a:r>
          </a:p>
          <a:p>
            <a:r>
              <a:rPr lang="en-US" sz="1600" b="1" dirty="0" err="1" smtClean="0"/>
              <a:t>wavefield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94071" y="285750"/>
            <a:ext cx="2306929" cy="5847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Double-mirror</a:t>
            </a:r>
          </a:p>
          <a:p>
            <a:r>
              <a:rPr lang="en-US" sz="1600" b="1" dirty="0" err="1" smtClean="0"/>
              <a:t>wavefield</a:t>
            </a:r>
            <a:endParaRPr lang="en-US" sz="1600" b="1" dirty="0"/>
          </a:p>
        </p:txBody>
      </p:sp>
      <p:sp>
        <p:nvSpPr>
          <p:cNvPr id="8" name="Oval 7"/>
          <p:cNvSpPr/>
          <p:nvPr/>
        </p:nvSpPr>
        <p:spPr>
          <a:xfrm>
            <a:off x="3124200" y="1733550"/>
            <a:ext cx="1295400" cy="1143000"/>
          </a:xfrm>
          <a:prstGeom prst="ellipse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391400" y="1733550"/>
            <a:ext cx="1295400" cy="1143000"/>
          </a:xfrm>
          <a:prstGeom prst="ellipse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229600" y="971550"/>
            <a:ext cx="228600" cy="457200"/>
          </a:xfrm>
          <a:prstGeom prst="straightConnector1">
            <a:avLst/>
          </a:prstGeom>
          <a:ln w="12700">
            <a:solidFill>
              <a:srgbClr val="FF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8153400" y="1428750"/>
            <a:ext cx="3048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8001000" y="1657350"/>
            <a:ext cx="15240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86200" y="2800350"/>
            <a:ext cx="609600" cy="26776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900" dirty="0"/>
              <a:t>s</a:t>
            </a:r>
            <a:r>
              <a:rPr lang="en-US" sz="900" dirty="0" smtClean="0"/>
              <a:t>hadow zone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76571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fld-mov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685800"/>
            <a:ext cx="8788824" cy="2818638"/>
          </a:xfrm>
          <a:prstGeom prst="rect">
            <a:avLst/>
          </a:prstGeom>
        </p:spPr>
      </p:pic>
      <p:pic>
        <p:nvPicPr>
          <p:cNvPr id="5" name="Picture 4" descr="wfld-overlay.pdf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685800"/>
            <a:ext cx="8788824" cy="2818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285750"/>
            <a:ext cx="2306929" cy="5847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Mirror-signal </a:t>
            </a:r>
          </a:p>
          <a:p>
            <a:r>
              <a:rPr lang="en-US" sz="1600" b="1" dirty="0" err="1" smtClean="0"/>
              <a:t>wavefield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94071" y="285750"/>
            <a:ext cx="2306929" cy="5847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Double-mirror</a:t>
            </a:r>
          </a:p>
          <a:p>
            <a:r>
              <a:rPr lang="en-US" sz="1600" b="1" dirty="0" err="1" smtClean="0"/>
              <a:t>wavefield</a:t>
            </a:r>
            <a:endParaRPr lang="en-US" sz="1600" b="1" dirty="0"/>
          </a:p>
        </p:txBody>
      </p:sp>
      <p:sp>
        <p:nvSpPr>
          <p:cNvPr id="2" name="Oval 1"/>
          <p:cNvSpPr/>
          <p:nvPr/>
        </p:nvSpPr>
        <p:spPr>
          <a:xfrm>
            <a:off x="3124200" y="1733550"/>
            <a:ext cx="1295400" cy="1143000"/>
          </a:xfrm>
          <a:prstGeom prst="ellipse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91400" y="1733550"/>
            <a:ext cx="1295400" cy="1143000"/>
          </a:xfrm>
          <a:prstGeom prst="ellipse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382000" y="4888706"/>
            <a:ext cx="762000" cy="2738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/>
          <a:p>
            <a:pPr algn="r">
              <a:defRPr/>
            </a:pPr>
            <a:fld id="{10E3934B-7460-472E-A4E2-6DEB47A0F5A0}" type="slidenum">
              <a:rPr lang="en-US" sz="1200">
                <a:solidFill>
                  <a:schemeClr val="tx2">
                    <a:shade val="90000"/>
                  </a:schemeClr>
                </a:solidFill>
                <a:ea typeface="ＭＳ Ｐゴシック" pitchFamily="-65" charset="-128"/>
                <a:cs typeface="+mn-cs"/>
              </a:rPr>
              <a:pPr algn="r">
                <a:defRPr/>
              </a:pPr>
              <a:t>18</a:t>
            </a:fld>
            <a:endParaRPr lang="en-US" sz="1200" dirty="0">
              <a:solidFill>
                <a:schemeClr val="tx2">
                  <a:shade val="90000"/>
                </a:schemeClr>
              </a:solidFill>
              <a:ea typeface="ＭＳ Ｐゴシック" pitchFamily="-65" charset="-128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229600" y="971550"/>
            <a:ext cx="228600" cy="457200"/>
          </a:xfrm>
          <a:prstGeom prst="straightConnector1">
            <a:avLst/>
          </a:prstGeom>
          <a:ln w="12700">
            <a:solidFill>
              <a:srgbClr val="FF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8153400" y="1428750"/>
            <a:ext cx="3048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8001000" y="1657350"/>
            <a:ext cx="15240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924800" y="2038350"/>
            <a:ext cx="762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86200" y="2800350"/>
            <a:ext cx="609600" cy="26776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900" dirty="0"/>
              <a:t>s</a:t>
            </a:r>
            <a:r>
              <a:rPr lang="en-US" sz="900" dirty="0" smtClean="0"/>
              <a:t>hadow zone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54483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52400" y="5715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262626"/>
                </a:solidFill>
                <a:latin typeface="Arial Black"/>
              </a:rPr>
              <a:t>Angular illumination response</a:t>
            </a:r>
            <a:endParaRPr lang="en-US" sz="2400" b="1" dirty="0">
              <a:solidFill>
                <a:srgbClr val="262626"/>
              </a:solidFill>
              <a:latin typeface="Arial Black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DF2D-DC32-4BF7-82EF-9E7D7C62D09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" name="Picture 9" descr="TLEFigure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1" t="6911" r="-705" b="-6911"/>
          <a:stretch/>
        </p:blipFill>
        <p:spPr>
          <a:xfrm>
            <a:off x="487680" y="1276351"/>
            <a:ext cx="8534400" cy="26126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03071" y="600730"/>
            <a:ext cx="2306929" cy="58477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Mirror </a:t>
            </a:r>
          </a:p>
          <a:p>
            <a:r>
              <a:rPr lang="en-US" sz="1600" b="1" dirty="0" smtClean="0"/>
              <a:t>Illumination response 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91199" y="590550"/>
            <a:ext cx="2362201" cy="58477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Double-mirror illumination response </a:t>
            </a:r>
            <a:endParaRPr lang="en-US" sz="1600" b="1" dirty="0"/>
          </a:p>
        </p:txBody>
      </p:sp>
      <p:pic>
        <p:nvPicPr>
          <p:cNvPr id="17" name="Picture 16" descr="TLEFigure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" t="6911" r="95365" b="-6911"/>
          <a:stretch/>
        </p:blipFill>
        <p:spPr>
          <a:xfrm>
            <a:off x="76200" y="1276350"/>
            <a:ext cx="640080" cy="261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33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Thesis Overview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6750"/>
            <a:ext cx="8229600" cy="32918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 smtClean="0">
                <a:latin typeface="Arial"/>
                <a:cs typeface="Arial"/>
              </a:rPr>
              <a:t>Chapter 1: Introduction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latin typeface="Arial"/>
                <a:cs typeface="Arial"/>
              </a:rPr>
              <a:t>Chapter 2: Joint LSRTM of up- and down-going data on 2D OBN data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latin typeface="Arial"/>
                <a:cs typeface="Arial"/>
              </a:rPr>
              <a:t>Chapter 3: 3D field data applications – the </a:t>
            </a:r>
            <a:r>
              <a:rPr lang="en-US" sz="1800" b="1" dirty="0" err="1" smtClean="0">
                <a:latin typeface="Arial"/>
                <a:cs typeface="Arial"/>
              </a:rPr>
              <a:t>Deimos</a:t>
            </a:r>
            <a:r>
              <a:rPr lang="en-US" sz="1800" b="1" dirty="0" smtClean="0">
                <a:latin typeface="Arial"/>
                <a:cs typeface="Arial"/>
              </a:rPr>
              <a:t> dataset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latin typeface="Arial"/>
                <a:cs typeface="Arial"/>
              </a:rPr>
              <a:t>Chapter 4: Joint LSRTM of primary and higher-order multiples </a:t>
            </a:r>
            <a:endParaRPr lang="en-US" sz="1800" b="1" dirty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1800" b="1" dirty="0" smtClean="0">
                <a:latin typeface="Arial"/>
                <a:cs typeface="Arial"/>
              </a:rPr>
              <a:t>Chapter 5: 3D synthetic data example (under construction)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latin typeface="Arial"/>
                <a:cs typeface="Arial"/>
              </a:rPr>
              <a:t>Chapter 6: Conclusion</a:t>
            </a:r>
          </a:p>
        </p:txBody>
      </p:sp>
    </p:spTree>
    <p:extLst>
      <p:ext uri="{BB962C8B-B14F-4D97-AF65-F5344CB8AC3E}">
        <p14:creationId xmlns:p14="http://schemas.microsoft.com/office/powerpoint/2010/main" val="2442925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52400" y="5715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262626"/>
                </a:solidFill>
                <a:latin typeface="Arial Black"/>
              </a:rPr>
              <a:t>Angular illumination response</a:t>
            </a:r>
            <a:endParaRPr lang="en-US" sz="2400" b="1" dirty="0">
              <a:solidFill>
                <a:srgbClr val="262626"/>
              </a:solidFill>
              <a:latin typeface="Arial Black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DF2D-DC32-4BF7-82EF-9E7D7C62D09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" name="Picture 9" descr="TLEFigure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1" t="6911" r="-705" b="-6911"/>
          <a:stretch/>
        </p:blipFill>
        <p:spPr>
          <a:xfrm>
            <a:off x="487680" y="1276351"/>
            <a:ext cx="8534400" cy="26126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03071" y="600730"/>
            <a:ext cx="2306929" cy="58477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Mirror </a:t>
            </a:r>
          </a:p>
          <a:p>
            <a:r>
              <a:rPr lang="en-US" sz="1600" b="1" dirty="0" smtClean="0"/>
              <a:t>Illumination response 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91199" y="590550"/>
            <a:ext cx="2362201" cy="58477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Double-mirror illumination response </a:t>
            </a:r>
            <a:endParaRPr lang="en-US" sz="1600" b="1" dirty="0"/>
          </a:p>
        </p:txBody>
      </p:sp>
      <p:pic>
        <p:nvPicPr>
          <p:cNvPr id="17" name="Picture 16" descr="TLEFigure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" t="6911" r="95365" b="-6911"/>
          <a:stretch/>
        </p:blipFill>
        <p:spPr>
          <a:xfrm>
            <a:off x="76200" y="1276350"/>
            <a:ext cx="640080" cy="26126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6400" y="1504950"/>
            <a:ext cx="457200" cy="2286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676400" y="1733550"/>
            <a:ext cx="1295400" cy="2895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76400" y="1504950"/>
            <a:ext cx="1295400" cy="2209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133600" y="1504950"/>
            <a:ext cx="2514600" cy="2209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133600" y="1733550"/>
            <a:ext cx="2514600" cy="2895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4-05-30 at 1.47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714750"/>
            <a:ext cx="1663700" cy="927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6200" y="3714750"/>
            <a:ext cx="5865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angle</a:t>
            </a:r>
            <a:endParaRPr lang="en-US" sz="1200" b="1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124200" y="4400550"/>
            <a:ext cx="1295400" cy="0"/>
          </a:xfrm>
          <a:prstGeom prst="straightConnector1">
            <a:avLst/>
          </a:prstGeom>
          <a:ln>
            <a:solidFill>
              <a:srgbClr val="F2985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014246" y="439025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0</a:t>
            </a:r>
            <a:r>
              <a:rPr lang="en-US" sz="1200" b="1" baseline="30000" dirty="0" smtClean="0"/>
              <a:t>o</a:t>
            </a:r>
            <a:endParaRPr lang="en-US" sz="1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117271" y="4390251"/>
            <a:ext cx="418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80</a:t>
            </a:r>
            <a:r>
              <a:rPr lang="en-US" sz="1200" b="1" baseline="30000" dirty="0" smtClean="0"/>
              <a:t>o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880751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52400" y="5715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262626"/>
                </a:solidFill>
                <a:latin typeface="Arial Black"/>
              </a:rPr>
              <a:t>Angular illumination response</a:t>
            </a:r>
            <a:endParaRPr lang="en-US" sz="2400" b="1" dirty="0">
              <a:solidFill>
                <a:srgbClr val="262626"/>
              </a:solidFill>
              <a:latin typeface="Arial Black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DF2D-DC32-4BF7-82EF-9E7D7C62D09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" name="Picture 9" descr="TLEFigure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1" t="6911" r="-705" b="-6911"/>
          <a:stretch/>
        </p:blipFill>
        <p:spPr>
          <a:xfrm>
            <a:off x="487680" y="1276351"/>
            <a:ext cx="8534400" cy="26126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03071" y="600730"/>
            <a:ext cx="2306929" cy="58477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Mirror </a:t>
            </a:r>
          </a:p>
          <a:p>
            <a:r>
              <a:rPr lang="en-US" sz="1600" b="1" dirty="0" smtClean="0"/>
              <a:t>Illumination response 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91199" y="590550"/>
            <a:ext cx="2362201" cy="58477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Double-mirror illumination response </a:t>
            </a:r>
            <a:endParaRPr lang="en-US" sz="1600" b="1" dirty="0"/>
          </a:p>
        </p:txBody>
      </p:sp>
      <p:pic>
        <p:nvPicPr>
          <p:cNvPr id="17" name="Picture 16" descr="TLEFigure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" t="6911" r="95365" b="-6911"/>
          <a:stretch/>
        </p:blipFill>
        <p:spPr>
          <a:xfrm>
            <a:off x="76200" y="1276350"/>
            <a:ext cx="640080" cy="261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0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D0D0D"/>
                </a:solidFill>
                <a:latin typeface="Arial Black"/>
                <a:cs typeface="Arial Black"/>
              </a:rPr>
              <a:t>Imaging with multiples</a:t>
            </a:r>
            <a:endParaRPr lang="en-US" sz="28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1" name="Picture 10" descr="PZ.gif"/>
          <p:cNvPicPr>
            <a:picLocks noChangeAspect="1"/>
          </p:cNvPicPr>
          <p:nvPr/>
        </p:nvPicPr>
        <p:blipFill>
          <a:blip r:embed="rId3"/>
          <a:srcRect l="4167" r="50833" b="4167"/>
          <a:stretch>
            <a:fillRect/>
          </a:stretch>
        </p:blipFill>
        <p:spPr bwMode="auto">
          <a:xfrm>
            <a:off x="381000" y="800100"/>
            <a:ext cx="41148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PZ_NMO.gif"/>
          <p:cNvPicPr>
            <a:picLocks noChangeAspect="1"/>
          </p:cNvPicPr>
          <p:nvPr/>
        </p:nvPicPr>
        <p:blipFill>
          <a:blip r:embed="rId4"/>
          <a:srcRect l="4167" r="50833" b="2778"/>
          <a:stretch>
            <a:fillRect/>
          </a:stretch>
        </p:blipFill>
        <p:spPr bwMode="auto">
          <a:xfrm>
            <a:off x="4572000" y="800100"/>
            <a:ext cx="41148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400800" y="4629150"/>
            <a:ext cx="2160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(Ronen et al. 2009)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733801" y="1123950"/>
            <a:ext cx="762000" cy="307777"/>
          </a:xfrm>
          <a:prstGeom prst="rect">
            <a:avLst/>
          </a:prstGeom>
          <a:solidFill>
            <a:srgbClr val="FF0000">
              <a:alpha val="30000"/>
            </a:srgb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direct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2525" y="2114550"/>
            <a:ext cx="723275" cy="307777"/>
          </a:xfrm>
          <a:prstGeom prst="rect">
            <a:avLst/>
          </a:prstGeom>
          <a:solidFill>
            <a:schemeClr val="accent5">
              <a:lumMod val="75000"/>
              <a:alpha val="5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mirror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21229" y="2647950"/>
            <a:ext cx="774571" cy="523220"/>
          </a:xfrm>
          <a:prstGeom prst="rect">
            <a:avLst/>
          </a:prstGeom>
          <a:solidFill>
            <a:schemeClr val="accent2">
              <a:lumMod val="75000"/>
              <a:alpha val="48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d</a:t>
            </a:r>
            <a:r>
              <a:rPr lang="en-US" sz="1400" b="1" dirty="0" smtClean="0">
                <a:solidFill>
                  <a:srgbClr val="000000"/>
                </a:solidFill>
              </a:rPr>
              <a:t>ouble </a:t>
            </a:r>
          </a:p>
          <a:p>
            <a:r>
              <a:rPr lang="en-US" sz="1400" b="1" dirty="0" smtClean="0">
                <a:solidFill>
                  <a:srgbClr val="000000"/>
                </a:solidFill>
              </a:rPr>
              <a:t>mirror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600" y="1581150"/>
            <a:ext cx="843287" cy="307777"/>
          </a:xfrm>
          <a:prstGeom prst="rect">
            <a:avLst/>
          </a:prstGeom>
          <a:solidFill>
            <a:srgbClr val="FF6600">
              <a:alpha val="51000"/>
            </a:srgb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primary</a:t>
            </a:r>
            <a:endParaRPr lang="en-US" sz="1400" b="1" dirty="0">
              <a:solidFill>
                <a:srgbClr val="000000"/>
              </a:solidFill>
            </a:endParaRPr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>
          <a:xfrm flipH="1">
            <a:off x="2438400" y="1277839"/>
            <a:ext cx="1295401" cy="1509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95802" y="1276350"/>
            <a:ext cx="990598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ight Brace 5"/>
          <p:cNvSpPr/>
          <p:nvPr/>
        </p:nvSpPr>
        <p:spPr>
          <a:xfrm>
            <a:off x="2819400" y="1447800"/>
            <a:ext cx="228600" cy="457200"/>
          </a:xfrm>
          <a:prstGeom prst="rightBrace">
            <a:avLst/>
          </a:prstGeom>
          <a:ln>
            <a:solidFill>
              <a:srgbClr val="FF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stCxn id="6" idx="1"/>
          </p:cNvCxnSpPr>
          <p:nvPr/>
        </p:nvCxnSpPr>
        <p:spPr>
          <a:xfrm>
            <a:off x="3048000" y="1676400"/>
            <a:ext cx="609600" cy="58639"/>
          </a:xfrm>
          <a:prstGeom prst="line">
            <a:avLst/>
          </a:prstGeom>
          <a:ln>
            <a:solidFill>
              <a:srgbClr val="FF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Left Brace 19"/>
          <p:cNvSpPr/>
          <p:nvPr/>
        </p:nvSpPr>
        <p:spPr>
          <a:xfrm>
            <a:off x="4953000" y="1504950"/>
            <a:ext cx="152400" cy="304800"/>
          </a:xfrm>
          <a:prstGeom prst="leftBrace">
            <a:avLst/>
          </a:prstGeom>
          <a:ln>
            <a:solidFill>
              <a:srgbClr val="FF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stCxn id="14" idx="3"/>
            <a:endCxn id="20" idx="1"/>
          </p:cNvCxnSpPr>
          <p:nvPr/>
        </p:nvCxnSpPr>
        <p:spPr>
          <a:xfrm flipV="1">
            <a:off x="4500887" y="1657350"/>
            <a:ext cx="452113" cy="77689"/>
          </a:xfrm>
          <a:prstGeom prst="line">
            <a:avLst/>
          </a:prstGeom>
          <a:ln>
            <a:solidFill>
              <a:srgbClr val="FF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ight Brace 24"/>
          <p:cNvSpPr/>
          <p:nvPr/>
        </p:nvSpPr>
        <p:spPr>
          <a:xfrm>
            <a:off x="2819400" y="2038350"/>
            <a:ext cx="228600" cy="457200"/>
          </a:xfrm>
          <a:prstGeom prst="rightBrac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endCxn id="10" idx="1"/>
          </p:cNvCxnSpPr>
          <p:nvPr/>
        </p:nvCxnSpPr>
        <p:spPr>
          <a:xfrm>
            <a:off x="3048000" y="2266950"/>
            <a:ext cx="724525" cy="1489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ight Brace 27"/>
          <p:cNvSpPr/>
          <p:nvPr/>
        </p:nvSpPr>
        <p:spPr>
          <a:xfrm flipH="1">
            <a:off x="5029200" y="1924050"/>
            <a:ext cx="152400" cy="457200"/>
          </a:xfrm>
          <a:prstGeom prst="rightBrac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>
            <a:stCxn id="10" idx="3"/>
            <a:endCxn id="28" idx="1"/>
          </p:cNvCxnSpPr>
          <p:nvPr/>
        </p:nvCxnSpPr>
        <p:spPr>
          <a:xfrm flipV="1">
            <a:off x="4495800" y="2152650"/>
            <a:ext cx="533400" cy="115789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ight Brace 31"/>
          <p:cNvSpPr/>
          <p:nvPr/>
        </p:nvSpPr>
        <p:spPr>
          <a:xfrm>
            <a:off x="2819400" y="2647950"/>
            <a:ext cx="228600" cy="457200"/>
          </a:xfrm>
          <a:prstGeom prst="righ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Brace 33"/>
          <p:cNvSpPr/>
          <p:nvPr/>
        </p:nvSpPr>
        <p:spPr>
          <a:xfrm flipH="1">
            <a:off x="5029200" y="2482850"/>
            <a:ext cx="152400" cy="533400"/>
          </a:xfrm>
          <a:prstGeom prst="righ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>
            <a:endCxn id="34" idx="1"/>
          </p:cNvCxnSpPr>
          <p:nvPr/>
        </p:nvCxnSpPr>
        <p:spPr>
          <a:xfrm flipV="1">
            <a:off x="4495800" y="2749550"/>
            <a:ext cx="533400" cy="12700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13" idx="1"/>
          </p:cNvCxnSpPr>
          <p:nvPr/>
        </p:nvCxnSpPr>
        <p:spPr>
          <a:xfrm>
            <a:off x="3048000" y="2851152"/>
            <a:ext cx="673229" cy="58408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459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26289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400" b="1" dirty="0" smtClean="0">
              <a:solidFill>
                <a:srgbClr val="000000"/>
              </a:solidFill>
              <a:latin typeface="Arial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Introduction</a:t>
            </a:r>
          </a:p>
          <a:p>
            <a:r>
              <a:rPr lang="en-US" sz="2400" b="1" dirty="0" smtClean="0">
                <a:solidFill>
                  <a:srgbClr val="800000"/>
                </a:solidFill>
                <a:latin typeface="Arial"/>
              </a:rPr>
              <a:t>Challenges in multiple imaging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Theory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Sigsbee2B example</a:t>
            </a:r>
          </a:p>
          <a:p>
            <a:endParaRPr lang="en-US" sz="2400" b="1" dirty="0" smtClean="0">
              <a:solidFill>
                <a:srgbClr val="000000"/>
              </a:solidFill>
              <a:latin typeface="Arial"/>
            </a:endParaRPr>
          </a:p>
          <a:p>
            <a:endParaRPr lang="en-US" sz="2400" b="1" dirty="0" smtClean="0">
              <a:solidFill>
                <a:srgbClr val="000000"/>
              </a:solidFill>
              <a:latin typeface="Arial"/>
            </a:endParaRPr>
          </a:p>
          <a:p>
            <a:pPr>
              <a:buNone/>
            </a:pPr>
            <a:endParaRPr lang="en-US" sz="2400" b="1" dirty="0" smtClean="0">
              <a:solidFill>
                <a:srgbClr val="000000"/>
              </a:solidFill>
              <a:latin typeface="Arial"/>
            </a:endParaRPr>
          </a:p>
          <a:p>
            <a:pPr lvl="1">
              <a:buNone/>
            </a:pPr>
            <a:endParaRPr lang="en-US" b="1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 Black"/>
                <a:cs typeface="Arial Black"/>
              </a:rPr>
              <a:t>Chapter 4: Overview</a:t>
            </a:r>
            <a:endParaRPr lang="en-US" sz="20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" name="Content Placeholder 19"/>
          <p:cNvSpPr txBox="1">
            <a:spLocks/>
          </p:cNvSpPr>
          <p:nvPr/>
        </p:nvSpPr>
        <p:spPr>
          <a:xfrm>
            <a:off x="457200" y="857250"/>
            <a:ext cx="8229600" cy="31432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0314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382000" y="4888706"/>
            <a:ext cx="762000" cy="2738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/>
          <a:p>
            <a:pPr algn="r">
              <a:defRPr/>
            </a:pPr>
            <a:fld id="{10E3934B-7460-472E-A4E2-6DEB47A0F5A0}" type="slidenum">
              <a:rPr lang="en-US" sz="1200">
                <a:solidFill>
                  <a:schemeClr val="tx2">
                    <a:shade val="90000"/>
                  </a:schemeClr>
                </a:solidFill>
                <a:ea typeface="ＭＳ Ｐゴシック" pitchFamily="-65" charset="-128"/>
                <a:cs typeface="+mn-cs"/>
              </a:rPr>
              <a:pPr algn="r">
                <a:defRPr/>
              </a:pPr>
              <a:t>24</a:t>
            </a:fld>
            <a:endParaRPr lang="en-US" sz="1200" dirty="0">
              <a:solidFill>
                <a:schemeClr val="tx2">
                  <a:shade val="90000"/>
                </a:schemeClr>
              </a:solidFill>
              <a:ea typeface="ＭＳ Ｐゴシック" pitchFamily="-65" charset="-128"/>
              <a:cs typeface="+mn-cs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itle 18"/>
          <p:cNvSpPr txBox="1">
            <a:spLocks/>
          </p:cNvSpPr>
          <p:nvPr/>
        </p:nvSpPr>
        <p:spPr>
          <a:xfrm>
            <a:off x="381000" y="114300"/>
            <a:ext cx="8229600" cy="44348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Challenges in multiple imaging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0" y="1390650"/>
            <a:ext cx="4419600" cy="3009900"/>
            <a:chOff x="762000" y="1470946"/>
            <a:chExt cx="3657600" cy="3101054"/>
          </a:xfrm>
        </p:grpSpPr>
        <p:pic>
          <p:nvPicPr>
            <p:cNvPr id="3" name="Picture 2" descr="chap1Zoom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943"/>
            <a:stretch/>
          </p:blipFill>
          <p:spPr>
            <a:xfrm>
              <a:off x="762000" y="1470946"/>
              <a:ext cx="3514258" cy="2415254"/>
            </a:xfrm>
            <a:prstGeom prst="rect">
              <a:avLst/>
            </a:prstGeom>
          </p:spPr>
        </p:pic>
        <p:pic>
          <p:nvPicPr>
            <p:cNvPr id="8" name="Picture 7" descr="chap1Zoom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94391" r="-4344" b="-3845"/>
            <a:stretch/>
          </p:blipFill>
          <p:spPr>
            <a:xfrm>
              <a:off x="762000" y="3840480"/>
              <a:ext cx="3657600" cy="731520"/>
            </a:xfrm>
            <a:prstGeom prst="rect">
              <a:avLst/>
            </a:prstGeom>
          </p:spPr>
        </p:pic>
      </p:grpSp>
      <p:pic>
        <p:nvPicPr>
          <p:cNvPr id="13" name="Picture 12" descr="chap1Zoo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62988" r="-4344" b="-781"/>
          <a:stretch/>
        </p:blipFill>
        <p:spPr>
          <a:xfrm>
            <a:off x="228600" y="1318682"/>
            <a:ext cx="4473195" cy="28532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3600" y="1123949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553200" y="11303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84365" y="819150"/>
            <a:ext cx="141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True model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081071" y="819150"/>
            <a:ext cx="3429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RTM of primary and multiples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027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382000" y="4888706"/>
            <a:ext cx="762000" cy="2738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/>
          <a:p>
            <a:pPr algn="r">
              <a:defRPr/>
            </a:pPr>
            <a:fld id="{10E3934B-7460-472E-A4E2-6DEB47A0F5A0}" type="slidenum">
              <a:rPr lang="en-US" sz="1200">
                <a:solidFill>
                  <a:schemeClr val="tx2">
                    <a:shade val="90000"/>
                  </a:schemeClr>
                </a:solidFill>
                <a:ea typeface="ＭＳ Ｐゴシック" pitchFamily="-65" charset="-128"/>
                <a:cs typeface="+mn-cs"/>
              </a:rPr>
              <a:pPr algn="r">
                <a:defRPr/>
              </a:pPr>
              <a:t>25</a:t>
            </a:fld>
            <a:endParaRPr lang="en-US" sz="1200" dirty="0">
              <a:solidFill>
                <a:schemeClr val="tx2">
                  <a:shade val="90000"/>
                </a:schemeClr>
              </a:solidFill>
              <a:ea typeface="ＭＳ Ｐゴシック" pitchFamily="-65" charset="-128"/>
              <a:cs typeface="+mn-cs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itle 18"/>
          <p:cNvSpPr txBox="1">
            <a:spLocks/>
          </p:cNvSpPr>
          <p:nvPr/>
        </p:nvSpPr>
        <p:spPr>
          <a:xfrm>
            <a:off x="381000" y="114300"/>
            <a:ext cx="8229600" cy="44348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Challenges in multiple imaging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pic>
        <p:nvPicPr>
          <p:cNvPr id="2" name="Picture 1" descr="Screen shot 2014-05-26 at 5.38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04850"/>
            <a:ext cx="71628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8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382000" y="4888706"/>
            <a:ext cx="762000" cy="2738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/>
          <a:p>
            <a:pPr algn="r">
              <a:defRPr/>
            </a:pPr>
            <a:fld id="{10E3934B-7460-472E-A4E2-6DEB47A0F5A0}" type="slidenum">
              <a:rPr lang="en-US" sz="1200">
                <a:solidFill>
                  <a:schemeClr val="tx2">
                    <a:shade val="90000"/>
                  </a:schemeClr>
                </a:solidFill>
                <a:ea typeface="ＭＳ Ｐゴシック" pitchFamily="-65" charset="-128"/>
                <a:cs typeface="+mn-cs"/>
              </a:rPr>
              <a:pPr algn="r">
                <a:defRPr/>
              </a:pPr>
              <a:t>26</a:t>
            </a:fld>
            <a:endParaRPr lang="en-US" sz="1200" dirty="0">
              <a:solidFill>
                <a:schemeClr val="tx2">
                  <a:shade val="90000"/>
                </a:schemeClr>
              </a:solidFill>
              <a:ea typeface="ＭＳ Ｐゴシック" pitchFamily="-65" charset="-128"/>
              <a:cs typeface="+mn-cs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itle 18"/>
          <p:cNvSpPr txBox="1">
            <a:spLocks/>
          </p:cNvSpPr>
          <p:nvPr/>
        </p:nvSpPr>
        <p:spPr>
          <a:xfrm>
            <a:off x="381000" y="114300"/>
            <a:ext cx="8229600" cy="44348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Challenges in multiple imaging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pic>
        <p:nvPicPr>
          <p:cNvPr id="3" name="Picture 2" descr="Screen shot 2014-05-26 at 5.46.4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74180"/>
          <a:stretch/>
        </p:blipFill>
        <p:spPr>
          <a:xfrm>
            <a:off x="0" y="1277112"/>
            <a:ext cx="9144000" cy="914400"/>
          </a:xfrm>
          <a:prstGeom prst="rect">
            <a:avLst/>
          </a:prstGeom>
        </p:spPr>
      </p:pic>
      <p:sp>
        <p:nvSpPr>
          <p:cNvPr id="8" name="Curved Up Arrow 7"/>
          <p:cNvSpPr/>
          <p:nvPr/>
        </p:nvSpPr>
        <p:spPr>
          <a:xfrm>
            <a:off x="2667000" y="2190750"/>
            <a:ext cx="3276600" cy="457200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Up Arrow 11"/>
          <p:cNvSpPr/>
          <p:nvPr/>
        </p:nvSpPr>
        <p:spPr>
          <a:xfrm>
            <a:off x="3505200" y="2190750"/>
            <a:ext cx="3352800" cy="457200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Up Arrow 12"/>
          <p:cNvSpPr/>
          <p:nvPr/>
        </p:nvSpPr>
        <p:spPr>
          <a:xfrm>
            <a:off x="4267200" y="2190750"/>
            <a:ext cx="3429000" cy="457200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47711" y="2872085"/>
            <a:ext cx="1074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</a:t>
            </a:r>
            <a:r>
              <a:rPr lang="en-US" sz="2400" b="1" dirty="0" smtClean="0"/>
              <a:t>ignal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3405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382000" y="4888706"/>
            <a:ext cx="762000" cy="2738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/>
          <a:p>
            <a:pPr algn="r">
              <a:defRPr/>
            </a:pPr>
            <a:fld id="{10E3934B-7460-472E-A4E2-6DEB47A0F5A0}" type="slidenum">
              <a:rPr lang="en-US" sz="1200">
                <a:solidFill>
                  <a:schemeClr val="tx2">
                    <a:shade val="90000"/>
                  </a:schemeClr>
                </a:solidFill>
                <a:ea typeface="ＭＳ Ｐゴシック" pitchFamily="-65" charset="-128"/>
                <a:cs typeface="+mn-cs"/>
              </a:rPr>
              <a:pPr algn="r">
                <a:defRPr/>
              </a:pPr>
              <a:t>27</a:t>
            </a:fld>
            <a:endParaRPr lang="en-US" sz="1200" dirty="0">
              <a:solidFill>
                <a:schemeClr val="tx2">
                  <a:shade val="90000"/>
                </a:schemeClr>
              </a:solidFill>
              <a:ea typeface="ＭＳ Ｐゴシック" pitchFamily="-65" charset="-128"/>
              <a:cs typeface="+mn-cs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itle 18"/>
          <p:cNvSpPr txBox="1">
            <a:spLocks/>
          </p:cNvSpPr>
          <p:nvPr/>
        </p:nvSpPr>
        <p:spPr>
          <a:xfrm>
            <a:off x="381000" y="114300"/>
            <a:ext cx="8229600" cy="44348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Challenges in multiple imaging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pic>
        <p:nvPicPr>
          <p:cNvPr id="3" name="Picture 2" descr="Screen shot 2014-05-26 at 5.46.4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74180"/>
          <a:stretch/>
        </p:blipFill>
        <p:spPr>
          <a:xfrm>
            <a:off x="0" y="1276350"/>
            <a:ext cx="9144000" cy="91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90467" y="2719685"/>
            <a:ext cx="9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noise</a:t>
            </a:r>
            <a:endParaRPr lang="en-US" sz="2400" b="1" dirty="0"/>
          </a:p>
        </p:txBody>
      </p:sp>
      <p:sp>
        <p:nvSpPr>
          <p:cNvPr id="16" name="Curved Up Arrow 15"/>
          <p:cNvSpPr/>
          <p:nvPr/>
        </p:nvSpPr>
        <p:spPr>
          <a:xfrm flipV="1">
            <a:off x="3581400" y="742950"/>
            <a:ext cx="2362200" cy="762000"/>
          </a:xfrm>
          <a:prstGeom prst="curvedUpArrow">
            <a:avLst>
              <a:gd name="adj1" fmla="val 19531"/>
              <a:gd name="adj2" fmla="val 50000"/>
              <a:gd name="adj3" fmla="val 25000"/>
            </a:avLst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Up Arrow 16"/>
          <p:cNvSpPr/>
          <p:nvPr/>
        </p:nvSpPr>
        <p:spPr>
          <a:xfrm flipV="1">
            <a:off x="3581400" y="742950"/>
            <a:ext cx="4191000" cy="762000"/>
          </a:xfrm>
          <a:prstGeom prst="curvedUpArrow">
            <a:avLst>
              <a:gd name="adj1" fmla="val 19531"/>
              <a:gd name="adj2" fmla="val 50000"/>
              <a:gd name="adj3" fmla="val 25000"/>
            </a:avLst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Up Arrow 17"/>
          <p:cNvSpPr/>
          <p:nvPr/>
        </p:nvSpPr>
        <p:spPr>
          <a:xfrm>
            <a:off x="2743200" y="2114550"/>
            <a:ext cx="4114800" cy="457200"/>
          </a:xfrm>
          <a:prstGeom prst="curvedUpArrow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Up Arrow 18"/>
          <p:cNvSpPr/>
          <p:nvPr/>
        </p:nvSpPr>
        <p:spPr>
          <a:xfrm>
            <a:off x="2667000" y="2114550"/>
            <a:ext cx="5029200" cy="457200"/>
          </a:xfrm>
          <a:prstGeom prst="curvedUpArrow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571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382000" y="4888706"/>
            <a:ext cx="762000" cy="2738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/>
          <a:p>
            <a:pPr algn="r">
              <a:defRPr/>
            </a:pPr>
            <a:fld id="{10E3934B-7460-472E-A4E2-6DEB47A0F5A0}" type="slidenum">
              <a:rPr lang="en-US" sz="1200">
                <a:solidFill>
                  <a:schemeClr val="tx2">
                    <a:shade val="90000"/>
                  </a:schemeClr>
                </a:solidFill>
                <a:ea typeface="ＭＳ Ｐゴシック" pitchFamily="-65" charset="-128"/>
                <a:cs typeface="+mn-cs"/>
              </a:rPr>
              <a:pPr algn="r">
                <a:defRPr/>
              </a:pPr>
              <a:t>28</a:t>
            </a:fld>
            <a:endParaRPr lang="en-US" sz="1200" dirty="0">
              <a:solidFill>
                <a:schemeClr val="tx2">
                  <a:shade val="90000"/>
                </a:schemeClr>
              </a:solidFill>
              <a:ea typeface="ＭＳ Ｐゴシック" pitchFamily="-65" charset="-128"/>
              <a:cs typeface="+mn-cs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itle 18"/>
          <p:cNvSpPr txBox="1">
            <a:spLocks/>
          </p:cNvSpPr>
          <p:nvPr/>
        </p:nvSpPr>
        <p:spPr>
          <a:xfrm>
            <a:off x="381000" y="114300"/>
            <a:ext cx="8229600" cy="44348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Challenges in multiple imaging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pic>
        <p:nvPicPr>
          <p:cNvPr id="3" name="Picture 2" descr="Screen shot 2014-05-26 at 5.46.4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b="58592"/>
          <a:stretch/>
        </p:blipFill>
        <p:spPr>
          <a:xfrm>
            <a:off x="0" y="1280160"/>
            <a:ext cx="9144000" cy="14630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16550" y="2114550"/>
            <a:ext cx="5334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19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26289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400" b="1" dirty="0" smtClean="0">
              <a:solidFill>
                <a:srgbClr val="000000"/>
              </a:solidFill>
              <a:latin typeface="Arial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Introduction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Challenges in multiple imaging</a:t>
            </a:r>
          </a:p>
          <a:p>
            <a:r>
              <a:rPr lang="en-US" sz="2400" b="1" dirty="0" smtClean="0">
                <a:solidFill>
                  <a:srgbClr val="800000"/>
                </a:solidFill>
                <a:latin typeface="Arial"/>
              </a:rPr>
              <a:t>Theory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Sigsbee2B example</a:t>
            </a:r>
          </a:p>
          <a:p>
            <a:endParaRPr lang="en-US" sz="2400" b="1" dirty="0" smtClean="0">
              <a:solidFill>
                <a:srgbClr val="000000"/>
              </a:solidFill>
              <a:latin typeface="Arial"/>
            </a:endParaRPr>
          </a:p>
          <a:p>
            <a:endParaRPr lang="en-US" sz="2400" b="1" dirty="0" smtClean="0">
              <a:solidFill>
                <a:srgbClr val="000000"/>
              </a:solidFill>
              <a:latin typeface="Arial"/>
            </a:endParaRPr>
          </a:p>
          <a:p>
            <a:pPr>
              <a:buNone/>
            </a:pPr>
            <a:endParaRPr lang="en-US" sz="2400" b="1" dirty="0" smtClean="0">
              <a:solidFill>
                <a:srgbClr val="000000"/>
              </a:solidFill>
              <a:latin typeface="Arial"/>
            </a:endParaRPr>
          </a:p>
          <a:p>
            <a:pPr lvl="1">
              <a:buNone/>
            </a:pPr>
            <a:endParaRPr lang="en-US" b="1" dirty="0" smtClean="0">
              <a:solidFill>
                <a:srgbClr val="000000"/>
              </a:solidFill>
              <a:latin typeface="Arial"/>
            </a:endParaRPr>
          </a:p>
          <a:p>
            <a:pPr lvl="1">
              <a:buNone/>
            </a:pPr>
            <a:endParaRPr lang="en-US" b="1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 Black"/>
                <a:cs typeface="Arial Black"/>
              </a:rPr>
              <a:t>Chapter 4: Overview</a:t>
            </a:r>
            <a:endParaRPr lang="en-US" sz="20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0" name="Content Placeholder 19"/>
          <p:cNvSpPr txBox="1">
            <a:spLocks/>
          </p:cNvSpPr>
          <p:nvPr/>
        </p:nvSpPr>
        <p:spPr>
          <a:xfrm>
            <a:off x="457200" y="857250"/>
            <a:ext cx="8229600" cy="31432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967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Thesis Overview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6750"/>
            <a:ext cx="8229600" cy="32918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Chapter 1: Introduction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rgbClr val="800000"/>
                </a:solidFill>
                <a:latin typeface="Arial"/>
                <a:cs typeface="Arial"/>
              </a:rPr>
              <a:t>Chapter 2: Joint LSRTM of up- and down-going data on 2D OBN data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rgbClr val="800000"/>
                </a:solidFill>
                <a:latin typeface="Arial"/>
                <a:cs typeface="Arial"/>
              </a:rPr>
              <a:t>Chapter 3: 3D field data applications – the </a:t>
            </a:r>
            <a:r>
              <a:rPr lang="en-US" sz="1800" b="1" dirty="0" err="1" smtClean="0">
                <a:solidFill>
                  <a:srgbClr val="800000"/>
                </a:solidFill>
                <a:latin typeface="Arial"/>
                <a:cs typeface="Arial"/>
              </a:rPr>
              <a:t>Deimos</a:t>
            </a:r>
            <a:r>
              <a:rPr lang="en-US" sz="1800" b="1" dirty="0" smtClean="0">
                <a:solidFill>
                  <a:srgbClr val="800000"/>
                </a:solidFill>
                <a:latin typeface="Arial"/>
                <a:cs typeface="Arial"/>
              </a:rPr>
              <a:t> dataset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rgbClr val="800000"/>
                </a:solidFill>
                <a:latin typeface="Arial"/>
                <a:cs typeface="Arial"/>
              </a:rPr>
              <a:t>Chapter 4: Joint LSRTM of primary and higher-order multiples </a:t>
            </a:r>
            <a:endParaRPr lang="en-US" sz="1800" b="1" dirty="0">
              <a:solidFill>
                <a:srgbClr val="800000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rgbClr val="A6A6A6"/>
                </a:solidFill>
                <a:latin typeface="Arial"/>
                <a:cs typeface="Arial"/>
              </a:rPr>
              <a:t>Chapter 5: 3D synthetic data example (under construction)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rgbClr val="A6A6A6"/>
                </a:solidFill>
                <a:latin typeface="Arial"/>
                <a:cs typeface="Arial"/>
              </a:rPr>
              <a:t>Chapter 6: Conclusion</a:t>
            </a:r>
          </a:p>
        </p:txBody>
      </p:sp>
    </p:spTree>
    <p:extLst>
      <p:ext uri="{BB962C8B-B14F-4D97-AF65-F5344CB8AC3E}">
        <p14:creationId xmlns:p14="http://schemas.microsoft.com/office/powerpoint/2010/main" val="203021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382000" y="4888706"/>
            <a:ext cx="762000" cy="2738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/>
          <a:p>
            <a:pPr algn="r">
              <a:defRPr/>
            </a:pPr>
            <a:fld id="{B3129515-E147-491B-9309-02933CD3958A}" type="slidenum">
              <a:rPr lang="en-US" sz="1200">
                <a:solidFill>
                  <a:schemeClr val="tx2">
                    <a:shade val="90000"/>
                  </a:schemeClr>
                </a:solidFill>
                <a:ea typeface="ＭＳ Ｐゴシック" pitchFamily="-65" charset="-128"/>
                <a:cs typeface="+mn-cs"/>
              </a:rPr>
              <a:pPr algn="r">
                <a:defRPr/>
              </a:pPr>
              <a:t>30</a:t>
            </a:fld>
            <a:endParaRPr lang="en-US" sz="1200">
              <a:solidFill>
                <a:schemeClr val="tx2">
                  <a:shade val="90000"/>
                </a:schemeClr>
              </a:solidFill>
              <a:ea typeface="ＭＳ Ｐゴシック" pitchFamily="-65" charset="-128"/>
              <a:cs typeface="+mn-cs"/>
            </a:endParaRPr>
          </a:p>
        </p:txBody>
      </p:sp>
      <p:sp>
        <p:nvSpPr>
          <p:cNvPr id="52228" name="TextBox 16"/>
          <p:cNvSpPr txBox="1">
            <a:spLocks noChangeArrowheads="1"/>
          </p:cNvSpPr>
          <p:nvPr/>
        </p:nvSpPr>
        <p:spPr bwMode="auto">
          <a:xfrm>
            <a:off x="1974850" y="1466850"/>
            <a:ext cx="32639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Forward modeling operator</a:t>
            </a:r>
          </a:p>
        </p:txBody>
      </p:sp>
      <p:sp>
        <p:nvSpPr>
          <p:cNvPr id="52229" name="TextBox 21"/>
          <p:cNvSpPr txBox="1">
            <a:spLocks noChangeArrowheads="1"/>
          </p:cNvSpPr>
          <p:nvPr/>
        </p:nvSpPr>
        <p:spPr bwMode="auto">
          <a:xfrm>
            <a:off x="1971057" y="2012890"/>
            <a:ext cx="17389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modeled data</a:t>
            </a:r>
          </a:p>
        </p:txBody>
      </p:sp>
      <p:sp>
        <p:nvSpPr>
          <p:cNvPr id="52230" name="TextBox 21"/>
          <p:cNvSpPr txBox="1">
            <a:spLocks noChangeArrowheads="1"/>
          </p:cNvSpPr>
          <p:nvPr/>
        </p:nvSpPr>
        <p:spPr bwMode="auto">
          <a:xfrm>
            <a:off x="6546784" y="2000190"/>
            <a:ext cx="12256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field data</a:t>
            </a:r>
          </a:p>
        </p:txBody>
      </p:sp>
      <p:sp>
        <p:nvSpPr>
          <p:cNvPr id="52231" name="TextBox 16"/>
          <p:cNvSpPr txBox="1">
            <a:spLocks noChangeArrowheads="1"/>
          </p:cNvSpPr>
          <p:nvPr/>
        </p:nvSpPr>
        <p:spPr bwMode="auto">
          <a:xfrm>
            <a:off x="1974062" y="2463740"/>
            <a:ext cx="16673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Image model</a:t>
            </a:r>
            <a:endParaRPr lang="en-US" sz="2000" dirty="0"/>
          </a:p>
        </p:txBody>
      </p:sp>
      <p:sp>
        <p:nvSpPr>
          <p:cNvPr id="15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 txBox="1">
            <a:spLocks/>
          </p:cNvSpPr>
          <p:nvPr/>
        </p:nvSpPr>
        <p:spPr>
          <a:xfrm>
            <a:off x="381000" y="114300"/>
            <a:ext cx="8229600" cy="44348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What is least-squares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migration (LSM)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0" y="2971808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Obtain the best image by minimizing the difference between the modeled data and the field data</a:t>
            </a:r>
            <a:endParaRPr lang="en-US" dirty="0"/>
          </a:p>
        </p:txBody>
      </p:sp>
      <p:pic>
        <p:nvPicPr>
          <p:cNvPr id="2" name="Picture 1" descr="Screen shot 2014-05-26 at 6.05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3562350"/>
            <a:ext cx="4368800" cy="7134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creen shot 2014-05-26 at 6.05.2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666750"/>
            <a:ext cx="2463800" cy="6986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Screen shot 2014-05-26 at 6.07.1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096" y="2000250"/>
            <a:ext cx="315104" cy="371122"/>
          </a:xfrm>
          <a:prstGeom prst="rect">
            <a:avLst/>
          </a:prstGeom>
        </p:spPr>
      </p:pic>
      <p:pic>
        <p:nvPicPr>
          <p:cNvPr id="5" name="Picture 4" descr="Screen shot 2014-05-26 at 6.07.0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2007914"/>
            <a:ext cx="812800" cy="392386"/>
          </a:xfrm>
          <a:prstGeom prst="rect">
            <a:avLst/>
          </a:prstGeom>
        </p:spPr>
      </p:pic>
      <p:pic>
        <p:nvPicPr>
          <p:cNvPr id="6" name="Picture 5" descr="Screen shot 2014-05-26 at 6.06.5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" y="2584451"/>
            <a:ext cx="330200" cy="241300"/>
          </a:xfrm>
          <a:prstGeom prst="rect">
            <a:avLst/>
          </a:prstGeom>
        </p:spPr>
      </p:pic>
      <p:pic>
        <p:nvPicPr>
          <p:cNvPr id="7" name="Picture 6" descr="Screen shot 2014-05-26 at 6.06.44 P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5" r="3802"/>
          <a:stretch/>
        </p:blipFill>
        <p:spPr>
          <a:xfrm>
            <a:off x="1145540" y="1435100"/>
            <a:ext cx="365760" cy="400050"/>
          </a:xfrm>
          <a:prstGeom prst="rect">
            <a:avLst/>
          </a:prstGeom>
        </p:spPr>
      </p:pic>
      <p:pic>
        <p:nvPicPr>
          <p:cNvPr id="20" name="Picture 3" descr="zwart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8099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228600" y="2868216"/>
            <a:ext cx="12954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latin typeface="Arial Black"/>
                <a:ea typeface="+mn-ea"/>
                <a:cs typeface="Arial Black"/>
              </a:rPr>
              <a:t>model</a:t>
            </a:r>
          </a:p>
        </p:txBody>
      </p:sp>
      <p:cxnSp>
        <p:nvCxnSpPr>
          <p:cNvPr id="59397" name="Straight Arrow Connector 22"/>
          <p:cNvCxnSpPr>
            <a:cxnSpLocks noChangeShapeType="1"/>
            <a:endCxn id="3" idx="1"/>
          </p:cNvCxnSpPr>
          <p:nvPr/>
        </p:nvCxnSpPr>
        <p:spPr bwMode="auto">
          <a:xfrm>
            <a:off x="1676400" y="2571750"/>
            <a:ext cx="1189038" cy="570306"/>
          </a:xfrm>
          <a:prstGeom prst="straightConnector1">
            <a:avLst/>
          </a:prstGeom>
          <a:noFill/>
          <a:ln w="50800" algn="ctr">
            <a:solidFill>
              <a:srgbClr val="333399"/>
            </a:solidFill>
            <a:round/>
            <a:headEnd/>
            <a:tailEnd type="arrow" w="med" len="med"/>
          </a:ln>
        </p:spPr>
      </p:cxnSp>
      <p:sp>
        <p:nvSpPr>
          <p:cNvPr id="27" name="TextBox 26"/>
          <p:cNvSpPr txBox="1"/>
          <p:nvPr/>
        </p:nvSpPr>
        <p:spPr>
          <a:xfrm rot="1573928">
            <a:off x="1690106" y="2444264"/>
            <a:ext cx="1108432" cy="352661"/>
          </a:xfrm>
          <a:prstGeom prst="rect">
            <a:avLst/>
          </a:prstGeom>
          <a:solidFill>
            <a:srgbClr val="AA779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  <a:spcAft>
                <a:spcPts val="1200"/>
              </a:spcAft>
              <a:defRPr/>
            </a:pPr>
            <a:r>
              <a:rPr lang="en-US" sz="1400" b="1" dirty="0">
                <a:latin typeface="Arial Black" pitchFamily="34" charset="0"/>
              </a:rPr>
              <a:t>m</a:t>
            </a:r>
            <a:r>
              <a:rPr lang="en-US" sz="1400" b="1" dirty="0" smtClean="0">
                <a:latin typeface="Arial Black" pitchFamily="34" charset="0"/>
              </a:rPr>
              <a:t>odeling</a:t>
            </a:r>
            <a:endParaRPr lang="en-US" sz="1400" b="1" dirty="0">
              <a:latin typeface="Arial Black" pitchFamily="34" charset="0"/>
            </a:endParaRPr>
          </a:p>
        </p:txBody>
      </p:sp>
      <p:pic>
        <p:nvPicPr>
          <p:cNvPr id="59400" name="Picture 25" descr="Picture 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057400"/>
            <a:ext cx="1397000" cy="857250"/>
          </a:xfrm>
          <a:prstGeom prst="rect">
            <a:avLst/>
          </a:prstGeom>
          <a:solidFill>
            <a:srgbClr val="595959">
              <a:alpha val="5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4" name="Group 39"/>
          <p:cNvGrpSpPr/>
          <p:nvPr/>
        </p:nvGrpSpPr>
        <p:grpSpPr>
          <a:xfrm>
            <a:off x="7467600" y="1970491"/>
            <a:ext cx="1397000" cy="1194793"/>
            <a:chOff x="152400" y="2714625"/>
            <a:chExt cx="1397000" cy="1593057"/>
          </a:xfrm>
        </p:grpSpPr>
        <p:sp>
          <p:nvSpPr>
            <p:cNvPr id="59399" name="Text Box 10"/>
            <p:cNvSpPr txBox="1">
              <a:spLocks noChangeArrowheads="1"/>
            </p:cNvSpPr>
            <p:nvPr/>
          </p:nvSpPr>
          <p:spPr bwMode="auto">
            <a:xfrm>
              <a:off x="152400" y="3897313"/>
              <a:ext cx="1295400" cy="41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latin typeface="Arial Black" pitchFamily="34" charset="0"/>
                </a:rPr>
                <a:t>gradient</a:t>
              </a:r>
            </a:p>
          </p:txBody>
        </p:sp>
        <p:pic>
          <p:nvPicPr>
            <p:cNvPr id="59401" name="Picture 28" descr="Picture 2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2400" y="2714625"/>
              <a:ext cx="1397000" cy="1143000"/>
            </a:xfrm>
            <a:prstGeom prst="rect">
              <a:avLst/>
            </a:prstGeom>
            <a:solidFill>
              <a:srgbClr val="595959">
                <a:alpha val="5294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cxnSp>
        <p:nvCxnSpPr>
          <p:cNvPr id="59402" name="Straight Arrow Connector 31"/>
          <p:cNvCxnSpPr>
            <a:cxnSpLocks noChangeShapeType="1"/>
          </p:cNvCxnSpPr>
          <p:nvPr/>
        </p:nvCxnSpPr>
        <p:spPr bwMode="auto">
          <a:xfrm>
            <a:off x="6324600" y="2456261"/>
            <a:ext cx="990600" cy="1191"/>
          </a:xfrm>
          <a:prstGeom prst="straightConnector1">
            <a:avLst/>
          </a:prstGeom>
          <a:noFill/>
          <a:ln w="50800" algn="ctr">
            <a:solidFill>
              <a:srgbClr val="333399"/>
            </a:solidFill>
            <a:round/>
            <a:headEnd/>
            <a:tailEnd type="arrow" w="med" len="med"/>
          </a:ln>
        </p:spPr>
      </p:cxnSp>
      <p:sp>
        <p:nvSpPr>
          <p:cNvPr id="59404" name="Rectangle 3"/>
          <p:cNvSpPr>
            <a:spLocks noChangeArrowheads="1"/>
          </p:cNvSpPr>
          <p:nvPr/>
        </p:nvSpPr>
        <p:spPr bwMode="auto">
          <a:xfrm>
            <a:off x="544513" y="742950"/>
            <a:ext cx="7283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/>
          <a:lstStyle/>
          <a:p>
            <a:pPr marL="274638" indent="-274638" algn="l" eaLnBrk="0" hangingPunct="0">
              <a:spcBef>
                <a:spcPct val="40000"/>
              </a:spcBef>
              <a:buClr>
                <a:schemeClr val="accent2"/>
              </a:buClr>
              <a:buFont typeface="Univers 45 Light" pitchFamily="2" charset="0"/>
              <a:buChar char="•"/>
            </a:pPr>
            <a:r>
              <a:rPr lang="en-US" b="1" dirty="0">
                <a:latin typeface="Arial"/>
                <a:cs typeface="Arial"/>
              </a:rPr>
              <a:t>Iterative inversion by conjugate gradient</a:t>
            </a:r>
          </a:p>
          <a:p>
            <a:pPr marL="274638" indent="-274638" eaLnBrk="0" hangingPunct="0">
              <a:spcBef>
                <a:spcPct val="40000"/>
              </a:spcBef>
              <a:buClr>
                <a:schemeClr val="accent2"/>
              </a:buClr>
              <a:buFont typeface="Univers 45 Light" pitchFamily="2" charset="0"/>
              <a:buChar char="•"/>
            </a:pPr>
            <a:endParaRPr lang="en-US" sz="1600" b="1" dirty="0">
              <a:latin typeface="Univers 55" pitchFamily="2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382000" y="4888706"/>
            <a:ext cx="762000" cy="2738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/>
          <a:p>
            <a:pPr algn="r">
              <a:defRPr/>
            </a:pPr>
            <a:fld id="{58BBE41A-FC8D-4EE8-8620-86BDFFD02584}" type="slidenum">
              <a:rPr lang="en-US" sz="1200">
                <a:solidFill>
                  <a:schemeClr val="tx2">
                    <a:shade val="90000"/>
                  </a:schemeClr>
                </a:solidFill>
                <a:ea typeface="ＭＳ Ｐゴシック" pitchFamily="-65" charset="-128"/>
                <a:cs typeface="+mn-cs"/>
              </a:rPr>
              <a:pPr algn="r">
                <a:defRPr/>
              </a:pPr>
              <a:t>31</a:t>
            </a:fld>
            <a:endParaRPr lang="en-US" sz="1200" dirty="0">
              <a:solidFill>
                <a:schemeClr val="tx2">
                  <a:shade val="90000"/>
                </a:schemeClr>
              </a:solidFill>
              <a:ea typeface="ＭＳ Ｐゴシック" pitchFamily="-65" charset="-128"/>
              <a:cs typeface="+mn-cs"/>
            </a:endParaRPr>
          </a:p>
        </p:txBody>
      </p:sp>
      <p:sp>
        <p:nvSpPr>
          <p:cNvPr id="2" name="TextBox 14"/>
          <p:cNvSpPr txBox="1"/>
          <p:nvPr/>
        </p:nvSpPr>
        <p:spPr>
          <a:xfrm>
            <a:off x="6265870" y="1962152"/>
            <a:ext cx="1125537" cy="352661"/>
          </a:xfrm>
          <a:prstGeom prst="rect">
            <a:avLst/>
          </a:prstGeom>
          <a:solidFill>
            <a:srgbClr val="AA779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algn="ctr">
              <a:lnSpc>
                <a:spcPts val="2100"/>
              </a:lnSpc>
              <a:spcAft>
                <a:spcPts val="1200"/>
              </a:spcAft>
              <a:defRPr/>
            </a:pPr>
            <a:r>
              <a:rPr lang="en-US" sz="1400" b="1" dirty="0">
                <a:latin typeface="Arial Black" pitchFamily="34" charset="0"/>
              </a:rPr>
              <a:t>m</a:t>
            </a:r>
            <a:r>
              <a:rPr lang="en-US" sz="1400" b="1" dirty="0" smtClean="0">
                <a:latin typeface="Arial Black" pitchFamily="34" charset="0"/>
              </a:rPr>
              <a:t>igration</a:t>
            </a:r>
            <a:endParaRPr lang="en-US" sz="1400" b="1" dirty="0">
              <a:latin typeface="Arial Black" pitchFamily="34" charset="0"/>
            </a:endParaRPr>
          </a:p>
        </p:txBody>
      </p:sp>
      <p:cxnSp>
        <p:nvCxnSpPr>
          <p:cNvPr id="59413" name="Straight Arrow Connector 31"/>
          <p:cNvCxnSpPr>
            <a:cxnSpLocks noChangeShapeType="1"/>
          </p:cNvCxnSpPr>
          <p:nvPr/>
        </p:nvCxnSpPr>
        <p:spPr bwMode="auto">
          <a:xfrm>
            <a:off x="4343400" y="1810942"/>
            <a:ext cx="304800" cy="227408"/>
          </a:xfrm>
          <a:prstGeom prst="straightConnector1">
            <a:avLst/>
          </a:prstGeom>
          <a:noFill/>
          <a:ln w="34925" algn="ctr">
            <a:solidFill>
              <a:srgbClr val="333399"/>
            </a:solidFill>
            <a:round/>
            <a:headEnd/>
            <a:tailEnd type="arrow" w="med" len="med"/>
          </a:ln>
        </p:spPr>
      </p:cxnSp>
      <p:sp>
        <p:nvSpPr>
          <p:cNvPr id="59414" name="Line 38"/>
          <p:cNvSpPr>
            <a:spLocks noChangeShapeType="1"/>
          </p:cNvSpPr>
          <p:nvPr/>
        </p:nvSpPr>
        <p:spPr bwMode="auto">
          <a:xfrm>
            <a:off x="8199120" y="3272790"/>
            <a:ext cx="0" cy="800100"/>
          </a:xfrm>
          <a:prstGeom prst="line">
            <a:avLst/>
          </a:prstGeom>
          <a:noFill/>
          <a:ln w="50800">
            <a:solidFill>
              <a:srgbClr val="33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15" name="Line 39"/>
          <p:cNvSpPr>
            <a:spLocks noChangeShapeType="1"/>
          </p:cNvSpPr>
          <p:nvPr/>
        </p:nvSpPr>
        <p:spPr bwMode="auto">
          <a:xfrm>
            <a:off x="893763" y="4057650"/>
            <a:ext cx="7315200" cy="0"/>
          </a:xfrm>
          <a:prstGeom prst="line">
            <a:avLst/>
          </a:prstGeom>
          <a:noFill/>
          <a:ln w="50800">
            <a:solidFill>
              <a:srgbClr val="33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59416" name="Straight Arrow Connector 31"/>
          <p:cNvCxnSpPr>
            <a:cxnSpLocks noChangeShapeType="1"/>
          </p:cNvCxnSpPr>
          <p:nvPr/>
        </p:nvCxnSpPr>
        <p:spPr bwMode="auto">
          <a:xfrm rot="10800000">
            <a:off x="914401" y="3257551"/>
            <a:ext cx="0" cy="822722"/>
          </a:xfrm>
          <a:prstGeom prst="straightConnector1">
            <a:avLst/>
          </a:prstGeom>
          <a:noFill/>
          <a:ln w="50800" algn="ctr">
            <a:solidFill>
              <a:srgbClr val="333399"/>
            </a:solidFill>
            <a:round/>
            <a:headEnd/>
            <a:tailEnd type="arrow" w="med" len="med"/>
          </a:ln>
        </p:spPr>
      </p:cxnSp>
      <p:sp>
        <p:nvSpPr>
          <p:cNvPr id="28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Title 18"/>
          <p:cNvSpPr txBox="1">
            <a:spLocks/>
          </p:cNvSpPr>
          <p:nvPr/>
        </p:nvSpPr>
        <p:spPr>
          <a:xfrm>
            <a:off x="381000" y="114300"/>
            <a:ext cx="8229600" cy="44348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LSM Workflow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732088" y="2493161"/>
            <a:ext cx="1706562" cy="1297789"/>
            <a:chOff x="2732088" y="2266950"/>
            <a:chExt cx="1706562" cy="1297789"/>
          </a:xfrm>
        </p:grpSpPr>
        <p:sp>
          <p:nvSpPr>
            <p:cNvPr id="3" name="Rounded Rectangle 30"/>
            <p:cNvSpPr>
              <a:spLocks noChangeArrowheads="1"/>
            </p:cNvSpPr>
            <p:nvPr/>
          </p:nvSpPr>
          <p:spPr bwMode="auto">
            <a:xfrm>
              <a:off x="2865438" y="2266950"/>
              <a:ext cx="1447800" cy="1297789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9525" algn="ctr">
              <a:noFill/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410" name="Text Box 12"/>
            <p:cNvSpPr txBox="1">
              <a:spLocks noChangeArrowheads="1"/>
            </p:cNvSpPr>
            <p:nvPr/>
          </p:nvSpPr>
          <p:spPr bwMode="auto">
            <a:xfrm>
              <a:off x="2732088" y="3244850"/>
              <a:ext cx="170656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latin typeface="Arial Black" pitchFamily="34" charset="0"/>
                </a:rPr>
                <a:t>s</a:t>
              </a:r>
              <a:r>
                <a:rPr lang="en-US" sz="1200" b="1" dirty="0" smtClean="0">
                  <a:latin typeface="Arial Black" pitchFamily="34" charset="0"/>
                </a:rPr>
                <a:t>ynthetic </a:t>
              </a:r>
              <a:r>
                <a:rPr lang="en-US" sz="1200" b="1" dirty="0">
                  <a:latin typeface="Arial Black" pitchFamily="34" charset="0"/>
                </a:rPr>
                <a:t>data</a:t>
              </a:r>
            </a:p>
          </p:txBody>
        </p:sp>
        <p:pic>
          <p:nvPicPr>
            <p:cNvPr id="36" name="Picture 1"/>
            <p:cNvPicPr>
              <a:picLocks noChangeAspect="1" noChangeArrowheads="1"/>
            </p:cNvPicPr>
            <p:nvPr/>
          </p:nvPicPr>
          <p:blipFill>
            <a:blip r:embed="rId3"/>
            <a:srcRect l="6234" b="5000"/>
            <a:stretch>
              <a:fillRect/>
            </a:stretch>
          </p:blipFill>
          <p:spPr bwMode="auto">
            <a:xfrm>
              <a:off x="3124200" y="2419350"/>
              <a:ext cx="915455" cy="866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38"/>
          <p:cNvGrpSpPr/>
          <p:nvPr/>
        </p:nvGrpSpPr>
        <p:grpSpPr>
          <a:xfrm>
            <a:off x="4648200" y="1657350"/>
            <a:ext cx="1706562" cy="1675210"/>
            <a:chOff x="2865438" y="2286000"/>
            <a:chExt cx="1706562" cy="2233613"/>
          </a:xfrm>
        </p:grpSpPr>
        <p:sp>
          <p:nvSpPr>
            <p:cNvPr id="31" name="Rounded Rectangle 30"/>
            <p:cNvSpPr>
              <a:spLocks noChangeArrowheads="1"/>
            </p:cNvSpPr>
            <p:nvPr/>
          </p:nvSpPr>
          <p:spPr bwMode="auto">
            <a:xfrm>
              <a:off x="2919413" y="2286000"/>
              <a:ext cx="1531937" cy="2233613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406" name="Text Box 12"/>
            <p:cNvSpPr txBox="1">
              <a:spLocks noChangeArrowheads="1"/>
            </p:cNvSpPr>
            <p:nvPr/>
          </p:nvSpPr>
          <p:spPr bwMode="auto">
            <a:xfrm>
              <a:off x="2865438" y="2362200"/>
              <a:ext cx="17065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latin typeface="Arial Black" pitchFamily="34" charset="0"/>
                </a:rPr>
                <a:t>d</a:t>
              </a:r>
              <a:r>
                <a:rPr lang="en-US" sz="1200" b="1" dirty="0" smtClean="0">
                  <a:latin typeface="Arial Black" pitchFamily="34" charset="0"/>
                </a:rPr>
                <a:t>ata </a:t>
              </a:r>
              <a:r>
                <a:rPr lang="en-US" sz="1200" b="1" dirty="0">
                  <a:latin typeface="Arial Black" pitchFamily="34" charset="0"/>
                </a:rPr>
                <a:t>residual</a:t>
              </a:r>
            </a:p>
          </p:txBody>
        </p:sp>
        <p:sp>
          <p:nvSpPr>
            <p:cNvPr id="59411" name="Rectangle 5"/>
            <p:cNvSpPr>
              <a:spLocks noChangeArrowheads="1"/>
            </p:cNvSpPr>
            <p:nvPr/>
          </p:nvSpPr>
          <p:spPr bwMode="auto">
            <a:xfrm>
              <a:off x="3108325" y="3962400"/>
              <a:ext cx="1219200" cy="381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anchor="ctr"/>
            <a:lstStyle/>
            <a:p>
              <a:pPr marL="274638" indent="-274638" algn="ctr" eaLnBrk="0" hangingPunct="0">
                <a:spcBef>
                  <a:spcPct val="40000"/>
                </a:spcBef>
                <a:buClr>
                  <a:schemeClr val="accent2"/>
                </a:buClr>
                <a:buFont typeface="Univers 45 Light" pitchFamily="2" charset="0"/>
                <a:buNone/>
              </a:pPr>
              <a:r>
                <a:rPr lang="en-US" b="1" dirty="0" smtClean="0"/>
                <a:t>d</a:t>
              </a:r>
              <a:r>
                <a:rPr lang="en-US" b="1" baseline="-25000" dirty="0" smtClean="0"/>
                <a:t>mod</a:t>
              </a:r>
              <a:r>
                <a:rPr lang="en-US" b="1" dirty="0" smtClean="0"/>
                <a:t> </a:t>
              </a:r>
              <a:r>
                <a:rPr lang="en-US" b="1" dirty="0"/>
                <a:t>- d</a:t>
              </a:r>
            </a:p>
          </p:txBody>
        </p:sp>
        <p:pic>
          <p:nvPicPr>
            <p:cNvPr id="37" name="Picture 1"/>
            <p:cNvPicPr>
              <a:picLocks noChangeAspect="1" noChangeArrowheads="1"/>
            </p:cNvPicPr>
            <p:nvPr/>
          </p:nvPicPr>
          <p:blipFill>
            <a:blip r:embed="rId3"/>
            <a:srcRect l="6234" b="5000"/>
            <a:stretch>
              <a:fillRect/>
            </a:stretch>
          </p:blipFill>
          <p:spPr bwMode="auto">
            <a:xfrm>
              <a:off x="3275545" y="2730975"/>
              <a:ext cx="915455" cy="1155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" name="Picture 3" descr="zwart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2844800" y="1123951"/>
            <a:ext cx="1477963" cy="1295399"/>
            <a:chOff x="4760912" y="-19050"/>
            <a:chExt cx="1477963" cy="1295399"/>
          </a:xfrm>
        </p:grpSpPr>
        <p:sp>
          <p:nvSpPr>
            <p:cNvPr id="38" name="Rounded Rectangle 30"/>
            <p:cNvSpPr>
              <a:spLocks noChangeArrowheads="1"/>
            </p:cNvSpPr>
            <p:nvPr/>
          </p:nvSpPr>
          <p:spPr bwMode="auto">
            <a:xfrm>
              <a:off x="4781550" y="-19050"/>
              <a:ext cx="1447800" cy="1295399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9525" algn="ctr">
              <a:noFill/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Text Box 12"/>
            <p:cNvSpPr txBox="1">
              <a:spLocks noChangeArrowheads="1"/>
            </p:cNvSpPr>
            <p:nvPr/>
          </p:nvSpPr>
          <p:spPr bwMode="auto">
            <a:xfrm>
              <a:off x="4760912" y="901692"/>
              <a:ext cx="14779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>
                  <a:latin typeface="Arial Black" pitchFamily="34" charset="0"/>
                </a:rPr>
                <a:t>f</a:t>
              </a:r>
              <a:r>
                <a:rPr lang="en-US" sz="1400" b="1" dirty="0" smtClean="0">
                  <a:latin typeface="Arial Black" pitchFamily="34" charset="0"/>
                </a:rPr>
                <a:t>ield </a:t>
              </a:r>
              <a:r>
                <a:rPr lang="en-US" sz="1400" b="1" dirty="0">
                  <a:latin typeface="Arial Black" pitchFamily="34" charset="0"/>
                </a:rPr>
                <a:t>data</a:t>
              </a:r>
            </a:p>
          </p:txBody>
        </p:sp>
        <p:pic>
          <p:nvPicPr>
            <p:cNvPr id="42" name="Picture 1"/>
            <p:cNvPicPr>
              <a:picLocks noChangeAspect="1" noChangeArrowheads="1"/>
            </p:cNvPicPr>
            <p:nvPr/>
          </p:nvPicPr>
          <p:blipFill>
            <a:blip r:embed="rId3"/>
            <a:srcRect l="6234" b="5000"/>
            <a:stretch>
              <a:fillRect/>
            </a:stretch>
          </p:blipFill>
          <p:spPr bwMode="auto">
            <a:xfrm>
              <a:off x="5040312" y="95250"/>
              <a:ext cx="915455" cy="866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5" name="Straight Arrow Connector 31"/>
          <p:cNvCxnSpPr>
            <a:cxnSpLocks noChangeShapeType="1"/>
          </p:cNvCxnSpPr>
          <p:nvPr/>
        </p:nvCxnSpPr>
        <p:spPr bwMode="auto">
          <a:xfrm flipV="1">
            <a:off x="4309872" y="2952750"/>
            <a:ext cx="338328" cy="229792"/>
          </a:xfrm>
          <a:prstGeom prst="straightConnector1">
            <a:avLst/>
          </a:prstGeom>
          <a:noFill/>
          <a:ln w="34925" algn="ctr">
            <a:solidFill>
              <a:srgbClr val="333399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612511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D0D0D"/>
                </a:solidFill>
                <a:latin typeface="Arial Black"/>
                <a:cs typeface="Arial Black"/>
              </a:rPr>
              <a:t>Joint Least-squares RTM (Joint-LSRTM)</a:t>
            </a:r>
            <a:endParaRPr lang="en-US" sz="24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6" descr="Screen shot 2014-05-23 at 1.43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2724150"/>
            <a:ext cx="838200" cy="382480"/>
          </a:xfrm>
          <a:prstGeom prst="rect">
            <a:avLst/>
          </a:prstGeom>
        </p:spPr>
      </p:pic>
      <p:pic>
        <p:nvPicPr>
          <p:cNvPr id="8" name="Picture 7" descr="Screen shot 2014-05-23 at 1.43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13" y="2190750"/>
            <a:ext cx="965199" cy="381000"/>
          </a:xfrm>
          <a:prstGeom prst="rect">
            <a:avLst/>
          </a:prstGeom>
        </p:spPr>
      </p:pic>
      <p:pic>
        <p:nvPicPr>
          <p:cNvPr id="11" name="Picture 10" descr="Screen shot 2014-05-23 at 1.45.45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2059"/>
          <a:stretch/>
        </p:blipFill>
        <p:spPr>
          <a:xfrm>
            <a:off x="990600" y="3363863"/>
            <a:ext cx="237744" cy="3508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33600" y="2190750"/>
            <a:ext cx="3544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Mirror Born modeling operator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133600" y="2800350"/>
            <a:ext cx="4404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Double mirror Born modeling operator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133612" y="3333750"/>
            <a:ext cx="1788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Observed data</a:t>
            </a:r>
            <a:endParaRPr lang="en-US" b="1" dirty="0"/>
          </a:p>
        </p:txBody>
      </p:sp>
      <p:pic>
        <p:nvPicPr>
          <p:cNvPr id="2" name="Picture 1" descr="Screen shot 2014-05-26 at 6.12.0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71550"/>
            <a:ext cx="6705600" cy="73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37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D0D0D"/>
                </a:solidFill>
                <a:latin typeface="Arial Black"/>
                <a:cs typeface="Arial Black"/>
              </a:rPr>
              <a:t>Joint Least-squares RTM (Joint-LSRTM)</a:t>
            </a:r>
            <a:endParaRPr lang="en-US" sz="24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" name="Picture 3" descr="Screen shot 2014-05-23 at 1.38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47750"/>
            <a:ext cx="7924800" cy="720437"/>
          </a:xfrm>
          <a:prstGeom prst="rect">
            <a:avLst/>
          </a:prstGeom>
        </p:spPr>
      </p:pic>
      <p:pic>
        <p:nvPicPr>
          <p:cNvPr id="5" name="Picture 4" descr="Screen shot 2014-05-23 at 1.43.5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982227"/>
            <a:ext cx="838200" cy="342123"/>
          </a:xfrm>
          <a:prstGeom prst="rect">
            <a:avLst/>
          </a:prstGeom>
        </p:spPr>
      </p:pic>
      <p:pic>
        <p:nvPicPr>
          <p:cNvPr id="7" name="Picture 6" descr="Screen shot 2014-05-23 at 1.43.1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2724150"/>
            <a:ext cx="838200" cy="382480"/>
          </a:xfrm>
          <a:prstGeom prst="rect">
            <a:avLst/>
          </a:prstGeom>
        </p:spPr>
      </p:pic>
      <p:pic>
        <p:nvPicPr>
          <p:cNvPr id="8" name="Picture 7" descr="Screen shot 2014-05-23 at 1.43.1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13" y="2190750"/>
            <a:ext cx="965199" cy="381000"/>
          </a:xfrm>
          <a:prstGeom prst="rect">
            <a:avLst/>
          </a:prstGeom>
        </p:spPr>
      </p:pic>
      <p:pic>
        <p:nvPicPr>
          <p:cNvPr id="11" name="Picture 10" descr="Screen shot 2014-05-23 at 1.45.45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333754"/>
            <a:ext cx="850900" cy="3508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33600" y="2190750"/>
            <a:ext cx="3544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Mirror Born modeling operator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133600" y="2800350"/>
            <a:ext cx="4404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Double mirror Born modeling operator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133612" y="3333750"/>
            <a:ext cx="249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Mirror reflection data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133603" y="3943350"/>
            <a:ext cx="335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Double mirror reflection data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14990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Mirror modeling operator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 descr="mirrorF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895350"/>
            <a:ext cx="842772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04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Double-mirror modeling operator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 descr="doubleF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4050"/>
            <a:ext cx="82296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5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26289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400" b="1" dirty="0" smtClean="0">
              <a:solidFill>
                <a:srgbClr val="000000"/>
              </a:solidFill>
              <a:latin typeface="Arial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Introduction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Challenges in multiple imaging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Theory</a:t>
            </a:r>
          </a:p>
          <a:p>
            <a:r>
              <a:rPr lang="en-US" sz="2400" b="1" dirty="0" smtClean="0">
                <a:solidFill>
                  <a:srgbClr val="800000"/>
                </a:solidFill>
                <a:latin typeface="Arial"/>
              </a:rPr>
              <a:t>Sigsbee2B example</a:t>
            </a:r>
          </a:p>
          <a:p>
            <a:endParaRPr lang="en-US" sz="2400" b="1" dirty="0" smtClean="0">
              <a:solidFill>
                <a:srgbClr val="000000"/>
              </a:solidFill>
              <a:latin typeface="Arial"/>
            </a:endParaRPr>
          </a:p>
          <a:p>
            <a:endParaRPr lang="en-US" sz="2400" b="1" dirty="0" smtClean="0">
              <a:solidFill>
                <a:srgbClr val="000000"/>
              </a:solidFill>
              <a:latin typeface="Arial"/>
            </a:endParaRPr>
          </a:p>
          <a:p>
            <a:pPr>
              <a:buNone/>
            </a:pPr>
            <a:endParaRPr lang="en-US" sz="2400" b="1" dirty="0" smtClean="0">
              <a:solidFill>
                <a:srgbClr val="000000"/>
              </a:solidFill>
              <a:latin typeface="Arial"/>
            </a:endParaRPr>
          </a:p>
          <a:p>
            <a:pPr lvl="1">
              <a:buNone/>
            </a:pPr>
            <a:endParaRPr lang="en-US" b="1" dirty="0" smtClean="0">
              <a:solidFill>
                <a:srgbClr val="000000"/>
              </a:solidFill>
              <a:latin typeface="Arial"/>
            </a:endParaRPr>
          </a:p>
          <a:p>
            <a:pPr lvl="1">
              <a:buNone/>
            </a:pPr>
            <a:endParaRPr lang="en-US" b="1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 Black"/>
                <a:cs typeface="Arial Black"/>
              </a:rPr>
              <a:t>Chapter 4: Overview</a:t>
            </a:r>
            <a:endParaRPr lang="en-US" sz="20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0" name="Content Placeholder 19"/>
          <p:cNvSpPr txBox="1">
            <a:spLocks/>
          </p:cNvSpPr>
          <p:nvPr/>
        </p:nvSpPr>
        <p:spPr>
          <a:xfrm>
            <a:off x="457200" y="857250"/>
            <a:ext cx="8229600" cy="31432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815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LEZoomv3pres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85800"/>
            <a:ext cx="5802276" cy="4476750"/>
          </a:xfrm>
          <a:prstGeom prst="rect">
            <a:avLst/>
          </a:prstGeom>
        </p:spPr>
      </p:pic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Sigsbee2B example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90812" y="590556"/>
            <a:ext cx="1295399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 Black"/>
              </a:rPr>
              <a:t>Mirror RTM</a:t>
            </a:r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2701151"/>
            <a:ext cx="2057400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 Black"/>
              </a:rPr>
              <a:t>Double mirror LSRTM</a:t>
            </a:r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590556"/>
            <a:ext cx="1447800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 Black"/>
              </a:rPr>
              <a:t>Mirror LSRTM</a:t>
            </a:r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99100" y="2694801"/>
            <a:ext cx="1447800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Black"/>
              </a:rPr>
              <a:t>J</a:t>
            </a:r>
            <a:r>
              <a:rPr lang="en-US" sz="1200" dirty="0" smtClean="0">
                <a:solidFill>
                  <a:schemeClr val="bg1"/>
                </a:solidFill>
                <a:latin typeface="Arial Black"/>
              </a:rPr>
              <a:t>oint LSRTM</a:t>
            </a:r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3" name="Oval 2"/>
          <p:cNvSpPr/>
          <p:nvPr/>
        </p:nvSpPr>
        <p:spPr>
          <a:xfrm>
            <a:off x="2133600" y="895350"/>
            <a:ext cx="1143000" cy="1676400"/>
          </a:xfrm>
          <a:prstGeom prst="ellipse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33600" y="3016250"/>
            <a:ext cx="1143000" cy="1676400"/>
          </a:xfrm>
          <a:prstGeom prst="ellipse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029200" y="895350"/>
            <a:ext cx="1143000" cy="1676400"/>
          </a:xfrm>
          <a:prstGeom prst="ellipse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029200" y="3016250"/>
            <a:ext cx="1143000" cy="1676400"/>
          </a:xfrm>
          <a:prstGeom prst="ellipse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124200" y="1428750"/>
            <a:ext cx="304800" cy="381000"/>
          </a:xfrm>
          <a:prstGeom prst="straightConnector1">
            <a:avLst/>
          </a:prstGeom>
          <a:ln>
            <a:solidFill>
              <a:srgbClr val="7801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124200" y="3562350"/>
            <a:ext cx="304800" cy="381000"/>
          </a:xfrm>
          <a:prstGeom prst="straightConnector1">
            <a:avLst/>
          </a:prstGeom>
          <a:ln>
            <a:solidFill>
              <a:srgbClr val="7801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019800" y="1428750"/>
            <a:ext cx="304800" cy="381000"/>
          </a:xfrm>
          <a:prstGeom prst="straightConnector1">
            <a:avLst/>
          </a:prstGeom>
          <a:ln>
            <a:solidFill>
              <a:srgbClr val="7801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019800" y="3562350"/>
            <a:ext cx="304800" cy="381000"/>
          </a:xfrm>
          <a:prstGeom prst="straightConnector1">
            <a:avLst/>
          </a:prstGeom>
          <a:ln>
            <a:solidFill>
              <a:srgbClr val="7801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3429000" y="1428750"/>
            <a:ext cx="914400" cy="990600"/>
          </a:xfrm>
          <a:prstGeom prst="ellipse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324600" y="1428750"/>
            <a:ext cx="914400" cy="990600"/>
          </a:xfrm>
          <a:prstGeom prst="ellipse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429000" y="3562350"/>
            <a:ext cx="914400" cy="990600"/>
          </a:xfrm>
          <a:prstGeom prst="ellipse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324600" y="3562350"/>
            <a:ext cx="914400" cy="990600"/>
          </a:xfrm>
          <a:prstGeom prst="ellipse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196936" y="1213306"/>
            <a:ext cx="646331" cy="174407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800" b="1" dirty="0" smtClean="0"/>
              <a:t>crosstalk</a:t>
            </a:r>
            <a:endParaRPr lang="en-US" sz="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267930" y="1482943"/>
            <a:ext cx="733070" cy="338554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/>
              <a:t>p</a:t>
            </a:r>
            <a:r>
              <a:rPr lang="en-US" sz="800" b="1" dirty="0" smtClean="0"/>
              <a:t>oorly illuminated </a:t>
            </a:r>
            <a:endParaRPr lang="en-US" sz="8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552930" y="2995196"/>
            <a:ext cx="733070" cy="338554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/>
              <a:t>p</a:t>
            </a:r>
            <a:r>
              <a:rPr lang="en-US" sz="800" b="1" dirty="0" smtClean="0"/>
              <a:t>oorly illuminated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1885931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LEZoomv4present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85800"/>
            <a:ext cx="5806440" cy="4480560"/>
          </a:xfrm>
          <a:prstGeom prst="rect">
            <a:avLst/>
          </a:prstGeom>
        </p:spPr>
      </p:pic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Sigsbee2B example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67001" y="580251"/>
            <a:ext cx="1295399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 Black"/>
              </a:rPr>
              <a:t>Mirror RTM</a:t>
            </a:r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2692400"/>
            <a:ext cx="2057400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 Black"/>
              </a:rPr>
              <a:t>Double mirror LSRTM</a:t>
            </a:r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0200" y="590550"/>
            <a:ext cx="1447800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 Black"/>
              </a:rPr>
              <a:t>Mirror LSRTM</a:t>
            </a:r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5600" y="2692400"/>
            <a:ext cx="1447800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Black"/>
              </a:rPr>
              <a:t>J</a:t>
            </a:r>
            <a:r>
              <a:rPr lang="en-US" sz="1200" dirty="0" smtClean="0">
                <a:solidFill>
                  <a:schemeClr val="bg1"/>
                </a:solidFill>
                <a:latin typeface="Arial Black"/>
              </a:rPr>
              <a:t>oint LSRTM</a:t>
            </a:r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410200" y="3149600"/>
            <a:ext cx="1447800" cy="533400"/>
          </a:xfrm>
          <a:prstGeom prst="ellipse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05600" y="3790950"/>
            <a:ext cx="609600" cy="609600"/>
          </a:xfrm>
          <a:prstGeom prst="rect">
            <a:avLst/>
          </a:prstGeom>
          <a:noFill/>
          <a:ln w="190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410200" y="1009650"/>
            <a:ext cx="1447800" cy="533400"/>
          </a:xfrm>
          <a:prstGeom prst="ellipse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705600" y="1657350"/>
            <a:ext cx="609600" cy="609600"/>
          </a:xfrm>
          <a:prstGeom prst="rect">
            <a:avLst/>
          </a:prstGeom>
          <a:noFill/>
          <a:ln w="190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590800" y="3149600"/>
            <a:ext cx="1447800" cy="533400"/>
          </a:xfrm>
          <a:prstGeom prst="ellipse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886200" y="3790950"/>
            <a:ext cx="609600" cy="609600"/>
          </a:xfrm>
          <a:prstGeom prst="rect">
            <a:avLst/>
          </a:prstGeom>
          <a:noFill/>
          <a:ln w="190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590800" y="1009650"/>
            <a:ext cx="1447800" cy="533400"/>
          </a:xfrm>
          <a:prstGeom prst="ellipse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886200" y="1657350"/>
            <a:ext cx="609600" cy="609600"/>
          </a:xfrm>
          <a:prstGeom prst="rect">
            <a:avLst/>
          </a:prstGeom>
          <a:noFill/>
          <a:ln w="190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886200" y="895350"/>
            <a:ext cx="733070" cy="338554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/>
              <a:t>p</a:t>
            </a:r>
            <a:r>
              <a:rPr lang="en-US" sz="800" b="1" dirty="0" smtClean="0"/>
              <a:t>oorly illuminated 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3926366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LEZoomv4presentb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85800"/>
            <a:ext cx="5806440" cy="4480560"/>
          </a:xfrm>
          <a:prstGeom prst="rect">
            <a:avLst/>
          </a:prstGeom>
        </p:spPr>
      </p:pic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Sigsbee2B example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67001" y="580251"/>
            <a:ext cx="1295399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 Black"/>
              </a:rPr>
              <a:t>Mirror RTM</a:t>
            </a:r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2692400"/>
            <a:ext cx="2057400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 Black"/>
              </a:rPr>
              <a:t>Double mirror LSRTM</a:t>
            </a:r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0200" y="590550"/>
            <a:ext cx="1447800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 Black"/>
              </a:rPr>
              <a:t>Mirror LSRTM</a:t>
            </a:r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5600" y="2692400"/>
            <a:ext cx="1447800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Black"/>
              </a:rPr>
              <a:t>J</a:t>
            </a:r>
            <a:r>
              <a:rPr lang="en-US" sz="1200" dirty="0" smtClean="0">
                <a:solidFill>
                  <a:schemeClr val="bg1"/>
                </a:solidFill>
                <a:latin typeface="Arial Black"/>
              </a:rPr>
              <a:t>oint LSRTM</a:t>
            </a:r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410200" y="3149600"/>
            <a:ext cx="1447800" cy="533400"/>
          </a:xfrm>
          <a:prstGeom prst="ellipse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05600" y="3790950"/>
            <a:ext cx="609600" cy="609600"/>
          </a:xfrm>
          <a:prstGeom prst="rect">
            <a:avLst/>
          </a:prstGeom>
          <a:noFill/>
          <a:ln w="190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410200" y="1009650"/>
            <a:ext cx="1447800" cy="533400"/>
          </a:xfrm>
          <a:prstGeom prst="ellipse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705600" y="1657350"/>
            <a:ext cx="609600" cy="609600"/>
          </a:xfrm>
          <a:prstGeom prst="rect">
            <a:avLst/>
          </a:prstGeom>
          <a:noFill/>
          <a:ln w="190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590800" y="3149600"/>
            <a:ext cx="1447800" cy="533400"/>
          </a:xfrm>
          <a:prstGeom prst="ellipse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886200" y="3790950"/>
            <a:ext cx="609600" cy="609600"/>
          </a:xfrm>
          <a:prstGeom prst="rect">
            <a:avLst/>
          </a:prstGeom>
          <a:noFill/>
          <a:ln w="190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590800" y="1009650"/>
            <a:ext cx="1447800" cy="533400"/>
          </a:xfrm>
          <a:prstGeom prst="ellipse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886200" y="1657350"/>
            <a:ext cx="609600" cy="609600"/>
          </a:xfrm>
          <a:prstGeom prst="rect">
            <a:avLst/>
          </a:prstGeom>
          <a:noFill/>
          <a:ln w="190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12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Thesis Overview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150"/>
            <a:ext cx="8229600" cy="39243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rgbClr val="A6A6A6"/>
                </a:solidFill>
                <a:latin typeface="Arial"/>
                <a:cs typeface="Arial"/>
              </a:rPr>
              <a:t>Chapter 1: Introduction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latin typeface="Arial"/>
                <a:cs typeface="Arial"/>
              </a:rPr>
              <a:t>Chapter 2: Joint LSRTM of up- and down-going data on 2D OBN data</a:t>
            </a:r>
          </a:p>
          <a:p>
            <a:pPr lvl="1">
              <a:lnSpc>
                <a:spcPct val="150000"/>
              </a:lnSpc>
            </a:pPr>
            <a:r>
              <a:rPr lang="en-US" sz="1600" b="1" dirty="0" smtClean="0">
                <a:latin typeface="Arial"/>
                <a:cs typeface="Arial"/>
              </a:rPr>
              <a:t>Theory</a:t>
            </a:r>
          </a:p>
          <a:p>
            <a:pPr lvl="1">
              <a:lnSpc>
                <a:spcPct val="150000"/>
              </a:lnSpc>
            </a:pPr>
            <a:r>
              <a:rPr lang="en-US" sz="1600" b="1" dirty="0" smtClean="0">
                <a:latin typeface="Arial"/>
                <a:cs typeface="Arial"/>
              </a:rPr>
              <a:t>2D Seam field data example</a:t>
            </a:r>
          </a:p>
          <a:p>
            <a:pPr lvl="1">
              <a:lnSpc>
                <a:spcPct val="150000"/>
              </a:lnSpc>
            </a:pPr>
            <a:r>
              <a:rPr lang="en-US" sz="1600" b="1" dirty="0" smtClean="0">
                <a:latin typeface="Arial"/>
                <a:cs typeface="Arial"/>
              </a:rPr>
              <a:t>Cascadia 2D field data example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rgbClr val="A6A6A6"/>
                </a:solidFill>
                <a:latin typeface="Arial"/>
                <a:cs typeface="Arial"/>
              </a:rPr>
              <a:t>Chapter 3: 3D field data applications – the </a:t>
            </a:r>
            <a:r>
              <a:rPr lang="en-US" sz="1800" b="1" dirty="0" err="1" smtClean="0">
                <a:solidFill>
                  <a:srgbClr val="A6A6A6"/>
                </a:solidFill>
                <a:latin typeface="Arial"/>
                <a:cs typeface="Arial"/>
              </a:rPr>
              <a:t>Deimos</a:t>
            </a:r>
            <a:r>
              <a:rPr lang="en-US" sz="1800" b="1" dirty="0" smtClean="0">
                <a:solidFill>
                  <a:srgbClr val="A6A6A6"/>
                </a:solidFill>
                <a:latin typeface="Arial"/>
                <a:cs typeface="Arial"/>
              </a:rPr>
              <a:t> dataset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rgbClr val="A6A6A6"/>
                </a:solidFill>
                <a:latin typeface="Arial"/>
                <a:cs typeface="Arial"/>
              </a:rPr>
              <a:t>Chapter 4: Joint LSRTM of primary and higher-order multiples 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rgbClr val="A6A6A6"/>
                </a:solidFill>
                <a:latin typeface="Arial"/>
                <a:cs typeface="Arial"/>
              </a:rPr>
              <a:t>Chapter 5: 3D synthetic data example (under construction)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rgbClr val="A6A6A6"/>
                </a:solidFill>
                <a:latin typeface="Arial"/>
                <a:cs typeface="Arial"/>
              </a:rPr>
              <a:t>Chapter 6: Conclusion</a:t>
            </a:r>
          </a:p>
        </p:txBody>
      </p:sp>
    </p:spTree>
    <p:extLst>
      <p:ext uri="{BB962C8B-B14F-4D97-AF65-F5344CB8AC3E}">
        <p14:creationId xmlns:p14="http://schemas.microsoft.com/office/powerpoint/2010/main" val="196434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314325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600" b="1" dirty="0" smtClean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7F7F7F"/>
                </a:solidFill>
                <a:latin typeface="Arial"/>
                <a:cs typeface="Arial"/>
              </a:rPr>
              <a:t>Chapter 4: Joint LSRTM of primary and higher-order multiples on 2D synthetic OBN data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latin typeface="Arial"/>
                <a:cs typeface="Arial"/>
              </a:rPr>
              <a:t>Chapter </a:t>
            </a:r>
            <a:r>
              <a:rPr lang="en-US" sz="1600" b="1" dirty="0">
                <a:latin typeface="Arial"/>
                <a:cs typeface="Arial"/>
              </a:rPr>
              <a:t>2: Joint LSRTM of up- an down-going data on 2D OBN data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7F7F7F"/>
                </a:solidFill>
                <a:latin typeface="Arial"/>
                <a:cs typeface="Arial"/>
              </a:rPr>
              <a:t>Chapter 3: 3D field data applications – the </a:t>
            </a:r>
            <a:r>
              <a:rPr lang="en-US" sz="1600" b="1" dirty="0" err="1">
                <a:solidFill>
                  <a:srgbClr val="7F7F7F"/>
                </a:solidFill>
                <a:latin typeface="Arial"/>
                <a:cs typeface="Arial"/>
              </a:rPr>
              <a:t>Deimos</a:t>
            </a:r>
            <a:r>
              <a:rPr lang="en-US" sz="1600" b="1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rgbClr val="7F7F7F"/>
                </a:solidFill>
                <a:latin typeface="Arial"/>
                <a:cs typeface="Arial"/>
              </a:rPr>
              <a:t>dataset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rgbClr val="7F7F7F"/>
                </a:solidFill>
                <a:latin typeface="Arial"/>
                <a:cs typeface="Arial"/>
              </a:rPr>
              <a:t>Conclusion</a:t>
            </a:r>
            <a:endParaRPr lang="en-US" sz="1600" b="1" dirty="0">
              <a:solidFill>
                <a:srgbClr val="7F7F7F"/>
              </a:solidFill>
              <a:latin typeface="Arial"/>
              <a:cs typeface="Arial"/>
            </a:endParaRPr>
          </a:p>
          <a:p>
            <a:endParaRPr lang="en-US" sz="1600" b="1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b="1" dirty="0" smtClean="0">
              <a:latin typeface="Arial"/>
              <a:cs typeface="Arial"/>
            </a:endParaRPr>
          </a:p>
          <a:p>
            <a:endParaRPr lang="en-US" sz="1600" b="1" dirty="0" smtClean="0">
              <a:latin typeface="Arial"/>
              <a:cs typeface="Arial"/>
            </a:endParaRPr>
          </a:p>
          <a:p>
            <a:pPr>
              <a:buNone/>
            </a:pPr>
            <a:endParaRPr lang="en-US" sz="1600" b="1" dirty="0" smtClean="0">
              <a:latin typeface="Arial"/>
              <a:cs typeface="Arial"/>
            </a:endParaRPr>
          </a:p>
          <a:p>
            <a:pPr lvl="1">
              <a:buNone/>
            </a:pPr>
            <a:endParaRPr lang="en-US" sz="1600" b="1" dirty="0" smtClean="0">
              <a:latin typeface="Arial"/>
              <a:cs typeface="Arial"/>
            </a:endParaRPr>
          </a:p>
          <a:p>
            <a:pPr lvl="1">
              <a:buNone/>
            </a:pPr>
            <a:endParaRPr lang="en-US" sz="1600" b="1" dirty="0" smtClean="0">
              <a:latin typeface="Arial"/>
              <a:cs typeface="Arial"/>
            </a:endParaRP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Presentation overview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0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630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26289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400" b="1" dirty="0" smtClean="0">
              <a:latin typeface="Arial"/>
            </a:endParaRPr>
          </a:p>
          <a:p>
            <a:r>
              <a:rPr lang="en-US" sz="2400" b="1" dirty="0" smtClean="0">
                <a:solidFill>
                  <a:srgbClr val="800000"/>
                </a:solidFill>
                <a:latin typeface="Arial"/>
              </a:rPr>
              <a:t>Characteristics of primary and mirror signal</a:t>
            </a:r>
          </a:p>
          <a:p>
            <a:r>
              <a:rPr lang="en-US" sz="2400" b="1" dirty="0" smtClean="0">
                <a:latin typeface="Arial"/>
              </a:rPr>
              <a:t>Joint LSRTM</a:t>
            </a:r>
          </a:p>
          <a:p>
            <a:r>
              <a:rPr lang="en-US" sz="2400" b="1" dirty="0" smtClean="0">
                <a:latin typeface="Arial"/>
              </a:rPr>
              <a:t>2D SEAM example</a:t>
            </a:r>
            <a:endParaRPr lang="en-US" b="1" dirty="0" smtClean="0">
              <a:latin typeface="Arial"/>
            </a:endParaRPr>
          </a:p>
          <a:p>
            <a:r>
              <a:rPr lang="en-US" sz="2400" b="1" dirty="0" smtClean="0">
                <a:solidFill>
                  <a:srgbClr val="7F7F7F"/>
                </a:solidFill>
                <a:latin typeface="Arial"/>
              </a:rPr>
              <a:t>2D Cascadia field example</a:t>
            </a:r>
          </a:p>
          <a:p>
            <a:endParaRPr lang="en-US" sz="2400" b="1" dirty="0" smtClean="0">
              <a:latin typeface="Arial"/>
            </a:endParaRPr>
          </a:p>
          <a:p>
            <a:pPr>
              <a:buNone/>
            </a:pPr>
            <a:endParaRPr lang="en-US" sz="2400" b="1" dirty="0" smtClean="0">
              <a:latin typeface="Arial"/>
            </a:endParaRPr>
          </a:p>
          <a:p>
            <a:pPr lvl="1">
              <a:buNone/>
            </a:pPr>
            <a:endParaRPr lang="en-US" b="1" dirty="0" smtClean="0">
              <a:latin typeface="Arial"/>
            </a:endParaRPr>
          </a:p>
          <a:p>
            <a:pPr lvl="1">
              <a:buNone/>
            </a:pPr>
            <a:endParaRPr lang="en-US" b="1" dirty="0" smtClean="0">
              <a:latin typeface="Arial"/>
            </a:endParaRP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Arial Black"/>
                <a:cs typeface="Arial Black"/>
              </a:rPr>
              <a:t>Chapter </a:t>
            </a:r>
            <a:r>
              <a:rPr lang="en-US" sz="2400" dirty="0" smtClean="0">
                <a:solidFill>
                  <a:srgbClr val="000000"/>
                </a:solidFill>
                <a:latin typeface="Arial Black"/>
                <a:cs typeface="Arial Black"/>
              </a:rPr>
              <a:t>2 Overview</a:t>
            </a:r>
            <a:endParaRPr lang="en-US" sz="24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0" name="Content Placeholder 19"/>
          <p:cNvSpPr txBox="1">
            <a:spLocks/>
          </p:cNvSpPr>
          <p:nvPr/>
        </p:nvSpPr>
        <p:spPr>
          <a:xfrm>
            <a:off x="457200" y="819150"/>
            <a:ext cx="8229600" cy="31432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7843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shRT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0"/>
            <a:ext cx="9110481" cy="5143500"/>
          </a:xfrm>
          <a:prstGeom prst="rect">
            <a:avLst/>
          </a:prstGeom>
        </p:spPr>
      </p:pic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382000" y="4857750"/>
            <a:ext cx="762000" cy="2738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/>
          <a:p>
            <a:pPr algn="r">
              <a:defRPr/>
            </a:pPr>
            <a:fld id="{10E3934B-7460-472E-A4E2-6DEB47A0F5A0}" type="slidenum">
              <a:rPr lang="en-US" sz="1200">
                <a:solidFill>
                  <a:schemeClr val="tx2">
                    <a:shade val="90000"/>
                  </a:schemeClr>
                </a:solidFill>
                <a:ea typeface="ＭＳ Ｐゴシック" pitchFamily="-65" charset="-128"/>
                <a:cs typeface="+mn-cs"/>
              </a:rPr>
              <a:pPr algn="r">
                <a:defRPr/>
              </a:pPr>
              <a:t>42</a:t>
            </a:fld>
            <a:endParaRPr lang="en-US" sz="1200" dirty="0">
              <a:solidFill>
                <a:schemeClr val="tx2">
                  <a:shade val="90000"/>
                </a:schemeClr>
              </a:solidFill>
              <a:ea typeface="ＭＳ Ｐゴシック" pitchFamily="-6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039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382000" y="4888706"/>
            <a:ext cx="762000" cy="273844"/>
          </a:xfrm>
          <a:prstGeom prst="rect">
            <a:avLst/>
          </a:prstGeom>
        </p:spPr>
        <p:txBody>
          <a:bodyPr/>
          <a:lstStyle/>
          <a:p>
            <a:fld id="{4250DF2D-DC32-4BF7-82EF-9E7D7C62D091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600200" y="2571750"/>
            <a:ext cx="457200" cy="285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25" name="Title 18"/>
          <p:cNvSpPr txBox="1">
            <a:spLocks/>
          </p:cNvSpPr>
          <p:nvPr/>
        </p:nvSpPr>
        <p:spPr>
          <a:xfrm>
            <a:off x="381000" y="114300"/>
            <a:ext cx="8229600" cy="457200"/>
          </a:xfrm>
          <a:prstGeom prst="rect">
            <a:avLst/>
          </a:prstGeom>
        </p:spPr>
        <p:txBody>
          <a:bodyPr vert="horz" lIns="0" rIns="0" bIns="0" anchor="b">
            <a:normAutofit fontScale="6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/>
                <a:ea typeface="+mj-ea"/>
                <a:cs typeface="Arial Black"/>
              </a:rPr>
              <a:t>Comparison</a:t>
            </a:r>
            <a:r>
              <a:rPr kumimoji="0" lang="en-US" sz="5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/>
                <a:ea typeface="+mj-ea"/>
                <a:cs typeface="Arial Black"/>
              </a:rPr>
              <a:t> of illuminations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5647902" y="3429000"/>
            <a:ext cx="248372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27A8F"/>
                </a:solidFill>
                <a:latin typeface="Arial Black" pitchFamily="34" charset="0"/>
                <a:ea typeface="MS PGothic" pitchFamily="34" charset="-128"/>
              </a:rPr>
              <a:t>Mirror</a:t>
            </a:r>
          </a:p>
          <a:p>
            <a:pPr algn="ctr"/>
            <a:r>
              <a:rPr lang="en-US" dirty="0" smtClean="0">
                <a:solidFill>
                  <a:srgbClr val="227A8F"/>
                </a:solidFill>
                <a:latin typeface="Arial Black" pitchFamily="34" charset="0"/>
                <a:ea typeface="MS PGothic" pitchFamily="34" charset="-128"/>
              </a:rPr>
              <a:t>(down-going)</a:t>
            </a:r>
          </a:p>
          <a:p>
            <a:pPr algn="ctr"/>
            <a:r>
              <a:rPr lang="en-US" dirty="0" smtClean="0">
                <a:solidFill>
                  <a:srgbClr val="227A8F"/>
                </a:solidFill>
                <a:latin typeface="Arial Black" pitchFamily="34" charset="0"/>
                <a:ea typeface="MS PGothic" pitchFamily="34" charset="-128"/>
              </a:rPr>
              <a:t>Wider illumination  </a:t>
            </a:r>
            <a:endParaRPr lang="en-US" dirty="0">
              <a:solidFill>
                <a:srgbClr val="227A8F"/>
              </a:solidFill>
              <a:ea typeface="MS PGothic" pitchFamily="34" charset="-128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901990" y="3429000"/>
            <a:ext cx="34760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6D1014"/>
                </a:solidFill>
                <a:latin typeface="Arial Black" pitchFamily="34" charset="0"/>
                <a:ea typeface="MS PGothic" pitchFamily="34" charset="-128"/>
              </a:rPr>
              <a:t>Primary</a:t>
            </a:r>
          </a:p>
          <a:p>
            <a:pPr algn="ctr"/>
            <a:r>
              <a:rPr lang="en-US" dirty="0" smtClean="0">
                <a:solidFill>
                  <a:srgbClr val="6D1014"/>
                </a:solidFill>
                <a:latin typeface="Arial Black" pitchFamily="34" charset="0"/>
                <a:ea typeface="MS PGothic" pitchFamily="34" charset="-128"/>
              </a:rPr>
              <a:t>(up-going)</a:t>
            </a:r>
          </a:p>
          <a:p>
            <a:pPr algn="ctr"/>
            <a:r>
              <a:rPr lang="en-US" dirty="0" smtClean="0">
                <a:solidFill>
                  <a:srgbClr val="6D1014"/>
                </a:solidFill>
                <a:latin typeface="Arial Black" pitchFamily="34" charset="0"/>
                <a:ea typeface="MS PGothic" pitchFamily="34" charset="-128"/>
              </a:rPr>
              <a:t>Better quality illumination</a:t>
            </a:r>
            <a:endParaRPr lang="en-US" dirty="0" smtClean="0">
              <a:ea typeface="MS PGothic" pitchFamily="34" charset="-128"/>
            </a:endParaRPr>
          </a:p>
        </p:txBody>
      </p:sp>
      <p:pic>
        <p:nvPicPr>
          <p:cNvPr id="18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illumCompar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49467" b="11540"/>
          <a:stretch/>
        </p:blipFill>
        <p:spPr>
          <a:xfrm>
            <a:off x="1143000" y="666750"/>
            <a:ext cx="3200400" cy="2825496"/>
          </a:xfrm>
          <a:prstGeom prst="rect">
            <a:avLst/>
          </a:prstGeom>
        </p:spPr>
      </p:pic>
      <p:pic>
        <p:nvPicPr>
          <p:cNvPr id="3" name="Picture 2" descr="illumCompar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2" r="-665" b="11540"/>
          <a:stretch/>
        </p:blipFill>
        <p:spPr>
          <a:xfrm>
            <a:off x="5181600" y="666750"/>
            <a:ext cx="3200400" cy="28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03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7" name="Title 18"/>
          <p:cNvSpPr txBox="1">
            <a:spLocks/>
          </p:cNvSpPr>
          <p:nvPr/>
        </p:nvSpPr>
        <p:spPr>
          <a:xfrm>
            <a:off x="457200" y="114300"/>
            <a:ext cx="8686800" cy="443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Primary (up-going)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09600" y="1582879"/>
            <a:ext cx="7577284" cy="0"/>
          </a:xfrm>
          <a:prstGeom prst="lin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09600" y="2555904"/>
            <a:ext cx="7577284" cy="0"/>
          </a:xfrm>
          <a:prstGeom prst="lin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03392" y="3528929"/>
            <a:ext cx="7577284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4-Point Star 13"/>
          <p:cNvSpPr/>
          <p:nvPr/>
        </p:nvSpPr>
        <p:spPr>
          <a:xfrm>
            <a:off x="977675" y="1521211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4-Point Star 14"/>
          <p:cNvSpPr/>
          <p:nvPr/>
        </p:nvSpPr>
        <p:spPr>
          <a:xfrm>
            <a:off x="1130075" y="1522476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1282475" y="1523695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4-Point Star 16"/>
          <p:cNvSpPr/>
          <p:nvPr/>
        </p:nvSpPr>
        <p:spPr>
          <a:xfrm>
            <a:off x="1431596" y="1519027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4-Point Star 17"/>
          <p:cNvSpPr/>
          <p:nvPr/>
        </p:nvSpPr>
        <p:spPr>
          <a:xfrm>
            <a:off x="1583996" y="1520292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/>
          <p:cNvSpPr/>
          <p:nvPr/>
        </p:nvSpPr>
        <p:spPr>
          <a:xfrm>
            <a:off x="1736396" y="1521511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-Point Star 19"/>
          <p:cNvSpPr/>
          <p:nvPr/>
        </p:nvSpPr>
        <p:spPr>
          <a:xfrm>
            <a:off x="1870172" y="1519027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4-Point Star 20"/>
          <p:cNvSpPr/>
          <p:nvPr/>
        </p:nvSpPr>
        <p:spPr>
          <a:xfrm>
            <a:off x="2022572" y="1520292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4-Point Star 21"/>
          <p:cNvSpPr/>
          <p:nvPr/>
        </p:nvSpPr>
        <p:spPr>
          <a:xfrm>
            <a:off x="2174972" y="1521511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4-Point Star 22"/>
          <p:cNvSpPr/>
          <p:nvPr/>
        </p:nvSpPr>
        <p:spPr>
          <a:xfrm>
            <a:off x="2324093" y="1516843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4-Point Star 23"/>
          <p:cNvSpPr/>
          <p:nvPr/>
        </p:nvSpPr>
        <p:spPr>
          <a:xfrm>
            <a:off x="2476493" y="1518108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4-Point Star 24"/>
          <p:cNvSpPr/>
          <p:nvPr/>
        </p:nvSpPr>
        <p:spPr>
          <a:xfrm>
            <a:off x="2628893" y="1519327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4-Point Star 25"/>
          <p:cNvSpPr/>
          <p:nvPr/>
        </p:nvSpPr>
        <p:spPr>
          <a:xfrm>
            <a:off x="2765598" y="1519027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4-Point Star 26"/>
          <p:cNvSpPr/>
          <p:nvPr/>
        </p:nvSpPr>
        <p:spPr>
          <a:xfrm>
            <a:off x="2917998" y="1520292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4-Point Star 27"/>
          <p:cNvSpPr/>
          <p:nvPr/>
        </p:nvSpPr>
        <p:spPr>
          <a:xfrm>
            <a:off x="3070398" y="1521511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>
            <a:off x="3219519" y="1516843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4-Point Star 29"/>
          <p:cNvSpPr/>
          <p:nvPr/>
        </p:nvSpPr>
        <p:spPr>
          <a:xfrm>
            <a:off x="3371919" y="1518108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4-Point Star 30"/>
          <p:cNvSpPr/>
          <p:nvPr/>
        </p:nvSpPr>
        <p:spPr>
          <a:xfrm>
            <a:off x="3524319" y="1519327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4-Point Star 31"/>
          <p:cNvSpPr/>
          <p:nvPr/>
        </p:nvSpPr>
        <p:spPr>
          <a:xfrm>
            <a:off x="3658095" y="1516843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4-Point Star 32"/>
          <p:cNvSpPr/>
          <p:nvPr/>
        </p:nvSpPr>
        <p:spPr>
          <a:xfrm>
            <a:off x="3810495" y="1518108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4-Point Star 33"/>
          <p:cNvSpPr/>
          <p:nvPr/>
        </p:nvSpPr>
        <p:spPr>
          <a:xfrm>
            <a:off x="3962895" y="1519327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4-Point Star 34"/>
          <p:cNvSpPr/>
          <p:nvPr/>
        </p:nvSpPr>
        <p:spPr>
          <a:xfrm>
            <a:off x="4112016" y="1514659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4-Point Star 35"/>
          <p:cNvSpPr/>
          <p:nvPr/>
        </p:nvSpPr>
        <p:spPr>
          <a:xfrm>
            <a:off x="4264416" y="1515924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4-Point Star 36"/>
          <p:cNvSpPr/>
          <p:nvPr/>
        </p:nvSpPr>
        <p:spPr>
          <a:xfrm>
            <a:off x="4416816" y="1517143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4-Point Star 37"/>
          <p:cNvSpPr/>
          <p:nvPr/>
        </p:nvSpPr>
        <p:spPr>
          <a:xfrm>
            <a:off x="4556450" y="1519027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4-Point Star 38"/>
          <p:cNvSpPr/>
          <p:nvPr/>
        </p:nvSpPr>
        <p:spPr>
          <a:xfrm>
            <a:off x="4708850" y="1520292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4-Point Star 39"/>
          <p:cNvSpPr/>
          <p:nvPr/>
        </p:nvSpPr>
        <p:spPr>
          <a:xfrm>
            <a:off x="4861250" y="1521511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4-Point Star 40"/>
          <p:cNvSpPr/>
          <p:nvPr/>
        </p:nvSpPr>
        <p:spPr>
          <a:xfrm>
            <a:off x="5010371" y="1516843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4-Point Star 41"/>
          <p:cNvSpPr/>
          <p:nvPr/>
        </p:nvSpPr>
        <p:spPr>
          <a:xfrm>
            <a:off x="5162771" y="1518108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4-Point Star 42"/>
          <p:cNvSpPr/>
          <p:nvPr/>
        </p:nvSpPr>
        <p:spPr>
          <a:xfrm>
            <a:off x="5315171" y="1519327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4-Point Star 43"/>
          <p:cNvSpPr/>
          <p:nvPr/>
        </p:nvSpPr>
        <p:spPr>
          <a:xfrm>
            <a:off x="5448947" y="1516843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4-Point Star 44"/>
          <p:cNvSpPr/>
          <p:nvPr/>
        </p:nvSpPr>
        <p:spPr>
          <a:xfrm>
            <a:off x="5601347" y="1518108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4-Point Star 45"/>
          <p:cNvSpPr/>
          <p:nvPr/>
        </p:nvSpPr>
        <p:spPr>
          <a:xfrm>
            <a:off x="5753747" y="1519327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-Point Star 46"/>
          <p:cNvSpPr/>
          <p:nvPr/>
        </p:nvSpPr>
        <p:spPr>
          <a:xfrm>
            <a:off x="5902868" y="1514659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4-Point Star 47"/>
          <p:cNvSpPr/>
          <p:nvPr/>
        </p:nvSpPr>
        <p:spPr>
          <a:xfrm>
            <a:off x="6055268" y="1515924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4-Point Star 48"/>
          <p:cNvSpPr/>
          <p:nvPr/>
        </p:nvSpPr>
        <p:spPr>
          <a:xfrm>
            <a:off x="6207668" y="1517143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4-Point Star 49"/>
          <p:cNvSpPr/>
          <p:nvPr/>
        </p:nvSpPr>
        <p:spPr>
          <a:xfrm>
            <a:off x="6344373" y="1516843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4-Point Star 50"/>
          <p:cNvSpPr/>
          <p:nvPr/>
        </p:nvSpPr>
        <p:spPr>
          <a:xfrm>
            <a:off x="6496773" y="1518108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4-Point Star 51"/>
          <p:cNvSpPr/>
          <p:nvPr/>
        </p:nvSpPr>
        <p:spPr>
          <a:xfrm>
            <a:off x="6649173" y="1519327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4-Point Star 52"/>
          <p:cNvSpPr/>
          <p:nvPr/>
        </p:nvSpPr>
        <p:spPr>
          <a:xfrm>
            <a:off x="6798294" y="1514659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4-Point Star 53"/>
          <p:cNvSpPr/>
          <p:nvPr/>
        </p:nvSpPr>
        <p:spPr>
          <a:xfrm>
            <a:off x="6950694" y="1515924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4-Point Star 54"/>
          <p:cNvSpPr/>
          <p:nvPr/>
        </p:nvSpPr>
        <p:spPr>
          <a:xfrm>
            <a:off x="7103094" y="1517143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4-Point Star 55"/>
          <p:cNvSpPr/>
          <p:nvPr/>
        </p:nvSpPr>
        <p:spPr>
          <a:xfrm>
            <a:off x="7236870" y="1514659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4-Point Star 56"/>
          <p:cNvSpPr/>
          <p:nvPr/>
        </p:nvSpPr>
        <p:spPr>
          <a:xfrm>
            <a:off x="7389270" y="1515924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4-Point Star 57"/>
          <p:cNvSpPr/>
          <p:nvPr/>
        </p:nvSpPr>
        <p:spPr>
          <a:xfrm>
            <a:off x="7541670" y="1517143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4-Point Star 58"/>
          <p:cNvSpPr/>
          <p:nvPr/>
        </p:nvSpPr>
        <p:spPr>
          <a:xfrm>
            <a:off x="7690791" y="1512475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4-Point Star 59"/>
          <p:cNvSpPr/>
          <p:nvPr/>
        </p:nvSpPr>
        <p:spPr>
          <a:xfrm>
            <a:off x="7843191" y="1513740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4-Point Star 60"/>
          <p:cNvSpPr/>
          <p:nvPr/>
        </p:nvSpPr>
        <p:spPr>
          <a:xfrm>
            <a:off x="7995591" y="1514959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029200" y="2446264"/>
            <a:ext cx="137160" cy="10287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858000" y="2450932"/>
            <a:ext cx="137160" cy="10287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3200400" y="2449312"/>
            <a:ext cx="137160" cy="10287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1371600" y="2445407"/>
            <a:ext cx="137160" cy="10287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6282364" y="3172882"/>
            <a:ext cx="221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ubsurface reflector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7444755" y="2207941"/>
            <a:ext cx="941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seabed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7011336" y="1200150"/>
            <a:ext cx="139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ea-surface</a:t>
            </a:r>
            <a:endParaRPr lang="en-US" dirty="0"/>
          </a:p>
        </p:txBody>
      </p:sp>
      <p:cxnSp>
        <p:nvCxnSpPr>
          <p:cNvPr id="70" name="Straight Connector 69"/>
          <p:cNvCxnSpPr/>
          <p:nvPr/>
        </p:nvCxnSpPr>
        <p:spPr>
          <a:xfrm rot="5400000" flipH="1" flipV="1">
            <a:off x="4240585" y="2725375"/>
            <a:ext cx="979796" cy="627314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Donut 72"/>
          <p:cNvSpPr>
            <a:spLocks noChangeAspect="1"/>
          </p:cNvSpPr>
          <p:nvPr/>
        </p:nvSpPr>
        <p:spPr>
          <a:xfrm>
            <a:off x="4239016" y="3350197"/>
            <a:ext cx="365760" cy="274091"/>
          </a:xfrm>
          <a:prstGeom prst="donut">
            <a:avLst>
              <a:gd name="adj" fmla="val 3185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rot="16200000" flipV="1">
            <a:off x="2714481" y="1816888"/>
            <a:ext cx="1945193" cy="1477195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 flipH="1" flipV="1">
            <a:off x="3321436" y="2556844"/>
            <a:ext cx="2189192" cy="158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4412995" y="2561530"/>
            <a:ext cx="2419079" cy="979796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10800000">
            <a:off x="977675" y="1596141"/>
            <a:ext cx="3448000" cy="1945195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382000" y="4888706"/>
            <a:ext cx="762000" cy="273844"/>
          </a:xfrm>
          <a:prstGeom prst="rect">
            <a:avLst/>
          </a:prstGeom>
        </p:spPr>
        <p:txBody>
          <a:bodyPr/>
          <a:lstStyle/>
          <a:p>
            <a:fld id="{4250DF2D-DC32-4BF7-82EF-9E7D7C62D091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77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8167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7" name="Title 18"/>
          <p:cNvSpPr txBox="1">
            <a:spLocks/>
          </p:cNvSpPr>
          <p:nvPr/>
        </p:nvSpPr>
        <p:spPr>
          <a:xfrm>
            <a:off x="457200" y="114300"/>
            <a:ext cx="8686800" cy="443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D0D0D"/>
                </a:solidFill>
                <a:latin typeface="Arial Black"/>
                <a:ea typeface="+mj-ea"/>
                <a:cs typeface="Arial Black"/>
              </a:rPr>
              <a:t>Mirror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 (</a:t>
            </a:r>
            <a:r>
              <a:rPr lang="en-US" sz="3600" b="1" dirty="0" smtClean="0">
                <a:solidFill>
                  <a:srgbClr val="0D0D0D"/>
                </a:solidFill>
                <a:latin typeface="Arial Black"/>
                <a:ea typeface="+mj-ea"/>
                <a:cs typeface="Arial Black"/>
              </a:rPr>
              <a:t>down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-going)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09600" y="1582879"/>
            <a:ext cx="7577284" cy="0"/>
          </a:xfrm>
          <a:prstGeom prst="lin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09600" y="2555904"/>
            <a:ext cx="7577284" cy="0"/>
          </a:xfrm>
          <a:prstGeom prst="lin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03392" y="3528929"/>
            <a:ext cx="7577284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4-Point Star 13"/>
          <p:cNvSpPr/>
          <p:nvPr/>
        </p:nvSpPr>
        <p:spPr>
          <a:xfrm>
            <a:off x="977675" y="1521211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4-Point Star 14"/>
          <p:cNvSpPr/>
          <p:nvPr/>
        </p:nvSpPr>
        <p:spPr>
          <a:xfrm>
            <a:off x="1130075" y="1522476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1282475" y="1523695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4-Point Star 16"/>
          <p:cNvSpPr/>
          <p:nvPr/>
        </p:nvSpPr>
        <p:spPr>
          <a:xfrm>
            <a:off x="1431596" y="1519027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4-Point Star 17"/>
          <p:cNvSpPr/>
          <p:nvPr/>
        </p:nvSpPr>
        <p:spPr>
          <a:xfrm>
            <a:off x="1583996" y="1520292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/>
          <p:cNvSpPr/>
          <p:nvPr/>
        </p:nvSpPr>
        <p:spPr>
          <a:xfrm>
            <a:off x="1736396" y="1521511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-Point Star 19"/>
          <p:cNvSpPr/>
          <p:nvPr/>
        </p:nvSpPr>
        <p:spPr>
          <a:xfrm>
            <a:off x="1870172" y="1519027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4-Point Star 20"/>
          <p:cNvSpPr/>
          <p:nvPr/>
        </p:nvSpPr>
        <p:spPr>
          <a:xfrm>
            <a:off x="2022572" y="1520292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4-Point Star 21"/>
          <p:cNvSpPr/>
          <p:nvPr/>
        </p:nvSpPr>
        <p:spPr>
          <a:xfrm>
            <a:off x="2174972" y="1521511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4-Point Star 22"/>
          <p:cNvSpPr/>
          <p:nvPr/>
        </p:nvSpPr>
        <p:spPr>
          <a:xfrm>
            <a:off x="2324093" y="1516843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4-Point Star 23"/>
          <p:cNvSpPr/>
          <p:nvPr/>
        </p:nvSpPr>
        <p:spPr>
          <a:xfrm>
            <a:off x="2476493" y="1518108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4-Point Star 24"/>
          <p:cNvSpPr/>
          <p:nvPr/>
        </p:nvSpPr>
        <p:spPr>
          <a:xfrm>
            <a:off x="2628893" y="1519327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4-Point Star 25"/>
          <p:cNvSpPr/>
          <p:nvPr/>
        </p:nvSpPr>
        <p:spPr>
          <a:xfrm>
            <a:off x="2765598" y="1519027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4-Point Star 26"/>
          <p:cNvSpPr/>
          <p:nvPr/>
        </p:nvSpPr>
        <p:spPr>
          <a:xfrm>
            <a:off x="2917998" y="1520292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4-Point Star 27"/>
          <p:cNvSpPr/>
          <p:nvPr/>
        </p:nvSpPr>
        <p:spPr>
          <a:xfrm>
            <a:off x="3070398" y="1521511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>
            <a:off x="3219519" y="1516843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4-Point Star 29"/>
          <p:cNvSpPr/>
          <p:nvPr/>
        </p:nvSpPr>
        <p:spPr>
          <a:xfrm>
            <a:off x="3371919" y="1518108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4-Point Star 30"/>
          <p:cNvSpPr/>
          <p:nvPr/>
        </p:nvSpPr>
        <p:spPr>
          <a:xfrm>
            <a:off x="3524319" y="1519327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4-Point Star 31"/>
          <p:cNvSpPr/>
          <p:nvPr/>
        </p:nvSpPr>
        <p:spPr>
          <a:xfrm>
            <a:off x="3658095" y="1516843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4-Point Star 32"/>
          <p:cNvSpPr/>
          <p:nvPr/>
        </p:nvSpPr>
        <p:spPr>
          <a:xfrm>
            <a:off x="3810495" y="1518108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4-Point Star 33"/>
          <p:cNvSpPr/>
          <p:nvPr/>
        </p:nvSpPr>
        <p:spPr>
          <a:xfrm>
            <a:off x="3962895" y="1519327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4-Point Star 34"/>
          <p:cNvSpPr/>
          <p:nvPr/>
        </p:nvSpPr>
        <p:spPr>
          <a:xfrm>
            <a:off x="4112016" y="1514659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4-Point Star 35"/>
          <p:cNvSpPr/>
          <p:nvPr/>
        </p:nvSpPr>
        <p:spPr>
          <a:xfrm>
            <a:off x="4264416" y="1515924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4-Point Star 36"/>
          <p:cNvSpPr/>
          <p:nvPr/>
        </p:nvSpPr>
        <p:spPr>
          <a:xfrm>
            <a:off x="4416816" y="1517143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4-Point Star 37"/>
          <p:cNvSpPr/>
          <p:nvPr/>
        </p:nvSpPr>
        <p:spPr>
          <a:xfrm>
            <a:off x="4556450" y="1519027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4-Point Star 38"/>
          <p:cNvSpPr/>
          <p:nvPr/>
        </p:nvSpPr>
        <p:spPr>
          <a:xfrm>
            <a:off x="4708850" y="1520292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4-Point Star 39"/>
          <p:cNvSpPr/>
          <p:nvPr/>
        </p:nvSpPr>
        <p:spPr>
          <a:xfrm>
            <a:off x="4861250" y="1521511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4-Point Star 40"/>
          <p:cNvSpPr/>
          <p:nvPr/>
        </p:nvSpPr>
        <p:spPr>
          <a:xfrm>
            <a:off x="5010371" y="1516843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4-Point Star 41"/>
          <p:cNvSpPr/>
          <p:nvPr/>
        </p:nvSpPr>
        <p:spPr>
          <a:xfrm>
            <a:off x="5162771" y="1518108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4-Point Star 42"/>
          <p:cNvSpPr/>
          <p:nvPr/>
        </p:nvSpPr>
        <p:spPr>
          <a:xfrm>
            <a:off x="5315171" y="1519327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4-Point Star 43"/>
          <p:cNvSpPr/>
          <p:nvPr/>
        </p:nvSpPr>
        <p:spPr>
          <a:xfrm>
            <a:off x="5448947" y="1516843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4-Point Star 44"/>
          <p:cNvSpPr/>
          <p:nvPr/>
        </p:nvSpPr>
        <p:spPr>
          <a:xfrm>
            <a:off x="5601347" y="1518108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4-Point Star 45"/>
          <p:cNvSpPr/>
          <p:nvPr/>
        </p:nvSpPr>
        <p:spPr>
          <a:xfrm>
            <a:off x="5753747" y="1519327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-Point Star 46"/>
          <p:cNvSpPr/>
          <p:nvPr/>
        </p:nvSpPr>
        <p:spPr>
          <a:xfrm>
            <a:off x="5902868" y="1514659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4-Point Star 47"/>
          <p:cNvSpPr/>
          <p:nvPr/>
        </p:nvSpPr>
        <p:spPr>
          <a:xfrm>
            <a:off x="6055268" y="1515924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4-Point Star 48"/>
          <p:cNvSpPr/>
          <p:nvPr/>
        </p:nvSpPr>
        <p:spPr>
          <a:xfrm>
            <a:off x="6207668" y="1517143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4-Point Star 49"/>
          <p:cNvSpPr/>
          <p:nvPr/>
        </p:nvSpPr>
        <p:spPr>
          <a:xfrm>
            <a:off x="6344373" y="1516843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4-Point Star 50"/>
          <p:cNvSpPr/>
          <p:nvPr/>
        </p:nvSpPr>
        <p:spPr>
          <a:xfrm>
            <a:off x="6496773" y="1518108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4-Point Star 51"/>
          <p:cNvSpPr/>
          <p:nvPr/>
        </p:nvSpPr>
        <p:spPr>
          <a:xfrm>
            <a:off x="6649173" y="1519327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4-Point Star 52"/>
          <p:cNvSpPr/>
          <p:nvPr/>
        </p:nvSpPr>
        <p:spPr>
          <a:xfrm>
            <a:off x="6798294" y="1514659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4-Point Star 53"/>
          <p:cNvSpPr/>
          <p:nvPr/>
        </p:nvSpPr>
        <p:spPr>
          <a:xfrm>
            <a:off x="6950694" y="1515924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4-Point Star 54"/>
          <p:cNvSpPr/>
          <p:nvPr/>
        </p:nvSpPr>
        <p:spPr>
          <a:xfrm>
            <a:off x="7103094" y="1517143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4-Point Star 55"/>
          <p:cNvSpPr/>
          <p:nvPr/>
        </p:nvSpPr>
        <p:spPr>
          <a:xfrm>
            <a:off x="7236870" y="1514659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4-Point Star 56"/>
          <p:cNvSpPr/>
          <p:nvPr/>
        </p:nvSpPr>
        <p:spPr>
          <a:xfrm>
            <a:off x="7389270" y="1515924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4-Point Star 57"/>
          <p:cNvSpPr/>
          <p:nvPr/>
        </p:nvSpPr>
        <p:spPr>
          <a:xfrm>
            <a:off x="7541670" y="1517143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4-Point Star 58"/>
          <p:cNvSpPr/>
          <p:nvPr/>
        </p:nvSpPr>
        <p:spPr>
          <a:xfrm>
            <a:off x="7690791" y="1512475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4-Point Star 59"/>
          <p:cNvSpPr/>
          <p:nvPr/>
        </p:nvSpPr>
        <p:spPr>
          <a:xfrm>
            <a:off x="7843191" y="1513740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4-Point Star 60"/>
          <p:cNvSpPr/>
          <p:nvPr/>
        </p:nvSpPr>
        <p:spPr>
          <a:xfrm>
            <a:off x="7995591" y="1514959"/>
            <a:ext cx="182880" cy="137160"/>
          </a:xfrm>
          <a:prstGeom prst="star4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029200" y="2446264"/>
            <a:ext cx="137160" cy="10287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858000" y="2450932"/>
            <a:ext cx="137160" cy="10287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3200400" y="2449312"/>
            <a:ext cx="137160" cy="10287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1371600" y="2445407"/>
            <a:ext cx="137160" cy="10287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6282364" y="3172882"/>
            <a:ext cx="221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ubsurface reflector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7444755" y="2207941"/>
            <a:ext cx="941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seabed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7011336" y="1200150"/>
            <a:ext cx="139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ea-surface</a:t>
            </a:r>
            <a:endParaRPr lang="en-US" dirty="0"/>
          </a:p>
        </p:txBody>
      </p:sp>
      <p:cxnSp>
        <p:nvCxnSpPr>
          <p:cNvPr id="70" name="Straight Connector 69"/>
          <p:cNvCxnSpPr/>
          <p:nvPr/>
        </p:nvCxnSpPr>
        <p:spPr>
          <a:xfrm rot="5400000" flipH="1" flipV="1">
            <a:off x="3657726" y="2316612"/>
            <a:ext cx="1965721" cy="4572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Donut 72"/>
          <p:cNvSpPr>
            <a:spLocks noChangeAspect="1"/>
          </p:cNvSpPr>
          <p:nvPr/>
        </p:nvSpPr>
        <p:spPr>
          <a:xfrm>
            <a:off x="4239016" y="3350197"/>
            <a:ext cx="365760" cy="274091"/>
          </a:xfrm>
          <a:prstGeom prst="donut">
            <a:avLst>
              <a:gd name="adj" fmla="val 3185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rot="16200000" flipV="1">
            <a:off x="3208107" y="2328781"/>
            <a:ext cx="1941385" cy="4572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16200000" flipV="1">
            <a:off x="4506920" y="1941440"/>
            <a:ext cx="960120" cy="2286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 flipH="1" flipV="1">
            <a:off x="4283966" y="1717198"/>
            <a:ext cx="1943898" cy="167335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16200000" flipV="1">
            <a:off x="6018900" y="1637355"/>
            <a:ext cx="961250" cy="85039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endCxn id="22" idx="1"/>
          </p:cNvCxnSpPr>
          <p:nvPr/>
        </p:nvCxnSpPr>
        <p:spPr>
          <a:xfrm rot="16200000" flipV="1">
            <a:off x="2336385" y="1428679"/>
            <a:ext cx="1921448" cy="224427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5400000" flipH="1" flipV="1">
            <a:off x="3321436" y="2556844"/>
            <a:ext cx="2189192" cy="158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382000" y="4888706"/>
            <a:ext cx="762000" cy="273844"/>
          </a:xfrm>
          <a:prstGeom prst="rect">
            <a:avLst/>
          </a:prstGeom>
        </p:spPr>
        <p:txBody>
          <a:bodyPr/>
          <a:lstStyle/>
          <a:p>
            <a:fld id="{4250DF2D-DC32-4BF7-82EF-9E7D7C62D091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77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696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26289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400" b="1" dirty="0" smtClean="0">
              <a:latin typeface="Arial"/>
            </a:endParaRPr>
          </a:p>
          <a:p>
            <a:r>
              <a:rPr lang="en-US" sz="2400" b="1" dirty="0" smtClean="0">
                <a:latin typeface="Arial"/>
              </a:rPr>
              <a:t>Characteristics of primary and mirror signal</a:t>
            </a:r>
          </a:p>
          <a:p>
            <a:r>
              <a:rPr lang="en-US" sz="2400" b="1" dirty="0" smtClean="0">
                <a:solidFill>
                  <a:srgbClr val="800000"/>
                </a:solidFill>
                <a:latin typeface="Arial"/>
              </a:rPr>
              <a:t>Joint LSRTM</a:t>
            </a:r>
          </a:p>
          <a:p>
            <a:r>
              <a:rPr lang="en-US" sz="2400" b="1" dirty="0" smtClean="0">
                <a:latin typeface="Arial"/>
              </a:rPr>
              <a:t>2D SEAM example</a:t>
            </a:r>
            <a:endParaRPr lang="en-US" b="1" dirty="0" smtClean="0">
              <a:latin typeface="Arial"/>
            </a:endParaRPr>
          </a:p>
          <a:p>
            <a:r>
              <a:rPr lang="en-US" sz="2400" b="1" dirty="0" smtClean="0">
                <a:latin typeface="Arial"/>
              </a:rPr>
              <a:t>2D Cascadia field example</a:t>
            </a:r>
          </a:p>
          <a:p>
            <a:endParaRPr lang="en-US" sz="2400" b="1" dirty="0" smtClean="0">
              <a:latin typeface="Arial"/>
            </a:endParaRPr>
          </a:p>
          <a:p>
            <a:pPr>
              <a:buNone/>
            </a:pPr>
            <a:endParaRPr lang="en-US" sz="2400" b="1" dirty="0" smtClean="0">
              <a:latin typeface="Arial"/>
            </a:endParaRPr>
          </a:p>
          <a:p>
            <a:pPr lvl="1">
              <a:buNone/>
            </a:pPr>
            <a:endParaRPr lang="en-US" b="1" dirty="0" smtClean="0">
              <a:latin typeface="Arial"/>
            </a:endParaRPr>
          </a:p>
          <a:p>
            <a:pPr lvl="1">
              <a:buNone/>
            </a:pPr>
            <a:endParaRPr lang="en-US" b="1" dirty="0" smtClean="0">
              <a:latin typeface="Arial"/>
            </a:endParaRP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Arial Black"/>
                <a:cs typeface="Arial Black"/>
              </a:rPr>
              <a:t>Chapter </a:t>
            </a:r>
            <a:r>
              <a:rPr lang="en-US" sz="2400" dirty="0" smtClean="0">
                <a:solidFill>
                  <a:srgbClr val="000000"/>
                </a:solidFill>
                <a:latin typeface="Arial Black"/>
                <a:cs typeface="Arial Black"/>
              </a:rPr>
              <a:t>2 Overview</a:t>
            </a:r>
            <a:endParaRPr lang="en-US" sz="24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0" name="Content Placeholder 19"/>
          <p:cNvSpPr txBox="1">
            <a:spLocks/>
          </p:cNvSpPr>
          <p:nvPr/>
        </p:nvSpPr>
        <p:spPr>
          <a:xfrm>
            <a:off x="457200" y="857250"/>
            <a:ext cx="8229600" cy="31432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958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D0D0D"/>
                </a:solidFill>
                <a:latin typeface="Arial Black"/>
                <a:cs typeface="Arial Black"/>
              </a:rPr>
              <a:t>Joint Least-squares RTM (Joint-LSRTM)</a:t>
            </a:r>
            <a:endParaRPr lang="en-US" sz="24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33612" y="2190750"/>
            <a:ext cx="372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primary Born modeling operator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133600" y="2800350"/>
            <a:ext cx="3557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/>
              <a:t>m</a:t>
            </a:r>
            <a:r>
              <a:rPr lang="en-US" b="1" dirty="0" smtClean="0"/>
              <a:t>irror Born modeling operator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133600" y="3333750"/>
            <a:ext cx="2673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primary reflection data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133603" y="3943350"/>
            <a:ext cx="2506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mirror reflection data</a:t>
            </a:r>
            <a:endParaRPr lang="en-US" b="1" dirty="0"/>
          </a:p>
        </p:txBody>
      </p:sp>
      <p:pic>
        <p:nvPicPr>
          <p:cNvPr id="2" name="Picture 1" descr="Screen shot 2014-05-23 at 1.53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867151"/>
            <a:ext cx="513644" cy="577850"/>
          </a:xfrm>
          <a:prstGeom prst="rect">
            <a:avLst/>
          </a:prstGeom>
        </p:spPr>
      </p:pic>
      <p:pic>
        <p:nvPicPr>
          <p:cNvPr id="3" name="Picture 2" descr="Screen shot 2014-05-23 at 1.52.5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2" y="3333750"/>
            <a:ext cx="489679" cy="533400"/>
          </a:xfrm>
          <a:prstGeom prst="rect">
            <a:avLst/>
          </a:prstGeom>
        </p:spPr>
      </p:pic>
      <p:pic>
        <p:nvPicPr>
          <p:cNvPr id="6" name="Picture 5" descr="Screen shot 2014-05-23 at 1.52.4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800350"/>
            <a:ext cx="464820" cy="457200"/>
          </a:xfrm>
          <a:prstGeom prst="rect">
            <a:avLst/>
          </a:prstGeom>
        </p:spPr>
      </p:pic>
      <p:pic>
        <p:nvPicPr>
          <p:cNvPr id="10" name="Picture 9" descr="Screen shot 2014-05-23 at 1.52.39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39" y="2114550"/>
            <a:ext cx="492369" cy="533400"/>
          </a:xfrm>
          <a:prstGeom prst="rect">
            <a:avLst/>
          </a:prstGeom>
        </p:spPr>
      </p:pic>
      <p:pic>
        <p:nvPicPr>
          <p:cNvPr id="13" name="Picture 12" descr="Screen shot 2014-05-23 at 1.52.09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57250"/>
            <a:ext cx="6946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19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Arial Black"/>
                <a:cs typeface="Arial Black"/>
              </a:rPr>
              <a:t>Chapter </a:t>
            </a:r>
            <a:r>
              <a:rPr lang="en-US" sz="2400" dirty="0" smtClean="0">
                <a:solidFill>
                  <a:srgbClr val="000000"/>
                </a:solidFill>
                <a:latin typeface="Arial Black"/>
                <a:cs typeface="Arial Black"/>
              </a:rPr>
              <a:t>2 Overview</a:t>
            </a:r>
            <a:endParaRPr lang="en-US" sz="24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26289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400" b="1" dirty="0" smtClean="0">
              <a:latin typeface="Arial"/>
            </a:endParaRPr>
          </a:p>
          <a:p>
            <a:r>
              <a:rPr lang="en-US" sz="2400" b="1" dirty="0" smtClean="0">
                <a:latin typeface="Arial"/>
              </a:rPr>
              <a:t>Characteristics of primary and mirror signal</a:t>
            </a:r>
          </a:p>
          <a:p>
            <a:r>
              <a:rPr lang="en-US" sz="2400" b="1" dirty="0" smtClean="0">
                <a:latin typeface="Arial"/>
              </a:rPr>
              <a:t>Least-squares migration</a:t>
            </a:r>
          </a:p>
          <a:p>
            <a:r>
              <a:rPr lang="en-US" sz="2400" b="1" dirty="0" smtClean="0">
                <a:solidFill>
                  <a:srgbClr val="800000"/>
                </a:solidFill>
                <a:latin typeface="Arial"/>
              </a:rPr>
              <a:t>2D SEAM example</a:t>
            </a:r>
            <a:endParaRPr lang="en-US" b="1" dirty="0" smtClean="0">
              <a:solidFill>
                <a:srgbClr val="800000"/>
              </a:solidFill>
              <a:latin typeface="Arial"/>
            </a:endParaRPr>
          </a:p>
          <a:p>
            <a:r>
              <a:rPr lang="en-US" sz="2400" b="1" dirty="0" smtClean="0">
                <a:latin typeface="Arial"/>
              </a:rPr>
              <a:t>2D Cascadia field example</a:t>
            </a:r>
          </a:p>
          <a:p>
            <a:endParaRPr lang="en-US" sz="2400" b="1" dirty="0" smtClean="0">
              <a:latin typeface="Arial"/>
            </a:endParaRPr>
          </a:p>
          <a:p>
            <a:pPr>
              <a:buNone/>
            </a:pPr>
            <a:endParaRPr lang="en-US" sz="2400" b="1" dirty="0" smtClean="0">
              <a:latin typeface="Arial"/>
            </a:endParaRPr>
          </a:p>
          <a:p>
            <a:pPr lvl="1">
              <a:buNone/>
            </a:pPr>
            <a:endParaRPr lang="en-US" b="1" dirty="0" smtClean="0">
              <a:latin typeface="Arial"/>
            </a:endParaRPr>
          </a:p>
          <a:p>
            <a:pPr lvl="1">
              <a:buNone/>
            </a:pPr>
            <a:endParaRPr lang="en-US" b="1" dirty="0" smtClean="0"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0" name="Content Placeholder 19"/>
          <p:cNvSpPr txBox="1">
            <a:spLocks/>
          </p:cNvSpPr>
          <p:nvPr/>
        </p:nvSpPr>
        <p:spPr>
          <a:xfrm>
            <a:off x="457200" y="857250"/>
            <a:ext cx="8229600" cy="31432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958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tmSap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" b="-303"/>
          <a:stretch/>
        </p:blipFill>
        <p:spPr>
          <a:xfrm>
            <a:off x="0" y="614934"/>
            <a:ext cx="9067800" cy="4528566"/>
          </a:xfrm>
          <a:prstGeom prst="rect">
            <a:avLst/>
          </a:prstGeom>
        </p:spPr>
      </p:pic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382000" y="4888706"/>
            <a:ext cx="762000" cy="2738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/>
          <a:p>
            <a:pPr algn="r">
              <a:defRPr/>
            </a:pPr>
            <a:fld id="{10E3934B-7460-472E-A4E2-6DEB47A0F5A0}" type="slidenum">
              <a:rPr lang="en-US" sz="1200">
                <a:solidFill>
                  <a:schemeClr val="tx2">
                    <a:shade val="90000"/>
                  </a:schemeClr>
                </a:solidFill>
                <a:ea typeface="ＭＳ Ｐゴシック" pitchFamily="-65" charset="-128"/>
                <a:cs typeface="+mn-cs"/>
              </a:rPr>
              <a:pPr algn="r">
                <a:defRPr/>
              </a:pPr>
              <a:t>49</a:t>
            </a:fld>
            <a:endParaRPr lang="en-US" sz="1200" dirty="0">
              <a:solidFill>
                <a:schemeClr val="tx2">
                  <a:shade val="90000"/>
                </a:schemeClr>
              </a:solidFill>
              <a:ea typeface="ＭＳ Ｐゴシック" pitchFamily="-65" charset="-128"/>
              <a:cs typeface="+mn-cs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itle 18"/>
          <p:cNvSpPr txBox="1">
            <a:spLocks/>
          </p:cNvSpPr>
          <p:nvPr/>
        </p:nvSpPr>
        <p:spPr>
          <a:xfrm>
            <a:off x="381000" y="114300"/>
            <a:ext cx="8229600" cy="44348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2D SEAM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 model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9" y="2167751"/>
            <a:ext cx="113166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/>
              </a:rPr>
              <a:t>up RTM</a:t>
            </a:r>
            <a:endParaRPr lang="en-US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758" y="3672699"/>
            <a:ext cx="1499329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/>
              </a:rPr>
              <a:t>down RTM</a:t>
            </a:r>
            <a:endParaRPr lang="en-US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675500"/>
            <a:ext cx="1184940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/>
              </a:rPr>
              <a:t>velocity</a:t>
            </a:r>
            <a:endParaRPr lang="en-US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19600" y="1955801"/>
            <a:ext cx="609600" cy="171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19600" y="3473450"/>
            <a:ext cx="609600" cy="171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62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Thesis Overview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6750"/>
            <a:ext cx="8229600" cy="39243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rgbClr val="A6A6A6"/>
                </a:solidFill>
                <a:latin typeface="Arial"/>
                <a:cs typeface="Arial"/>
              </a:rPr>
              <a:t>Chapter 1: Introduction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Chapter 2: Joint LSRTM of up- and down-going data on 2D OBN data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latin typeface="Arial"/>
                <a:cs typeface="Arial"/>
              </a:rPr>
              <a:t>Chapter 3: 3D field data applications – the </a:t>
            </a:r>
            <a:r>
              <a:rPr lang="en-US" sz="1800" b="1" dirty="0" err="1" smtClean="0">
                <a:latin typeface="Arial"/>
                <a:cs typeface="Arial"/>
              </a:rPr>
              <a:t>Deimos</a:t>
            </a:r>
            <a:r>
              <a:rPr lang="en-US" sz="1800" b="1" dirty="0" smtClean="0">
                <a:latin typeface="Arial"/>
                <a:cs typeface="Arial"/>
              </a:rPr>
              <a:t> dataset</a:t>
            </a:r>
          </a:p>
          <a:p>
            <a:pPr lvl="1">
              <a:lnSpc>
                <a:spcPct val="150000"/>
              </a:lnSpc>
            </a:pPr>
            <a:r>
              <a:rPr lang="en-US" sz="1600" b="1" dirty="0" smtClean="0">
                <a:latin typeface="Arial"/>
                <a:cs typeface="Arial"/>
              </a:rPr>
              <a:t>Improvements to LSRTM</a:t>
            </a:r>
          </a:p>
          <a:p>
            <a:pPr lvl="1">
              <a:lnSpc>
                <a:spcPct val="150000"/>
              </a:lnSpc>
            </a:pPr>
            <a:r>
              <a:rPr lang="en-US" sz="1600" b="1" dirty="0" smtClean="0">
                <a:latin typeface="Arial"/>
                <a:cs typeface="Arial"/>
              </a:rPr>
              <a:t>Results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rgbClr val="A6A6A6"/>
                </a:solidFill>
                <a:latin typeface="Arial"/>
                <a:cs typeface="Arial"/>
              </a:rPr>
              <a:t>Chapter 4: Joint LSRTM of primary and higher-order multiples 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rgbClr val="A6A6A6"/>
                </a:solidFill>
                <a:latin typeface="Arial"/>
                <a:cs typeface="Arial"/>
              </a:rPr>
              <a:t>Chapter 5: 3D synthetic data example (under construction)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rgbClr val="A6A6A6"/>
                </a:solidFill>
                <a:latin typeface="Arial"/>
                <a:cs typeface="Arial"/>
              </a:rPr>
              <a:t>Chapter 6: Conclusion</a:t>
            </a:r>
          </a:p>
        </p:txBody>
      </p:sp>
    </p:spTree>
    <p:extLst>
      <p:ext uri="{BB962C8B-B14F-4D97-AF65-F5344CB8AC3E}">
        <p14:creationId xmlns:p14="http://schemas.microsoft.com/office/powerpoint/2010/main" val="3818779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zoomSap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69138" r="50520" b="-608"/>
          <a:stretch/>
        </p:blipFill>
        <p:spPr>
          <a:xfrm>
            <a:off x="6261946" y="2880360"/>
            <a:ext cx="2651760" cy="2263140"/>
          </a:xfrm>
          <a:prstGeom prst="rect">
            <a:avLst/>
          </a:prstGeom>
        </p:spPr>
      </p:pic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382000" y="4888706"/>
            <a:ext cx="762000" cy="2738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/>
          <a:p>
            <a:pPr algn="r">
              <a:defRPr/>
            </a:pPr>
            <a:fld id="{10E3934B-7460-472E-A4E2-6DEB47A0F5A0}" type="slidenum">
              <a:rPr lang="en-US" sz="1200">
                <a:solidFill>
                  <a:schemeClr val="tx2">
                    <a:shade val="90000"/>
                  </a:schemeClr>
                </a:solidFill>
                <a:ea typeface="ＭＳ Ｐゴシック" pitchFamily="-65" charset="-128"/>
                <a:cs typeface="+mn-cs"/>
              </a:rPr>
              <a:pPr algn="r">
                <a:defRPr/>
              </a:pPr>
              <a:t>50</a:t>
            </a:fld>
            <a:endParaRPr lang="en-US" sz="1200" dirty="0">
              <a:solidFill>
                <a:schemeClr val="tx2">
                  <a:shade val="90000"/>
                </a:schemeClr>
              </a:solidFill>
              <a:ea typeface="ＭＳ Ｐゴシック" pitchFamily="-65" charset="-128"/>
              <a:cs typeface="+mn-cs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itle 18"/>
          <p:cNvSpPr txBox="1">
            <a:spLocks/>
          </p:cNvSpPr>
          <p:nvPr/>
        </p:nvSpPr>
        <p:spPr>
          <a:xfrm>
            <a:off x="381000" y="114300"/>
            <a:ext cx="8229600" cy="44348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2D SEAM Model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pic>
        <p:nvPicPr>
          <p:cNvPr id="14" name="Picture 13" descr="zoomSap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5" t="2830" r="-462" b="69513"/>
          <a:stretch/>
        </p:blipFill>
        <p:spPr>
          <a:xfrm>
            <a:off x="3361267" y="684530"/>
            <a:ext cx="2651760" cy="1988820"/>
          </a:xfrm>
          <a:prstGeom prst="rect">
            <a:avLst/>
          </a:prstGeom>
        </p:spPr>
      </p:pic>
      <p:pic>
        <p:nvPicPr>
          <p:cNvPr id="15" name="Picture 14" descr="zoomSap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30" r="93285" b="69513"/>
          <a:stretch/>
        </p:blipFill>
        <p:spPr>
          <a:xfrm>
            <a:off x="152400" y="2868930"/>
            <a:ext cx="411480" cy="1988820"/>
          </a:xfrm>
          <a:prstGeom prst="rect">
            <a:avLst/>
          </a:prstGeom>
        </p:spPr>
      </p:pic>
      <p:pic>
        <p:nvPicPr>
          <p:cNvPr id="16" name="Picture 15" descr="zoomSap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830" r="50770" b="69513"/>
          <a:stretch/>
        </p:blipFill>
        <p:spPr>
          <a:xfrm>
            <a:off x="152400" y="685800"/>
            <a:ext cx="3017520" cy="1988820"/>
          </a:xfrm>
          <a:prstGeom prst="rect">
            <a:avLst/>
          </a:prstGeom>
        </p:spPr>
      </p:pic>
      <p:pic>
        <p:nvPicPr>
          <p:cNvPr id="17" name="Picture 16" descr="zoomSap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t="36212" r="50418" b="36228"/>
          <a:stretch/>
        </p:blipFill>
        <p:spPr>
          <a:xfrm>
            <a:off x="533400" y="2888489"/>
            <a:ext cx="2651760" cy="1981962"/>
          </a:xfrm>
          <a:prstGeom prst="rect">
            <a:avLst/>
          </a:prstGeom>
        </p:spPr>
      </p:pic>
      <p:pic>
        <p:nvPicPr>
          <p:cNvPr id="18" name="Picture 17" descr="zoomSap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2" t="36212" r="-1495" b="36229"/>
          <a:stretch/>
        </p:blipFill>
        <p:spPr>
          <a:xfrm>
            <a:off x="3327402" y="2882138"/>
            <a:ext cx="2743200" cy="1981962"/>
          </a:xfrm>
          <a:prstGeom prst="rect">
            <a:avLst/>
          </a:prstGeom>
        </p:spPr>
      </p:pic>
      <p:pic>
        <p:nvPicPr>
          <p:cNvPr id="20" name="Picture 19" descr="zoomSap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8" t="69139" r="-2441" b="3684"/>
          <a:stretch/>
        </p:blipFill>
        <p:spPr>
          <a:xfrm>
            <a:off x="6248400" y="685800"/>
            <a:ext cx="2743200" cy="1954530"/>
          </a:xfrm>
          <a:prstGeom prst="rect">
            <a:avLst/>
          </a:prstGeom>
        </p:spPr>
      </p:pic>
      <p:pic>
        <p:nvPicPr>
          <p:cNvPr id="21" name="Picture 20" descr="zoomSap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95864" r="50520" b="-632"/>
          <a:stretch/>
        </p:blipFill>
        <p:spPr>
          <a:xfrm>
            <a:off x="3403599" y="4800600"/>
            <a:ext cx="2651760" cy="342900"/>
          </a:xfrm>
          <a:prstGeom prst="rect">
            <a:avLst/>
          </a:prstGeom>
        </p:spPr>
      </p:pic>
      <p:pic>
        <p:nvPicPr>
          <p:cNvPr id="22" name="Picture 21" descr="zoomSap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95864" r="50520" b="-632"/>
          <a:stretch/>
        </p:blipFill>
        <p:spPr>
          <a:xfrm>
            <a:off x="533400" y="4812030"/>
            <a:ext cx="2651760" cy="3429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3421" y="2266950"/>
            <a:ext cx="113166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/>
              </a:rPr>
              <a:t>up RTM</a:t>
            </a:r>
            <a:endParaRPr lang="en-US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8872" y="4476750"/>
            <a:ext cx="1452328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Black"/>
              </a:rPr>
              <a:t>up LSRTM</a:t>
            </a:r>
            <a:endParaRPr lang="en-US" dirty="0"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29004" y="2266950"/>
            <a:ext cx="1499329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Black"/>
              </a:rPr>
              <a:t>down RTM</a:t>
            </a:r>
            <a:endParaRPr lang="en-US" dirty="0"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20874" y="4476750"/>
            <a:ext cx="1819992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Black"/>
              </a:rPr>
              <a:t>down LSRTM</a:t>
            </a:r>
            <a:endParaRPr lang="en-US" dirty="0"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56871" y="4476750"/>
            <a:ext cx="172134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Black"/>
              </a:rPr>
              <a:t>joint LSRTM</a:t>
            </a:r>
            <a:endParaRPr lang="en-US" dirty="0"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48400" y="2266950"/>
            <a:ext cx="1184940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Black"/>
              </a:rPr>
              <a:t>velocity</a:t>
            </a:r>
            <a:endParaRPr lang="en-US" dirty="0">
              <a:solidFill>
                <a:srgbClr val="FFFFFF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741692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v-compare-angle-pres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8651"/>
            <a:ext cx="8991600" cy="4391025"/>
          </a:xfrm>
          <a:prstGeom prst="rect">
            <a:avLst/>
          </a:prstGeom>
        </p:spPr>
      </p:pic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382000" y="4888706"/>
            <a:ext cx="762000" cy="2738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/>
          <a:p>
            <a:pPr algn="r">
              <a:defRPr/>
            </a:pPr>
            <a:fld id="{10E3934B-7460-472E-A4E2-6DEB47A0F5A0}" type="slidenum">
              <a:rPr lang="en-US" sz="1200">
                <a:solidFill>
                  <a:schemeClr val="tx2">
                    <a:shade val="90000"/>
                  </a:schemeClr>
                </a:solidFill>
                <a:ea typeface="ＭＳ Ｐゴシック" pitchFamily="-65" charset="-128"/>
                <a:cs typeface="+mn-cs"/>
              </a:rPr>
              <a:pPr algn="r">
                <a:defRPr/>
              </a:pPr>
              <a:t>51</a:t>
            </a:fld>
            <a:endParaRPr lang="en-US" sz="1200" dirty="0">
              <a:solidFill>
                <a:schemeClr val="tx2">
                  <a:shade val="90000"/>
                </a:schemeClr>
              </a:solidFill>
              <a:ea typeface="ＭＳ Ｐゴシック" pitchFamily="-65" charset="-128"/>
              <a:cs typeface="+mn-cs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itle 18"/>
          <p:cNvSpPr txBox="1">
            <a:spLocks/>
          </p:cNvSpPr>
          <p:nvPr/>
        </p:nvSpPr>
        <p:spPr>
          <a:xfrm>
            <a:off x="381000" y="114300"/>
            <a:ext cx="8229600" cy="44348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2D SEAM Model – angular illumination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8030" y="2201773"/>
            <a:ext cx="793582" cy="30777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5655 m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158030" y="4473819"/>
            <a:ext cx="793582" cy="30777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5655 m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15" y="2204750"/>
            <a:ext cx="763337" cy="30777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-46deg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5" y="4470839"/>
            <a:ext cx="763337" cy="30777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-46deg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860024" y="2228850"/>
            <a:ext cx="184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/>
              </a:rPr>
              <a:t>Down LSRTM</a:t>
            </a:r>
            <a:endParaRPr lang="en-US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2992" y="4466451"/>
            <a:ext cx="177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Black"/>
              </a:rPr>
              <a:t>Joint LSRTM</a:t>
            </a:r>
            <a:endParaRPr lang="en-US" dirty="0">
              <a:solidFill>
                <a:srgbClr val="FFFFFF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392896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Arial Black"/>
                <a:cs typeface="Arial Black"/>
              </a:rPr>
              <a:t>Chapter </a:t>
            </a:r>
            <a:r>
              <a:rPr lang="en-US" sz="2400" dirty="0" smtClean="0">
                <a:solidFill>
                  <a:srgbClr val="000000"/>
                </a:solidFill>
                <a:latin typeface="Arial Black"/>
                <a:cs typeface="Arial Black"/>
              </a:rPr>
              <a:t>2 Overview</a:t>
            </a:r>
            <a:endParaRPr lang="en-US" sz="24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26289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400" b="1" dirty="0" smtClean="0">
              <a:latin typeface="Arial"/>
            </a:endParaRPr>
          </a:p>
          <a:p>
            <a:r>
              <a:rPr lang="en-US" sz="2400" b="1" dirty="0" smtClean="0">
                <a:latin typeface="Arial"/>
              </a:rPr>
              <a:t>Characteristics of primary and mirror signal</a:t>
            </a:r>
          </a:p>
          <a:p>
            <a:r>
              <a:rPr lang="en-US" sz="2400" b="1" dirty="0" smtClean="0">
                <a:latin typeface="Arial"/>
              </a:rPr>
              <a:t>Least-squares migration</a:t>
            </a:r>
          </a:p>
          <a:p>
            <a:r>
              <a:rPr lang="en-US" sz="2400" b="1" dirty="0" smtClean="0">
                <a:latin typeface="Arial"/>
              </a:rPr>
              <a:t>2D SEAM example</a:t>
            </a:r>
            <a:endParaRPr lang="en-US" b="1" dirty="0" smtClean="0">
              <a:latin typeface="Arial"/>
            </a:endParaRPr>
          </a:p>
          <a:p>
            <a:r>
              <a:rPr lang="en-US" sz="2400" b="1" dirty="0" smtClean="0">
                <a:solidFill>
                  <a:srgbClr val="800000"/>
                </a:solidFill>
                <a:latin typeface="Arial"/>
              </a:rPr>
              <a:t>2D Cascadia field example</a:t>
            </a:r>
          </a:p>
          <a:p>
            <a:endParaRPr lang="en-US" sz="2400" b="1" dirty="0" smtClean="0">
              <a:latin typeface="Arial"/>
            </a:endParaRPr>
          </a:p>
          <a:p>
            <a:pPr>
              <a:buNone/>
            </a:pPr>
            <a:endParaRPr lang="en-US" sz="2400" b="1" dirty="0" smtClean="0">
              <a:latin typeface="Arial"/>
            </a:endParaRPr>
          </a:p>
          <a:p>
            <a:pPr lvl="1">
              <a:buNone/>
            </a:pPr>
            <a:endParaRPr lang="en-US" b="1" dirty="0" smtClean="0">
              <a:latin typeface="Arial"/>
            </a:endParaRPr>
          </a:p>
          <a:p>
            <a:pPr lvl="1">
              <a:buNone/>
            </a:pPr>
            <a:endParaRPr lang="en-US" b="1" dirty="0" smtClean="0"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0" name="Content Placeholder 19"/>
          <p:cNvSpPr txBox="1">
            <a:spLocks/>
          </p:cNvSpPr>
          <p:nvPr/>
        </p:nvSpPr>
        <p:spPr>
          <a:xfrm>
            <a:off x="457200" y="857250"/>
            <a:ext cx="8229600" cy="31432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55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52400" y="57150"/>
            <a:ext cx="8229600" cy="457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  <a:latin typeface="Arial Black"/>
              </a:rPr>
              <a:t>Cascadia OBN survey</a:t>
            </a:r>
            <a:endParaRPr lang="en-US" sz="3200" b="1" dirty="0">
              <a:solidFill>
                <a:srgbClr val="0D0D0D"/>
              </a:solidFill>
              <a:latin typeface="Arial Black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DF2D-DC32-4BF7-82EF-9E7D7C62D091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9" name="Picture 8" descr="ge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628660"/>
            <a:ext cx="5715000" cy="4268011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652970"/>
              </p:ext>
            </p:extLst>
          </p:nvPr>
        </p:nvGraphicFramePr>
        <p:xfrm>
          <a:off x="304800" y="1257303"/>
          <a:ext cx="3048000" cy="2444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905000"/>
              </a:tblGrid>
              <a:tr h="5029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Location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Northern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Cascadia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4676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Study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Gas hydrates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5029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Receivers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 OBS nodes (</a:t>
                      </a:r>
                      <a:r>
                        <a:rPr lang="en-US" sz="1400" baseline="0" dirty="0" smtClean="0"/>
                        <a:t>100m spacing)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5029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Shots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 shots lines at 500m spacing 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4676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Depth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1300 </a:t>
                      </a:r>
                      <a:r>
                        <a:rPr lang="en-US" sz="1400" dirty="0" err="1" smtClean="0"/>
                        <a:t>m</a:t>
                      </a:r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2253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/>
          <p:nvPr/>
        </p:nvGrpSpPr>
        <p:grpSpPr>
          <a:xfrm>
            <a:off x="1389888" y="0"/>
            <a:ext cx="6612096" cy="5143500"/>
            <a:chOff x="1389888" y="0"/>
            <a:chExt cx="6612096" cy="6858000"/>
          </a:xfrm>
        </p:grpSpPr>
        <p:pic>
          <p:nvPicPr>
            <p:cNvPr id="26" name="Picture 25" descr="RTM2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9888" y="0"/>
              <a:ext cx="6612096" cy="68580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905000" y="1412557"/>
              <a:ext cx="2209800" cy="4924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A3171E"/>
                  </a:solidFill>
                  <a:latin typeface="Arial Black"/>
                  <a:cs typeface="Arial Black"/>
                </a:rPr>
                <a:t>Up RTM</a:t>
              </a:r>
              <a:endParaRPr lang="en-US" b="1" dirty="0">
                <a:solidFill>
                  <a:srgbClr val="A3171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05000" y="3632200"/>
              <a:ext cx="2209800" cy="4924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  <a:latin typeface="Arial Black"/>
                  <a:cs typeface="Arial Black"/>
                </a:rPr>
                <a:t>Down RTM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 Black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05000" y="5867400"/>
              <a:ext cx="2209800" cy="4924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Black"/>
                  <a:cs typeface="Arial Black"/>
                </a:rPr>
                <a:t>Joint RTM</a:t>
              </a:r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/>
                <a:cs typeface="Arial Black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382000" y="4888706"/>
            <a:ext cx="762000" cy="273844"/>
          </a:xfrm>
          <a:prstGeom prst="rect">
            <a:avLst/>
          </a:prstGeom>
        </p:spPr>
        <p:txBody>
          <a:bodyPr/>
          <a:lstStyle/>
          <a:p>
            <a:fld id="{4250DF2D-DC32-4BF7-82EF-9E7D7C62D091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918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v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904" y="0"/>
            <a:ext cx="6612096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1047750"/>
            <a:ext cx="22098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A3171E"/>
                </a:solidFill>
                <a:latin typeface="Arial Black"/>
                <a:cs typeface="Arial Black"/>
              </a:rPr>
              <a:t>Up LSRTM</a:t>
            </a:r>
            <a:endParaRPr lang="en-US" b="1" dirty="0">
              <a:solidFill>
                <a:srgbClr val="A3171E"/>
              </a:solidFill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2724150"/>
            <a:ext cx="22098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 Black"/>
                <a:cs typeface="Arial Black"/>
              </a:rPr>
              <a:t>Down LSRTM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4400550"/>
            <a:ext cx="22098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/>
                <a:cs typeface="Arial Black"/>
              </a:rPr>
              <a:t>Joint LSRTM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382000" y="4888706"/>
            <a:ext cx="762000" cy="273844"/>
          </a:xfrm>
          <a:prstGeom prst="rect">
            <a:avLst/>
          </a:prstGeom>
        </p:spPr>
        <p:txBody>
          <a:bodyPr/>
          <a:lstStyle/>
          <a:p>
            <a:fld id="{4250DF2D-DC32-4BF7-82EF-9E7D7C62D091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37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v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904" y="0"/>
            <a:ext cx="6612096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1047750"/>
            <a:ext cx="22098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A3171E"/>
                </a:solidFill>
                <a:latin typeface="Arial Black"/>
                <a:cs typeface="Arial Black"/>
              </a:rPr>
              <a:t>Up LSRTM</a:t>
            </a:r>
            <a:endParaRPr lang="en-US" b="1" dirty="0">
              <a:solidFill>
                <a:srgbClr val="A3171E"/>
              </a:solidFill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2724150"/>
            <a:ext cx="22098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 Black"/>
                <a:cs typeface="Arial Black"/>
              </a:rPr>
              <a:t>Down LSRTM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4400550"/>
            <a:ext cx="22098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/>
                <a:cs typeface="Arial Black"/>
              </a:rPr>
              <a:t>Joint LSRTM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7" name="Frame 6"/>
          <p:cNvSpPr/>
          <p:nvPr/>
        </p:nvSpPr>
        <p:spPr>
          <a:xfrm>
            <a:off x="4191000" y="2114550"/>
            <a:ext cx="1676400" cy="742950"/>
          </a:xfrm>
          <a:prstGeom prst="frame">
            <a:avLst>
              <a:gd name="adj1" fmla="val 3405"/>
            </a:avLst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382000" y="4888706"/>
            <a:ext cx="762000" cy="273844"/>
          </a:xfrm>
          <a:prstGeom prst="rect">
            <a:avLst/>
          </a:prstGeom>
        </p:spPr>
        <p:txBody>
          <a:bodyPr/>
          <a:lstStyle/>
          <a:p>
            <a:fld id="{4250DF2D-DC32-4BF7-82EF-9E7D7C62D091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74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Zoom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10"/>
            <a:ext cx="8991600" cy="4572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2114550"/>
            <a:ext cx="17526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 Black"/>
                <a:cs typeface="Arial Black"/>
              </a:rPr>
              <a:t>Down RTM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13602" y="2114550"/>
            <a:ext cx="17526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 Black"/>
                <a:cs typeface="Arial Black"/>
              </a:rPr>
              <a:t>Joint RTM</a:t>
            </a:r>
            <a:endParaRPr lang="en-US" b="1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6600" y="4373314"/>
            <a:ext cx="188806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 Black"/>
                <a:cs typeface="Arial Black"/>
              </a:rPr>
              <a:t>Joint LSRTM</a:t>
            </a:r>
            <a:endParaRPr lang="en-US" b="1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4369883"/>
            <a:ext cx="18288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 Black"/>
                <a:cs typeface="Arial Black"/>
              </a:rPr>
              <a:t>Down LSRTM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7" name="Title 17"/>
          <p:cNvSpPr>
            <a:spLocks noGrp="1"/>
          </p:cNvSpPr>
          <p:nvPr>
            <p:ph type="title"/>
          </p:nvPr>
        </p:nvSpPr>
        <p:spPr>
          <a:xfrm>
            <a:off x="152400" y="57150"/>
            <a:ext cx="8991600" cy="457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/>
              </a:rPr>
              <a:t>Comparison of Down and Joint imaging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Arial Black"/>
            </a:endParaRP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6267450" y="4152900"/>
            <a:ext cx="342900" cy="381000"/>
          </a:xfrm>
          <a:prstGeom prst="straightConnector1">
            <a:avLst/>
          </a:prstGeom>
          <a:ln w="44450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2000250" y="4152900"/>
            <a:ext cx="342900" cy="381000"/>
          </a:xfrm>
          <a:prstGeom prst="straightConnector1">
            <a:avLst/>
          </a:prstGeom>
          <a:ln w="44450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382000" y="4888706"/>
            <a:ext cx="762000" cy="273844"/>
          </a:xfrm>
          <a:prstGeom prst="rect">
            <a:avLst/>
          </a:prstGeom>
        </p:spPr>
        <p:txBody>
          <a:bodyPr/>
          <a:lstStyle/>
          <a:p>
            <a:fld id="{4250DF2D-DC32-4BF7-82EF-9E7D7C62D091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241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52400" y="5715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3500" b="1" dirty="0" smtClean="0">
                <a:solidFill>
                  <a:srgbClr val="262626"/>
                </a:solidFill>
                <a:latin typeface="Arial Black"/>
              </a:rPr>
              <a:t>Acknowledgement</a:t>
            </a:r>
            <a:endParaRPr lang="en-US" sz="3500" b="1" dirty="0">
              <a:solidFill>
                <a:srgbClr val="262626"/>
              </a:solidFill>
              <a:latin typeface="Arial Black"/>
            </a:endParaRPr>
          </a:p>
        </p:txBody>
      </p:sp>
      <p:sp>
        <p:nvSpPr>
          <p:cNvPr id="9" name="Content Placeholder 19"/>
          <p:cNvSpPr>
            <a:spLocks noGrp="1"/>
          </p:cNvSpPr>
          <p:nvPr>
            <p:ph sz="half" idx="1"/>
          </p:nvPr>
        </p:nvSpPr>
        <p:spPr>
          <a:xfrm>
            <a:off x="533400" y="685800"/>
            <a:ext cx="8229600" cy="3143250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2000" b="1" dirty="0" smtClean="0">
              <a:latin typeface="Arial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1" dirty="0" smtClean="0">
                <a:latin typeface="Arial"/>
              </a:rPr>
              <a:t>Professor George Spence from the University of Victoria and the Dalhousie University for collection and permission to publish the OBS data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 smtClean="0">
                <a:latin typeface="Arial"/>
              </a:rPr>
              <a:t>Ranjan</a:t>
            </a:r>
            <a:r>
              <a:rPr lang="en-US" sz="2000" b="1" dirty="0" smtClean="0">
                <a:latin typeface="Arial"/>
              </a:rPr>
              <a:t> Dash for information and previous work on the field dataset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None/>
            </a:pPr>
            <a:endParaRPr lang="en-US" sz="2000" b="1" dirty="0" smtClean="0">
              <a:latin typeface="Arial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buNone/>
            </a:pPr>
            <a:endParaRPr lang="en-US" sz="2000" b="1" dirty="0" smtClean="0"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DF2D-DC32-4BF7-82EF-9E7D7C62D091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10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7566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314325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600" b="1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7F7F7F"/>
                </a:solidFill>
                <a:latin typeface="Arial"/>
                <a:cs typeface="Arial"/>
              </a:rPr>
              <a:t>Chapter 4: Joint LSRTM of primary and higher-order multiples on 2D synthetic OBN data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rgbClr val="7F7F7F"/>
                </a:solidFill>
                <a:latin typeface="Arial"/>
                <a:cs typeface="Arial"/>
              </a:rPr>
              <a:t>Chapter </a:t>
            </a:r>
            <a:r>
              <a:rPr lang="en-US" sz="1600" b="1" dirty="0">
                <a:solidFill>
                  <a:srgbClr val="7F7F7F"/>
                </a:solidFill>
                <a:latin typeface="Arial"/>
                <a:cs typeface="Arial"/>
              </a:rPr>
              <a:t>2: Joint LSRTM of up- an down-going data on 2D OBN data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latin typeface="Arial"/>
                <a:cs typeface="Arial"/>
              </a:rPr>
              <a:t>Chapter 3: 3D field data applications – the </a:t>
            </a:r>
            <a:r>
              <a:rPr lang="en-US" sz="1600" b="1" dirty="0" err="1">
                <a:latin typeface="Arial"/>
                <a:cs typeface="Arial"/>
              </a:rPr>
              <a:t>Deimos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dataset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Conclusion</a:t>
            </a:r>
            <a:endParaRPr lang="en-US" sz="16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n-US" sz="1600" b="1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b="1" dirty="0" smtClean="0">
              <a:latin typeface="Arial"/>
              <a:cs typeface="Arial"/>
            </a:endParaRPr>
          </a:p>
          <a:p>
            <a:endParaRPr lang="en-US" sz="1600" b="1" dirty="0" smtClean="0">
              <a:latin typeface="Arial"/>
              <a:cs typeface="Arial"/>
            </a:endParaRPr>
          </a:p>
          <a:p>
            <a:pPr>
              <a:buNone/>
            </a:pPr>
            <a:endParaRPr lang="en-US" sz="1600" b="1" dirty="0" smtClean="0">
              <a:latin typeface="Arial"/>
              <a:cs typeface="Arial"/>
            </a:endParaRPr>
          </a:p>
          <a:p>
            <a:pPr lvl="1">
              <a:buNone/>
            </a:pPr>
            <a:endParaRPr lang="en-US" sz="1600" b="1" dirty="0" smtClean="0">
              <a:latin typeface="Arial"/>
              <a:cs typeface="Arial"/>
            </a:endParaRPr>
          </a:p>
          <a:p>
            <a:pPr lvl="1">
              <a:buNone/>
            </a:pPr>
            <a:endParaRPr lang="en-US" sz="1600" b="1" dirty="0" smtClean="0">
              <a:latin typeface="Arial"/>
              <a:cs typeface="Arial"/>
            </a:endParaRP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Presentation overview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10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630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Thesis Overview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6750"/>
            <a:ext cx="8229600" cy="39243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rgbClr val="A6A6A6"/>
                </a:solidFill>
                <a:latin typeface="Arial"/>
                <a:cs typeface="Arial"/>
              </a:rPr>
              <a:t>Chapter 1: Introduction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Chapter 2: Joint LSRTM of up- and down-going data on 2D OBN data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rgbClr val="A6A6A6"/>
                </a:solidFill>
                <a:latin typeface="Arial"/>
                <a:cs typeface="Arial"/>
              </a:rPr>
              <a:t>Chapter 3: 3D field data applications – the </a:t>
            </a:r>
            <a:r>
              <a:rPr lang="en-US" sz="1800" b="1" dirty="0" err="1" smtClean="0">
                <a:solidFill>
                  <a:srgbClr val="A6A6A6"/>
                </a:solidFill>
                <a:latin typeface="Arial"/>
                <a:cs typeface="Arial"/>
              </a:rPr>
              <a:t>Deimos</a:t>
            </a:r>
            <a:r>
              <a:rPr lang="en-US" sz="1800" b="1" dirty="0" smtClean="0">
                <a:solidFill>
                  <a:srgbClr val="A6A6A6"/>
                </a:solidFill>
                <a:latin typeface="Arial"/>
                <a:cs typeface="Arial"/>
              </a:rPr>
              <a:t> dataset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latin typeface="Arial"/>
                <a:cs typeface="Arial"/>
              </a:rPr>
              <a:t>Chapter 4: Joint LSRTM of primary and higher-order multiples </a:t>
            </a:r>
          </a:p>
          <a:p>
            <a:pPr lvl="1">
              <a:lnSpc>
                <a:spcPct val="150000"/>
              </a:lnSpc>
            </a:pPr>
            <a:r>
              <a:rPr lang="en-US" sz="1600" b="1" dirty="0" smtClean="0">
                <a:latin typeface="Arial"/>
                <a:cs typeface="Arial"/>
              </a:rPr>
              <a:t>Theory</a:t>
            </a:r>
          </a:p>
          <a:p>
            <a:pPr lvl="1">
              <a:lnSpc>
                <a:spcPct val="150000"/>
              </a:lnSpc>
            </a:pPr>
            <a:r>
              <a:rPr lang="en-US" sz="1600" b="1" dirty="0" smtClean="0">
                <a:latin typeface="Arial"/>
                <a:cs typeface="Arial"/>
              </a:rPr>
              <a:t>2D Sigsbee2B synthetic example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rgbClr val="A6A6A6"/>
                </a:solidFill>
                <a:latin typeface="Arial"/>
                <a:cs typeface="Arial"/>
              </a:rPr>
              <a:t>Chapter 5: 3D synthetic data example (under construction)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rgbClr val="A6A6A6"/>
                </a:solidFill>
                <a:latin typeface="Arial"/>
                <a:cs typeface="Arial"/>
              </a:rPr>
              <a:t>Chapter 6: Conclusion</a:t>
            </a:r>
          </a:p>
        </p:txBody>
      </p:sp>
    </p:spTree>
    <p:extLst>
      <p:ext uri="{BB962C8B-B14F-4D97-AF65-F5344CB8AC3E}">
        <p14:creationId xmlns:p14="http://schemas.microsoft.com/office/powerpoint/2010/main" val="3651514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26289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sz="2400" b="1" dirty="0" smtClean="0">
              <a:latin typeface="Arial"/>
            </a:endParaRPr>
          </a:p>
          <a:p>
            <a:r>
              <a:rPr lang="en-US" sz="2400" b="1" dirty="0" smtClean="0">
                <a:latin typeface="Arial"/>
              </a:rPr>
              <a:t>Survey geometry</a:t>
            </a:r>
          </a:p>
          <a:p>
            <a:r>
              <a:rPr lang="en-US" sz="2400" b="1" dirty="0" smtClean="0">
                <a:latin typeface="Arial"/>
              </a:rPr>
              <a:t>Imaging challenges</a:t>
            </a:r>
          </a:p>
          <a:p>
            <a:pPr lvl="1"/>
            <a:r>
              <a:rPr lang="en-US" b="1" dirty="0" smtClean="0">
                <a:latin typeface="Arial"/>
              </a:rPr>
              <a:t>Salt Dimming (SEP 149)</a:t>
            </a:r>
          </a:p>
          <a:p>
            <a:pPr lvl="1"/>
            <a:r>
              <a:rPr lang="en-US" b="1" dirty="0" smtClean="0">
                <a:latin typeface="Arial"/>
              </a:rPr>
              <a:t>Data reweighting </a:t>
            </a:r>
          </a:p>
          <a:p>
            <a:pPr lvl="1"/>
            <a:r>
              <a:rPr lang="en-US" b="1" dirty="0" smtClean="0">
                <a:latin typeface="Arial"/>
              </a:rPr>
              <a:t>Shot-gather angle domain noise filtering (SEP 152)</a:t>
            </a:r>
          </a:p>
          <a:p>
            <a:r>
              <a:rPr lang="en-US" sz="2400" b="1" dirty="0" smtClean="0">
                <a:latin typeface="Arial"/>
              </a:rPr>
              <a:t>Inversion results</a:t>
            </a:r>
          </a:p>
          <a:p>
            <a:endParaRPr lang="en-US" sz="2400" b="1" dirty="0" smtClean="0">
              <a:latin typeface="Arial"/>
            </a:endParaRPr>
          </a:p>
          <a:p>
            <a:pPr>
              <a:buNone/>
            </a:pPr>
            <a:endParaRPr lang="en-US" sz="2400" b="1" dirty="0" smtClean="0">
              <a:latin typeface="Arial"/>
            </a:endParaRPr>
          </a:p>
          <a:p>
            <a:pPr lvl="1">
              <a:buNone/>
            </a:pPr>
            <a:endParaRPr lang="en-US" b="1" dirty="0" smtClean="0">
              <a:latin typeface="Arial"/>
            </a:endParaRPr>
          </a:p>
          <a:p>
            <a:pPr lvl="1">
              <a:buNone/>
            </a:pPr>
            <a:endParaRPr lang="en-US" b="1" dirty="0" smtClean="0">
              <a:latin typeface="Arial"/>
            </a:endParaRP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Arial Black"/>
                <a:cs typeface="Arial Black"/>
              </a:rPr>
              <a:t>Chapter 3: 3D field data applications – the </a:t>
            </a:r>
            <a:r>
              <a:rPr lang="en-US" sz="2000" dirty="0" err="1">
                <a:solidFill>
                  <a:schemeClr val="tx1"/>
                </a:solidFill>
                <a:latin typeface="Arial Black"/>
                <a:cs typeface="Arial Black"/>
              </a:rPr>
              <a:t>Deimos</a:t>
            </a:r>
            <a:r>
              <a:rPr lang="en-US" sz="2000" dirty="0">
                <a:solidFill>
                  <a:schemeClr val="tx1"/>
                </a:solidFill>
                <a:latin typeface="Arial Black"/>
                <a:cs typeface="Arial Black"/>
              </a:rPr>
              <a:t> dataset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10" name="Content Placeholder 19"/>
          <p:cNvSpPr txBox="1">
            <a:spLocks/>
          </p:cNvSpPr>
          <p:nvPr/>
        </p:nvSpPr>
        <p:spPr>
          <a:xfrm>
            <a:off x="457200" y="857250"/>
            <a:ext cx="8229600" cy="31432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26289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sz="2400" b="1" dirty="0" smtClean="0">
              <a:latin typeface="Arial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Survey geometry</a:t>
            </a:r>
          </a:p>
          <a:p>
            <a:r>
              <a:rPr lang="en-US" sz="2400" b="1" dirty="0" smtClean="0">
                <a:latin typeface="Arial"/>
              </a:rPr>
              <a:t>Imaging challenges</a:t>
            </a:r>
          </a:p>
          <a:p>
            <a:pPr lvl="1"/>
            <a:r>
              <a:rPr lang="en-US" b="1" dirty="0" smtClean="0">
                <a:latin typeface="Arial"/>
              </a:rPr>
              <a:t>Salt Dimming (SEP 149)</a:t>
            </a:r>
          </a:p>
          <a:p>
            <a:pPr lvl="1"/>
            <a:r>
              <a:rPr lang="en-US" b="1" dirty="0" smtClean="0">
                <a:latin typeface="Arial"/>
              </a:rPr>
              <a:t>Data reweighting </a:t>
            </a:r>
          </a:p>
          <a:p>
            <a:pPr lvl="1"/>
            <a:r>
              <a:rPr lang="en-US" b="1" dirty="0" smtClean="0">
                <a:latin typeface="Arial"/>
              </a:rPr>
              <a:t>Shot-gather angle domain noise filtering (SEP 152)</a:t>
            </a:r>
          </a:p>
          <a:p>
            <a:r>
              <a:rPr lang="en-US" sz="2400" b="1" dirty="0" smtClean="0">
                <a:latin typeface="Arial"/>
              </a:rPr>
              <a:t>Inversion results</a:t>
            </a:r>
          </a:p>
          <a:p>
            <a:endParaRPr lang="en-US" sz="2400" b="1" dirty="0" smtClean="0">
              <a:latin typeface="Arial"/>
            </a:endParaRPr>
          </a:p>
          <a:p>
            <a:pPr>
              <a:buNone/>
            </a:pPr>
            <a:endParaRPr lang="en-US" sz="2400" b="1" dirty="0" smtClean="0">
              <a:latin typeface="Arial"/>
            </a:endParaRPr>
          </a:p>
          <a:p>
            <a:pPr lvl="1">
              <a:buNone/>
            </a:pPr>
            <a:endParaRPr lang="en-US" b="1" dirty="0" smtClean="0">
              <a:latin typeface="Arial"/>
            </a:endParaRPr>
          </a:p>
          <a:p>
            <a:pPr lvl="1">
              <a:buNone/>
            </a:pPr>
            <a:endParaRPr lang="en-US" b="1" dirty="0" smtClean="0">
              <a:latin typeface="Arial"/>
            </a:endParaRP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Arial Black"/>
                <a:cs typeface="Arial Black"/>
              </a:rPr>
              <a:t>Chapter 3: 3D field data applications – the </a:t>
            </a:r>
            <a:r>
              <a:rPr lang="en-US" sz="2000" dirty="0" err="1">
                <a:solidFill>
                  <a:schemeClr val="tx1"/>
                </a:solidFill>
                <a:latin typeface="Arial Black"/>
                <a:cs typeface="Arial Black"/>
              </a:rPr>
              <a:t>Deimos</a:t>
            </a:r>
            <a:r>
              <a:rPr lang="en-US" sz="2000" dirty="0">
                <a:solidFill>
                  <a:schemeClr val="tx1"/>
                </a:solidFill>
                <a:latin typeface="Arial Black"/>
                <a:cs typeface="Arial Black"/>
              </a:rPr>
              <a:t> dataset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10" name="Content Placeholder 19"/>
          <p:cNvSpPr txBox="1">
            <a:spLocks/>
          </p:cNvSpPr>
          <p:nvPr/>
        </p:nvSpPr>
        <p:spPr>
          <a:xfrm>
            <a:off x="457200" y="857250"/>
            <a:ext cx="8229600" cy="31432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7276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8" descr="\\Houicvfc008\Mandy.M.Wong$\Cached\My Documents\FinalPresent\Fig\VDeimos2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628900"/>
            <a:ext cx="3810000" cy="230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5" name="Picture 26" descr="\\Houicvfc008\Mandy.M.Wong$\cached\My Documents\FinalPresent\Fig\Deimospo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228600"/>
            <a:ext cx="6032500" cy="254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4648200" y="2971811"/>
            <a:ext cx="4038600" cy="192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Clr>
                <a:srgbClr val="C00000"/>
              </a:buClr>
              <a:buFont typeface="Arial"/>
              <a:buChar char="•"/>
            </a:pPr>
            <a:r>
              <a:rPr lang="en-US" sz="1400" b="1" dirty="0"/>
              <a:t> </a:t>
            </a:r>
            <a:r>
              <a:rPr lang="en-US" sz="1400" b="1" dirty="0" smtClean="0"/>
              <a:t>16 3-components OBN nodes + hydrophone</a:t>
            </a:r>
          </a:p>
          <a:p>
            <a:pPr algn="l">
              <a:spcBef>
                <a:spcPct val="50000"/>
              </a:spcBef>
              <a:buClr>
                <a:srgbClr val="C00000"/>
              </a:buClr>
              <a:buFont typeface="Arial"/>
              <a:buChar char="•"/>
            </a:pPr>
            <a:r>
              <a:rPr lang="en-US" sz="1400" b="1" dirty="0" smtClean="0"/>
              <a:t>Source: </a:t>
            </a:r>
            <a:r>
              <a:rPr lang="en-US" sz="1400" b="1" dirty="0" err="1" smtClean="0"/>
              <a:t>dsx</a:t>
            </a:r>
            <a:r>
              <a:rPr lang="en-US" sz="1400" b="1" dirty="0" smtClean="0"/>
              <a:t>=</a:t>
            </a:r>
            <a:r>
              <a:rPr lang="en-US" sz="1400" b="1" dirty="0" err="1" smtClean="0"/>
              <a:t>dsy</a:t>
            </a:r>
            <a:r>
              <a:rPr lang="en-US" sz="1400" b="1" dirty="0" smtClean="0"/>
              <a:t>=50m (15 shot lines)</a:t>
            </a:r>
          </a:p>
          <a:p>
            <a:pPr algn="l">
              <a:spcBef>
                <a:spcPct val="50000"/>
              </a:spcBef>
              <a:buClr>
                <a:srgbClr val="C00000"/>
              </a:buClr>
              <a:buFont typeface="Arial"/>
              <a:buChar char="•"/>
            </a:pPr>
            <a:r>
              <a:rPr lang="en-US" sz="1400" b="1" dirty="0" smtClean="0"/>
              <a:t>Receivers: </a:t>
            </a:r>
            <a:r>
              <a:rPr lang="en-US" sz="1400" b="1" dirty="0" err="1" smtClean="0"/>
              <a:t>drx</a:t>
            </a:r>
            <a:r>
              <a:rPr lang="en-US" sz="1400" b="1" dirty="0" smtClean="0"/>
              <a:t>=400m</a:t>
            </a:r>
          </a:p>
          <a:p>
            <a:pPr algn="l">
              <a:spcBef>
                <a:spcPct val="50000"/>
              </a:spcBef>
              <a:buClr>
                <a:srgbClr val="C00000"/>
              </a:buClr>
              <a:buFont typeface="Arial"/>
              <a:buChar char="•"/>
            </a:pPr>
            <a:r>
              <a:rPr lang="en-US" sz="1400" b="1" dirty="0" smtClean="0"/>
              <a:t>Areal span: 800m X 12km</a:t>
            </a:r>
          </a:p>
          <a:p>
            <a:pPr algn="l">
              <a:spcBef>
                <a:spcPct val="50000"/>
              </a:spcBef>
              <a:buClr>
                <a:srgbClr val="C00000"/>
              </a:buClr>
              <a:buFont typeface="Arial"/>
              <a:buChar char="•"/>
            </a:pPr>
            <a:r>
              <a:rPr lang="en-US" sz="1400" b="1" dirty="0" smtClean="0"/>
              <a:t>Seabed ~ 1km deep</a:t>
            </a:r>
          </a:p>
          <a:p>
            <a:pPr algn="l">
              <a:spcBef>
                <a:spcPct val="50000"/>
              </a:spcBef>
              <a:buClr>
                <a:srgbClr val="C00000"/>
              </a:buClr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32951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8" descr="\\Houicvfc008\Mandy.M.Wong$\Cached\My Documents\FinalPresent\Fig\VDeimos2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628900"/>
            <a:ext cx="3810000" cy="230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5" name="Picture 26" descr="\\Houicvfc008\Mandy.M.Wong$\cached\My Documents\FinalPresent\Fig\Deimospo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00160"/>
            <a:ext cx="9144000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4648200" y="2971811"/>
            <a:ext cx="4038600" cy="192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Clr>
                <a:srgbClr val="C00000"/>
              </a:buClr>
              <a:buFont typeface="Arial"/>
              <a:buChar char="•"/>
            </a:pPr>
            <a:r>
              <a:rPr lang="en-US" sz="1400" b="1" dirty="0"/>
              <a:t> </a:t>
            </a:r>
            <a:r>
              <a:rPr lang="en-US" sz="1400" b="1" dirty="0" smtClean="0"/>
              <a:t>16 3-components OBN nodes + hydrophone</a:t>
            </a:r>
          </a:p>
          <a:p>
            <a:pPr algn="l">
              <a:spcBef>
                <a:spcPct val="50000"/>
              </a:spcBef>
              <a:buClr>
                <a:srgbClr val="C00000"/>
              </a:buClr>
              <a:buFont typeface="Arial"/>
              <a:buChar char="•"/>
            </a:pPr>
            <a:r>
              <a:rPr lang="en-US" sz="1400" b="1" dirty="0" smtClean="0"/>
              <a:t>Source: </a:t>
            </a:r>
            <a:r>
              <a:rPr lang="en-US" sz="1400" b="1" dirty="0" err="1" smtClean="0"/>
              <a:t>dsx</a:t>
            </a:r>
            <a:r>
              <a:rPr lang="en-US" sz="1400" b="1" dirty="0" smtClean="0"/>
              <a:t>=</a:t>
            </a:r>
            <a:r>
              <a:rPr lang="en-US" sz="1400" b="1" dirty="0" err="1" smtClean="0"/>
              <a:t>dsy</a:t>
            </a:r>
            <a:r>
              <a:rPr lang="en-US" sz="1400" b="1" dirty="0" smtClean="0"/>
              <a:t>=50m (15 shot lines)</a:t>
            </a:r>
          </a:p>
          <a:p>
            <a:pPr algn="l">
              <a:spcBef>
                <a:spcPct val="50000"/>
              </a:spcBef>
              <a:buClr>
                <a:srgbClr val="C00000"/>
              </a:buClr>
              <a:buFont typeface="Arial"/>
              <a:buChar char="•"/>
            </a:pPr>
            <a:r>
              <a:rPr lang="en-US" sz="1400" b="1" dirty="0" smtClean="0"/>
              <a:t>Receivers: </a:t>
            </a:r>
            <a:r>
              <a:rPr lang="en-US" sz="1400" b="1" dirty="0" err="1" smtClean="0"/>
              <a:t>drx</a:t>
            </a:r>
            <a:r>
              <a:rPr lang="en-US" sz="1400" b="1" dirty="0" smtClean="0"/>
              <a:t>=400m</a:t>
            </a:r>
          </a:p>
          <a:p>
            <a:pPr algn="l">
              <a:spcBef>
                <a:spcPct val="50000"/>
              </a:spcBef>
              <a:buClr>
                <a:srgbClr val="C00000"/>
              </a:buClr>
              <a:buFont typeface="Arial"/>
              <a:buChar char="•"/>
            </a:pPr>
            <a:r>
              <a:rPr lang="en-US" sz="1400" b="1" dirty="0" smtClean="0"/>
              <a:t>Areal span: 800m X 12km</a:t>
            </a:r>
          </a:p>
          <a:p>
            <a:pPr algn="l">
              <a:spcBef>
                <a:spcPct val="50000"/>
              </a:spcBef>
              <a:buClr>
                <a:srgbClr val="C00000"/>
              </a:buClr>
              <a:buFont typeface="Arial"/>
              <a:buChar char="•"/>
            </a:pPr>
            <a:r>
              <a:rPr lang="en-US" sz="1400" b="1" dirty="0" smtClean="0"/>
              <a:t>Seabed ~ 1km deep</a:t>
            </a:r>
          </a:p>
          <a:p>
            <a:pPr algn="l">
              <a:spcBef>
                <a:spcPct val="50000"/>
              </a:spcBef>
              <a:buClr>
                <a:srgbClr val="C00000"/>
              </a:buClr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871402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Arial Black"/>
                <a:cs typeface="Arial Black"/>
              </a:rPr>
              <a:t>Chapter 3: 3D field data applications – the </a:t>
            </a:r>
            <a:r>
              <a:rPr lang="en-US" sz="2000" dirty="0" err="1">
                <a:solidFill>
                  <a:schemeClr val="tx1"/>
                </a:solidFill>
                <a:latin typeface="Arial Black"/>
                <a:cs typeface="Arial Black"/>
              </a:rPr>
              <a:t>Deimos</a:t>
            </a:r>
            <a:r>
              <a:rPr lang="en-US" sz="2000" dirty="0">
                <a:solidFill>
                  <a:schemeClr val="tx1"/>
                </a:solidFill>
                <a:latin typeface="Arial Black"/>
                <a:cs typeface="Arial Black"/>
              </a:rPr>
              <a:t> dataset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26289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sz="2400" b="1" dirty="0" smtClean="0">
              <a:latin typeface="Arial"/>
            </a:endParaRPr>
          </a:p>
          <a:p>
            <a:r>
              <a:rPr lang="en-US" sz="2400" b="1" dirty="0" smtClean="0">
                <a:latin typeface="Arial"/>
              </a:rPr>
              <a:t>Survey geometry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Improvements to the LSRTM algorithm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Arial"/>
              </a:rPr>
              <a:t>Salt Dimming (SEP 149)</a:t>
            </a:r>
          </a:p>
          <a:p>
            <a:pPr lvl="1"/>
            <a:r>
              <a:rPr lang="en-US" b="1" dirty="0" smtClean="0">
                <a:latin typeface="Arial"/>
              </a:rPr>
              <a:t>Data reweighting (SEP 150) </a:t>
            </a:r>
          </a:p>
          <a:p>
            <a:pPr lvl="1"/>
            <a:r>
              <a:rPr lang="en-US" b="1" dirty="0" smtClean="0">
                <a:latin typeface="Arial"/>
              </a:rPr>
              <a:t>Shot-gather angle domain noise filtering (SEP 152)</a:t>
            </a:r>
          </a:p>
          <a:p>
            <a:r>
              <a:rPr lang="en-US" sz="2400" b="1" dirty="0" smtClean="0">
                <a:latin typeface="Arial"/>
              </a:rPr>
              <a:t>Inversion results</a:t>
            </a:r>
          </a:p>
          <a:p>
            <a:endParaRPr lang="en-US" sz="2400" b="1" dirty="0" smtClean="0">
              <a:latin typeface="Arial"/>
            </a:endParaRPr>
          </a:p>
          <a:p>
            <a:pPr>
              <a:buNone/>
            </a:pPr>
            <a:endParaRPr lang="en-US" sz="2400" b="1" dirty="0" smtClean="0">
              <a:latin typeface="Arial"/>
            </a:endParaRPr>
          </a:p>
          <a:p>
            <a:pPr lvl="1">
              <a:buNone/>
            </a:pPr>
            <a:endParaRPr lang="en-US" b="1" dirty="0" smtClean="0">
              <a:latin typeface="Arial"/>
            </a:endParaRPr>
          </a:p>
          <a:p>
            <a:pPr lvl="1">
              <a:buNone/>
            </a:pPr>
            <a:endParaRPr lang="en-US" b="1" dirty="0" smtClean="0"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10" name="Content Placeholder 19"/>
          <p:cNvSpPr txBox="1">
            <a:spLocks/>
          </p:cNvSpPr>
          <p:nvPr/>
        </p:nvSpPr>
        <p:spPr>
          <a:xfrm>
            <a:off x="457200" y="857250"/>
            <a:ext cx="8229600" cy="31432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583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4-05-30 at 4.50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070350"/>
            <a:ext cx="307086" cy="247650"/>
          </a:xfrm>
          <a:prstGeom prst="rect">
            <a:avLst/>
          </a:prstGeom>
        </p:spPr>
      </p:pic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  <a:latin typeface="Arial Black"/>
                <a:cs typeface="Arial Black"/>
              </a:rPr>
              <a:t>Forward modeling in LSM</a:t>
            </a:r>
            <a:endParaRPr lang="en-US" sz="32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533400" y="685800"/>
            <a:ext cx="8229600" cy="285750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1800"/>
              </a:spcAft>
              <a:buNone/>
            </a:pPr>
            <a:r>
              <a:rPr lang="en-US" sz="2000" b="1" dirty="0" smtClean="0">
                <a:latin typeface="Arial"/>
              </a:rPr>
              <a:t>The forward modeling operator is linearized with respect to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2" name="Picture 1" descr="Screen shot 2014-05-27 at 8.39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23950"/>
            <a:ext cx="5702300" cy="153233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33600" y="2952750"/>
            <a:ext cx="4788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Linearized forward modeling operator</a:t>
            </a:r>
            <a:endParaRPr lang="en-US" sz="2000" b="1" dirty="0"/>
          </a:p>
        </p:txBody>
      </p:sp>
      <p:pic>
        <p:nvPicPr>
          <p:cNvPr id="18" name="Picture 17" descr="Picture 1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957" y="2959100"/>
            <a:ext cx="485615" cy="33655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159776" y="3930590"/>
            <a:ext cx="2564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 smtClean="0"/>
              <a:t>Migration slowness</a:t>
            </a:r>
            <a:endParaRPr lang="en-US" sz="2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146300" y="4457640"/>
            <a:ext cx="2279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Background data</a:t>
            </a:r>
            <a:endParaRPr lang="en-US" sz="2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2139950" y="3429000"/>
            <a:ext cx="1941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Synthetic data</a:t>
            </a:r>
            <a:endParaRPr lang="en-US" sz="2000" b="1" dirty="0"/>
          </a:p>
        </p:txBody>
      </p:sp>
      <p:pic>
        <p:nvPicPr>
          <p:cNvPr id="33" name="Picture 32" descr="Screen shot 2014-05-27 at 8.42.1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3467100"/>
            <a:ext cx="685800" cy="349494"/>
          </a:xfrm>
          <a:prstGeom prst="rect">
            <a:avLst/>
          </a:prstGeom>
        </p:spPr>
      </p:pic>
      <p:pic>
        <p:nvPicPr>
          <p:cNvPr id="3" name="Picture 2" descr="Screen shot 2014-05-30 at 3.19.3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487416"/>
            <a:ext cx="698500" cy="389384"/>
          </a:xfrm>
          <a:prstGeom prst="rect">
            <a:avLst/>
          </a:prstGeom>
        </p:spPr>
      </p:pic>
      <p:pic>
        <p:nvPicPr>
          <p:cNvPr id="10" name="Picture 9" descr="Screen shot 2014-05-30 at 4.52.49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709930"/>
            <a:ext cx="330200" cy="19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26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5-29 at 11.35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99" y="1123951"/>
            <a:ext cx="6890801" cy="1295399"/>
          </a:xfrm>
          <a:prstGeom prst="rect">
            <a:avLst/>
          </a:prstGeom>
        </p:spPr>
      </p:pic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  <a:latin typeface="Arial Black"/>
                <a:cs typeface="Arial Black"/>
              </a:rPr>
              <a:t>LSM objective function</a:t>
            </a:r>
            <a:endParaRPr lang="en-US" sz="32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533400" y="685800"/>
            <a:ext cx="8229600" cy="285750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1800"/>
              </a:spcAft>
              <a:buNone/>
            </a:pPr>
            <a:r>
              <a:rPr lang="en-US" sz="2000" b="1" dirty="0" smtClean="0">
                <a:latin typeface="Arial"/>
              </a:rPr>
              <a:t>The forward modeling operator is linearized with respect to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48200" y="1714500"/>
            <a:ext cx="2667000" cy="742950"/>
          </a:xfrm>
          <a:prstGeom prst="rect">
            <a:avLst/>
          </a:prstGeom>
          <a:noFill/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24040" y="2670810"/>
            <a:ext cx="1813680" cy="369332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Perturbed data</a:t>
            </a:r>
            <a:endParaRPr lang="en-US" b="1" dirty="0"/>
          </a:p>
        </p:txBody>
      </p:sp>
      <p:cxnSp>
        <p:nvCxnSpPr>
          <p:cNvPr id="24" name="Elbow Connector 23"/>
          <p:cNvCxnSpPr>
            <a:stCxn id="16" idx="1"/>
          </p:cNvCxnSpPr>
          <p:nvPr/>
        </p:nvCxnSpPr>
        <p:spPr>
          <a:xfrm rot="10800000">
            <a:off x="6085840" y="2499392"/>
            <a:ext cx="838200" cy="356084"/>
          </a:xfrm>
          <a:prstGeom prst="bentConnector3">
            <a:avLst>
              <a:gd name="adj1" fmla="val 100000"/>
            </a:avLst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524500" y="3435350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Observed data</a:t>
            </a:r>
            <a:endParaRPr lang="en-US" sz="2000" b="1" dirty="0"/>
          </a:p>
        </p:txBody>
      </p:sp>
      <p:pic>
        <p:nvPicPr>
          <p:cNvPr id="5" name="Picture 4" descr="Screen shot 2014-05-27 at 8.42.1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473450"/>
            <a:ext cx="609600" cy="350196"/>
          </a:xfrm>
          <a:prstGeom prst="rect">
            <a:avLst/>
          </a:prstGeom>
        </p:spPr>
      </p:pic>
      <p:pic>
        <p:nvPicPr>
          <p:cNvPr id="21" name="Picture 20" descr="Screen shot 2014-05-30 at 4.50.4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070350"/>
            <a:ext cx="307086" cy="24765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133600" y="2952750"/>
            <a:ext cx="4788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Linearized forward modeling operator</a:t>
            </a:r>
            <a:endParaRPr lang="en-US" sz="2000" b="1" dirty="0"/>
          </a:p>
        </p:txBody>
      </p:sp>
      <p:pic>
        <p:nvPicPr>
          <p:cNvPr id="27" name="Picture 26" descr="Picture 1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957" y="2959100"/>
            <a:ext cx="485615" cy="33655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159776" y="3930590"/>
            <a:ext cx="2564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 smtClean="0"/>
              <a:t>Migration slowness</a:t>
            </a:r>
            <a:endParaRPr lang="en-US" sz="2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146300" y="4457640"/>
            <a:ext cx="2279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Background data</a:t>
            </a:r>
            <a:endParaRPr lang="en-US" sz="2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2139950" y="3429000"/>
            <a:ext cx="1941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Synthetic data</a:t>
            </a:r>
            <a:endParaRPr lang="en-US" sz="2000" b="1" dirty="0"/>
          </a:p>
        </p:txBody>
      </p:sp>
      <p:pic>
        <p:nvPicPr>
          <p:cNvPr id="35" name="Picture 34" descr="Screen shot 2014-05-27 at 8.42.1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3467100"/>
            <a:ext cx="685800" cy="349494"/>
          </a:xfrm>
          <a:prstGeom prst="rect">
            <a:avLst/>
          </a:prstGeom>
        </p:spPr>
      </p:pic>
      <p:pic>
        <p:nvPicPr>
          <p:cNvPr id="36" name="Picture 35" descr="Screen shot 2014-05-30 at 3.19.33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487416"/>
            <a:ext cx="698500" cy="38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44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7630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LSRTM with salt dimming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04552" y="2097985"/>
            <a:ext cx="6520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/>
              <a:t>data weighting function that down-weights the salt reflection energy.</a:t>
            </a:r>
            <a:endParaRPr lang="en-US" sz="2000" b="1" dirty="0"/>
          </a:p>
        </p:txBody>
      </p:sp>
      <p:sp>
        <p:nvSpPr>
          <p:cNvPr id="8" name="Content Placeholder 19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74295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Get the most out of as few iterations as possible while addressing the background data problem</a:t>
            </a:r>
          </a:p>
          <a:p>
            <a:endParaRPr lang="en-US" sz="2000" b="1" dirty="0" smtClean="0">
              <a:latin typeface="Arial"/>
              <a:cs typeface="Arial"/>
            </a:endParaRPr>
          </a:p>
          <a:p>
            <a:pPr lvl="1">
              <a:buNone/>
            </a:pPr>
            <a:endParaRPr lang="en-US" sz="2000" b="1" dirty="0" smtClean="0">
              <a:latin typeface="Arial"/>
            </a:endParaRPr>
          </a:p>
          <a:p>
            <a:pPr lvl="1">
              <a:buNone/>
            </a:pPr>
            <a:endParaRPr lang="en-US" sz="2000" b="1" dirty="0" smtClean="0">
              <a:latin typeface="Arial"/>
            </a:endParaRPr>
          </a:p>
        </p:txBody>
      </p:sp>
      <p:pic>
        <p:nvPicPr>
          <p:cNvPr id="2" name="Picture 1" descr="Screen shot 2014-05-23 at 2.12.3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819150"/>
            <a:ext cx="5359400" cy="723900"/>
          </a:xfrm>
          <a:prstGeom prst="rect">
            <a:avLst/>
          </a:prstGeom>
        </p:spPr>
      </p:pic>
      <p:pic>
        <p:nvPicPr>
          <p:cNvPr id="3" name="Picture 2" descr="Screen shot 2014-05-23 at 2.13.2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014702"/>
            <a:ext cx="660400" cy="4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97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26289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sz="2400" b="1" dirty="0" smtClean="0">
              <a:latin typeface="Arial"/>
            </a:endParaRPr>
          </a:p>
          <a:p>
            <a:r>
              <a:rPr lang="en-US" sz="2400" b="1" dirty="0" smtClean="0">
                <a:latin typeface="Arial"/>
              </a:rPr>
              <a:t>Survey geometry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Improvements to the LSRTM algorithms</a:t>
            </a:r>
          </a:p>
          <a:p>
            <a:pPr lvl="1"/>
            <a:r>
              <a:rPr lang="en-US" b="1" dirty="0" smtClean="0">
                <a:latin typeface="Arial"/>
              </a:rPr>
              <a:t>Salt Dimming (SEP 149)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Arial"/>
              </a:rPr>
              <a:t>Data reweighting (SEP 150) </a:t>
            </a:r>
          </a:p>
          <a:p>
            <a:pPr lvl="1"/>
            <a:r>
              <a:rPr lang="en-US" b="1" dirty="0" smtClean="0">
                <a:latin typeface="Arial"/>
              </a:rPr>
              <a:t>Shot-gather angle domain noise filtering (SEP 152)</a:t>
            </a:r>
          </a:p>
          <a:p>
            <a:r>
              <a:rPr lang="en-US" sz="2400" b="1" dirty="0" smtClean="0">
                <a:latin typeface="Arial"/>
              </a:rPr>
              <a:t>Inversion results</a:t>
            </a:r>
          </a:p>
          <a:p>
            <a:endParaRPr lang="en-US" sz="2400" b="1" dirty="0" smtClean="0">
              <a:latin typeface="Arial"/>
            </a:endParaRPr>
          </a:p>
          <a:p>
            <a:pPr>
              <a:buNone/>
            </a:pPr>
            <a:endParaRPr lang="en-US" sz="2400" b="1" dirty="0" smtClean="0">
              <a:latin typeface="Arial"/>
            </a:endParaRPr>
          </a:p>
          <a:p>
            <a:pPr lvl="1">
              <a:buNone/>
            </a:pPr>
            <a:endParaRPr lang="en-US" b="1" dirty="0" smtClean="0">
              <a:latin typeface="Arial"/>
            </a:endParaRPr>
          </a:p>
          <a:p>
            <a:pPr lvl="1">
              <a:buNone/>
            </a:pPr>
            <a:endParaRPr lang="en-US" b="1" dirty="0" smtClean="0">
              <a:latin typeface="Arial"/>
            </a:endParaRP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Arial Black"/>
                <a:cs typeface="Arial Black"/>
              </a:rPr>
              <a:t>Chapter 3: 3D field data applications – the </a:t>
            </a:r>
            <a:r>
              <a:rPr lang="en-US" sz="2000" dirty="0" err="1">
                <a:solidFill>
                  <a:schemeClr val="tx1"/>
                </a:solidFill>
                <a:latin typeface="Arial Black"/>
                <a:cs typeface="Arial Black"/>
              </a:rPr>
              <a:t>Deimos</a:t>
            </a:r>
            <a:r>
              <a:rPr lang="en-US" sz="2000" dirty="0">
                <a:solidFill>
                  <a:schemeClr val="tx1"/>
                </a:solidFill>
                <a:latin typeface="Arial Black"/>
                <a:cs typeface="Arial Black"/>
              </a:rPr>
              <a:t> dataset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10" name="Content Placeholder 19"/>
          <p:cNvSpPr txBox="1">
            <a:spLocks/>
          </p:cNvSpPr>
          <p:nvPr/>
        </p:nvSpPr>
        <p:spPr>
          <a:xfrm>
            <a:off x="457200" y="857250"/>
            <a:ext cx="8229600" cy="31432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583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914400" y="2640067"/>
            <a:ext cx="56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and</a:t>
            </a:r>
            <a:endParaRPr lang="en-US" dirty="0"/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D0D0D"/>
                </a:solidFill>
                <a:latin typeface="Arial Black"/>
                <a:cs typeface="Arial Black"/>
              </a:rPr>
              <a:t>Objective function with data-reweighting</a:t>
            </a:r>
            <a:endParaRPr lang="en-US" sz="28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10" name="Content Placeholder 19"/>
          <p:cNvSpPr txBox="1">
            <a:spLocks/>
          </p:cNvSpPr>
          <p:nvPr/>
        </p:nvSpPr>
        <p:spPr>
          <a:xfrm>
            <a:off x="457200" y="857250"/>
            <a:ext cx="8229600" cy="31432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Screen shot 2014-05-23 at 2.19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66" y="2640067"/>
            <a:ext cx="462334" cy="374650"/>
          </a:xfrm>
          <a:prstGeom prst="rect">
            <a:avLst/>
          </a:prstGeom>
        </p:spPr>
      </p:pic>
      <p:pic>
        <p:nvPicPr>
          <p:cNvPr id="7" name="Picture 6" descr="Screen shot 2014-05-23 at 2.19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640067"/>
            <a:ext cx="486383" cy="381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37890" y="2640067"/>
            <a:ext cx="592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D</a:t>
            </a:r>
            <a:r>
              <a:rPr lang="en-US" dirty="0" smtClean="0"/>
              <a:t>ata weightings that emphasize poorly illuminated areas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537890" y="3337535"/>
            <a:ext cx="422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Iteration number to perform reweighting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81000" y="678418"/>
            <a:ext cx="7293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When using iterative inversion, we can reweight the objective function</a:t>
            </a:r>
            <a:endParaRPr lang="en-US" dirty="0"/>
          </a:p>
        </p:txBody>
      </p:sp>
      <p:pic>
        <p:nvPicPr>
          <p:cNvPr id="3" name="Picture 2" descr="Screen shot 2014-05-27 at 8.48.5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1815"/>
            <a:ext cx="9144000" cy="952735"/>
          </a:xfrm>
          <a:prstGeom prst="rect">
            <a:avLst/>
          </a:prstGeom>
        </p:spPr>
      </p:pic>
      <p:pic>
        <p:nvPicPr>
          <p:cNvPr id="17" name="Picture 3" descr="zwart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Screen shot 2014-05-30 at 4.56.1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3431721"/>
            <a:ext cx="508000" cy="25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78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Presentation overview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314325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600" b="1" dirty="0" smtClean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latin typeface="Arial"/>
                <a:cs typeface="Arial"/>
              </a:rPr>
              <a:t>Chapter 4: Joint LSRTM of primary and higher-order multiples on 2D synthetic OBN data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Chapter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2: Joint LSRTM of up- an down-going data on 2D OBN data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Chapter 3: 3D field data applications – the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Deimos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dataset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Conclusion</a:t>
            </a:r>
            <a:endParaRPr lang="en-US" sz="16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n-US" sz="1600" b="1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b="1" dirty="0" smtClean="0">
              <a:latin typeface="Arial"/>
              <a:cs typeface="Arial"/>
            </a:endParaRPr>
          </a:p>
          <a:p>
            <a:endParaRPr lang="en-US" sz="1600" b="1" dirty="0" smtClean="0">
              <a:latin typeface="Arial"/>
              <a:cs typeface="Arial"/>
            </a:endParaRPr>
          </a:p>
          <a:p>
            <a:pPr>
              <a:buNone/>
            </a:pPr>
            <a:endParaRPr lang="en-US" sz="1600" b="1" dirty="0" smtClean="0">
              <a:latin typeface="Arial"/>
              <a:cs typeface="Arial"/>
            </a:endParaRPr>
          </a:p>
          <a:p>
            <a:pPr lvl="1">
              <a:buNone/>
            </a:pPr>
            <a:endParaRPr lang="en-US" sz="1600" b="1" dirty="0" smtClean="0">
              <a:latin typeface="Arial"/>
              <a:cs typeface="Arial"/>
            </a:endParaRPr>
          </a:p>
          <a:p>
            <a:pPr lvl="1">
              <a:buNone/>
            </a:pPr>
            <a:endParaRPr lang="en-US" sz="1600" b="1" dirty="0" smtClean="0">
              <a:latin typeface="Arial"/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2435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6561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D0D0D"/>
                </a:solidFill>
                <a:latin typeface="Arial Black"/>
                <a:cs typeface="Arial Black"/>
              </a:rPr>
              <a:t>Data-reweighting</a:t>
            </a:r>
            <a:endParaRPr lang="en-US" sz="28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10" name="Content Placeholder 19"/>
          <p:cNvSpPr txBox="1">
            <a:spLocks/>
          </p:cNvSpPr>
          <p:nvPr/>
        </p:nvSpPr>
        <p:spPr>
          <a:xfrm>
            <a:off x="457200" y="857250"/>
            <a:ext cx="8229600" cy="31432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971560"/>
            <a:ext cx="3405648" cy="2525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smtClean="0"/>
              <a:t>Apply data space reweighting</a:t>
            </a:r>
          </a:p>
          <a:p>
            <a:pPr marL="342900" indent="-342900" algn="l">
              <a:lnSpc>
                <a:spcPct val="110000"/>
              </a:lnSpc>
              <a:buFont typeface="+mj-lt"/>
              <a:buAutoNum type="arabicPeriod"/>
            </a:pPr>
            <a:r>
              <a:rPr lang="en-US" b="1" dirty="0" smtClean="0">
                <a:solidFill>
                  <a:srgbClr val="800000"/>
                </a:solidFill>
              </a:rPr>
              <a:t>Use RTM image to help pick subsurface reflectors</a:t>
            </a:r>
          </a:p>
          <a:p>
            <a:pPr marL="342900" indent="-342900" algn="l">
              <a:lnSpc>
                <a:spcPct val="110000"/>
              </a:lnSpc>
              <a:buFont typeface="+mj-lt"/>
              <a:buAutoNum type="arabicPeriod"/>
            </a:pPr>
            <a:r>
              <a:rPr lang="en-US" b="1" dirty="0" smtClean="0"/>
              <a:t>Apply Born modeling to the picked reflectors</a:t>
            </a:r>
          </a:p>
          <a:p>
            <a:pPr marL="342900" indent="-342900" algn="l">
              <a:lnSpc>
                <a:spcPct val="110000"/>
              </a:lnSpc>
              <a:buFont typeface="+mj-lt"/>
              <a:buAutoNum type="arabicPeriod"/>
            </a:pPr>
            <a:r>
              <a:rPr lang="en-US" b="1" dirty="0" smtClean="0"/>
              <a:t>Generate a data-weighting using the envelop of the Born modeled data</a:t>
            </a:r>
            <a:endParaRPr lang="en-US" b="1" dirty="0"/>
          </a:p>
        </p:txBody>
      </p:sp>
      <p:pic>
        <p:nvPicPr>
          <p:cNvPr id="11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ickfig2.pd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731520"/>
            <a:ext cx="493776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18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D0D0D"/>
                </a:solidFill>
                <a:latin typeface="Arial Black"/>
                <a:cs typeface="Arial Black"/>
              </a:rPr>
              <a:t>Data-reweighting</a:t>
            </a:r>
            <a:endParaRPr lang="en-US" sz="28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10" name="Content Placeholder 19"/>
          <p:cNvSpPr txBox="1">
            <a:spLocks/>
          </p:cNvSpPr>
          <p:nvPr/>
        </p:nvSpPr>
        <p:spPr>
          <a:xfrm>
            <a:off x="457200" y="857250"/>
            <a:ext cx="8229600" cy="31432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971560"/>
            <a:ext cx="3405648" cy="2525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smtClean="0"/>
              <a:t>Apply data space reweighting</a:t>
            </a:r>
          </a:p>
          <a:p>
            <a:pPr marL="342900" indent="-342900" algn="l">
              <a:lnSpc>
                <a:spcPct val="110000"/>
              </a:lnSpc>
              <a:buFont typeface="+mj-lt"/>
              <a:buAutoNum type="arabicPeriod"/>
            </a:pPr>
            <a:r>
              <a:rPr lang="en-US" b="1" dirty="0" smtClean="0">
                <a:solidFill>
                  <a:srgbClr val="800000"/>
                </a:solidFill>
              </a:rPr>
              <a:t>Use RTM image to help pick subsurface reflectors</a:t>
            </a:r>
          </a:p>
          <a:p>
            <a:pPr marL="342900" indent="-342900" algn="l">
              <a:lnSpc>
                <a:spcPct val="110000"/>
              </a:lnSpc>
              <a:buFont typeface="+mj-lt"/>
              <a:buAutoNum type="arabicPeriod"/>
            </a:pPr>
            <a:r>
              <a:rPr lang="en-US" b="1" dirty="0" smtClean="0"/>
              <a:t>Apply Born modeling to the picked reflectors</a:t>
            </a:r>
          </a:p>
          <a:p>
            <a:pPr marL="342900" indent="-342900" algn="l">
              <a:lnSpc>
                <a:spcPct val="110000"/>
              </a:lnSpc>
              <a:buFont typeface="+mj-lt"/>
              <a:buAutoNum type="arabicPeriod"/>
            </a:pPr>
            <a:r>
              <a:rPr lang="en-US" b="1" dirty="0" smtClean="0"/>
              <a:t>Generate a data-weighting using the envelop of the Born modeled data</a:t>
            </a:r>
            <a:endParaRPr lang="en-US" b="1" dirty="0"/>
          </a:p>
        </p:txBody>
      </p:sp>
      <p:pic>
        <p:nvPicPr>
          <p:cNvPr id="11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pickfig1.pd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731520"/>
            <a:ext cx="493776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90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D0D0D"/>
                </a:solidFill>
                <a:latin typeface="Arial Black"/>
                <a:cs typeface="Arial Black"/>
              </a:rPr>
              <a:t>Data-reweighting</a:t>
            </a:r>
            <a:endParaRPr lang="en-US" sz="28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10" name="Content Placeholder 19"/>
          <p:cNvSpPr txBox="1">
            <a:spLocks/>
          </p:cNvSpPr>
          <p:nvPr/>
        </p:nvSpPr>
        <p:spPr>
          <a:xfrm>
            <a:off x="457200" y="857250"/>
            <a:ext cx="8229600" cy="31432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VbmDeiA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971550"/>
            <a:ext cx="4648200" cy="328041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521221" y="971550"/>
            <a:ext cx="176106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697153" y="971550"/>
            <a:ext cx="176106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9600" y="971560"/>
            <a:ext cx="3405648" cy="2525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smtClean="0"/>
              <a:t>Apply data space reweighting</a:t>
            </a:r>
          </a:p>
          <a:p>
            <a:pPr marL="342900" indent="-342900" algn="l">
              <a:lnSpc>
                <a:spcPct val="110000"/>
              </a:lnSpc>
              <a:buFont typeface="+mj-lt"/>
              <a:buAutoNum type="arabicPeriod"/>
            </a:pPr>
            <a:r>
              <a:rPr lang="en-US" b="1" dirty="0" smtClean="0"/>
              <a:t>Use RTM image to help pick subsurface reflectors</a:t>
            </a:r>
          </a:p>
          <a:p>
            <a:pPr marL="342900" indent="-342900" algn="l">
              <a:lnSpc>
                <a:spcPct val="110000"/>
              </a:lnSpc>
              <a:buFont typeface="+mj-lt"/>
              <a:buAutoNum type="arabicPeriod"/>
            </a:pPr>
            <a:r>
              <a:rPr lang="en-US" b="1" dirty="0" smtClean="0">
                <a:solidFill>
                  <a:srgbClr val="800000"/>
                </a:solidFill>
              </a:rPr>
              <a:t>Apply Born modeling to the picked reflectors</a:t>
            </a:r>
          </a:p>
          <a:p>
            <a:pPr marL="342900" indent="-342900" algn="l">
              <a:lnSpc>
                <a:spcPct val="110000"/>
              </a:lnSpc>
              <a:buFont typeface="+mj-lt"/>
              <a:buAutoNum type="arabicPeriod"/>
            </a:pPr>
            <a:r>
              <a:rPr lang="en-US" b="1" dirty="0" smtClean="0">
                <a:solidFill>
                  <a:srgbClr val="800000"/>
                </a:solidFill>
              </a:rPr>
              <a:t>Generate a data-weighting using the envelop of the Born modeled data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13" name="Picture 3" descr="zwart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8417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26289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sz="2400" b="1" dirty="0" smtClean="0">
              <a:latin typeface="Arial"/>
            </a:endParaRPr>
          </a:p>
          <a:p>
            <a:r>
              <a:rPr lang="en-US" sz="2400" b="1" dirty="0" smtClean="0">
                <a:latin typeface="Arial"/>
              </a:rPr>
              <a:t>Survey geometry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Improvements to the LSRTM algorithms</a:t>
            </a:r>
          </a:p>
          <a:p>
            <a:pPr lvl="1"/>
            <a:r>
              <a:rPr lang="en-US" b="1" dirty="0" smtClean="0">
                <a:latin typeface="Arial"/>
              </a:rPr>
              <a:t>Salt Dimming (SEP 148)</a:t>
            </a:r>
          </a:p>
          <a:p>
            <a:pPr lvl="1"/>
            <a:r>
              <a:rPr lang="en-US" b="1" dirty="0" smtClean="0">
                <a:latin typeface="Arial"/>
              </a:rPr>
              <a:t>Data reweighting (SEP 150)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Arial"/>
              </a:rPr>
              <a:t>Shot-gather angle domain noise filtering (SEP 152)</a:t>
            </a:r>
          </a:p>
          <a:p>
            <a:r>
              <a:rPr lang="en-US" sz="2400" b="1" dirty="0" smtClean="0">
                <a:latin typeface="Arial"/>
              </a:rPr>
              <a:t>Inversion results</a:t>
            </a:r>
          </a:p>
          <a:p>
            <a:endParaRPr lang="en-US" sz="2400" b="1" dirty="0" smtClean="0">
              <a:latin typeface="Arial"/>
            </a:endParaRPr>
          </a:p>
          <a:p>
            <a:pPr>
              <a:buNone/>
            </a:pPr>
            <a:endParaRPr lang="en-US" sz="2400" b="1" dirty="0" smtClean="0">
              <a:latin typeface="Arial"/>
            </a:endParaRPr>
          </a:p>
          <a:p>
            <a:pPr lvl="1">
              <a:buNone/>
            </a:pPr>
            <a:endParaRPr lang="en-US" b="1" dirty="0" smtClean="0">
              <a:latin typeface="Arial"/>
            </a:endParaRPr>
          </a:p>
          <a:p>
            <a:pPr lvl="1">
              <a:buNone/>
            </a:pPr>
            <a:endParaRPr lang="en-US" b="1" dirty="0" smtClean="0">
              <a:latin typeface="Arial"/>
            </a:endParaRP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Arial Black"/>
                <a:cs typeface="Arial Black"/>
              </a:rPr>
              <a:t>Chapter 3: 3D field data applications – the </a:t>
            </a:r>
            <a:r>
              <a:rPr lang="en-US" sz="2000" dirty="0" err="1">
                <a:solidFill>
                  <a:schemeClr val="tx1"/>
                </a:solidFill>
                <a:latin typeface="Arial Black"/>
                <a:cs typeface="Arial Black"/>
              </a:rPr>
              <a:t>Deimos</a:t>
            </a:r>
            <a:r>
              <a:rPr lang="en-US" sz="2000" dirty="0">
                <a:solidFill>
                  <a:schemeClr val="tx1"/>
                </a:solidFill>
                <a:latin typeface="Arial Black"/>
                <a:cs typeface="Arial Black"/>
              </a:rPr>
              <a:t> dataset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10" name="Content Placeholder 19"/>
          <p:cNvSpPr txBox="1">
            <a:spLocks/>
          </p:cNvSpPr>
          <p:nvPr/>
        </p:nvSpPr>
        <p:spPr>
          <a:xfrm>
            <a:off x="457200" y="857250"/>
            <a:ext cx="8229600" cy="31432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583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82000" y="4888706"/>
            <a:ext cx="762000" cy="273844"/>
          </a:xfrm>
        </p:spPr>
        <p:txBody>
          <a:bodyPr/>
          <a:lstStyle/>
          <a:p>
            <a:fld id="{1247092B-E172-47D2-9011-55C69B347E38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11" name="Picture 10" descr="dmDeiCbup-before.pdf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t="3136" r="-1329" b="-3136"/>
          <a:stretch/>
        </p:blipFill>
        <p:spPr>
          <a:xfrm>
            <a:off x="1073150" y="73152"/>
            <a:ext cx="7132320" cy="51480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57411" y="2964947"/>
            <a:ext cx="12953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11" y="2964942"/>
            <a:ext cx="7619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9411" y="2964942"/>
            <a:ext cx="7619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517900" y="145542"/>
            <a:ext cx="0" cy="2514600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127500" y="145542"/>
            <a:ext cx="0" cy="2514600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724400" y="145542"/>
            <a:ext cx="0" cy="2514600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12" idx="2"/>
          </p:cNvCxnSpPr>
          <p:nvPr/>
        </p:nvCxnSpPr>
        <p:spPr>
          <a:xfrm flipH="1">
            <a:off x="2705111" y="2660147"/>
            <a:ext cx="800100" cy="58179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114800" y="2660142"/>
            <a:ext cx="723900" cy="6096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24400" y="2647950"/>
            <a:ext cx="2286005" cy="59399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940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5" name="Picture 4" descr="dmAngbefore-explai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4" b="-89"/>
          <a:stretch/>
        </p:blipFill>
        <p:spPr>
          <a:xfrm>
            <a:off x="1485123" y="57150"/>
            <a:ext cx="5552318" cy="50909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1801" y="2370956"/>
            <a:ext cx="12953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11" y="2370956"/>
            <a:ext cx="12953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003109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82000" y="4888706"/>
            <a:ext cx="762000" cy="273844"/>
          </a:xfrm>
        </p:spPr>
        <p:txBody>
          <a:bodyPr/>
          <a:lstStyle/>
          <a:p>
            <a:fld id="{1247092B-E172-47D2-9011-55C69B347E38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11" name="Picture 10" descr="dmDeiCbup-before.pdf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t="3136" r="-1329" b="-3136"/>
          <a:stretch/>
        </p:blipFill>
        <p:spPr>
          <a:xfrm>
            <a:off x="1073150" y="73152"/>
            <a:ext cx="7132320" cy="51480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57411" y="2964947"/>
            <a:ext cx="12953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11" y="2964942"/>
            <a:ext cx="7619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9411" y="2964942"/>
            <a:ext cx="7619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517900" y="145542"/>
            <a:ext cx="0" cy="2514600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127500" y="145542"/>
            <a:ext cx="0" cy="2514600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724400" y="145542"/>
            <a:ext cx="0" cy="2514600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12" idx="2"/>
          </p:cNvCxnSpPr>
          <p:nvPr/>
        </p:nvCxnSpPr>
        <p:spPr>
          <a:xfrm flipH="1">
            <a:off x="2705111" y="2660147"/>
            <a:ext cx="800100" cy="58179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114800" y="2660142"/>
            <a:ext cx="723900" cy="6096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24400" y="2647950"/>
            <a:ext cx="2286005" cy="59399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426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5" name="Picture 4" descr="dmDeiCbup-after1.pdf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" t="2843" r="-909" b="-1067"/>
          <a:stretch/>
        </p:blipFill>
        <p:spPr>
          <a:xfrm>
            <a:off x="1042416" y="54864"/>
            <a:ext cx="7132320" cy="505663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517900" y="145542"/>
            <a:ext cx="0" cy="2514600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27500" y="145542"/>
            <a:ext cx="0" cy="2514600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724400" y="145542"/>
            <a:ext cx="0" cy="2514600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057411" y="2964947"/>
            <a:ext cx="12953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19611" y="2964942"/>
            <a:ext cx="7619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29411" y="2964942"/>
            <a:ext cx="7619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705105" y="2660144"/>
            <a:ext cx="800099" cy="58179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114800" y="2660142"/>
            <a:ext cx="723900" cy="6096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24400" y="2647950"/>
            <a:ext cx="2286005" cy="59399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923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6" name="Picture 5" descr="dmDeiCbup-after2.pdf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" t="2845" r="-910" b="-1154"/>
          <a:stretch/>
        </p:blipFill>
        <p:spPr>
          <a:xfrm>
            <a:off x="1044448" y="57150"/>
            <a:ext cx="7132320" cy="505663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517900" y="145542"/>
            <a:ext cx="0" cy="2514600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27500" y="145542"/>
            <a:ext cx="0" cy="2514600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24400" y="145542"/>
            <a:ext cx="0" cy="2514600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57411" y="2964947"/>
            <a:ext cx="12953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19611" y="2964942"/>
            <a:ext cx="7619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29411" y="2964942"/>
            <a:ext cx="7619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  <a:latin typeface="Arial Black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705105" y="2660144"/>
            <a:ext cx="800099" cy="58179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114800" y="2660142"/>
            <a:ext cx="723900" cy="6096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762504" y="2660142"/>
            <a:ext cx="2247901" cy="5818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387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3" name="Picture 2" descr="up-filter-compare-iter2-present-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69342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0" y="5"/>
            <a:ext cx="2895600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/>
              </a:rPr>
              <a:t>RTM before filtering</a:t>
            </a:r>
            <a:endParaRPr lang="en-US" sz="1400" dirty="0">
              <a:solidFill>
                <a:schemeClr val="bg1"/>
              </a:solidFill>
              <a:latin typeface="Arial Black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26289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400" b="1" dirty="0" smtClean="0">
              <a:solidFill>
                <a:srgbClr val="000000"/>
              </a:solidFill>
              <a:latin typeface="Arial"/>
            </a:endParaRPr>
          </a:p>
          <a:p>
            <a:r>
              <a:rPr lang="en-US" sz="2400" b="1" dirty="0" smtClean="0">
                <a:solidFill>
                  <a:srgbClr val="800000"/>
                </a:solidFill>
                <a:latin typeface="Arial"/>
              </a:rPr>
              <a:t>Introduction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Challenges in multiple imaging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Theory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Sigsbee2B example</a:t>
            </a:r>
          </a:p>
          <a:p>
            <a:endParaRPr lang="en-US" sz="2400" b="1" dirty="0" smtClean="0">
              <a:solidFill>
                <a:srgbClr val="000000"/>
              </a:solidFill>
              <a:latin typeface="Arial"/>
            </a:endParaRPr>
          </a:p>
          <a:p>
            <a:endParaRPr lang="en-US" sz="2400" b="1" dirty="0" smtClean="0">
              <a:solidFill>
                <a:srgbClr val="000000"/>
              </a:solidFill>
              <a:latin typeface="Arial"/>
            </a:endParaRPr>
          </a:p>
          <a:p>
            <a:pPr>
              <a:buNone/>
            </a:pPr>
            <a:endParaRPr lang="en-US" sz="2400" b="1" dirty="0" smtClean="0">
              <a:solidFill>
                <a:srgbClr val="000000"/>
              </a:solidFill>
              <a:latin typeface="Arial"/>
            </a:endParaRPr>
          </a:p>
          <a:p>
            <a:pPr lvl="1">
              <a:buNone/>
            </a:pPr>
            <a:endParaRPr lang="en-US" b="1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 Black"/>
                <a:cs typeface="Arial Black"/>
              </a:rPr>
              <a:t>Chapter 4: Overview</a:t>
            </a:r>
            <a:endParaRPr lang="en-US" sz="20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Content Placeholder 19"/>
          <p:cNvSpPr txBox="1">
            <a:spLocks/>
          </p:cNvSpPr>
          <p:nvPr/>
        </p:nvSpPr>
        <p:spPr>
          <a:xfrm>
            <a:off x="457200" y="857250"/>
            <a:ext cx="8229600" cy="31432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5028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2" name="Picture 1" descr="up-filter-compare-iter2-present-b.pd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0"/>
            <a:ext cx="6931152" cy="51480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0" y="5"/>
            <a:ext cx="2895600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/>
              </a:rPr>
              <a:t>RTM after filtering</a:t>
            </a:r>
            <a:endParaRPr lang="en-US" sz="1400" dirty="0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182595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3" name="Picture 2" descr="up-filter-compare-iter2-present-c.pd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0"/>
            <a:ext cx="693115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0" y="5"/>
            <a:ext cx="2895600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/>
              </a:rPr>
              <a:t>Difference</a:t>
            </a:r>
            <a:endParaRPr lang="en-US" sz="1400" dirty="0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08167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Arial Black"/>
                <a:cs typeface="Arial Black"/>
              </a:rPr>
              <a:t>Chapter 3: 3D field data applications – the </a:t>
            </a:r>
            <a:r>
              <a:rPr lang="en-US" sz="2000" dirty="0" err="1">
                <a:solidFill>
                  <a:schemeClr val="tx1"/>
                </a:solidFill>
                <a:latin typeface="Arial Black"/>
                <a:cs typeface="Arial Black"/>
              </a:rPr>
              <a:t>Deimos</a:t>
            </a:r>
            <a:r>
              <a:rPr lang="en-US" sz="2000" dirty="0">
                <a:solidFill>
                  <a:schemeClr val="tx1"/>
                </a:solidFill>
                <a:latin typeface="Arial Black"/>
                <a:cs typeface="Arial Black"/>
              </a:rPr>
              <a:t> dataset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26289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sz="2400" b="1" dirty="0" smtClean="0">
              <a:latin typeface="Arial"/>
            </a:endParaRPr>
          </a:p>
          <a:p>
            <a:r>
              <a:rPr lang="en-US" sz="2400" b="1" dirty="0" smtClean="0">
                <a:latin typeface="Arial"/>
              </a:rPr>
              <a:t>Survey geometry</a:t>
            </a:r>
          </a:p>
          <a:p>
            <a:r>
              <a:rPr lang="en-US" sz="2400" b="1" dirty="0" smtClean="0">
                <a:latin typeface="Arial"/>
              </a:rPr>
              <a:t>Imaging challenges</a:t>
            </a:r>
          </a:p>
          <a:p>
            <a:pPr lvl="1"/>
            <a:r>
              <a:rPr lang="en-US" b="1" dirty="0" smtClean="0">
                <a:latin typeface="Arial"/>
              </a:rPr>
              <a:t>Salt Dimming (SEP 148)</a:t>
            </a:r>
          </a:p>
          <a:p>
            <a:pPr lvl="1"/>
            <a:r>
              <a:rPr lang="en-US" b="1" dirty="0" smtClean="0">
                <a:latin typeface="Arial"/>
              </a:rPr>
              <a:t>Data reweighting (SEP 150)</a:t>
            </a:r>
          </a:p>
          <a:p>
            <a:pPr lvl="1"/>
            <a:r>
              <a:rPr lang="en-US" b="1" dirty="0" smtClean="0">
                <a:latin typeface="Arial"/>
              </a:rPr>
              <a:t>Shot-gather angle domain noise filtering (SEP 152)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Inversion results</a:t>
            </a:r>
          </a:p>
          <a:p>
            <a:endParaRPr lang="en-US" sz="2400" b="1" dirty="0" smtClean="0">
              <a:latin typeface="Arial"/>
            </a:endParaRPr>
          </a:p>
          <a:p>
            <a:pPr>
              <a:buNone/>
            </a:pPr>
            <a:endParaRPr lang="en-US" sz="2400" b="1" dirty="0" smtClean="0">
              <a:latin typeface="Arial"/>
            </a:endParaRPr>
          </a:p>
          <a:p>
            <a:pPr lvl="1">
              <a:buNone/>
            </a:pPr>
            <a:endParaRPr lang="en-US" b="1" dirty="0" smtClean="0">
              <a:latin typeface="Arial"/>
            </a:endParaRPr>
          </a:p>
          <a:p>
            <a:pPr lvl="1">
              <a:buNone/>
            </a:pPr>
            <a:endParaRPr lang="en-US" b="1" dirty="0" smtClean="0"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10" name="Content Placeholder 19"/>
          <p:cNvSpPr txBox="1">
            <a:spLocks/>
          </p:cNvSpPr>
          <p:nvPr/>
        </p:nvSpPr>
        <p:spPr>
          <a:xfrm>
            <a:off x="457200" y="857250"/>
            <a:ext cx="8229600" cy="31432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236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6" name="Picture 5" descr="DeimosRTM-nospe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"/>
            <a:ext cx="9144000" cy="4572000"/>
          </a:xfrm>
          <a:prstGeom prst="rect">
            <a:avLst/>
          </a:prstGeom>
        </p:spPr>
      </p:pic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RTM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19507" y="4273550"/>
            <a:ext cx="113166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/>
              </a:rPr>
              <a:t>up RTM</a:t>
            </a:r>
            <a:endParaRPr lang="en-US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19283" y="4267200"/>
            <a:ext cx="1499329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Black"/>
              </a:rPr>
              <a:t>down RTM</a:t>
            </a:r>
            <a:endParaRPr lang="en-US" dirty="0"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05400" y="895350"/>
            <a:ext cx="3657600" cy="19812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62000" y="895350"/>
            <a:ext cx="3657600" cy="19812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5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RTM with spectral balancing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pic>
        <p:nvPicPr>
          <p:cNvPr id="2" name="Picture 1" descr="DeimosRTM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"/>
            <a:ext cx="9144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19507" y="4273550"/>
            <a:ext cx="113166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/>
              </a:rPr>
              <a:t>up RTM</a:t>
            </a:r>
            <a:endParaRPr lang="en-US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19283" y="4267200"/>
            <a:ext cx="1499329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Black"/>
              </a:rPr>
              <a:t>down RTM</a:t>
            </a:r>
            <a:endParaRPr lang="en-US" dirty="0"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895350"/>
            <a:ext cx="3657600" cy="19812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2000" y="895350"/>
            <a:ext cx="3657600" cy="19812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17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RTM with spectral balancing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pic>
        <p:nvPicPr>
          <p:cNvPr id="2" name="Picture 1" descr="DeimosRTM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"/>
            <a:ext cx="9144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19507" y="4273550"/>
            <a:ext cx="113166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/>
              </a:rPr>
              <a:t>up RTM</a:t>
            </a:r>
            <a:endParaRPr lang="en-US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19283" y="4267200"/>
            <a:ext cx="1499329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Black"/>
              </a:rPr>
              <a:t>down RTM</a:t>
            </a:r>
            <a:endParaRPr lang="en-US" dirty="0"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219200" y="2495550"/>
            <a:ext cx="3276600" cy="1219200"/>
          </a:xfrm>
          <a:prstGeom prst="ellipse">
            <a:avLst/>
          </a:prstGeom>
          <a:noFill/>
          <a:ln w="2540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62600" y="2495550"/>
            <a:ext cx="3276600" cy="1219200"/>
          </a:xfrm>
          <a:prstGeom prst="ellipse">
            <a:avLst/>
          </a:prstGeom>
          <a:noFill/>
          <a:ln w="2540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29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LSRTM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pic>
        <p:nvPicPr>
          <p:cNvPr id="4" name="Picture 3" descr="DeimosInv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"/>
            <a:ext cx="91440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212" y="4273550"/>
            <a:ext cx="162696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/>
              </a:rPr>
              <a:t>up LSRTM</a:t>
            </a:r>
            <a:endParaRPr lang="en-US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5926" y="4267200"/>
            <a:ext cx="1852677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Black"/>
              </a:rPr>
              <a:t>down LSRTM</a:t>
            </a:r>
            <a:endParaRPr lang="en-US" dirty="0"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19200" y="2495550"/>
            <a:ext cx="3276600" cy="1219200"/>
          </a:xfrm>
          <a:prstGeom prst="ellipse">
            <a:avLst/>
          </a:prstGeom>
          <a:noFill/>
          <a:ln w="2540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562600" y="2495550"/>
            <a:ext cx="3276600" cy="1219200"/>
          </a:xfrm>
          <a:prstGeom prst="ellipse">
            <a:avLst/>
          </a:prstGeom>
          <a:noFill/>
          <a:ln w="2540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3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LSRTM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pic>
        <p:nvPicPr>
          <p:cNvPr id="4" name="Picture 3" descr="DeimosInv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"/>
            <a:ext cx="91440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212" y="4273550"/>
            <a:ext cx="162696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Black"/>
              </a:rPr>
              <a:t>up LSRTM</a:t>
            </a:r>
            <a:endParaRPr lang="en-US" dirty="0">
              <a:solidFill>
                <a:srgbClr val="FFFF00"/>
              </a:solidFill>
              <a:latin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5926" y="4267200"/>
            <a:ext cx="1852677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 Black"/>
              </a:rPr>
              <a:t>down LSRTM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rial Blac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819150"/>
            <a:ext cx="2971800" cy="1905000"/>
          </a:xfrm>
          <a:prstGeom prst="rect">
            <a:avLst/>
          </a:prstGeom>
          <a:noFill/>
          <a:ln w="25400">
            <a:solidFill>
              <a:srgbClr val="FFFF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38800" y="819150"/>
            <a:ext cx="2971800" cy="1905000"/>
          </a:xfrm>
          <a:prstGeom prst="rect">
            <a:avLst/>
          </a:prstGeom>
          <a:noFill/>
          <a:ln w="25400">
            <a:solidFill>
              <a:schemeClr val="accent2">
                <a:lumMod val="60000"/>
                <a:lumOff val="4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8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eImage3top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41148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Image comparison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315200" y="1705610"/>
            <a:ext cx="1600200" cy="381000"/>
          </a:xfrm>
          <a:prstGeom prst="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895350" y="863600"/>
            <a:ext cx="1981200" cy="457200"/>
          </a:xfrm>
          <a:prstGeom prst="ellipse">
            <a:avLst/>
          </a:prstGeom>
          <a:noFill/>
          <a:ln w="254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rot="18711423">
            <a:off x="3772169" y="2576944"/>
            <a:ext cx="483621" cy="860529"/>
          </a:xfrm>
          <a:prstGeom prst="ellipse">
            <a:avLst/>
          </a:prstGeom>
          <a:noFill/>
          <a:ln w="254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8711423">
            <a:off x="8191769" y="2574290"/>
            <a:ext cx="483621" cy="860529"/>
          </a:xfrm>
          <a:prstGeom prst="ellipse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67000" y="1701800"/>
            <a:ext cx="1600200" cy="381000"/>
          </a:xfrm>
          <a:prstGeom prst="rect">
            <a:avLst/>
          </a:prstGeom>
          <a:noFill/>
          <a:ln w="254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971800" y="4013200"/>
            <a:ext cx="162696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Black"/>
              </a:rPr>
              <a:t>up LSRTM</a:t>
            </a:r>
            <a:endParaRPr lang="en-US" dirty="0">
              <a:solidFill>
                <a:srgbClr val="FFFF00"/>
              </a:solidFill>
              <a:latin typeface="Arial Blac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65926" y="4006850"/>
            <a:ext cx="1852677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AAF2"/>
                </a:solidFill>
                <a:latin typeface="Arial Black"/>
              </a:rPr>
              <a:t>down LSRTM</a:t>
            </a:r>
            <a:endParaRPr lang="en-US" dirty="0">
              <a:solidFill>
                <a:srgbClr val="59AAF2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638711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Image comparison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pic>
        <p:nvPicPr>
          <p:cNvPr id="2" name="Picture 1" descr="CompareImage4top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4114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315200" y="1703070"/>
            <a:ext cx="1600200" cy="381000"/>
          </a:xfrm>
          <a:prstGeom prst="rect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95350" y="861060"/>
            <a:ext cx="1981200" cy="457200"/>
          </a:xfrm>
          <a:prstGeom prst="ellipse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8711423">
            <a:off x="3772169" y="2574404"/>
            <a:ext cx="483621" cy="860529"/>
          </a:xfrm>
          <a:prstGeom prst="ellipse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18711423">
            <a:off x="8191769" y="2571750"/>
            <a:ext cx="483621" cy="860529"/>
          </a:xfrm>
          <a:prstGeom prst="ellipse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667000" y="1699260"/>
            <a:ext cx="1600200" cy="381000"/>
          </a:xfrm>
          <a:prstGeom prst="rect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743200" y="4013200"/>
            <a:ext cx="185556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 Black"/>
              </a:rPr>
              <a:t>J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 Black"/>
              </a:rPr>
              <a:t>oint LSRTM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 Blac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65926" y="4006850"/>
            <a:ext cx="1852677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E9632"/>
                </a:solidFill>
                <a:latin typeface="Arial Black"/>
              </a:rPr>
              <a:t>Joint LSRTM</a:t>
            </a:r>
            <a:endParaRPr lang="en-US" dirty="0">
              <a:solidFill>
                <a:srgbClr val="7E9632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11975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  <a:latin typeface="Arial Black"/>
                <a:cs typeface="Arial Black"/>
              </a:rPr>
              <a:t>Imaging with multiples</a:t>
            </a:r>
            <a:endParaRPr lang="en-US" sz="32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533400" y="800100"/>
            <a:ext cx="8229600" cy="3143250"/>
          </a:xfrm>
        </p:spPr>
        <p:txBody>
          <a:bodyPr>
            <a:normAutofit/>
          </a:bodyPr>
          <a:lstStyle/>
          <a:p>
            <a:pPr marL="514350" indent="-514350"/>
            <a:r>
              <a:rPr lang="en-US" sz="2000" b="1" dirty="0" smtClean="0">
                <a:latin typeface="Arial"/>
              </a:rPr>
              <a:t>Motivations for imaging with multiples</a:t>
            </a:r>
          </a:p>
          <a:p>
            <a:pPr marL="880110" lvl="1" indent="-514350"/>
            <a:r>
              <a:rPr lang="en-US" sz="2000" b="1" dirty="0" smtClean="0">
                <a:latin typeface="Arial"/>
              </a:rPr>
              <a:t>Multiples can provide sub-surface information not found in primary</a:t>
            </a:r>
          </a:p>
          <a:p>
            <a:pPr marL="880110" lvl="1" indent="-514350"/>
            <a:r>
              <a:rPr lang="en-US" sz="2000" b="1" dirty="0" smtClean="0">
                <a:latin typeface="Arial"/>
              </a:rPr>
              <a:t>Incomplete removal of all multiples from the primaries</a:t>
            </a:r>
          </a:p>
          <a:p>
            <a:pPr marL="1154430" lvl="2" indent="-514350"/>
            <a:r>
              <a:rPr lang="en-US" sz="2000" b="1" dirty="0" smtClean="0">
                <a:solidFill>
                  <a:srgbClr val="800000"/>
                </a:solidFill>
                <a:latin typeface="Arial"/>
              </a:rPr>
              <a:t>Migrating multiples as primary results in crosstalk artifacts in the image</a:t>
            </a:r>
          </a:p>
          <a:p>
            <a:pPr marL="880110" lvl="1" indent="-514350"/>
            <a:r>
              <a:rPr lang="en-US" sz="2000" b="1" dirty="0" smtClean="0">
                <a:latin typeface="Arial"/>
              </a:rPr>
              <a:t>Multiples are sensitive to velocity information</a:t>
            </a:r>
          </a:p>
          <a:p>
            <a:pPr lvl="1">
              <a:buNone/>
            </a:pPr>
            <a:endParaRPr lang="en-US" sz="2000" b="1" dirty="0" smtClean="0">
              <a:latin typeface="Arial"/>
            </a:endParaRPr>
          </a:p>
          <a:p>
            <a:pPr lvl="1">
              <a:buNone/>
            </a:pPr>
            <a:endParaRPr lang="en-US" sz="2000" b="1" dirty="0" smtClean="0"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739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LSRTM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pic>
        <p:nvPicPr>
          <p:cNvPr id="4" name="Picture 3" descr="DeimosInv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"/>
            <a:ext cx="91440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212" y="4273550"/>
            <a:ext cx="162696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Black"/>
              </a:rPr>
              <a:t>up LSRTM</a:t>
            </a:r>
            <a:endParaRPr lang="en-US" dirty="0">
              <a:solidFill>
                <a:srgbClr val="FFFF00"/>
              </a:solidFill>
              <a:latin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5926" y="4267200"/>
            <a:ext cx="1852677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 Black"/>
              </a:rPr>
              <a:t>down LSRTM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rial Blac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1962150"/>
            <a:ext cx="2438400" cy="1905000"/>
          </a:xfrm>
          <a:prstGeom prst="rect">
            <a:avLst/>
          </a:prstGeom>
          <a:noFill/>
          <a:ln w="25400">
            <a:solidFill>
              <a:srgbClr val="FFFF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38800" y="1962150"/>
            <a:ext cx="2362200" cy="1905000"/>
          </a:xfrm>
          <a:prstGeom prst="rect">
            <a:avLst/>
          </a:prstGeom>
          <a:noFill/>
          <a:ln w="25400">
            <a:solidFill>
              <a:schemeClr val="accent2">
                <a:lumMod val="60000"/>
                <a:lumOff val="4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77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mpareImage3bot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41148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Image comparison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324600" y="2266950"/>
            <a:ext cx="2590800" cy="1524000"/>
          </a:xfrm>
          <a:prstGeom prst="rect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rot="540008">
            <a:off x="588842" y="707924"/>
            <a:ext cx="1566073" cy="832053"/>
          </a:xfrm>
          <a:prstGeom prst="ellipse">
            <a:avLst/>
          </a:prstGeom>
          <a:noFill/>
          <a:ln w="254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1800" y="4013200"/>
            <a:ext cx="162696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Black"/>
              </a:rPr>
              <a:t>up LSRTM</a:t>
            </a:r>
            <a:endParaRPr lang="en-US" dirty="0">
              <a:solidFill>
                <a:srgbClr val="FFFF00"/>
              </a:solidFill>
              <a:latin typeface="Arial 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65926" y="4006850"/>
            <a:ext cx="1852677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AAF2"/>
                </a:solidFill>
                <a:latin typeface="Arial Black"/>
              </a:rPr>
              <a:t>down LSRTM</a:t>
            </a:r>
            <a:endParaRPr lang="en-US" dirty="0">
              <a:solidFill>
                <a:srgbClr val="59AAF2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424001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mpareImage4bot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0664"/>
            <a:ext cx="9144000" cy="41148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Image comparison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3200" y="4013200"/>
            <a:ext cx="185556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 Black"/>
              </a:rPr>
              <a:t>J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 Black"/>
              </a:rPr>
              <a:t>oint LSRTM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 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65926" y="4006850"/>
            <a:ext cx="1852677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E9632"/>
                </a:solidFill>
                <a:latin typeface="Arial Black"/>
              </a:rPr>
              <a:t>Joint LSRTM</a:t>
            </a:r>
            <a:endParaRPr lang="en-US" dirty="0">
              <a:solidFill>
                <a:srgbClr val="7E9632"/>
              </a:solidFill>
              <a:latin typeface="Arial Black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24600" y="2266950"/>
            <a:ext cx="2590800" cy="1524000"/>
          </a:xfrm>
          <a:prstGeom prst="rect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540008">
            <a:off x="588842" y="707924"/>
            <a:ext cx="1566073" cy="832053"/>
          </a:xfrm>
          <a:prstGeom prst="ellipse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484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D0D0D"/>
                </a:solidFill>
                <a:latin typeface="Arial Black"/>
                <a:cs typeface="Arial Black"/>
              </a:rPr>
              <a:t>Angle gather at x=54000m </a:t>
            </a:r>
            <a:endParaRPr lang="en-US" sz="28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pic>
        <p:nvPicPr>
          <p:cNvPr id="2" name="Picture 1" descr="CompareAng2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840"/>
            <a:ext cx="9052560" cy="37490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1445" y="666755"/>
            <a:ext cx="1626965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/>
              </a:rPr>
              <a:t>up LSRTM</a:t>
            </a:r>
            <a:endParaRPr lang="en-US" sz="14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10" y="666755"/>
            <a:ext cx="1852677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rial Black"/>
              </a:rPr>
              <a:t>down LSRTM</a:t>
            </a:r>
            <a:endParaRPr lang="en-US" sz="1400" dirty="0"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4133" y="666755"/>
            <a:ext cx="1852677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rial Black"/>
              </a:rPr>
              <a:t>joint LSRTM</a:t>
            </a:r>
            <a:endParaRPr lang="en-US" sz="1400" dirty="0">
              <a:solidFill>
                <a:srgbClr val="FFFFFF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97315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94</a:t>
            </a:fld>
            <a:endParaRPr lang="en-US"/>
          </a:p>
        </p:txBody>
      </p:sp>
      <p:pic>
        <p:nvPicPr>
          <p:cNvPr id="7" name="Picture 6" descr="CompareAng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840"/>
            <a:ext cx="9051468" cy="3749040"/>
          </a:xfrm>
          <a:prstGeom prst="rect">
            <a:avLst/>
          </a:prstGeom>
        </p:spPr>
      </p:pic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D0D0D"/>
                </a:solidFill>
                <a:latin typeface="Arial Black"/>
                <a:cs typeface="Arial Black"/>
              </a:rPr>
              <a:t>Angle gather at x=57000m </a:t>
            </a:r>
            <a:endParaRPr lang="en-US" sz="28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445" y="666755"/>
            <a:ext cx="1626965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/>
              </a:rPr>
              <a:t>up LSRTM</a:t>
            </a:r>
            <a:endParaRPr lang="en-US" sz="14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10" y="666755"/>
            <a:ext cx="1852677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rial Black"/>
              </a:rPr>
              <a:t>down LSRTM</a:t>
            </a:r>
            <a:endParaRPr lang="en-US" sz="1400" dirty="0"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4133" y="666755"/>
            <a:ext cx="1852677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rial Black"/>
              </a:rPr>
              <a:t>joint LSRTM</a:t>
            </a:r>
            <a:endParaRPr lang="en-US" sz="1400" dirty="0">
              <a:solidFill>
                <a:srgbClr val="FFFFFF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044788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stFun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0"/>
            <a:ext cx="81359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015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stFun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0"/>
            <a:ext cx="81612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145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stFun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0"/>
            <a:ext cx="81076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3774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52400" y="5715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3500" b="1" dirty="0" smtClean="0">
                <a:solidFill>
                  <a:srgbClr val="262626"/>
                </a:solidFill>
                <a:latin typeface="Arial Black"/>
              </a:rPr>
              <a:t>Acknowledgement</a:t>
            </a:r>
            <a:endParaRPr lang="en-US" sz="3500" b="1" dirty="0">
              <a:solidFill>
                <a:srgbClr val="262626"/>
              </a:solidFill>
              <a:latin typeface="Arial Black"/>
            </a:endParaRPr>
          </a:p>
        </p:txBody>
      </p:sp>
      <p:sp>
        <p:nvSpPr>
          <p:cNvPr id="9" name="Content Placeholder 19"/>
          <p:cNvSpPr>
            <a:spLocks noGrp="1"/>
          </p:cNvSpPr>
          <p:nvPr>
            <p:ph sz="half" idx="1"/>
          </p:nvPr>
        </p:nvSpPr>
        <p:spPr>
          <a:xfrm>
            <a:off x="533400" y="685800"/>
            <a:ext cx="8229600" cy="3143250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1600" b="1" dirty="0" smtClean="0">
              <a:latin typeface="Arial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600" b="1" dirty="0" smtClean="0">
                <a:latin typeface="Arial"/>
              </a:rPr>
              <a:t>Shell and BP America for permission to publish the work on the </a:t>
            </a:r>
            <a:r>
              <a:rPr lang="en-US" sz="1600" b="1" dirty="0" err="1" smtClean="0">
                <a:latin typeface="Arial"/>
              </a:rPr>
              <a:t>Deimos</a:t>
            </a:r>
            <a:r>
              <a:rPr lang="en-US" sz="1600" b="1" dirty="0" smtClean="0">
                <a:latin typeface="Arial"/>
              </a:rPr>
              <a:t> OBN dataset.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600" b="1" dirty="0" smtClean="0">
                <a:latin typeface="Arial"/>
              </a:rPr>
              <a:t>Dave Nichols and Robert Clapp for suggestions and comments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600" b="1" dirty="0" smtClean="0">
                <a:latin typeface="Arial"/>
              </a:rPr>
              <a:t>Michael Merritt, Richard Cook, Colin Perkins, Vanessa </a:t>
            </a:r>
            <a:r>
              <a:rPr lang="en-US" sz="1600" b="1" dirty="0" err="1" smtClean="0">
                <a:latin typeface="Arial"/>
              </a:rPr>
              <a:t>Goh</a:t>
            </a:r>
            <a:r>
              <a:rPr lang="en-US" sz="1600" b="1" dirty="0" smtClean="0">
                <a:latin typeface="Arial"/>
              </a:rPr>
              <a:t>, Alexander </a:t>
            </a:r>
            <a:r>
              <a:rPr lang="en-US" sz="1600" b="1" dirty="0" err="1" smtClean="0">
                <a:latin typeface="Arial"/>
              </a:rPr>
              <a:t>Stopin</a:t>
            </a:r>
            <a:r>
              <a:rPr lang="en-US" sz="1600" b="1" dirty="0" smtClean="0">
                <a:latin typeface="Arial"/>
              </a:rPr>
              <a:t>, and Henning </a:t>
            </a:r>
            <a:r>
              <a:rPr lang="en-US" sz="1600" b="1" dirty="0" err="1" smtClean="0">
                <a:latin typeface="Arial"/>
              </a:rPr>
              <a:t>Kuehl</a:t>
            </a:r>
            <a:r>
              <a:rPr lang="en-US" sz="1600" b="1" dirty="0" smtClean="0">
                <a:latin typeface="Arial"/>
              </a:rPr>
              <a:t> for helpful suggestions, data processing, and discussions.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None/>
            </a:pPr>
            <a:endParaRPr lang="en-US" sz="1600" b="1" dirty="0" smtClean="0">
              <a:latin typeface="Arial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buNone/>
            </a:pPr>
            <a:endParaRPr lang="en-US" sz="1600" b="1" dirty="0" smtClean="0"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DF2D-DC32-4BF7-82EF-9E7D7C62D091}" type="slidenum">
              <a:rPr lang="en-US" smtClean="0"/>
              <a:pPr/>
              <a:t>98</a:t>
            </a:fld>
            <a:endParaRPr lang="en-US"/>
          </a:p>
        </p:txBody>
      </p:sp>
      <p:pic>
        <p:nvPicPr>
          <p:cNvPr id="10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708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314325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600" b="1" dirty="0" smtClean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7F7F7F"/>
                </a:solidFill>
                <a:latin typeface="Arial"/>
                <a:cs typeface="Arial"/>
              </a:rPr>
              <a:t>Chapter 4: Joint LSRTM of primary and higher-order multiples on 2D synthetic OBN data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Chapter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2: Joint LSRTM of up- an down-going data on 2D OBN data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Chapter 3: 3D field data applications – the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Deimos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dataset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latin typeface="Arial"/>
                <a:cs typeface="Arial"/>
              </a:rPr>
              <a:t>Conclusion</a:t>
            </a:r>
            <a:endParaRPr lang="en-US" sz="1600" b="1" dirty="0">
              <a:latin typeface="Arial"/>
              <a:cs typeface="Arial"/>
            </a:endParaRPr>
          </a:p>
          <a:p>
            <a:endParaRPr lang="en-US" sz="1600" b="1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b="1" dirty="0" smtClean="0">
              <a:latin typeface="Arial"/>
              <a:cs typeface="Arial"/>
            </a:endParaRPr>
          </a:p>
          <a:p>
            <a:endParaRPr lang="en-US" sz="1600" b="1" dirty="0" smtClean="0">
              <a:latin typeface="Arial"/>
              <a:cs typeface="Arial"/>
            </a:endParaRPr>
          </a:p>
          <a:p>
            <a:pPr>
              <a:buNone/>
            </a:pPr>
            <a:endParaRPr lang="en-US" sz="1600" b="1" dirty="0" smtClean="0">
              <a:latin typeface="Arial"/>
              <a:cs typeface="Arial"/>
            </a:endParaRPr>
          </a:p>
          <a:p>
            <a:pPr lvl="1">
              <a:buNone/>
            </a:pPr>
            <a:endParaRPr lang="en-US" sz="1600" b="1" dirty="0" smtClean="0">
              <a:latin typeface="Arial"/>
              <a:cs typeface="Arial"/>
            </a:endParaRPr>
          </a:p>
          <a:p>
            <a:pPr lvl="1">
              <a:buNone/>
            </a:pPr>
            <a:endParaRPr lang="en-US" sz="1600" b="1" dirty="0" smtClean="0">
              <a:latin typeface="Arial"/>
              <a:cs typeface="Arial"/>
            </a:endParaRP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0" y="462915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76800" y="46291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Arial Black" pitchFamily="-65" charset="0"/>
              </a:rPr>
              <a:t>Stanford Exploration Project</a:t>
            </a:r>
          </a:p>
        </p:txBody>
      </p:sp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0" y="5715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4434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D0D0D"/>
                </a:solidFill>
                <a:latin typeface="Arial Black"/>
                <a:cs typeface="Arial Black"/>
              </a:rPr>
              <a:t>Presentation overview</a:t>
            </a:r>
            <a:endParaRPr lang="en-US" sz="3600" b="1" dirty="0">
              <a:solidFill>
                <a:srgbClr val="0D0D0D"/>
              </a:solidFill>
              <a:latin typeface="Arial Black"/>
              <a:cs typeface="Arial Blac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92B-E172-47D2-9011-55C69B347E38}" type="slidenum">
              <a:rPr lang="en-US" smtClean="0"/>
              <a:pPr/>
              <a:t>99</a:t>
            </a:fld>
            <a:endParaRPr lang="en-US"/>
          </a:p>
        </p:txBody>
      </p:sp>
      <p:pic>
        <p:nvPicPr>
          <p:cNvPr id="10" name="Picture 3" descr="zwar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566928" cy="5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2763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Flow.thmx</Template>
  <TotalTime>35465</TotalTime>
  <Words>2644</Words>
  <Application>Microsoft Macintosh PowerPoint</Application>
  <PresentationFormat>On-screen Show (16:9)</PresentationFormat>
  <Paragraphs>781</Paragraphs>
  <Slides>102</Slides>
  <Notes>86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3" baseType="lpstr">
      <vt:lpstr>Flow</vt:lpstr>
      <vt:lpstr>Imaging with multiples using least-squares reverse-time migration</vt:lpstr>
      <vt:lpstr>Thesis Overview</vt:lpstr>
      <vt:lpstr>Thesis Overview</vt:lpstr>
      <vt:lpstr>Thesis Overview</vt:lpstr>
      <vt:lpstr>Thesis Overview</vt:lpstr>
      <vt:lpstr>Thesis Overview</vt:lpstr>
      <vt:lpstr>Presentation overview</vt:lpstr>
      <vt:lpstr>Chapter 4: Overview</vt:lpstr>
      <vt:lpstr>Imaging with multiples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Angular illumination response</vt:lpstr>
      <vt:lpstr>Angular illumination response</vt:lpstr>
      <vt:lpstr>Angular illumination response</vt:lpstr>
      <vt:lpstr>Imaging with multiples</vt:lpstr>
      <vt:lpstr>Chapter 4: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4: Overview</vt:lpstr>
      <vt:lpstr>PowerPoint Presentation</vt:lpstr>
      <vt:lpstr>PowerPoint Presentation</vt:lpstr>
      <vt:lpstr>Joint Least-squares RTM (Joint-LSRTM)</vt:lpstr>
      <vt:lpstr>Joint Least-squares RTM (Joint-LSRTM)</vt:lpstr>
      <vt:lpstr>Mirror modeling operator</vt:lpstr>
      <vt:lpstr>Double-mirror modeling operator</vt:lpstr>
      <vt:lpstr>Chapter 4: Overview</vt:lpstr>
      <vt:lpstr>Sigsbee2B example</vt:lpstr>
      <vt:lpstr>Sigsbee2B example</vt:lpstr>
      <vt:lpstr>Sigsbee2B example</vt:lpstr>
      <vt:lpstr>Presentation overview</vt:lpstr>
      <vt:lpstr>Chapter 2 Overview</vt:lpstr>
      <vt:lpstr>PowerPoint Presentation</vt:lpstr>
      <vt:lpstr>PowerPoint Presentation</vt:lpstr>
      <vt:lpstr>PowerPoint Presentation</vt:lpstr>
      <vt:lpstr>PowerPoint Presentation</vt:lpstr>
      <vt:lpstr>Chapter 2 Overview</vt:lpstr>
      <vt:lpstr>Joint Least-squares RTM (Joint-LSRTM)</vt:lpstr>
      <vt:lpstr>Chapter 2 Overview</vt:lpstr>
      <vt:lpstr>PowerPoint Presentation</vt:lpstr>
      <vt:lpstr>PowerPoint Presentation</vt:lpstr>
      <vt:lpstr>PowerPoint Presentation</vt:lpstr>
      <vt:lpstr>Chapter 2 Overview</vt:lpstr>
      <vt:lpstr>Cascadia OBN survey</vt:lpstr>
      <vt:lpstr>PowerPoint Presentation</vt:lpstr>
      <vt:lpstr>PowerPoint Presentation</vt:lpstr>
      <vt:lpstr>PowerPoint Presentation</vt:lpstr>
      <vt:lpstr>Comparison of Down and Joint imaging</vt:lpstr>
      <vt:lpstr>Acknowledgement</vt:lpstr>
      <vt:lpstr>Presentation overview</vt:lpstr>
      <vt:lpstr>Chapter 3: 3D field data applications – the Deimos dataset</vt:lpstr>
      <vt:lpstr>Chapter 3: 3D field data applications – the Deimos dataset</vt:lpstr>
      <vt:lpstr>PowerPoint Presentation</vt:lpstr>
      <vt:lpstr>PowerPoint Presentation</vt:lpstr>
      <vt:lpstr>Chapter 3: 3D field data applications – the Deimos dataset</vt:lpstr>
      <vt:lpstr>Forward modeling in LSM</vt:lpstr>
      <vt:lpstr>LSM objective function</vt:lpstr>
      <vt:lpstr>LSRTM with salt dimming</vt:lpstr>
      <vt:lpstr>Chapter 3: 3D field data applications – the Deimos dataset</vt:lpstr>
      <vt:lpstr>Objective function with data-reweighting</vt:lpstr>
      <vt:lpstr>Data-reweighting</vt:lpstr>
      <vt:lpstr>Data-reweighting</vt:lpstr>
      <vt:lpstr>Data-reweighting</vt:lpstr>
      <vt:lpstr>Chapter 3: 3D field data applications – the Deimos dataset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3: 3D field data applications – the Deimos dataset</vt:lpstr>
      <vt:lpstr>RTM</vt:lpstr>
      <vt:lpstr>RTM with spectral balancing</vt:lpstr>
      <vt:lpstr>RTM with spectral balancing</vt:lpstr>
      <vt:lpstr>LSRTM</vt:lpstr>
      <vt:lpstr>LSRTM</vt:lpstr>
      <vt:lpstr>Image comparison</vt:lpstr>
      <vt:lpstr>Image comparison</vt:lpstr>
      <vt:lpstr>LSRTM</vt:lpstr>
      <vt:lpstr>Image comparison</vt:lpstr>
      <vt:lpstr>Image comparison</vt:lpstr>
      <vt:lpstr>Angle gather at x=54000m </vt:lpstr>
      <vt:lpstr>Angle gather at x=57000m </vt:lpstr>
      <vt:lpstr>PowerPoint Presentation</vt:lpstr>
      <vt:lpstr>PowerPoint Presentation</vt:lpstr>
      <vt:lpstr>PowerPoint Presentation</vt:lpstr>
      <vt:lpstr>Acknowledgement</vt:lpstr>
      <vt:lpstr>Presentation overview</vt:lpstr>
      <vt:lpstr>Conclusion</vt:lpstr>
      <vt:lpstr>Questions?</vt:lpstr>
      <vt:lpstr>Some successful examples</vt:lpstr>
    </vt:vector>
  </TitlesOfParts>
  <Company>Delft University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Sjoerd de Ridder</dc:creator>
  <cp:lastModifiedBy>Mandy Wong</cp:lastModifiedBy>
  <cp:revision>495</cp:revision>
  <cp:lastPrinted>2009-05-18T04:17:33Z</cp:lastPrinted>
  <dcterms:created xsi:type="dcterms:W3CDTF">2014-05-29T21:33:09Z</dcterms:created>
  <dcterms:modified xsi:type="dcterms:W3CDTF">2014-06-02T00:43:40Z</dcterms:modified>
</cp:coreProperties>
</file>