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6.bin" ContentType="application/vnd.openxmlformats-officedocument.oleObject"/>
  <Override PartName="/ppt/notesSlides/notesSlide17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18.xml" ContentType="application/vnd.openxmlformats-officedocument.presentationml.notesSlide+xml"/>
  <Override PartName="/ppt/media/media2.gif" ContentType="video/unknown"/>
  <Override PartName="/ppt/notesSlides/notesSlide19.xml" ContentType="application/vnd.openxmlformats-officedocument.presentationml.notesSlide+xml"/>
  <Override PartName="/ppt/media/media3.gif" ContentType="video/unknown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26.bin" ContentType="application/vnd.openxmlformats-officedocument.oleObject"/>
  <Override PartName="/ppt/notesSlides/notesSlide32.xml" ContentType="application/vnd.openxmlformats-officedocument.presentationml.notesSlide+xml"/>
  <Override PartName="/ppt/embeddings/oleObject27.bin" ContentType="application/vnd.openxmlformats-officedocument.oleObject"/>
  <Override PartName="/ppt/notesSlides/notesSlide33.xml" ContentType="application/vnd.openxmlformats-officedocument.presentationml.notesSlide+xml"/>
  <Override PartName="/ppt/embeddings/oleObject28.bin" ContentType="application/vnd.openxmlformats-officedocument.oleObject"/>
  <Override PartName="/ppt/notesSlides/notesSlide34.xml" ContentType="application/vnd.openxmlformats-officedocument.presentationml.notesSlide+xml"/>
  <Override PartName="/ppt/embeddings/oleObject29.bin" ContentType="application/vnd.openxmlformats-officedocument.oleObject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03" r:id="rId1"/>
  </p:sldMasterIdLst>
  <p:notesMasterIdLst>
    <p:notesMasterId r:id="rId55"/>
  </p:notesMasterIdLst>
  <p:handoutMasterIdLst>
    <p:handoutMasterId r:id="rId56"/>
  </p:handoutMasterIdLst>
  <p:sldIdLst>
    <p:sldId id="448" r:id="rId2"/>
    <p:sldId id="458" r:id="rId3"/>
    <p:sldId id="459" r:id="rId4"/>
    <p:sldId id="453" r:id="rId5"/>
    <p:sldId id="455" r:id="rId6"/>
    <p:sldId id="460" r:id="rId7"/>
    <p:sldId id="451" r:id="rId8"/>
    <p:sldId id="462" r:id="rId9"/>
    <p:sldId id="411" r:id="rId10"/>
    <p:sldId id="461" r:id="rId11"/>
    <p:sldId id="465" r:id="rId12"/>
    <p:sldId id="408" r:id="rId13"/>
    <p:sldId id="466" r:id="rId14"/>
    <p:sldId id="410" r:id="rId15"/>
    <p:sldId id="463" r:id="rId16"/>
    <p:sldId id="406" r:id="rId17"/>
    <p:sldId id="405" r:id="rId18"/>
    <p:sldId id="407" r:id="rId19"/>
    <p:sldId id="419" r:id="rId20"/>
    <p:sldId id="467" r:id="rId21"/>
    <p:sldId id="412" r:id="rId22"/>
    <p:sldId id="420" r:id="rId23"/>
    <p:sldId id="422" r:id="rId24"/>
    <p:sldId id="421" r:id="rId25"/>
    <p:sldId id="470" r:id="rId26"/>
    <p:sldId id="423" r:id="rId27"/>
    <p:sldId id="413" r:id="rId28"/>
    <p:sldId id="418" r:id="rId29"/>
    <p:sldId id="400" r:id="rId30"/>
    <p:sldId id="401" r:id="rId31"/>
    <p:sldId id="471" r:id="rId32"/>
    <p:sldId id="426" r:id="rId33"/>
    <p:sldId id="430" r:id="rId34"/>
    <p:sldId id="433" r:id="rId35"/>
    <p:sldId id="431" r:id="rId36"/>
    <p:sldId id="436" r:id="rId37"/>
    <p:sldId id="437" r:id="rId38"/>
    <p:sldId id="475" r:id="rId39"/>
    <p:sldId id="476" r:id="rId40"/>
    <p:sldId id="478" r:id="rId41"/>
    <p:sldId id="479" r:id="rId42"/>
    <p:sldId id="474" r:id="rId43"/>
    <p:sldId id="480" r:id="rId44"/>
    <p:sldId id="481" r:id="rId45"/>
    <p:sldId id="473" r:id="rId46"/>
    <p:sldId id="482" r:id="rId47"/>
    <p:sldId id="425" r:id="rId48"/>
    <p:sldId id="446" r:id="rId49"/>
    <p:sldId id="484" r:id="rId50"/>
    <p:sldId id="445" r:id="rId51"/>
    <p:sldId id="483" r:id="rId52"/>
    <p:sldId id="468" r:id="rId53"/>
    <p:sldId id="469" r:id="rId54"/>
  </p:sldIdLst>
  <p:sldSz cx="9144000" cy="5143500" type="screen16x9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101"/>
    <a:srgbClr val="B5B601"/>
    <a:srgbClr val="355F93"/>
    <a:srgbClr val="4BCBED"/>
    <a:srgbClr val="95046D"/>
    <a:srgbClr val="8E0A18"/>
    <a:srgbClr val="C1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0" autoAdjust="0"/>
    <p:restoredTop sz="81317" autoAdjust="0"/>
  </p:normalViewPr>
  <p:slideViewPr>
    <p:cSldViewPr>
      <p:cViewPr>
        <p:scale>
          <a:sx n="150" d="100"/>
          <a:sy n="150" d="100"/>
        </p:scale>
        <p:origin x="-368" y="-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emf"/><Relationship Id="rId12" Type="http://schemas.openxmlformats.org/officeDocument/2006/relationships/image" Target="../media/image38.emf"/><Relationship Id="rId13" Type="http://schemas.openxmlformats.org/officeDocument/2006/relationships/image" Target="../media/image39.emf"/><Relationship Id="rId1" Type="http://schemas.openxmlformats.org/officeDocument/2006/relationships/image" Target="../media/image27.emf"/><Relationship Id="rId2" Type="http://schemas.openxmlformats.org/officeDocument/2006/relationships/image" Target="../media/image28.emf"/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8" Type="http://schemas.openxmlformats.org/officeDocument/2006/relationships/image" Target="../media/image34.emf"/><Relationship Id="rId9" Type="http://schemas.openxmlformats.org/officeDocument/2006/relationships/image" Target="../media/image35.emf"/><Relationship Id="rId10" Type="http://schemas.openxmlformats.org/officeDocument/2006/relationships/image" Target="../media/image3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6" Type="http://schemas.openxmlformats.org/officeDocument/2006/relationships/image" Target="../media/image53.emf"/><Relationship Id="rId1" Type="http://schemas.openxmlformats.org/officeDocument/2006/relationships/image" Target="../media/image48.emf"/><Relationship Id="rId2" Type="http://schemas.openxmlformats.org/officeDocument/2006/relationships/image" Target="../media/image4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3E30A0-3DC8-1A45-8352-CB391DBCD857}" type="datetimeFigureOut">
              <a:rPr lang="en-US" smtClean="0"/>
              <a:t>5/28/14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3B15A-32A3-0242-ACEC-44D0BB0FC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514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A8ADFD5B-A66C-449C-B6E8-FB716D07777D}" type="datetimeFigureOut">
              <a:rPr lang="en-US" smtClean="0"/>
              <a:pPr/>
              <a:t>5/28/14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CA5D3BF3-D352-46FC-8343-31F56E67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639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all the motion that we are missing by not recording the rotations.</a:t>
            </a:r>
          </a:p>
          <a:p>
            <a:r>
              <a:rPr lang="en-US" dirty="0" smtClean="0"/>
              <a:t>There</a:t>
            </a:r>
            <a:r>
              <a:rPr lang="en-US" baseline="0" dirty="0" smtClean="0"/>
              <a:t> is a wealth of information there about the waves that reach the receivers, and we must find a way to use it to our advantage.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71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62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62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45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45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45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45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45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02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68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Bandpass</a:t>
            </a:r>
            <a:r>
              <a:rPr lang="en-US" baseline="0" dirty="0" smtClean="0"/>
              <a:t> between 2-45Hz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5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all the motion that we are missing by not recording the rotations.</a:t>
            </a:r>
          </a:p>
          <a:p>
            <a:r>
              <a:rPr lang="en-US" dirty="0" smtClean="0"/>
              <a:t>There</a:t>
            </a:r>
            <a:r>
              <a:rPr lang="en-US" baseline="0" dirty="0" smtClean="0"/>
              <a:t> is a wealth of information there about the waves that reach the receivers, and we must find a way to use it to our advantage.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71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Note how much richer the data are</a:t>
            </a:r>
            <a:r>
              <a:rPr lang="en-US" baseline="0" dirty="0" smtClean="0"/>
              <a:t> with rotations.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rotational motion CANNOT be inferred from the linear components.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Bandpass</a:t>
            </a:r>
            <a:r>
              <a:rPr lang="en-US" baseline="0" dirty="0" smtClean="0"/>
              <a:t> between 2-45Hz.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Balanced linear components according to weights used to balance </a:t>
            </a:r>
            <a:r>
              <a:rPr lang="en-US" baseline="0" dirty="0" err="1" smtClean="0"/>
              <a:t>Vz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Balanced rotational components according to weights used to balance Ry.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459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45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98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 time</a:t>
            </a:r>
            <a:r>
              <a:rPr lang="en-US" baseline="0" dirty="0" smtClean="0"/>
              <a:t> window = [0.76,0.96]</a:t>
            </a:r>
          </a:p>
          <a:p>
            <a:r>
              <a:rPr lang="en-US" baseline="0" dirty="0" smtClean="0"/>
              <a:t>Yellow time window = [0.128,0.148]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look at the three components that have most of the signal.</a:t>
            </a:r>
          </a:p>
          <a:p>
            <a:r>
              <a:rPr lang="en-US" baseline="0" dirty="0" smtClean="0"/>
              <a:t>These are the vertical, radial and pitch, resulting from the 2D nature of the survey.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98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 time</a:t>
            </a:r>
            <a:r>
              <a:rPr lang="en-US" baseline="0" dirty="0" smtClean="0"/>
              <a:t> window = [0.76,0.96]</a:t>
            </a:r>
          </a:p>
          <a:p>
            <a:r>
              <a:rPr lang="en-US" baseline="0" dirty="0" smtClean="0"/>
              <a:t>Yellow time window = [0.128,0.148]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look at the three components that have most of the signal.</a:t>
            </a:r>
          </a:p>
          <a:p>
            <a:r>
              <a:rPr lang="en-US" baseline="0" dirty="0" smtClean="0"/>
              <a:t>These are the vertical, radial and pitch, resulting from the 2D nature of the survey.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98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time we have validation of the idea</a:t>
            </a:r>
            <a:r>
              <a:rPr lang="en-US" baseline="0" dirty="0" smtClean="0"/>
              <a:t> of wave signatures!!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Blue time</a:t>
            </a:r>
            <a:r>
              <a:rPr lang="en-US" baseline="0" dirty="0" smtClean="0"/>
              <a:t> window = [0.76,0.96]</a:t>
            </a:r>
          </a:p>
          <a:p>
            <a:r>
              <a:rPr lang="en-US" baseline="0" dirty="0" smtClean="0"/>
              <a:t>Yellow time window = [0.128,0.148]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FK</a:t>
            </a:r>
            <a:r>
              <a:rPr lang="en-US" baseline="0" dirty="0" smtClean="0"/>
              <a:t> low wavenumbers: </a:t>
            </a:r>
            <a:r>
              <a:rPr lang="en-US" baseline="0" dirty="0" err="1" smtClean="0"/>
              <a:t>flo</a:t>
            </a:r>
            <a:r>
              <a:rPr lang="en-US" baseline="0" dirty="0" smtClean="0"/>
              <a:t>=32 </a:t>
            </a:r>
            <a:r>
              <a:rPr lang="en-US" baseline="0" dirty="0" err="1" smtClean="0"/>
              <a:t>fhi</a:t>
            </a:r>
            <a:r>
              <a:rPr lang="en-US" baseline="0" dirty="0" smtClean="0"/>
              <a:t>=85 </a:t>
            </a:r>
            <a:r>
              <a:rPr lang="en-US" baseline="0" dirty="0" err="1" smtClean="0"/>
              <a:t>vlo</a:t>
            </a:r>
            <a:r>
              <a:rPr lang="en-US" baseline="0" dirty="0" smtClean="0"/>
              <a:t>=1000</a:t>
            </a:r>
          </a:p>
          <a:p>
            <a:r>
              <a:rPr lang="en-US" baseline="0" dirty="0" smtClean="0"/>
              <a:t>FK high wavenumbers: </a:t>
            </a:r>
            <a:r>
              <a:rPr lang="en-US" baseline="0" dirty="0" err="1" smtClean="0"/>
              <a:t>flo</a:t>
            </a:r>
            <a:r>
              <a:rPr lang="en-US" baseline="0" dirty="0" smtClean="0"/>
              <a:t>=6 </a:t>
            </a:r>
            <a:r>
              <a:rPr lang="en-US" baseline="0" dirty="0" err="1" smtClean="0"/>
              <a:t>fhi</a:t>
            </a:r>
            <a:r>
              <a:rPr lang="en-US" baseline="0" dirty="0" smtClean="0"/>
              <a:t>=40 </a:t>
            </a:r>
            <a:r>
              <a:rPr lang="en-US" baseline="0" dirty="0" err="1" smtClean="0"/>
              <a:t>vhi</a:t>
            </a:r>
            <a:r>
              <a:rPr lang="en-US" baseline="0" dirty="0" smtClean="0"/>
              <a:t>=1000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95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claim that 6C polarization</a:t>
            </a:r>
            <a:r>
              <a:rPr lang="en-US" baseline="0" dirty="0" smtClean="0"/>
              <a:t> vectors help to identify wave modes.</a:t>
            </a:r>
            <a:endParaRPr lang="en-US" dirty="0" smtClean="0"/>
          </a:p>
          <a:p>
            <a:r>
              <a:rPr lang="en-US" dirty="0" smtClean="0"/>
              <a:t>Need to create a mapping</a:t>
            </a:r>
            <a:r>
              <a:rPr lang="en-US" baseline="0" dirty="0" smtClean="0"/>
              <a:t> between wave modes and their appearance in the 6C polarization space.</a:t>
            </a:r>
          </a:p>
          <a:p>
            <a:r>
              <a:rPr lang="en-US" baseline="0" dirty="0" smtClean="0"/>
              <a:t>I have synthetics as a tool to help in that mapping.</a:t>
            </a:r>
          </a:p>
          <a:p>
            <a:r>
              <a:rPr lang="en-US" baseline="0" dirty="0" smtClean="0"/>
              <a:t>But how can we trust this mapping to always work?</a:t>
            </a:r>
          </a:p>
          <a:p>
            <a:r>
              <a:rPr lang="en-US" baseline="0" dirty="0" smtClean="0"/>
              <a:t>Idea: estimate the signature from the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199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signature of the undesired wave mode was taken from the data.</a:t>
            </a:r>
          </a:p>
          <a:p>
            <a:r>
              <a:rPr lang="en-US" dirty="0" smtClean="0"/>
              <a:t>One</a:t>
            </a:r>
            <a:r>
              <a:rPr lang="en-US" baseline="0" dirty="0" smtClean="0"/>
              <a:t> for the slow ground roll, one for the fast ground roll.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199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signature of the undesired wave mode was taken from the data.</a:t>
            </a:r>
          </a:p>
          <a:p>
            <a:r>
              <a:rPr lang="en-US" dirty="0" smtClean="0"/>
              <a:t>One</a:t>
            </a:r>
            <a:r>
              <a:rPr lang="en-US" baseline="0" dirty="0" smtClean="0"/>
              <a:t> for the slow ground roll, one for the fast ground roll.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199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signature of the undesired wave mode was taken from the data.</a:t>
            </a:r>
          </a:p>
          <a:p>
            <a:r>
              <a:rPr lang="en-US" dirty="0" smtClean="0"/>
              <a:t>One</a:t>
            </a:r>
            <a:r>
              <a:rPr lang="en-US" baseline="0" dirty="0" smtClean="0"/>
              <a:t> for the slow ground roll, one for the fast ground roll.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19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453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signature of the undesired wave mode was taken from the data.</a:t>
            </a:r>
          </a:p>
          <a:p>
            <a:r>
              <a:rPr lang="en-US" dirty="0" smtClean="0"/>
              <a:t>One</a:t>
            </a:r>
            <a:r>
              <a:rPr lang="en-US" baseline="0" dirty="0" smtClean="0"/>
              <a:t> for the slow ground roll, one for the fast ground roll.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199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signature of the undesired wave mode was taken from the data.</a:t>
            </a:r>
          </a:p>
          <a:p>
            <a:r>
              <a:rPr lang="en-US" dirty="0" smtClean="0"/>
              <a:t>One</a:t>
            </a:r>
            <a:r>
              <a:rPr lang="en-US" baseline="0" dirty="0" smtClean="0"/>
              <a:t> for the slow ground roll, one for the fast ground roll.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Independent parameters: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Time window length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Angular difference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199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signature of the undesired wave mode was taken from the data.</a:t>
            </a:r>
          </a:p>
          <a:p>
            <a:r>
              <a:rPr lang="en-US" dirty="0" smtClean="0"/>
              <a:t>One</a:t>
            </a:r>
            <a:r>
              <a:rPr lang="en-US" baseline="0" dirty="0" smtClean="0"/>
              <a:t> for the slow ground roll, one for the fast ground roll.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Independent parameters: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Time window length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Angular difference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199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signature of the undesired wave mode was taken from the data.</a:t>
            </a:r>
          </a:p>
          <a:p>
            <a:r>
              <a:rPr lang="en-US" dirty="0" smtClean="0"/>
              <a:t>One</a:t>
            </a:r>
            <a:r>
              <a:rPr lang="en-US" baseline="0" dirty="0" smtClean="0"/>
              <a:t> for the slow ground roll, one for the fast ground roll.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Independent parameters: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Time window length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Angular difference</a:t>
            </a:r>
          </a:p>
          <a:p>
            <a:pPr marL="228600" indent="-228600">
              <a:buAutoNum type="arabicParenR"/>
            </a:pPr>
            <a:endParaRPr lang="en-US" baseline="0" dirty="0" smtClean="0"/>
          </a:p>
          <a:p>
            <a:r>
              <a:rPr lang="en-US" dirty="0" smtClean="0"/>
              <a:t>Assumptions:</a:t>
            </a:r>
          </a:p>
          <a:p>
            <a:pPr marL="228600" indent="-228600">
              <a:buAutoNum type="arabicParenR"/>
            </a:pPr>
            <a:r>
              <a:rPr lang="en-US" dirty="0" smtClean="0"/>
              <a:t>Undesired stronger than desired</a:t>
            </a:r>
          </a:p>
          <a:p>
            <a:pPr marL="228600" indent="-228600">
              <a:buAutoNum type="arabicParenR"/>
            </a:pPr>
            <a:r>
              <a:rPr lang="en-US" dirty="0" smtClean="0"/>
              <a:t>Undesired</a:t>
            </a:r>
            <a:r>
              <a:rPr lang="en-US" baseline="0" dirty="0" smtClean="0"/>
              <a:t> orthogonal to desired </a:t>
            </a:r>
            <a:r>
              <a:rPr lang="en-US" baseline="0" dirty="0" smtClean="0">
                <a:sym typeface="Wingdings"/>
              </a:rPr>
              <a:t> The more attributes we have the more chance we have to find the </a:t>
            </a:r>
            <a:r>
              <a:rPr lang="en-US" baseline="0" dirty="0" err="1" smtClean="0">
                <a:sym typeface="Wingdings"/>
              </a:rPr>
              <a:t>orthogonality</a:t>
            </a:r>
            <a:endParaRPr lang="en-US" dirty="0" smtClean="0"/>
          </a:p>
          <a:p>
            <a:pPr marL="228600" indent="-228600">
              <a:buAutoNum type="arabicParenR"/>
            </a:pPr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199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signature of the undesired wave mode was taken from the data.</a:t>
            </a:r>
          </a:p>
          <a:p>
            <a:r>
              <a:rPr lang="en-US" dirty="0" smtClean="0"/>
              <a:t>One</a:t>
            </a:r>
            <a:r>
              <a:rPr lang="en-US" baseline="0" dirty="0" smtClean="0"/>
              <a:t> for the slow ground roll, one for the fast ground roll.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Independent parameters: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Time window length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Angular difference</a:t>
            </a:r>
          </a:p>
          <a:p>
            <a:endParaRPr lang="en-US" dirty="0" smtClean="0"/>
          </a:p>
          <a:p>
            <a:r>
              <a:rPr lang="en-US" dirty="0" smtClean="0"/>
              <a:t>Assumptions:</a:t>
            </a:r>
          </a:p>
          <a:p>
            <a:pPr marL="228600" indent="-228600">
              <a:buAutoNum type="arabicParenR"/>
            </a:pPr>
            <a:r>
              <a:rPr lang="en-US" dirty="0" smtClean="0"/>
              <a:t>Undesired stronger than desired</a:t>
            </a:r>
          </a:p>
          <a:p>
            <a:pPr marL="228600" indent="-228600">
              <a:buAutoNum type="arabicParenR"/>
            </a:pPr>
            <a:r>
              <a:rPr lang="en-US" dirty="0" smtClean="0"/>
              <a:t>Undesired</a:t>
            </a:r>
            <a:r>
              <a:rPr lang="en-US" baseline="0" dirty="0" smtClean="0"/>
              <a:t> orthogonal to desired </a:t>
            </a:r>
            <a:r>
              <a:rPr lang="en-US" baseline="0" dirty="0" smtClean="0">
                <a:sym typeface="Wingdings"/>
              </a:rPr>
              <a:t> The more attributes we have the more chance we have to find the </a:t>
            </a:r>
            <a:r>
              <a:rPr lang="en-US" baseline="0" dirty="0" err="1" smtClean="0">
                <a:sym typeface="Wingdings"/>
              </a:rPr>
              <a:t>orthogonality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199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932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much desired is left </a:t>
            </a:r>
            <a:r>
              <a:rPr lang="en-US" dirty="0" err="1" smtClean="0"/>
              <a:t>vs</a:t>
            </a:r>
            <a:r>
              <a:rPr lang="en-US" dirty="0" smtClean="0"/>
              <a:t> how much undesired is attenuated</a:t>
            </a:r>
          </a:p>
          <a:p>
            <a:endParaRPr lang="en-US" dirty="0" smtClean="0"/>
          </a:p>
          <a:p>
            <a:r>
              <a:rPr lang="en-US" dirty="0" smtClean="0"/>
              <a:t>Problem with this dataset: Weak</a:t>
            </a:r>
            <a:r>
              <a:rPr lang="en-US" baseline="0" dirty="0" smtClean="0"/>
              <a:t> source, reflection signal is not above noise, so by filtering we don’t suddenly see reflections.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932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want to incorporate rotation</a:t>
            </a:r>
            <a:r>
              <a:rPr lang="en-US" baseline="0" dirty="0" smtClean="0"/>
              <a:t> data into these types of analysis.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318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want to incorporate rotation</a:t>
            </a:r>
            <a:r>
              <a:rPr lang="en-US" baseline="0" dirty="0" smtClean="0"/>
              <a:t> data into these types of analysis.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318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want to incorporate rotation</a:t>
            </a:r>
            <a:r>
              <a:rPr lang="en-US" baseline="0" dirty="0" smtClean="0"/>
              <a:t> data into these types of analysis.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31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 wave modes generate different strains in the medium.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199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Seisballs</a:t>
            </a:r>
            <a:r>
              <a:rPr lang="en-US" dirty="0" smtClean="0"/>
              <a:t> are a derivation from Bob’s idea of using the BMW symbol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459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04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 wave modes generate different strains in the medium.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19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+mn-lt"/>
                <a:cs typeface="+mn-cs"/>
              </a:rPr>
              <a:t>Evolution</a:t>
            </a:r>
            <a:r>
              <a:rPr lang="en-US" sz="1200" baseline="0" dirty="0" smtClean="0">
                <a:latin typeface="+mn-lt"/>
                <a:cs typeface="+mn-cs"/>
              </a:rPr>
              <a:t> knows we need to record rotations.</a:t>
            </a:r>
          </a:p>
          <a:p>
            <a:r>
              <a:rPr lang="en-US" sz="1200" baseline="0" dirty="0" smtClean="0">
                <a:latin typeface="+mn-lt"/>
                <a:cs typeface="+mn-cs"/>
              </a:rPr>
              <a:t>So did the Germans.</a:t>
            </a:r>
          </a:p>
          <a:p>
            <a:r>
              <a:rPr lang="en-US" sz="1200" baseline="0" dirty="0" smtClean="0">
                <a:latin typeface="+mn-lt"/>
                <a:cs typeface="+mn-cs"/>
              </a:rPr>
              <a:t>So do other applications.</a:t>
            </a:r>
          </a:p>
          <a:p>
            <a:r>
              <a:rPr lang="en-US" sz="1200" baseline="0" dirty="0" smtClean="0">
                <a:latin typeface="+mn-lt"/>
                <a:cs typeface="+mn-cs"/>
              </a:rPr>
              <a:t>But where do we get rotational seismic data from?</a:t>
            </a:r>
          </a:p>
          <a:p>
            <a:pPr marL="228600" indent="-228600">
              <a:buAutoNum type="arabicParenR"/>
            </a:pPr>
            <a:r>
              <a:rPr lang="en-US" sz="1200" baseline="0" dirty="0" smtClean="0">
                <a:latin typeface="+mn-lt"/>
                <a:cs typeface="+mn-cs"/>
              </a:rPr>
              <a:t>Chevron’s experiment.</a:t>
            </a:r>
          </a:p>
          <a:p>
            <a:pPr marL="228600" indent="-228600">
              <a:buAutoNum type="arabicParenR"/>
            </a:pPr>
            <a:r>
              <a:rPr lang="en-US" sz="1200" baseline="0" dirty="0" smtClean="0">
                <a:latin typeface="+mn-lt"/>
                <a:cs typeface="+mn-cs"/>
              </a:rPr>
              <a:t>Go get your 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41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45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07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6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81F00CB0-BE3D-7B47-B232-D6FAC898E730}" type="datetime1">
              <a:rPr lang="en-US" smtClean="0">
                <a:solidFill>
                  <a:srgbClr val="FFFFFF"/>
                </a:solidFill>
              </a:rPr>
              <a:t>5/28/14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latin typeface="Arial"/>
                <a:cs typeface="Arial"/>
              </a:defRPr>
            </a:lvl1pPr>
          </a:lstStyle>
          <a:p>
            <a:fld id="{8F82E0A0-C266-4798-8C8F-B9F91E9DA37E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509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B0481-07BD-274B-92D9-7860572DA874}" type="datetime1">
              <a:rPr lang="en-US" smtClean="0"/>
              <a:t>5/28/14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90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5CDDF-5878-114B-9880-2A152B2BBBC2}" type="datetime1">
              <a:rPr lang="en-US" smtClean="0"/>
              <a:t>5/28/14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3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BA89-90E9-BD4E-81C4-0F369B62D96F}" type="datetime1">
              <a:rPr lang="en-US" smtClean="0"/>
              <a:t>5/28/14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F82E0A0-C266-4798-8C8F-B9F91E9DA37E}" type="slidenum">
              <a:rPr lang="en-US" sz="1400" b="1" smtClean="0"/>
              <a:pPr/>
              <a:t>‹#›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9956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22E7B-78C4-E748-9EFF-131C4F8EECE1}" type="datetime1">
              <a:rPr lang="en-US" smtClean="0"/>
              <a:t>5/28/14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2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84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CFE56-CC9F-DB4D-B089-EF19A009390B}" type="datetime1">
              <a:rPr lang="en-US" smtClean="0"/>
              <a:t>5/28/14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0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3643-7CEE-BB40-99E1-F4E76EB36062}" type="datetime1">
              <a:rPr lang="en-US" smtClean="0"/>
              <a:t>5/28/14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04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0764F-6C3A-754E-A90A-16D8E89E798D}" type="datetime1">
              <a:rPr lang="en-US" smtClean="0"/>
              <a:t>5/28/14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354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F931-C435-6F43-B3AF-AF718ACA4399}" type="datetime1">
              <a:rPr lang="en-US" smtClean="0"/>
              <a:t>5/28/14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26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E18FB-6CD3-5C48-949C-1FE75E87547C}" type="datetime1">
              <a:rPr lang="en-US" smtClean="0"/>
              <a:t>5/28/14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997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5853-C209-AF42-B776-DC8B10C82E2F}" type="datetime1">
              <a:rPr lang="en-US" smtClean="0"/>
              <a:t>5/28/14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28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91192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6FA7C-85AF-3F43-8801-966FFDB50AF3}" type="datetime1">
              <a:rPr lang="en-US" smtClean="0"/>
              <a:t>5/28/14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F82E0A0-C266-4798-8C8F-B9F91E9DA37E}" type="slidenum">
              <a:rPr lang="en-US" sz="1400" b="1" smtClean="0"/>
              <a:pPr/>
              <a:t>‹#›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81444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8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9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2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21.e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2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25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2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emf"/><Relationship Id="rId20" Type="http://schemas.openxmlformats.org/officeDocument/2006/relationships/oleObject" Target="../embeddings/oleObject15.bin"/><Relationship Id="rId21" Type="http://schemas.openxmlformats.org/officeDocument/2006/relationships/image" Target="../media/image35.emf"/><Relationship Id="rId22" Type="http://schemas.openxmlformats.org/officeDocument/2006/relationships/oleObject" Target="../embeddings/oleObject16.bin"/><Relationship Id="rId23" Type="http://schemas.openxmlformats.org/officeDocument/2006/relationships/image" Target="../media/image36.emf"/><Relationship Id="rId24" Type="http://schemas.openxmlformats.org/officeDocument/2006/relationships/oleObject" Target="../embeddings/oleObject17.bin"/><Relationship Id="rId25" Type="http://schemas.openxmlformats.org/officeDocument/2006/relationships/image" Target="../media/image37.emf"/><Relationship Id="rId26" Type="http://schemas.openxmlformats.org/officeDocument/2006/relationships/oleObject" Target="../embeddings/oleObject18.bin"/><Relationship Id="rId27" Type="http://schemas.openxmlformats.org/officeDocument/2006/relationships/image" Target="../media/image38.emf"/><Relationship Id="rId28" Type="http://schemas.openxmlformats.org/officeDocument/2006/relationships/oleObject" Target="../embeddings/oleObject19.bin"/><Relationship Id="rId29" Type="http://schemas.openxmlformats.org/officeDocument/2006/relationships/image" Target="../media/image39.emf"/><Relationship Id="rId10" Type="http://schemas.openxmlformats.org/officeDocument/2006/relationships/oleObject" Target="../embeddings/oleObject10.bin"/><Relationship Id="rId11" Type="http://schemas.openxmlformats.org/officeDocument/2006/relationships/image" Target="../media/image30.emf"/><Relationship Id="rId12" Type="http://schemas.openxmlformats.org/officeDocument/2006/relationships/oleObject" Target="../embeddings/oleObject11.bin"/><Relationship Id="rId13" Type="http://schemas.openxmlformats.org/officeDocument/2006/relationships/image" Target="../media/image31.emf"/><Relationship Id="rId14" Type="http://schemas.openxmlformats.org/officeDocument/2006/relationships/oleObject" Target="../embeddings/oleObject12.bin"/><Relationship Id="rId15" Type="http://schemas.openxmlformats.org/officeDocument/2006/relationships/image" Target="../media/image32.emf"/><Relationship Id="rId16" Type="http://schemas.openxmlformats.org/officeDocument/2006/relationships/oleObject" Target="../embeddings/oleObject13.bin"/><Relationship Id="rId17" Type="http://schemas.openxmlformats.org/officeDocument/2006/relationships/image" Target="../media/image33.emf"/><Relationship Id="rId18" Type="http://schemas.openxmlformats.org/officeDocument/2006/relationships/oleObject" Target="../embeddings/oleObject14.bin"/><Relationship Id="rId19" Type="http://schemas.openxmlformats.org/officeDocument/2006/relationships/image" Target="../media/image3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27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28.emf"/><Relationship Id="rId8" Type="http://schemas.openxmlformats.org/officeDocument/2006/relationships/oleObject" Target="../embeddings/oleObject9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46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47.png"/><Relationship Id="rId6" Type="http://schemas.openxmlformats.org/officeDocument/2006/relationships/image" Target="../media/image7.gif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emf"/><Relationship Id="rId12" Type="http://schemas.openxmlformats.org/officeDocument/2006/relationships/oleObject" Target="../embeddings/oleObject24.bin"/><Relationship Id="rId13" Type="http://schemas.openxmlformats.org/officeDocument/2006/relationships/image" Target="../media/image52.emf"/><Relationship Id="rId14" Type="http://schemas.openxmlformats.org/officeDocument/2006/relationships/oleObject" Target="../embeddings/oleObject25.bin"/><Relationship Id="rId15" Type="http://schemas.openxmlformats.org/officeDocument/2006/relationships/image" Target="../media/image5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20.bin"/><Relationship Id="rId5" Type="http://schemas.openxmlformats.org/officeDocument/2006/relationships/image" Target="../media/image48.emf"/><Relationship Id="rId6" Type="http://schemas.openxmlformats.org/officeDocument/2006/relationships/oleObject" Target="../embeddings/oleObject21.bin"/><Relationship Id="rId7" Type="http://schemas.openxmlformats.org/officeDocument/2006/relationships/image" Target="../media/image49.emf"/><Relationship Id="rId8" Type="http://schemas.openxmlformats.org/officeDocument/2006/relationships/oleObject" Target="../embeddings/oleObject22.bin"/><Relationship Id="rId9" Type="http://schemas.openxmlformats.org/officeDocument/2006/relationships/image" Target="../media/image50.emf"/><Relationship Id="rId10" Type="http://schemas.openxmlformats.org/officeDocument/2006/relationships/oleObject" Target="../embeddings/oleObject2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4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gif"/><Relationship Id="rId5" Type="http://schemas.openxmlformats.org/officeDocument/2006/relationships/image" Target="../media/image7.gif"/><Relationship Id="rId6" Type="http://schemas.openxmlformats.org/officeDocument/2006/relationships/image" Target="../media/image8.gif"/><Relationship Id="rId7" Type="http://schemas.openxmlformats.org/officeDocument/2006/relationships/image" Target="../media/image61.emf"/><Relationship Id="rId8" Type="http://schemas.openxmlformats.org/officeDocument/2006/relationships/image" Target="../media/image6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6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69.emf"/><Relationship Id="rId5" Type="http://schemas.openxmlformats.org/officeDocument/2006/relationships/oleObject" Target="../embeddings/oleObject26.bin"/><Relationship Id="rId6" Type="http://schemas.openxmlformats.org/officeDocument/2006/relationships/image" Target="../media/image70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6" Type="http://schemas.openxmlformats.org/officeDocument/2006/relationships/image" Target="../media/image73.emf"/><Relationship Id="rId7" Type="http://schemas.openxmlformats.org/officeDocument/2006/relationships/oleObject" Target="../embeddings/oleObject27.bin"/><Relationship Id="rId8" Type="http://schemas.openxmlformats.org/officeDocument/2006/relationships/image" Target="../media/image70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6" Type="http://schemas.openxmlformats.org/officeDocument/2006/relationships/image" Target="../media/image73.emf"/><Relationship Id="rId7" Type="http://schemas.openxmlformats.org/officeDocument/2006/relationships/oleObject" Target="../embeddings/oleObject28.bin"/><Relationship Id="rId8" Type="http://schemas.openxmlformats.org/officeDocument/2006/relationships/image" Target="../media/image70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6" Type="http://schemas.openxmlformats.org/officeDocument/2006/relationships/image" Target="../media/image73.emf"/><Relationship Id="rId7" Type="http://schemas.openxmlformats.org/officeDocument/2006/relationships/oleObject" Target="../embeddings/oleObject29.bin"/><Relationship Id="rId8" Type="http://schemas.openxmlformats.org/officeDocument/2006/relationships/image" Target="../media/image74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gif"/><Relationship Id="rId5" Type="http://schemas.openxmlformats.org/officeDocument/2006/relationships/image" Target="../media/image7.gif"/><Relationship Id="rId6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0.xml"/><Relationship Id="rId5" Type="http://schemas.openxmlformats.org/officeDocument/2006/relationships/image" Target="../media/image47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gif"/><Relationship Id="rId5" Type="http://schemas.openxmlformats.org/officeDocument/2006/relationships/image" Target="../media/image7.gif"/><Relationship Id="rId6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jpg"/><Relationship Id="rId5" Type="http://schemas.openxmlformats.org/officeDocument/2006/relationships/image" Target="../media/image11.jpe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" y="-19050"/>
            <a:ext cx="9144001" cy="114300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57150"/>
            <a:ext cx="9144000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Black"/>
                <a:cs typeface="Arial Black"/>
              </a:rPr>
              <a:t>Wave mode separation with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Black"/>
                <a:cs typeface="Arial Black"/>
              </a:rPr>
              <a:t>six-component seismic data</a:t>
            </a:r>
            <a:endParaRPr lang="en-US" sz="3600" kern="1200" dirty="0">
              <a:solidFill>
                <a:schemeClr val="bg1"/>
              </a:solidFill>
            </a:endParaRPr>
          </a:p>
        </p:txBody>
      </p:sp>
      <p:pic>
        <p:nvPicPr>
          <p:cNvPr id="8" name="kettleman_3bal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0252" b="14569"/>
          <a:stretch/>
        </p:blipFill>
        <p:spPr>
          <a:xfrm>
            <a:off x="685800" y="1132361"/>
            <a:ext cx="7620000" cy="20498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0" y="181993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1C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63589" y="181993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3</a:t>
            </a:r>
            <a:r>
              <a:rPr lang="en-US" sz="2800" dirty="0" smtClean="0">
                <a:solidFill>
                  <a:schemeClr val="bg1"/>
                </a:solidFill>
              </a:rPr>
              <a:t>C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5600" y="181993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6C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2824532"/>
            <a:ext cx="9144000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Ohad Barak,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Priyank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Jaiswal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, John Giles,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Sjoerd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Ridder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, Robert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Brune</a:t>
            </a: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Shuki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Ronen</a:t>
            </a:r>
          </a:p>
        </p:txBody>
      </p:sp>
      <p:pic>
        <p:nvPicPr>
          <p:cNvPr id="11" name="Picture 10" descr="210px-Stanford_University_se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0" y="3892383"/>
            <a:ext cx="1219200" cy="1219200"/>
          </a:xfrm>
          <a:prstGeom prst="rect">
            <a:avLst/>
          </a:prstGeom>
        </p:spPr>
      </p:pic>
      <p:pic>
        <p:nvPicPr>
          <p:cNvPr id="15" name="Picture 14" descr="sep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50" y="3867150"/>
            <a:ext cx="1358900" cy="12447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0957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SEP Report 152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pp. 325-339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620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2-03 at 11.12.4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457467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1644690" y="1763225"/>
            <a:ext cx="5710717" cy="1626186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Up Arrow 8"/>
          <p:cNvSpPr/>
          <p:nvPr/>
        </p:nvSpPr>
        <p:spPr>
          <a:xfrm>
            <a:off x="1516260" y="490239"/>
            <a:ext cx="338075" cy="108717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 rot="5400000">
            <a:off x="1979322" y="944124"/>
            <a:ext cx="338075" cy="108717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138116" y="728791"/>
            <a:ext cx="104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North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53207" y="1286412"/>
            <a:ext cx="104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East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pattFill prst="pct20">
            <a:fgClr>
              <a:srgbClr val="891006"/>
            </a:fgClr>
            <a:bgClr>
              <a:srgbClr val="7D0D04"/>
            </a:bgClr>
          </a:pattFill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-247650"/>
            <a:ext cx="9144000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Black"/>
                <a:cs typeface="Arial Black"/>
              </a:rPr>
              <a:t>Survey area near Ponca City, OK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886902">
            <a:off x="3657600" y="2596407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 Black"/>
                <a:cs typeface="Arial Black"/>
              </a:rPr>
              <a:t>260m</a:t>
            </a:r>
            <a:endParaRPr lang="en-US" sz="24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pic>
        <p:nvPicPr>
          <p:cNvPr id="14" name="Picture 13" descr="20131125_13420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6" t="4438" r="19920" b="28981"/>
          <a:stretch/>
        </p:blipFill>
        <p:spPr>
          <a:xfrm>
            <a:off x="5486400" y="895350"/>
            <a:ext cx="3581400" cy="2751164"/>
          </a:xfrm>
          <a:prstGeom prst="rect">
            <a:avLst/>
          </a:prstGeom>
        </p:spPr>
      </p:pic>
      <p:pic>
        <p:nvPicPr>
          <p:cNvPr id="15" name="Picture 14" descr="20131125_15310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7201" y="971552"/>
            <a:ext cx="3657601" cy="2743200"/>
          </a:xfrm>
          <a:prstGeom prst="rect">
            <a:avLst/>
          </a:prstGeom>
        </p:spPr>
      </p:pic>
      <p:pic>
        <p:nvPicPr>
          <p:cNvPr id="16" name="Picture 15" descr="20131126_11051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5568" y="1085143"/>
            <a:ext cx="3347139" cy="2510354"/>
          </a:xfrm>
          <a:prstGeom prst="rect">
            <a:avLst/>
          </a:prstGeom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10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192781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pattFill prst="pct20">
            <a:fgClr>
              <a:srgbClr val="891006"/>
            </a:fgClr>
            <a:bgClr>
              <a:srgbClr val="7D0D04"/>
            </a:bgClr>
          </a:pattFill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247650"/>
            <a:ext cx="9144000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 Black"/>
                <a:cs typeface="Arial Black"/>
              </a:rPr>
              <a:t>S</a:t>
            </a:r>
            <a:r>
              <a:rPr lang="en-US" sz="3200" kern="1200" dirty="0" smtClean="0">
                <a:solidFill>
                  <a:schemeClr val="bg1"/>
                </a:solidFill>
                <a:latin typeface="Arial Black"/>
                <a:cs typeface="Arial Black"/>
              </a:rPr>
              <a:t>urvey geometry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5168906" y="3133905"/>
            <a:ext cx="69951" cy="69951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4450929" y="3131067"/>
            <a:ext cx="69951" cy="69951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4119616" y="3128722"/>
            <a:ext cx="69951" cy="6995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3543114" y="3130767"/>
            <a:ext cx="69951" cy="6995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6365106" y="583266"/>
            <a:ext cx="2778894" cy="1477328"/>
          </a:xfrm>
          <a:prstGeom prst="rect">
            <a:avLst/>
          </a:prstGeom>
          <a:noFill/>
          <a:ln>
            <a:solidFill>
              <a:srgbClr val="0D0D0D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/>
              <a:t>Black</a:t>
            </a:r>
            <a:r>
              <a:rPr lang="en-US" dirty="0" smtClean="0"/>
              <a:t>: Regular 3C+3R stations.</a:t>
            </a:r>
          </a:p>
          <a:p>
            <a:r>
              <a:rPr lang="en-US" u="sng" dirty="0" smtClean="0"/>
              <a:t>Black/blue</a:t>
            </a:r>
            <a:r>
              <a:rPr lang="en-US" dirty="0" smtClean="0"/>
              <a:t>: cluster 3C+3R stations</a:t>
            </a:r>
          </a:p>
          <a:p>
            <a:r>
              <a:rPr lang="en-US" u="sng" dirty="0" smtClean="0"/>
              <a:t>Red</a:t>
            </a:r>
            <a:r>
              <a:rPr lang="en-US" dirty="0" smtClean="0"/>
              <a:t>: 1C vertical geophones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3223682" y="3451480"/>
            <a:ext cx="2834838" cy="1778"/>
          </a:xfrm>
          <a:prstGeom prst="straightConnector1">
            <a:avLst/>
          </a:prstGeom>
          <a:ln>
            <a:solidFill>
              <a:srgbClr val="00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3398282" y="3595174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3C+3R line: 80 meters</a:t>
            </a:r>
          </a:p>
          <a:p>
            <a:r>
              <a:rPr lang="en-US" dirty="0" smtClean="0"/>
              <a:t>9x6C sensors</a:t>
            </a:r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3832844" y="3126411"/>
            <a:ext cx="69951" cy="69951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70" name="Oval 69"/>
          <p:cNvSpPr>
            <a:spLocks noChangeAspect="1"/>
          </p:cNvSpPr>
          <p:nvPr/>
        </p:nvSpPr>
        <p:spPr>
          <a:xfrm>
            <a:off x="5913625" y="3138052"/>
            <a:ext cx="69951" cy="69951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563340" y="3130084"/>
            <a:ext cx="69951" cy="6995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74" name="Oval 73"/>
          <p:cNvSpPr>
            <a:spLocks noChangeAspect="1"/>
          </p:cNvSpPr>
          <p:nvPr/>
        </p:nvSpPr>
        <p:spPr>
          <a:xfrm>
            <a:off x="4781945" y="3132360"/>
            <a:ext cx="69951" cy="6995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3256871" y="3126023"/>
            <a:ext cx="69951" cy="69951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6303885" y="3133044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6671059" y="3128080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7091229" y="3135857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7458403" y="3139533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7792313" y="3145039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8159487" y="3148715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8579657" y="3147852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8946831" y="3151528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675555" y="3135863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963359" y="3143041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1290935" y="3138130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1591969" y="3137215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1912651" y="3133539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2253369" y="3132624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2594171" y="3131758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2908432" y="3135434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9764" y="3598801"/>
            <a:ext cx="257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1C line: 100m</a:t>
            </a:r>
          </a:p>
          <a:p>
            <a:r>
              <a:rPr lang="en-US" dirty="0" smtClean="0"/>
              <a:t>10x1C vertical geophones</a:t>
            </a:r>
            <a:endParaRPr lang="en-US" dirty="0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113643" y="3129491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401449" y="3141806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108714" y="3440027"/>
            <a:ext cx="3066056" cy="5083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124665" y="3440026"/>
            <a:ext cx="3019339" cy="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369663" y="3552738"/>
            <a:ext cx="257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1C line: 80m</a:t>
            </a:r>
          </a:p>
          <a:p>
            <a:r>
              <a:rPr lang="en-US" dirty="0" smtClean="0"/>
              <a:t>8x1C vertical geophones</a:t>
            </a:r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108719" y="4670498"/>
            <a:ext cx="9035285" cy="5083"/>
          </a:xfrm>
          <a:prstGeom prst="straightConnector1">
            <a:avLst/>
          </a:prstGeom>
          <a:ln>
            <a:solidFill>
              <a:srgbClr val="00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624557" y="2276211"/>
            <a:ext cx="1756243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52105" y="1720517"/>
            <a:ext cx="806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East</a:t>
            </a:r>
            <a:endParaRPr lang="en-US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3280598" y="4668320"/>
            <a:ext cx="441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receiver line: 27 stations, 260m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11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034785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pattFill prst="pct20">
            <a:fgClr>
              <a:srgbClr val="891006"/>
            </a:fgClr>
            <a:bgClr>
              <a:srgbClr val="7D0D04"/>
            </a:bgClr>
          </a:pattFill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247650"/>
            <a:ext cx="9144000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 Black"/>
                <a:cs typeface="Arial Black"/>
              </a:rPr>
              <a:t>S</a:t>
            </a:r>
            <a:r>
              <a:rPr lang="en-US" sz="3200" kern="1200" dirty="0" smtClean="0">
                <a:solidFill>
                  <a:schemeClr val="bg1"/>
                </a:solidFill>
                <a:latin typeface="Arial Black"/>
                <a:cs typeface="Arial Black"/>
              </a:rPr>
              <a:t>urvey geometry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5168906" y="3133905"/>
            <a:ext cx="69951" cy="69951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4450929" y="3131067"/>
            <a:ext cx="69951" cy="69951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4119616" y="3128722"/>
            <a:ext cx="69951" cy="6995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3543114" y="3130767"/>
            <a:ext cx="69951" cy="6995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6365106" y="583266"/>
            <a:ext cx="2778894" cy="1754327"/>
          </a:xfrm>
          <a:prstGeom prst="rect">
            <a:avLst/>
          </a:prstGeom>
          <a:noFill/>
          <a:ln>
            <a:solidFill>
              <a:srgbClr val="0D0D0D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/>
              <a:t>Black</a:t>
            </a:r>
            <a:r>
              <a:rPr lang="en-US" dirty="0" smtClean="0"/>
              <a:t>: Regular 3C+3R stations.</a:t>
            </a:r>
          </a:p>
          <a:p>
            <a:r>
              <a:rPr lang="en-US" u="sng" dirty="0" smtClean="0"/>
              <a:t>Black/blue</a:t>
            </a:r>
            <a:r>
              <a:rPr lang="en-US" dirty="0" smtClean="0"/>
              <a:t>: cluster 3C+3R stations</a:t>
            </a:r>
          </a:p>
          <a:p>
            <a:r>
              <a:rPr lang="en-US" u="sng" dirty="0" smtClean="0"/>
              <a:t>Red</a:t>
            </a:r>
            <a:r>
              <a:rPr lang="en-US" dirty="0" smtClean="0"/>
              <a:t>: 1C vertical geophones</a:t>
            </a:r>
          </a:p>
          <a:p>
            <a:r>
              <a:rPr lang="en-US" u="sng" dirty="0" smtClean="0"/>
              <a:t>Green</a:t>
            </a:r>
            <a:r>
              <a:rPr lang="en-US" dirty="0" smtClean="0"/>
              <a:t>: Shots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3223682" y="3451480"/>
            <a:ext cx="2834838" cy="1778"/>
          </a:xfrm>
          <a:prstGeom prst="straightConnector1">
            <a:avLst/>
          </a:prstGeom>
          <a:ln>
            <a:solidFill>
              <a:srgbClr val="00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3398282" y="3595174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3C+3R line: 80 meters</a:t>
            </a:r>
          </a:p>
          <a:p>
            <a:r>
              <a:rPr lang="en-US" dirty="0" smtClean="0"/>
              <a:t>9x6C sensors</a:t>
            </a:r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3832844" y="3126411"/>
            <a:ext cx="69951" cy="69951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70" name="Oval 69"/>
          <p:cNvSpPr>
            <a:spLocks noChangeAspect="1"/>
          </p:cNvSpPr>
          <p:nvPr/>
        </p:nvSpPr>
        <p:spPr>
          <a:xfrm>
            <a:off x="5913625" y="3138052"/>
            <a:ext cx="69951" cy="69951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563340" y="3130084"/>
            <a:ext cx="69951" cy="6995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74" name="Oval 73"/>
          <p:cNvSpPr>
            <a:spLocks noChangeAspect="1"/>
          </p:cNvSpPr>
          <p:nvPr/>
        </p:nvSpPr>
        <p:spPr>
          <a:xfrm>
            <a:off x="4781945" y="3132360"/>
            <a:ext cx="69951" cy="6995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3256871" y="3126023"/>
            <a:ext cx="69951" cy="69951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6303885" y="3133044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6671059" y="3128080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7091229" y="3135857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7458403" y="3139533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7792313" y="3145039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8159487" y="3148715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8579657" y="3147852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8946831" y="3151528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675555" y="3135863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963359" y="3143041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1290935" y="3138130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1591969" y="3137215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1912651" y="3133539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2253369" y="3132624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2594171" y="3131758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2908432" y="3135434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9764" y="3598801"/>
            <a:ext cx="257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1C line: 100m</a:t>
            </a:r>
          </a:p>
          <a:p>
            <a:r>
              <a:rPr lang="en-US" dirty="0" smtClean="0"/>
              <a:t>10x1C vertical geophones</a:t>
            </a:r>
            <a:endParaRPr lang="en-US" dirty="0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113643" y="3129491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401449" y="3141806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108714" y="3440027"/>
            <a:ext cx="3066056" cy="5083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124665" y="3440026"/>
            <a:ext cx="3019339" cy="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369663" y="3552738"/>
            <a:ext cx="257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1C line: 80m</a:t>
            </a:r>
          </a:p>
          <a:p>
            <a:r>
              <a:rPr lang="en-US" dirty="0" smtClean="0"/>
              <a:t>8x1C vertical geophones</a:t>
            </a:r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108719" y="4670498"/>
            <a:ext cx="9035285" cy="5083"/>
          </a:xfrm>
          <a:prstGeom prst="straightConnector1">
            <a:avLst/>
          </a:prstGeom>
          <a:ln>
            <a:solidFill>
              <a:srgbClr val="00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624557" y="2276211"/>
            <a:ext cx="1756243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52105" y="1720517"/>
            <a:ext cx="806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East</a:t>
            </a:r>
            <a:endParaRPr lang="en-US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3280598" y="4668320"/>
            <a:ext cx="441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receiver line: 27 stations, 260m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-1" y="554011"/>
            <a:ext cx="5528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Vertical shots</a:t>
            </a:r>
            <a:r>
              <a:rPr lang="en-US" dirty="0">
                <a:latin typeface="Arial"/>
                <a:cs typeface="Arial"/>
              </a:rPr>
              <a:t>:</a:t>
            </a:r>
            <a:r>
              <a:rPr lang="en-US" dirty="0" smtClean="0">
                <a:latin typeface="Arial"/>
                <a:cs typeface="Arial"/>
              </a:rPr>
              <a:t> 5 at each station</a:t>
            </a:r>
          </a:p>
          <a:p>
            <a:r>
              <a:rPr lang="en-US" dirty="0" smtClean="0">
                <a:latin typeface="Arial"/>
                <a:cs typeface="Arial"/>
              </a:rPr>
              <a:t>Interval: 10m. Nearest offset: 5m</a:t>
            </a:r>
          </a:p>
          <a:p>
            <a:r>
              <a:rPr lang="en-US" dirty="0" smtClean="0">
                <a:latin typeface="Arial"/>
                <a:cs typeface="Arial"/>
              </a:rPr>
              <a:t>Maximum 1C offset: 255m</a:t>
            </a:r>
          </a:p>
          <a:p>
            <a:r>
              <a:rPr lang="en-US" dirty="0" smtClean="0">
                <a:latin typeface="Arial"/>
                <a:cs typeface="Arial"/>
              </a:rPr>
              <a:t>Maximum 3C+3R offset: 180m</a:t>
            </a:r>
          </a:p>
        </p:txBody>
      </p:sp>
      <p:sp>
        <p:nvSpPr>
          <p:cNvPr id="86" name="Oval 85"/>
          <p:cNvSpPr>
            <a:spLocks noChangeAspect="1"/>
          </p:cNvSpPr>
          <p:nvPr/>
        </p:nvSpPr>
        <p:spPr>
          <a:xfrm>
            <a:off x="5374521" y="3138949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87" name="Oval 86"/>
          <p:cNvSpPr>
            <a:spLocks noChangeAspect="1"/>
          </p:cNvSpPr>
          <p:nvPr/>
        </p:nvSpPr>
        <p:spPr>
          <a:xfrm>
            <a:off x="4594689" y="3136111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>
            <a:spLocks noChangeAspect="1"/>
          </p:cNvSpPr>
          <p:nvPr/>
        </p:nvSpPr>
        <p:spPr>
          <a:xfrm>
            <a:off x="4263376" y="3133766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>
            <a:spLocks noChangeAspect="1"/>
          </p:cNvSpPr>
          <p:nvPr/>
        </p:nvSpPr>
        <p:spPr>
          <a:xfrm>
            <a:off x="3686874" y="3135811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3976604" y="3131455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1" name="Oval 90"/>
          <p:cNvSpPr>
            <a:spLocks noChangeAspect="1"/>
          </p:cNvSpPr>
          <p:nvPr/>
        </p:nvSpPr>
        <p:spPr>
          <a:xfrm>
            <a:off x="6057385" y="3143096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2" name="Oval 91"/>
          <p:cNvSpPr>
            <a:spLocks noChangeAspect="1"/>
          </p:cNvSpPr>
          <p:nvPr/>
        </p:nvSpPr>
        <p:spPr>
          <a:xfrm>
            <a:off x="5707100" y="3135128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3" name="Oval 92"/>
          <p:cNvSpPr>
            <a:spLocks noChangeAspect="1"/>
          </p:cNvSpPr>
          <p:nvPr/>
        </p:nvSpPr>
        <p:spPr>
          <a:xfrm>
            <a:off x="4987560" y="3137404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4" name="Oval 93"/>
          <p:cNvSpPr>
            <a:spLocks noChangeAspect="1"/>
          </p:cNvSpPr>
          <p:nvPr/>
        </p:nvSpPr>
        <p:spPr>
          <a:xfrm>
            <a:off x="3400631" y="3131067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5" name="Oval 94"/>
          <p:cNvSpPr>
            <a:spLocks noChangeAspect="1"/>
          </p:cNvSpPr>
          <p:nvPr/>
        </p:nvSpPr>
        <p:spPr>
          <a:xfrm>
            <a:off x="6482205" y="3138088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6" name="Oval 95"/>
          <p:cNvSpPr>
            <a:spLocks noChangeAspect="1"/>
          </p:cNvSpPr>
          <p:nvPr/>
        </p:nvSpPr>
        <p:spPr>
          <a:xfrm>
            <a:off x="6866659" y="3133124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7234989" y="3140901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7602163" y="3144577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7970633" y="3150083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8372367" y="3153759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819315" y="3140907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1107119" y="3148085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434695" y="3143174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1735729" y="3142259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2056411" y="3138583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2397129" y="3137668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2737931" y="3136802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3052192" y="3140478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257403" y="3134535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545209" y="3146850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274348" y="2922737"/>
            <a:ext cx="8138797" cy="1287"/>
          </a:xfrm>
          <a:prstGeom prst="straightConnector1">
            <a:avLst/>
          </a:prstGeom>
          <a:ln>
            <a:solidFill>
              <a:srgbClr val="00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2970008" y="2531780"/>
            <a:ext cx="4530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shot line: 25 stations, 240m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12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396022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pattFill prst="pct20">
            <a:fgClr>
              <a:srgbClr val="891006"/>
            </a:fgClr>
            <a:bgClr>
              <a:srgbClr val="7D0D04"/>
            </a:bgClr>
          </a:pattFill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247650"/>
            <a:ext cx="9144000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 Black"/>
                <a:cs typeface="Arial Black"/>
              </a:rPr>
              <a:t>S</a:t>
            </a:r>
            <a:r>
              <a:rPr lang="en-US" sz="3200" kern="1200" dirty="0" smtClean="0">
                <a:solidFill>
                  <a:schemeClr val="bg1"/>
                </a:solidFill>
                <a:latin typeface="Arial Black"/>
                <a:cs typeface="Arial Black"/>
              </a:rPr>
              <a:t>urvey geometry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5168906" y="3133905"/>
            <a:ext cx="69951" cy="69951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4450929" y="3131067"/>
            <a:ext cx="69951" cy="69951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4119616" y="3128722"/>
            <a:ext cx="69951" cy="6995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3543114" y="3130767"/>
            <a:ext cx="69951" cy="6995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6365106" y="583266"/>
            <a:ext cx="2778894" cy="1754327"/>
          </a:xfrm>
          <a:prstGeom prst="rect">
            <a:avLst/>
          </a:prstGeom>
          <a:noFill/>
          <a:ln>
            <a:solidFill>
              <a:srgbClr val="0D0D0D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/>
              <a:t>Black</a:t>
            </a:r>
            <a:r>
              <a:rPr lang="en-US" dirty="0" smtClean="0"/>
              <a:t>: Regular 3C+3R stations.</a:t>
            </a:r>
          </a:p>
          <a:p>
            <a:r>
              <a:rPr lang="en-US" u="sng" dirty="0" smtClean="0"/>
              <a:t>Black/blue</a:t>
            </a:r>
            <a:r>
              <a:rPr lang="en-US" dirty="0" smtClean="0"/>
              <a:t>: cluster 3C+3R stations</a:t>
            </a:r>
          </a:p>
          <a:p>
            <a:r>
              <a:rPr lang="en-US" u="sng" dirty="0" smtClean="0"/>
              <a:t>Red</a:t>
            </a:r>
            <a:r>
              <a:rPr lang="en-US" dirty="0" smtClean="0"/>
              <a:t>: 1C vertical geophones</a:t>
            </a:r>
          </a:p>
          <a:p>
            <a:r>
              <a:rPr lang="en-US" u="sng" dirty="0" smtClean="0"/>
              <a:t>Green</a:t>
            </a:r>
            <a:r>
              <a:rPr lang="en-US" dirty="0" smtClean="0"/>
              <a:t>: Shots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3223682" y="3451480"/>
            <a:ext cx="2834838" cy="1778"/>
          </a:xfrm>
          <a:prstGeom prst="straightConnector1">
            <a:avLst/>
          </a:prstGeom>
          <a:ln>
            <a:solidFill>
              <a:srgbClr val="00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3398282" y="3595174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3C+3R line: 80 meters</a:t>
            </a:r>
          </a:p>
          <a:p>
            <a:r>
              <a:rPr lang="en-US" dirty="0" smtClean="0"/>
              <a:t>9x6C sensors</a:t>
            </a:r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3832844" y="3126411"/>
            <a:ext cx="69951" cy="69951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70" name="Oval 69"/>
          <p:cNvSpPr>
            <a:spLocks noChangeAspect="1"/>
          </p:cNvSpPr>
          <p:nvPr/>
        </p:nvSpPr>
        <p:spPr>
          <a:xfrm>
            <a:off x="5913625" y="3138052"/>
            <a:ext cx="69951" cy="69951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563340" y="3130084"/>
            <a:ext cx="69951" cy="6995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74" name="Oval 73"/>
          <p:cNvSpPr>
            <a:spLocks noChangeAspect="1"/>
          </p:cNvSpPr>
          <p:nvPr/>
        </p:nvSpPr>
        <p:spPr>
          <a:xfrm>
            <a:off x="4781945" y="3132360"/>
            <a:ext cx="69951" cy="6995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3256871" y="3126023"/>
            <a:ext cx="69951" cy="69951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6303885" y="3133044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6671059" y="3128080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7091229" y="3135857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7458403" y="3139533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7792313" y="3145039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8159487" y="3148715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8579657" y="3147852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8946831" y="3151528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675555" y="3135863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963359" y="3143041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1290935" y="3138130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1591969" y="3137215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1912651" y="3133539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2253369" y="3132624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2594171" y="3131758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2908432" y="3135434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9764" y="3598801"/>
            <a:ext cx="257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1C line: 100m</a:t>
            </a:r>
          </a:p>
          <a:p>
            <a:r>
              <a:rPr lang="en-US" dirty="0" smtClean="0"/>
              <a:t>10x1C vertical geophones</a:t>
            </a:r>
            <a:endParaRPr lang="en-US" dirty="0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113643" y="3129491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401449" y="3141806"/>
            <a:ext cx="69951" cy="699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108714" y="3440027"/>
            <a:ext cx="3066056" cy="5083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124665" y="3440026"/>
            <a:ext cx="3019339" cy="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369663" y="3552738"/>
            <a:ext cx="2579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1C line: 80m</a:t>
            </a:r>
          </a:p>
          <a:p>
            <a:r>
              <a:rPr lang="en-US" dirty="0" smtClean="0"/>
              <a:t>8x1C vertical geophones</a:t>
            </a:r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108719" y="4670498"/>
            <a:ext cx="9035285" cy="5083"/>
          </a:xfrm>
          <a:prstGeom prst="straightConnector1">
            <a:avLst/>
          </a:prstGeom>
          <a:ln>
            <a:solidFill>
              <a:srgbClr val="00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624557" y="2276211"/>
            <a:ext cx="1756243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52105" y="1720517"/>
            <a:ext cx="806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East</a:t>
            </a:r>
            <a:endParaRPr lang="en-US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3280598" y="4668320"/>
            <a:ext cx="441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receiver line: 27 stations, 260m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-1" y="554011"/>
            <a:ext cx="5528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Vertical shots</a:t>
            </a:r>
            <a:r>
              <a:rPr lang="en-US" dirty="0">
                <a:latin typeface="Arial"/>
                <a:cs typeface="Arial"/>
              </a:rPr>
              <a:t>:</a:t>
            </a:r>
            <a:r>
              <a:rPr lang="en-US" dirty="0" smtClean="0">
                <a:latin typeface="Arial"/>
                <a:cs typeface="Arial"/>
              </a:rPr>
              <a:t> 5 at each station </a:t>
            </a:r>
          </a:p>
          <a:p>
            <a:r>
              <a:rPr lang="en-US" dirty="0" smtClean="0">
                <a:latin typeface="Arial"/>
                <a:cs typeface="Arial"/>
              </a:rPr>
              <a:t>Interval: 10m. Nearest offset: 5m</a:t>
            </a:r>
          </a:p>
          <a:p>
            <a:r>
              <a:rPr lang="en-US" dirty="0" smtClean="0">
                <a:latin typeface="Arial"/>
                <a:cs typeface="Arial"/>
              </a:rPr>
              <a:t>Maximum 1C offset: 255m</a:t>
            </a:r>
          </a:p>
          <a:p>
            <a:r>
              <a:rPr lang="en-US" dirty="0" smtClean="0">
                <a:latin typeface="Arial"/>
                <a:cs typeface="Arial"/>
              </a:rPr>
              <a:t>Maximum 3C+3R offset: 180m</a:t>
            </a:r>
          </a:p>
        </p:txBody>
      </p:sp>
      <p:sp>
        <p:nvSpPr>
          <p:cNvPr id="86" name="Oval 85"/>
          <p:cNvSpPr>
            <a:spLocks noChangeAspect="1"/>
          </p:cNvSpPr>
          <p:nvPr/>
        </p:nvSpPr>
        <p:spPr>
          <a:xfrm>
            <a:off x="5374521" y="3138949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87" name="Oval 86"/>
          <p:cNvSpPr>
            <a:spLocks noChangeAspect="1"/>
          </p:cNvSpPr>
          <p:nvPr/>
        </p:nvSpPr>
        <p:spPr>
          <a:xfrm>
            <a:off x="4594689" y="3136111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>
            <a:spLocks noChangeAspect="1"/>
          </p:cNvSpPr>
          <p:nvPr/>
        </p:nvSpPr>
        <p:spPr>
          <a:xfrm>
            <a:off x="4263376" y="3133766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>
            <a:spLocks noChangeAspect="1"/>
          </p:cNvSpPr>
          <p:nvPr/>
        </p:nvSpPr>
        <p:spPr>
          <a:xfrm>
            <a:off x="3686874" y="3135811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3976604" y="3131455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1" name="Oval 90"/>
          <p:cNvSpPr>
            <a:spLocks noChangeAspect="1"/>
          </p:cNvSpPr>
          <p:nvPr/>
        </p:nvSpPr>
        <p:spPr>
          <a:xfrm>
            <a:off x="6057385" y="3143096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2" name="Oval 91"/>
          <p:cNvSpPr>
            <a:spLocks noChangeAspect="1"/>
          </p:cNvSpPr>
          <p:nvPr/>
        </p:nvSpPr>
        <p:spPr>
          <a:xfrm>
            <a:off x="5707100" y="3135128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3" name="Oval 92"/>
          <p:cNvSpPr>
            <a:spLocks noChangeAspect="1"/>
          </p:cNvSpPr>
          <p:nvPr/>
        </p:nvSpPr>
        <p:spPr>
          <a:xfrm>
            <a:off x="4987560" y="3137404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4" name="Oval 93"/>
          <p:cNvSpPr>
            <a:spLocks noChangeAspect="1"/>
          </p:cNvSpPr>
          <p:nvPr/>
        </p:nvSpPr>
        <p:spPr>
          <a:xfrm>
            <a:off x="3400631" y="3131067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5" name="Oval 94"/>
          <p:cNvSpPr>
            <a:spLocks noChangeAspect="1"/>
          </p:cNvSpPr>
          <p:nvPr/>
        </p:nvSpPr>
        <p:spPr>
          <a:xfrm>
            <a:off x="6482205" y="3138088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6" name="Oval 95"/>
          <p:cNvSpPr>
            <a:spLocks noChangeAspect="1"/>
          </p:cNvSpPr>
          <p:nvPr/>
        </p:nvSpPr>
        <p:spPr>
          <a:xfrm>
            <a:off x="6866659" y="3133124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7234989" y="3140901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7602163" y="3144577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7970633" y="3150083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8372367" y="3153759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819315" y="3140907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1107119" y="3148085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434695" y="3143174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1735729" y="3142259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2056411" y="3138583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2397129" y="3137668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2737931" y="3136802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3052192" y="3140478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257403" y="3134535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545209" y="3146850"/>
            <a:ext cx="69951" cy="6995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274348" y="2922737"/>
            <a:ext cx="8138797" cy="1287"/>
          </a:xfrm>
          <a:prstGeom prst="straightConnector1">
            <a:avLst/>
          </a:prstGeom>
          <a:ln>
            <a:solidFill>
              <a:srgbClr val="00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2970008" y="2531780"/>
            <a:ext cx="4530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shot line: 25 stations, 240m</a:t>
            </a:r>
            <a:endParaRPr lang="en-US" dirty="0"/>
          </a:p>
        </p:txBody>
      </p:sp>
      <p:grpSp>
        <p:nvGrpSpPr>
          <p:cNvPr id="71" name="Group 70"/>
          <p:cNvGrpSpPr/>
          <p:nvPr/>
        </p:nvGrpSpPr>
        <p:grpSpPr>
          <a:xfrm>
            <a:off x="2995582" y="592668"/>
            <a:ext cx="2539997" cy="2218267"/>
            <a:chOff x="1659467" y="1490133"/>
            <a:chExt cx="3539477" cy="2844800"/>
          </a:xfrm>
        </p:grpSpPr>
        <p:sp>
          <p:nvSpPr>
            <p:cNvPr id="73" name="Rectangle 72"/>
            <p:cNvSpPr/>
            <p:nvPr/>
          </p:nvSpPr>
          <p:spPr>
            <a:xfrm>
              <a:off x="1659467" y="1490133"/>
              <a:ext cx="3327108" cy="2844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1785807" y="1581334"/>
              <a:ext cx="3413137" cy="2676787"/>
              <a:chOff x="1785807" y="1581334"/>
              <a:chExt cx="3413137" cy="2676787"/>
            </a:xfrm>
          </p:grpSpPr>
          <p:sp>
            <p:nvSpPr>
              <p:cNvPr id="76" name="Oval 75"/>
              <p:cNvSpPr>
                <a:spLocks noChangeAspect="1"/>
              </p:cNvSpPr>
              <p:nvPr/>
            </p:nvSpPr>
            <p:spPr>
              <a:xfrm>
                <a:off x="3407639" y="3026397"/>
                <a:ext cx="139446" cy="139446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>
                <a:spLocks noChangeAspect="1"/>
              </p:cNvSpPr>
              <p:nvPr/>
            </p:nvSpPr>
            <p:spPr>
              <a:xfrm>
                <a:off x="3037907" y="2401101"/>
                <a:ext cx="139446" cy="1394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>
                <a:spLocks noChangeAspect="1"/>
              </p:cNvSpPr>
              <p:nvPr/>
            </p:nvSpPr>
            <p:spPr>
              <a:xfrm>
                <a:off x="3824561" y="3043678"/>
                <a:ext cx="139446" cy="1394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</p:txBody>
          </p:sp>
          <p:sp>
            <p:nvSpPr>
              <p:cNvPr id="79" name="Right Brace 78"/>
              <p:cNvSpPr/>
              <p:nvPr/>
            </p:nvSpPr>
            <p:spPr>
              <a:xfrm rot="16200000">
                <a:off x="3351655" y="1720374"/>
                <a:ext cx="273186" cy="828154"/>
              </a:xfrm>
              <a:prstGeom prst="rightBrac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ight Brace 79"/>
              <p:cNvSpPr/>
              <p:nvPr/>
            </p:nvSpPr>
            <p:spPr>
              <a:xfrm rot="10800000">
                <a:off x="2633364" y="2442627"/>
                <a:ext cx="223928" cy="626934"/>
              </a:xfrm>
              <a:prstGeom prst="rightBrac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>
                <a:spLocks noChangeAspect="1"/>
              </p:cNvSpPr>
              <p:nvPr/>
            </p:nvSpPr>
            <p:spPr>
              <a:xfrm>
                <a:off x="3040138" y="3053017"/>
                <a:ext cx="139446" cy="1394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>
                <a:spLocks noChangeAspect="1"/>
              </p:cNvSpPr>
              <p:nvPr/>
            </p:nvSpPr>
            <p:spPr>
              <a:xfrm>
                <a:off x="3831904" y="2388147"/>
                <a:ext cx="139446" cy="1394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>
                <a:spLocks noChangeAspect="1"/>
              </p:cNvSpPr>
              <p:nvPr/>
            </p:nvSpPr>
            <p:spPr>
              <a:xfrm>
                <a:off x="3831451" y="3685622"/>
                <a:ext cx="139446" cy="1394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</p:txBody>
          </p:sp>
          <p:sp>
            <p:nvSpPr>
              <p:cNvPr id="84" name="Oval 83"/>
              <p:cNvSpPr>
                <a:spLocks noChangeAspect="1"/>
              </p:cNvSpPr>
              <p:nvPr/>
            </p:nvSpPr>
            <p:spPr>
              <a:xfrm>
                <a:off x="3044653" y="3692483"/>
                <a:ext cx="139446" cy="1394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1785807" y="2527096"/>
                <a:ext cx="806921" cy="394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0.6m</a:t>
                </a:r>
                <a:endParaRPr lang="en-US" sz="1400" dirty="0"/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2970008" y="1581334"/>
                <a:ext cx="806921" cy="394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0.6m</a:t>
                </a:r>
                <a:endParaRPr lang="en-US" sz="1400" dirty="0"/>
              </a:p>
            </p:txBody>
          </p:sp>
          <p:sp>
            <p:nvSpPr>
              <p:cNvPr id="115" name="Right Brace 114"/>
              <p:cNvSpPr/>
              <p:nvPr/>
            </p:nvSpPr>
            <p:spPr>
              <a:xfrm rot="10800000">
                <a:off x="2640258" y="3188638"/>
                <a:ext cx="217035" cy="578059"/>
              </a:xfrm>
              <a:prstGeom prst="rightBrac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805928" y="3089657"/>
                <a:ext cx="806921" cy="394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0.6m</a:t>
                </a:r>
                <a:endParaRPr lang="en-US" sz="1400" dirty="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2010946" y="3863415"/>
                <a:ext cx="3187998" cy="394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Cluster 3C + 3R stations</a:t>
                </a:r>
                <a:endParaRPr lang="en-US" sz="1400" dirty="0"/>
              </a:p>
            </p:txBody>
          </p:sp>
        </p:grpSp>
      </p:grpSp>
      <p:cxnSp>
        <p:nvCxnSpPr>
          <p:cNvPr id="118" name="Straight Arrow Connector 117"/>
          <p:cNvCxnSpPr>
            <a:endCxn id="73" idx="2"/>
          </p:cNvCxnSpPr>
          <p:nvPr/>
        </p:nvCxnSpPr>
        <p:spPr>
          <a:xfrm flipV="1">
            <a:off x="4154592" y="2810935"/>
            <a:ext cx="34789" cy="309148"/>
          </a:xfrm>
          <a:prstGeom prst="straightConnector1">
            <a:avLst/>
          </a:prstGeom>
          <a:ln w="57150" cmpd="sng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13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186558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2705"/>
            <a:ext cx="9144000" cy="523220"/>
          </a:xfrm>
          <a:prstGeom prst="rect">
            <a:avLst/>
          </a:prstGeom>
          <a:pattFill prst="pct20">
            <a:fgClr>
              <a:srgbClr val="891006"/>
            </a:fgClr>
            <a:bgClr>
              <a:srgbClr val="7D0D04"/>
            </a:bgClr>
          </a:pattFill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63702"/>
            <a:ext cx="9144000" cy="578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 Black"/>
                <a:cs typeface="Arial Black"/>
              </a:rPr>
              <a:t>Adjacent geophones and rotation sensors</a:t>
            </a:r>
            <a:endParaRPr lang="en-US" sz="2800" kern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1" y="783026"/>
            <a:ext cx="6324599" cy="247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Quality assurance of rotation data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Wave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mode </a:t>
            </a:r>
            <a:r>
              <a:rPr lang="en-US" sz="2400" dirty="0">
                <a:latin typeface="Arial"/>
                <a:cs typeface="Arial"/>
              </a:rPr>
              <a:t>identification </a:t>
            </a:r>
            <a:r>
              <a:rPr lang="en-US" sz="2400" dirty="0" smtClean="0">
                <a:latin typeface="Arial"/>
                <a:cs typeface="Arial"/>
              </a:rPr>
              <a:t>using 6C SVD analysis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400" dirty="0">
                <a:latin typeface="Arial"/>
                <a:cs typeface="Arial"/>
              </a:rPr>
              <a:t>Interpolation of vertical geophone using horizontal rotation </a:t>
            </a:r>
            <a:r>
              <a:rPr lang="en-US" sz="2400" dirty="0" smtClean="0">
                <a:latin typeface="Arial"/>
                <a:cs typeface="Arial"/>
              </a:rPr>
              <a:t>sensors</a:t>
            </a:r>
            <a:endParaRPr lang="en-US" sz="2400" dirty="0">
              <a:latin typeface="Arial"/>
              <a:cs typeface="Arial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980240"/>
              </p:ext>
            </p:extLst>
          </p:nvPr>
        </p:nvGraphicFramePr>
        <p:xfrm>
          <a:off x="7697788" y="1484313"/>
          <a:ext cx="996950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09" name="Equation" r:id="rId3" imgW="533400" imgH="228600" progId="Equation.3">
                  <p:embed/>
                </p:oleObj>
              </mc:Choice>
              <mc:Fallback>
                <p:oleObj name="Equation" r:id="rId3" imgW="533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97788" y="1484313"/>
                        <a:ext cx="996950" cy="427037"/>
                      </a:xfrm>
                      <a:prstGeom prst="rect">
                        <a:avLst/>
                      </a:prstGeom>
                      <a:solidFill>
                        <a:srgbClr val="8EB4E3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6629400" y="713869"/>
            <a:ext cx="2514600" cy="646331"/>
          </a:xfrm>
          <a:prstGeom prst="rect">
            <a:avLst/>
          </a:prstGeom>
          <a:noFill/>
          <a:ln>
            <a:solidFill>
              <a:srgbClr val="0D0D0D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/>
              <a:t>Black</a:t>
            </a:r>
            <a:r>
              <a:rPr lang="en-US" dirty="0" smtClean="0"/>
              <a:t>: 3C geophones</a:t>
            </a:r>
          </a:p>
          <a:p>
            <a:r>
              <a:rPr lang="en-US" u="sng" dirty="0" smtClean="0">
                <a:solidFill>
                  <a:srgbClr val="558ED5"/>
                </a:solidFill>
              </a:rPr>
              <a:t>Blue</a:t>
            </a:r>
            <a:r>
              <a:rPr lang="en-US" dirty="0" smtClean="0"/>
              <a:t>: 3C rotation sensor</a:t>
            </a:r>
            <a:endParaRPr lang="en-US" dirty="0"/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360205"/>
              </p:ext>
            </p:extLst>
          </p:nvPr>
        </p:nvGraphicFramePr>
        <p:xfrm>
          <a:off x="6248404" y="3257550"/>
          <a:ext cx="950913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10" name="Equation" r:id="rId5" imgW="508000" imgH="228600" progId="Equation.3">
                  <p:embed/>
                </p:oleObj>
              </mc:Choice>
              <mc:Fallback>
                <p:oleObj name="Equation" r:id="rId5" imgW="508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48404" y="3257550"/>
                        <a:ext cx="950913" cy="427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/>
          <p:nvPr/>
        </p:nvCxnSpPr>
        <p:spPr>
          <a:xfrm flipH="1">
            <a:off x="7010404" y="2876550"/>
            <a:ext cx="770889" cy="3035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044181"/>
              </p:ext>
            </p:extLst>
          </p:nvPr>
        </p:nvGraphicFramePr>
        <p:xfrm>
          <a:off x="7696204" y="3617915"/>
          <a:ext cx="808037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11" name="Equation" r:id="rId7" imgW="431800" imgH="228600" progId="Equation.3">
                  <p:embed/>
                </p:oleObj>
              </mc:Choice>
              <mc:Fallback>
                <p:oleObj name="Equation" r:id="rId7" imgW="431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96204" y="3617915"/>
                        <a:ext cx="808037" cy="427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7467604" y="1962152"/>
            <a:ext cx="955481" cy="1430139"/>
            <a:chOff x="2633364" y="1997858"/>
            <a:chExt cx="1337986" cy="1834071"/>
          </a:xfrm>
        </p:grpSpPr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3407639" y="3026397"/>
              <a:ext cx="139446" cy="139446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3037907" y="2401101"/>
              <a:ext cx="139446" cy="13944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3824561" y="3043678"/>
              <a:ext cx="139446" cy="13944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39" name="Right Brace 38"/>
            <p:cNvSpPr/>
            <p:nvPr/>
          </p:nvSpPr>
          <p:spPr>
            <a:xfrm rot="16200000">
              <a:off x="3351655" y="1720374"/>
              <a:ext cx="273186" cy="828154"/>
            </a:xfrm>
            <a:prstGeom prst="rightBrac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ight Brace 39"/>
            <p:cNvSpPr/>
            <p:nvPr/>
          </p:nvSpPr>
          <p:spPr>
            <a:xfrm rot="10800000">
              <a:off x="2633364" y="2442627"/>
              <a:ext cx="223928" cy="626934"/>
            </a:xfrm>
            <a:prstGeom prst="rightBrac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3040138" y="3053017"/>
              <a:ext cx="139446" cy="13944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3831904" y="2388147"/>
              <a:ext cx="139446" cy="13944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3831451" y="3685622"/>
              <a:ext cx="139446" cy="13944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3044653" y="3692483"/>
              <a:ext cx="139446" cy="13944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</p:grpSp>
      <p:cxnSp>
        <p:nvCxnSpPr>
          <p:cNvPr id="55" name="Straight Arrow Connector 54"/>
          <p:cNvCxnSpPr>
            <a:stCxn id="28" idx="4"/>
            <a:endCxn id="38" idx="0"/>
          </p:cNvCxnSpPr>
          <p:nvPr/>
        </p:nvCxnSpPr>
        <p:spPr>
          <a:xfrm>
            <a:off x="8070319" y="2872902"/>
            <a:ext cx="29903" cy="7450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14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09593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-19050"/>
            <a:ext cx="9144001" cy="51435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3096" y="-293328"/>
            <a:ext cx="9070904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Black"/>
                <a:cs typeface="Arial Black"/>
              </a:rPr>
              <a:t>Outline</a:t>
            </a:r>
            <a:endParaRPr lang="en-US" sz="3600" kern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14352"/>
            <a:ext cx="8991600" cy="3288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Motion in a 3D world. What do we record?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BFBFBF"/>
                </a:solidFill>
                <a:latin typeface="Arial"/>
                <a:cs typeface="Arial"/>
              </a:rPr>
              <a:t>Six-component Ponca City survey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Instrument </a:t>
            </a:r>
            <a:r>
              <a:rPr lang="en-US" sz="2800" dirty="0" err="1" smtClean="0">
                <a:latin typeface="Arial"/>
                <a:cs typeface="Arial"/>
              </a:rPr>
              <a:t>designature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for rotation sensors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BFBFBF"/>
                </a:solidFill>
                <a:latin typeface="Arial"/>
                <a:cs typeface="Arial"/>
              </a:rPr>
              <a:t>SVD of six-component data for wave type identification and attenuation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15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594474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-19050"/>
            <a:ext cx="9144001" cy="51435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3096" y="-293328"/>
            <a:ext cx="9070904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Black"/>
                <a:cs typeface="Arial Black"/>
              </a:rPr>
              <a:t>Instrument </a:t>
            </a:r>
            <a:r>
              <a:rPr lang="en-US" sz="3600" dirty="0" err="1" smtClean="0">
                <a:solidFill>
                  <a:schemeClr val="bg1"/>
                </a:solidFill>
                <a:latin typeface="Arial Black"/>
                <a:cs typeface="Arial Black"/>
              </a:rPr>
              <a:t>designature</a:t>
            </a:r>
            <a:endParaRPr lang="en-US" sz="3600" kern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14352"/>
            <a:ext cx="8991600" cy="264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Remove the effect of the mechanics of the recording system on the recorded signal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Prerequisite for doing any multicomponent analysis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Need to know the instrument transfer function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16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03747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-19050"/>
            <a:ext cx="9144001" cy="51435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3096" y="-293328"/>
            <a:ext cx="9070904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Black"/>
                <a:cs typeface="Arial Black"/>
              </a:rPr>
              <a:t>Geophone instrument response</a:t>
            </a:r>
            <a:endParaRPr lang="en-US" sz="3600" kern="1200" dirty="0">
              <a:solidFill>
                <a:schemeClr val="bg1"/>
              </a:solidFill>
            </a:endParaRPr>
          </a:p>
        </p:txBody>
      </p:sp>
      <p:pic>
        <p:nvPicPr>
          <p:cNvPr id="2" name="Picture 1" descr="sm-4 brochur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" t="26874" r="72310" b="49107"/>
          <a:stretch/>
        </p:blipFill>
        <p:spPr>
          <a:xfrm>
            <a:off x="6822265" y="3219450"/>
            <a:ext cx="1398868" cy="1905000"/>
          </a:xfrm>
          <a:prstGeom prst="rect">
            <a:avLst/>
          </a:prstGeom>
        </p:spPr>
      </p:pic>
      <p:pic>
        <p:nvPicPr>
          <p:cNvPr id="3" name="Picture 2" descr="sm-4 brochur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6" t="29057" r="8131" b="51627"/>
          <a:stretch/>
        </p:blipFill>
        <p:spPr>
          <a:xfrm>
            <a:off x="2" y="514350"/>
            <a:ext cx="8220355" cy="272415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518994"/>
              </p:ext>
            </p:extLst>
          </p:nvPr>
        </p:nvGraphicFramePr>
        <p:xfrm>
          <a:off x="76200" y="3409950"/>
          <a:ext cx="28956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" name="Equation" r:id="rId6" imgW="1689100" imgH="444500" progId="Equation.3">
                  <p:embed/>
                </p:oleObj>
              </mc:Choice>
              <mc:Fallback>
                <p:oleObj name="Equation" r:id="rId6" imgW="16891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200" y="3409950"/>
                        <a:ext cx="2895600" cy="762000"/>
                      </a:xfrm>
                      <a:prstGeom prst="rect">
                        <a:avLst/>
                      </a:prstGeom>
                      <a:solidFill>
                        <a:srgbClr val="8EB4E3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327522"/>
              </p:ext>
            </p:extLst>
          </p:nvPr>
        </p:nvGraphicFramePr>
        <p:xfrm>
          <a:off x="304804" y="4324350"/>
          <a:ext cx="266482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" name="Equation" r:id="rId8" imgW="1943100" imgH="444500" progId="Equation.3">
                  <p:embed/>
                </p:oleObj>
              </mc:Choice>
              <mc:Fallback>
                <p:oleObj name="Equation" r:id="rId8" imgW="19431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4804" y="4324350"/>
                        <a:ext cx="2664823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42040" y="4270684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Scaling factor G [Vm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s]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124200" y="3449419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Lowrie</a:t>
            </a:r>
            <a:r>
              <a:rPr lang="en-US" dirty="0" smtClean="0"/>
              <a:t>, 1997,</a:t>
            </a:r>
          </a:p>
          <a:p>
            <a:r>
              <a:rPr lang="en-US" dirty="0" smtClean="0"/>
              <a:t>“Fundamentals of geophysics”)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17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864328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-19050"/>
            <a:ext cx="9144001" cy="51435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3096" y="-293328"/>
            <a:ext cx="9070904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Black"/>
                <a:cs typeface="Arial Black"/>
              </a:rPr>
              <a:t>R-sensor instrument response ???</a:t>
            </a:r>
            <a:endParaRPr lang="en-US" sz="3600" kern="1200" dirty="0">
              <a:solidFill>
                <a:schemeClr val="bg1"/>
              </a:solidFill>
            </a:endParaRPr>
          </a:p>
        </p:txBody>
      </p:sp>
      <p:pic>
        <p:nvPicPr>
          <p:cNvPr id="6" name="Picture 5" descr="Screen Shot 2014-04-11 at 3.11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51"/>
            <a:ext cx="7620000" cy="2677886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18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39277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-19050"/>
            <a:ext cx="9144001" cy="51435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3096" y="-293328"/>
            <a:ext cx="9070904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Black"/>
                <a:cs typeface="Arial Black"/>
              </a:rPr>
              <a:t>R-sensor instrument response ???</a:t>
            </a:r>
            <a:endParaRPr lang="en-US" sz="3600" kern="1200" dirty="0">
              <a:solidFill>
                <a:schemeClr val="bg1"/>
              </a:solidFill>
            </a:endParaRPr>
          </a:p>
        </p:txBody>
      </p:sp>
      <p:pic>
        <p:nvPicPr>
          <p:cNvPr id="6" name="Picture 5" descr="Screen Shot 2014-04-11 at 3.11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51"/>
            <a:ext cx="7620000" cy="2677886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355362"/>
              </p:ext>
            </p:extLst>
          </p:nvPr>
        </p:nvGraphicFramePr>
        <p:xfrm>
          <a:off x="7848604" y="2876552"/>
          <a:ext cx="1116013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36" name="Equation" r:id="rId5" imgW="596900" imgH="228600" progId="Equation.3">
                  <p:embed/>
                </p:oleObj>
              </mc:Choice>
              <mc:Fallback>
                <p:oleObj name="Equation" r:id="rId5" imgW="596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48604" y="2876552"/>
                        <a:ext cx="1116013" cy="427037"/>
                      </a:xfrm>
                      <a:prstGeom prst="rect">
                        <a:avLst/>
                      </a:prstGeom>
                      <a:solidFill>
                        <a:srgbClr val="8EB4E3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3181352"/>
            <a:ext cx="7620000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 err="1" smtClean="0">
                <a:latin typeface="Arial"/>
                <a:cs typeface="Arial"/>
              </a:rPr>
              <a:t>Designature</a:t>
            </a:r>
            <a:r>
              <a:rPr lang="en-US" sz="2000" dirty="0" smtClean="0">
                <a:latin typeface="Arial"/>
                <a:cs typeface="Arial"/>
              </a:rPr>
              <a:t> geophones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Difference the adjacent inline vertical geophones at the cluster stations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Calculate the phase difference between the pitch sensor and the vertical geophone difference signal.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908895" y="3333752"/>
            <a:ext cx="666589" cy="1430139"/>
            <a:chOff x="3037907" y="1997858"/>
            <a:chExt cx="933443" cy="1834071"/>
          </a:xfrm>
        </p:grpSpPr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3407639" y="3026397"/>
              <a:ext cx="139446" cy="139446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3037907" y="2401101"/>
              <a:ext cx="139446" cy="13944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3824561" y="3043678"/>
              <a:ext cx="139446" cy="13944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17" name="Right Brace 16"/>
            <p:cNvSpPr/>
            <p:nvPr/>
          </p:nvSpPr>
          <p:spPr>
            <a:xfrm rot="16200000">
              <a:off x="3351655" y="1720374"/>
              <a:ext cx="273186" cy="828154"/>
            </a:xfrm>
            <a:prstGeom prst="rightBrac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3040138" y="3053017"/>
              <a:ext cx="139446" cy="13944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3831904" y="2388147"/>
              <a:ext cx="139446" cy="13944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3831451" y="3685622"/>
              <a:ext cx="139446" cy="13944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3044653" y="3692483"/>
              <a:ext cx="139446" cy="13944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19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078106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" y="-19050"/>
            <a:ext cx="9144001" cy="114300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57150"/>
            <a:ext cx="9144000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Black"/>
                <a:cs typeface="Arial Black"/>
              </a:rPr>
              <a:t>Wave mode separation with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Black"/>
                <a:cs typeface="Arial Black"/>
              </a:rPr>
              <a:t>six-component seismic data</a:t>
            </a:r>
            <a:endParaRPr lang="en-US" sz="3600" kern="1200" dirty="0">
              <a:solidFill>
                <a:schemeClr val="bg1"/>
              </a:solidFill>
            </a:endParaRPr>
          </a:p>
        </p:txBody>
      </p:sp>
      <p:pic>
        <p:nvPicPr>
          <p:cNvPr id="8" name="kettleman_3bal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0252" b="14569"/>
          <a:stretch/>
        </p:blipFill>
        <p:spPr>
          <a:xfrm>
            <a:off x="685800" y="1132361"/>
            <a:ext cx="7620000" cy="20498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0" y="181993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1C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63589" y="181993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3</a:t>
            </a:r>
            <a:r>
              <a:rPr lang="en-US" sz="2800" dirty="0" smtClean="0">
                <a:solidFill>
                  <a:schemeClr val="bg1"/>
                </a:solidFill>
              </a:rPr>
              <a:t>C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5600" y="181993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6C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Picture 10" descr="210px-Stanford_University_se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0" y="3892383"/>
            <a:ext cx="1219200" cy="1219200"/>
          </a:xfrm>
          <a:prstGeom prst="rect">
            <a:avLst/>
          </a:prstGeom>
        </p:spPr>
      </p:pic>
      <p:pic>
        <p:nvPicPr>
          <p:cNvPr id="15" name="Picture 14" descr="sep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50" y="3867150"/>
            <a:ext cx="1358900" cy="12447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95400" y="2952750"/>
            <a:ext cx="6324600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Different seismic wave modes generate different strains.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Recording strains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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separation of wave modes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17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6096000" y="514350"/>
            <a:ext cx="2675928" cy="2289689"/>
            <a:chOff x="6468072" y="-25073"/>
            <a:chExt cx="2675928" cy="2289689"/>
          </a:xfrm>
        </p:grpSpPr>
        <p:grpSp>
          <p:nvGrpSpPr>
            <p:cNvPr id="22" name="Group 21"/>
            <p:cNvGrpSpPr/>
            <p:nvPr/>
          </p:nvGrpSpPr>
          <p:grpSpPr>
            <a:xfrm>
              <a:off x="6468072" y="0"/>
              <a:ext cx="2675928" cy="2264616"/>
              <a:chOff x="6477000" y="154734"/>
              <a:chExt cx="2675928" cy="2264616"/>
            </a:xfrm>
          </p:grpSpPr>
          <p:sp>
            <p:nvSpPr>
              <p:cNvPr id="4" name="Cube 3"/>
              <p:cNvSpPr/>
              <p:nvPr/>
            </p:nvSpPr>
            <p:spPr>
              <a:xfrm>
                <a:off x="6477000" y="514350"/>
                <a:ext cx="2438400" cy="1905000"/>
              </a:xfrm>
              <a:prstGeom prst="cube">
                <a:avLst/>
              </a:prstGeom>
              <a:solidFill>
                <a:schemeClr val="bg1">
                  <a:lumMod val="65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7476737" y="154734"/>
                <a:ext cx="676663" cy="749752"/>
                <a:chOff x="7476737" y="154734"/>
                <a:chExt cx="676663" cy="749752"/>
              </a:xfrm>
            </p:grpSpPr>
            <p:cxnSp>
              <p:nvCxnSpPr>
                <p:cNvPr id="6" name="Straight Arrow Connector 5"/>
                <p:cNvCxnSpPr/>
                <p:nvPr/>
              </p:nvCxnSpPr>
              <p:spPr>
                <a:xfrm flipV="1">
                  <a:off x="7696200" y="154734"/>
                  <a:ext cx="0" cy="45720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Arrow Connector 6"/>
                <p:cNvCxnSpPr/>
                <p:nvPr/>
              </p:nvCxnSpPr>
              <p:spPr>
                <a:xfrm>
                  <a:off x="7696200" y="611934"/>
                  <a:ext cx="457200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/>
                <p:cNvCxnSpPr/>
                <p:nvPr/>
              </p:nvCxnSpPr>
              <p:spPr>
                <a:xfrm flipH="1">
                  <a:off x="7476737" y="599686"/>
                  <a:ext cx="228600" cy="30480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3"/>
              <p:cNvGrpSpPr/>
              <p:nvPr/>
            </p:nvGrpSpPr>
            <p:grpSpPr>
              <a:xfrm>
                <a:off x="8476265" y="971550"/>
                <a:ext cx="676663" cy="749752"/>
                <a:chOff x="7476737" y="154734"/>
                <a:chExt cx="676663" cy="749752"/>
              </a:xfrm>
            </p:grpSpPr>
            <p:cxnSp>
              <p:nvCxnSpPr>
                <p:cNvPr id="15" name="Straight Arrow Connector 14"/>
                <p:cNvCxnSpPr/>
                <p:nvPr/>
              </p:nvCxnSpPr>
              <p:spPr>
                <a:xfrm flipV="1">
                  <a:off x="7696200" y="154734"/>
                  <a:ext cx="0" cy="45720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7696200" y="611934"/>
                  <a:ext cx="457200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 flipH="1">
                  <a:off x="7476737" y="599686"/>
                  <a:ext cx="228600" cy="30480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/>
            </p:nvGrpSpPr>
            <p:grpSpPr>
              <a:xfrm>
                <a:off x="6934200" y="1352550"/>
                <a:ext cx="676663" cy="749752"/>
                <a:chOff x="7476737" y="154734"/>
                <a:chExt cx="676663" cy="749752"/>
              </a:xfrm>
            </p:grpSpPr>
            <p:cxnSp>
              <p:nvCxnSpPr>
                <p:cNvPr id="19" name="Straight Arrow Connector 18"/>
                <p:cNvCxnSpPr/>
                <p:nvPr/>
              </p:nvCxnSpPr>
              <p:spPr>
                <a:xfrm flipV="1">
                  <a:off x="7696200" y="154734"/>
                  <a:ext cx="0" cy="45720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>
                  <a:off x="7696200" y="611934"/>
                  <a:ext cx="457200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 flipH="1">
                  <a:off x="7476737" y="599686"/>
                  <a:ext cx="228600" cy="30480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5766028"/>
                </p:ext>
              </p:extLst>
            </p:nvPr>
          </p:nvGraphicFramePr>
          <p:xfrm>
            <a:off x="7315200" y="-25073"/>
            <a:ext cx="363071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063" name="Equation" r:id="rId4" imgW="228600" imgH="215900" progId="Equation.3">
                    <p:embed/>
                  </p:oleObj>
                </mc:Choice>
                <mc:Fallback>
                  <p:oleObj name="Equation" r:id="rId4" imgW="2286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315200" y="-25073"/>
                          <a:ext cx="363071" cy="342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96429242"/>
                </p:ext>
              </p:extLst>
            </p:nvPr>
          </p:nvGraphicFramePr>
          <p:xfrm>
            <a:off x="7696200" y="438150"/>
            <a:ext cx="363071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064" name="Equation" r:id="rId6" imgW="228600" imgH="215900" progId="Equation.3">
                    <p:embed/>
                  </p:oleObj>
                </mc:Choice>
                <mc:Fallback>
                  <p:oleObj name="Equation" r:id="rId6" imgW="2286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696200" y="438150"/>
                          <a:ext cx="363071" cy="342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75899532"/>
                </p:ext>
              </p:extLst>
            </p:nvPr>
          </p:nvGraphicFramePr>
          <p:xfrm>
            <a:off x="7172922" y="505150"/>
            <a:ext cx="360363" cy="36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065" name="Equation" r:id="rId8" imgW="228600" imgH="228600" progId="Equation.3">
                    <p:embed/>
                  </p:oleObj>
                </mc:Choice>
                <mc:Fallback>
                  <p:oleObj name="Equation" r:id="rId8" imgW="2286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172922" y="505150"/>
                          <a:ext cx="360363" cy="361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46317069"/>
                </p:ext>
              </p:extLst>
            </p:nvPr>
          </p:nvGraphicFramePr>
          <p:xfrm>
            <a:off x="8732041" y="590550"/>
            <a:ext cx="406401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066" name="Equation" r:id="rId10" imgW="228600" imgH="215900" progId="Equation.3">
                    <p:embed/>
                  </p:oleObj>
                </mc:Choice>
                <mc:Fallback>
                  <p:oleObj name="Equation" r:id="rId10" imgW="2286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8732041" y="590550"/>
                          <a:ext cx="406401" cy="342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74620252"/>
                </p:ext>
              </p:extLst>
            </p:nvPr>
          </p:nvGraphicFramePr>
          <p:xfrm>
            <a:off x="8696922" y="1267150"/>
            <a:ext cx="430213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067" name="Equation" r:id="rId12" imgW="241300" imgH="215900" progId="Equation.3">
                    <p:embed/>
                  </p:oleObj>
                </mc:Choice>
                <mc:Fallback>
                  <p:oleObj name="Equation" r:id="rId12" imgW="2413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696922" y="1267150"/>
                          <a:ext cx="430213" cy="342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156503"/>
                </p:ext>
              </p:extLst>
            </p:nvPr>
          </p:nvGraphicFramePr>
          <p:xfrm>
            <a:off x="8215910" y="1475113"/>
            <a:ext cx="425450" cy="365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068" name="Equation" r:id="rId14" imgW="241300" imgH="228600" progId="Equation.3">
                    <p:embed/>
                  </p:oleObj>
                </mc:Choice>
                <mc:Fallback>
                  <p:oleObj name="Equation" r:id="rId14" imgW="2413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8215910" y="1475113"/>
                          <a:ext cx="425450" cy="365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842123"/>
                </p:ext>
              </p:extLst>
            </p:nvPr>
          </p:nvGraphicFramePr>
          <p:xfrm>
            <a:off x="7172922" y="962350"/>
            <a:ext cx="361950" cy="36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069" name="Equation" r:id="rId16" imgW="228600" imgH="228600" progId="Equation.3">
                    <p:embed/>
                  </p:oleObj>
                </mc:Choice>
                <mc:Fallback>
                  <p:oleObj name="Equation" r:id="rId16" imgW="2286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7172922" y="962350"/>
                          <a:ext cx="361950" cy="361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37050247"/>
                </p:ext>
              </p:extLst>
            </p:nvPr>
          </p:nvGraphicFramePr>
          <p:xfrm>
            <a:off x="7230072" y="1638625"/>
            <a:ext cx="384175" cy="36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070" name="Equation" r:id="rId18" imgW="241300" imgH="228600" progId="Equation.3">
                    <p:embed/>
                  </p:oleObj>
                </mc:Choice>
                <mc:Fallback>
                  <p:oleObj name="Equation" r:id="rId18" imgW="2413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7230072" y="1638625"/>
                          <a:ext cx="384175" cy="361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92340695"/>
                </p:ext>
              </p:extLst>
            </p:nvPr>
          </p:nvGraphicFramePr>
          <p:xfrm>
            <a:off x="6629997" y="1714825"/>
            <a:ext cx="381000" cy="36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071" name="Equation" r:id="rId20" imgW="241300" imgH="228600" progId="Equation.3">
                    <p:embed/>
                  </p:oleObj>
                </mc:Choice>
                <mc:Fallback>
                  <p:oleObj name="Equation" r:id="rId20" imgW="2413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6629997" y="1714825"/>
                          <a:ext cx="381000" cy="361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090738"/>
              </p:ext>
            </p:extLst>
          </p:nvPr>
        </p:nvGraphicFramePr>
        <p:xfrm>
          <a:off x="2255838" y="481013"/>
          <a:ext cx="3201987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72" name="Equation" r:id="rId22" imgW="1739900" imgH="266700" progId="Equation.3">
                  <p:embed/>
                </p:oleObj>
              </mc:Choice>
              <mc:Fallback>
                <p:oleObj name="Equation" r:id="rId22" imgW="17399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255838" y="481013"/>
                        <a:ext cx="3201987" cy="490537"/>
                      </a:xfrm>
                      <a:prstGeom prst="rect">
                        <a:avLst/>
                      </a:prstGeom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3976620"/>
              </p:ext>
            </p:extLst>
          </p:nvPr>
        </p:nvGraphicFramePr>
        <p:xfrm>
          <a:off x="787400" y="1827213"/>
          <a:ext cx="4283075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73" name="Equation" r:id="rId24" imgW="2349500" imgH="533400" progId="Equation.3">
                  <p:embed/>
                </p:oleObj>
              </mc:Choice>
              <mc:Fallback>
                <p:oleObj name="Equation" r:id="rId24" imgW="23495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87400" y="1827213"/>
                        <a:ext cx="4283075" cy="973137"/>
                      </a:xfrm>
                      <a:prstGeom prst="rect">
                        <a:avLst/>
                      </a:prstGeom>
                      <a:solidFill>
                        <a:srgbClr val="8EB4E3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821503"/>
              </p:ext>
            </p:extLst>
          </p:nvPr>
        </p:nvGraphicFramePr>
        <p:xfrm>
          <a:off x="5180013" y="3644900"/>
          <a:ext cx="2992437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74" name="Equation" r:id="rId26" imgW="1600200" imgH="800100" progId="Equation.3">
                  <p:embed/>
                </p:oleObj>
              </mc:Choice>
              <mc:Fallback>
                <p:oleObj name="Equation" r:id="rId26" imgW="1600200" imgH="800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180013" y="3644900"/>
                        <a:ext cx="2992437" cy="1498600"/>
                      </a:xfrm>
                      <a:prstGeom prst="rect">
                        <a:avLst/>
                      </a:prstGeom>
                      <a:solidFill>
                        <a:srgbClr val="8EB4E3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170644" y="1101864"/>
            <a:ext cx="4138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At a free surface (z=0)</a:t>
            </a:r>
          </a:p>
          <a:p>
            <a:r>
              <a:rPr lang="en-US" sz="2000" dirty="0">
                <a:latin typeface="Arial"/>
                <a:cs typeface="Arial"/>
              </a:rPr>
              <a:t>t</a:t>
            </a:r>
            <a:r>
              <a:rPr lang="en-US" sz="2000" dirty="0" smtClean="0">
                <a:latin typeface="Arial"/>
                <a:cs typeface="Arial"/>
              </a:rPr>
              <a:t>here are no tangential stresses: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97866" y="2944283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Horizontal rotation is the horizontal gradient of vertical displacement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495240"/>
            <a:ext cx="3637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Hooke’s law:</a:t>
            </a:r>
            <a:endParaRPr lang="en-US" sz="2000" dirty="0">
              <a:latin typeface="Arial"/>
              <a:cs typeface="Arial"/>
            </a:endParaRPr>
          </a:p>
        </p:txBody>
      </p:sp>
      <p:graphicFrame>
        <p:nvGraphicFramePr>
          <p:cNvPr id="39" name="Object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2116315"/>
              </p:ext>
            </p:extLst>
          </p:nvPr>
        </p:nvGraphicFramePr>
        <p:xfrm>
          <a:off x="671513" y="3790950"/>
          <a:ext cx="2132012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75" name="Equation" r:id="rId28" imgW="1168400" imgH="393700" progId="Equation.3">
                  <p:embed/>
                </p:oleObj>
              </mc:Choice>
              <mc:Fallback>
                <p:oleObj name="Equation" r:id="rId28" imgW="1168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71513" y="3790950"/>
                        <a:ext cx="2132012" cy="742950"/>
                      </a:xfrm>
                      <a:prstGeom prst="rect">
                        <a:avLst/>
                      </a:prstGeom>
                      <a:solidFill>
                        <a:srgbClr val="8EB4E3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-127000" y="2952750"/>
            <a:ext cx="363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Rotation is caused by the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anti-symmetric strains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1" y="-19050"/>
            <a:ext cx="9144001" cy="51435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73096" y="-293328"/>
            <a:ext cx="9070904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Black"/>
                <a:cs typeface="Arial Black"/>
              </a:rPr>
              <a:t>Free-surface boundary</a:t>
            </a:r>
            <a:endParaRPr lang="en-US" sz="3600" kern="1200" dirty="0">
              <a:solidFill>
                <a:schemeClr val="bg1"/>
              </a:solidFill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20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9562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0" t="17240" r="35468" b="47583"/>
          <a:stretch/>
        </p:blipFill>
        <p:spPr>
          <a:xfrm>
            <a:off x="0" y="505698"/>
            <a:ext cx="9144000" cy="46378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-19050"/>
            <a:ext cx="9144001" cy="51435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3096" y="-293328"/>
            <a:ext cx="9070904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Black"/>
                <a:cs typeface="Arial Black"/>
              </a:rPr>
              <a:t>Geophone differencing</a:t>
            </a:r>
            <a:endParaRPr lang="en-US" sz="3600" kern="1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Isosceles Triangle 7"/>
          <p:cNvSpPr/>
          <p:nvPr/>
        </p:nvSpPr>
        <p:spPr>
          <a:xfrm rot="10800000">
            <a:off x="6858000" y="1962150"/>
            <a:ext cx="381000" cy="30480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 rot="10800000">
            <a:off x="1981200" y="2495550"/>
            <a:ext cx="381000" cy="30480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14600" y="51435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/>
                <a:cs typeface="Arial"/>
              </a:rPr>
              <a:t>Too far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21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837267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0" t="17240" r="35468" b="47583"/>
          <a:stretch/>
        </p:blipFill>
        <p:spPr>
          <a:xfrm>
            <a:off x="0" y="505698"/>
            <a:ext cx="9144000" cy="46378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-19050"/>
            <a:ext cx="9144001" cy="51435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3096" y="-293328"/>
            <a:ext cx="9070904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Black"/>
                <a:cs typeface="Arial Black"/>
              </a:rPr>
              <a:t>Geophone differencing</a:t>
            </a:r>
            <a:endParaRPr lang="en-US" sz="3600" kern="1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9" name="Isosceles Triangle 8"/>
          <p:cNvSpPr/>
          <p:nvPr/>
        </p:nvSpPr>
        <p:spPr>
          <a:xfrm rot="10800000">
            <a:off x="6425460" y="2038350"/>
            <a:ext cx="381000" cy="280138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 rot="10800000">
            <a:off x="6858000" y="1962150"/>
            <a:ext cx="381000" cy="30480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14600" y="51435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/>
                <a:cs typeface="Arial"/>
              </a:rPr>
              <a:t>Too near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22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187868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0" t="17240" r="35468" b="47583"/>
          <a:stretch/>
        </p:blipFill>
        <p:spPr>
          <a:xfrm>
            <a:off x="0" y="505698"/>
            <a:ext cx="9144000" cy="46378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-19050"/>
            <a:ext cx="9144001" cy="51435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3096" y="-293328"/>
            <a:ext cx="9070904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Black"/>
                <a:cs typeface="Arial Black"/>
              </a:rPr>
              <a:t>Geophone differencing</a:t>
            </a:r>
            <a:endParaRPr lang="en-US" sz="3600" kern="1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Isosceles Triangle 7"/>
          <p:cNvSpPr/>
          <p:nvPr/>
        </p:nvSpPr>
        <p:spPr>
          <a:xfrm rot="10800000">
            <a:off x="5562600" y="2419350"/>
            <a:ext cx="381000" cy="30480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 rot="10800000">
            <a:off x="6858000" y="1962150"/>
            <a:ext cx="381000" cy="30480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14600" y="51435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/>
                <a:cs typeface="Arial"/>
              </a:rPr>
              <a:t>Just right!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23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19122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sediff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6241292" cy="51435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24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69132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sediff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6241292" cy="5143500"/>
          </a:xfrm>
          <a:prstGeom prst="rect">
            <a:avLst/>
          </a:prstGeom>
        </p:spPr>
      </p:pic>
      <p:sp>
        <p:nvSpPr>
          <p:cNvPr id="3" name="Left-Right Arrow 2"/>
          <p:cNvSpPr/>
          <p:nvPr/>
        </p:nvSpPr>
        <p:spPr>
          <a:xfrm>
            <a:off x="2057400" y="819150"/>
            <a:ext cx="1905000" cy="3810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-Right Arrow 3"/>
          <p:cNvSpPr/>
          <p:nvPr/>
        </p:nvSpPr>
        <p:spPr>
          <a:xfrm>
            <a:off x="6019800" y="821364"/>
            <a:ext cx="1676400" cy="3810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57400" y="438152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Low SNR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791200" y="438152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Aliasing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29400" y="3928733"/>
            <a:ext cx="2514600" cy="1200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Rotation sensors have high-cut at around 50 Hz</a:t>
            </a:r>
            <a:endParaRPr lang="en-US" sz="24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25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4756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asediff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6241292" cy="5143500"/>
          </a:xfrm>
          <a:prstGeom prst="rect">
            <a:avLst/>
          </a:prstGeom>
        </p:spPr>
      </p:pic>
      <p:sp>
        <p:nvSpPr>
          <p:cNvPr id="3" name="Left-Right Arrow 2"/>
          <p:cNvSpPr/>
          <p:nvPr/>
        </p:nvSpPr>
        <p:spPr>
          <a:xfrm>
            <a:off x="2057400" y="819150"/>
            <a:ext cx="1905000" cy="3810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-Right Arrow 3"/>
          <p:cNvSpPr/>
          <p:nvPr/>
        </p:nvSpPr>
        <p:spPr>
          <a:xfrm>
            <a:off x="6019800" y="821364"/>
            <a:ext cx="1676400" cy="3810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57400" y="438152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Low SNR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791200" y="438152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Aliasing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66800" y="1428750"/>
            <a:ext cx="746760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Geophone differencing as a measure of rotation is impractical in the field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0" y="3928733"/>
            <a:ext cx="2514600" cy="1200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Rotation sensors have high-cut at around 50 Hz</a:t>
            </a:r>
            <a:endParaRPr lang="en-US" sz="2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26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366413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-vvzdx19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667512"/>
            <a:ext cx="4127398" cy="3486150"/>
          </a:xfrm>
          <a:prstGeom prst="rect">
            <a:avLst/>
          </a:prstGeom>
        </p:spPr>
      </p:pic>
      <p:pic>
        <p:nvPicPr>
          <p:cNvPr id="3" name="Picture 2" descr="vvzry19lag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72" y="667512"/>
            <a:ext cx="4123944" cy="34838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4140917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Arial"/>
                <a:cs typeface="Arial"/>
              </a:rPr>
              <a:t>Black:</a:t>
            </a:r>
            <a:r>
              <a:rPr lang="en-US" dirty="0" smtClean="0">
                <a:latin typeface="Arial"/>
                <a:cs typeface="Arial"/>
              </a:rPr>
              <a:t> Vertical geophone difference, after </a:t>
            </a:r>
            <a:r>
              <a:rPr lang="en-US" dirty="0" err="1" smtClean="0">
                <a:latin typeface="Arial"/>
                <a:cs typeface="Arial"/>
              </a:rPr>
              <a:t>designature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b="1" u="sng" dirty="0" smtClean="0">
                <a:solidFill>
                  <a:srgbClr val="4BCBED"/>
                </a:solidFill>
                <a:latin typeface="Arial"/>
                <a:cs typeface="Arial"/>
              </a:rPr>
              <a:t>Cyan:</a:t>
            </a:r>
            <a:r>
              <a:rPr lang="en-US" b="1" dirty="0" smtClean="0">
                <a:solidFill>
                  <a:srgbClr val="4BCBED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4BCBED"/>
                </a:solidFill>
                <a:latin typeface="Arial"/>
                <a:cs typeface="Arial"/>
              </a:rPr>
              <a:t>Pitch sensor before </a:t>
            </a:r>
            <a:r>
              <a:rPr lang="en-US" dirty="0" err="1" smtClean="0">
                <a:solidFill>
                  <a:srgbClr val="4BCBED"/>
                </a:solidFill>
                <a:latin typeface="Arial"/>
                <a:cs typeface="Arial"/>
              </a:rPr>
              <a:t>designature</a:t>
            </a:r>
            <a:endParaRPr lang="en-US" dirty="0">
              <a:solidFill>
                <a:srgbClr val="4BCBED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5715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Receiver gather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102317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Correlation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2466" y="4140917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  <a:latin typeface="Arial"/>
                <a:cs typeface="Arial"/>
              </a:rPr>
              <a:t>Blue: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 Correlation of vertical geophone difference and pitch sensor before </a:t>
            </a:r>
            <a:r>
              <a:rPr lang="en-US" dirty="0" err="1" smtClean="0">
                <a:solidFill>
                  <a:srgbClr val="0000FF"/>
                </a:solidFill>
                <a:latin typeface="Arial"/>
                <a:cs typeface="Arial"/>
              </a:rPr>
              <a:t>designature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.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27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208358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vzry19lagm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39" y="666750"/>
            <a:ext cx="4123944" cy="3483864"/>
          </a:xfrm>
          <a:prstGeom prst="rect">
            <a:avLst/>
          </a:prstGeom>
        </p:spPr>
      </p:pic>
      <p:pic>
        <p:nvPicPr>
          <p:cNvPr id="5" name="Picture 4" descr="comp-vvzdx19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66750"/>
            <a:ext cx="4124692" cy="34838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139054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Arial"/>
                <a:cs typeface="Arial"/>
              </a:rPr>
              <a:t>Black:</a:t>
            </a:r>
            <a:r>
              <a:rPr lang="en-US" dirty="0" smtClean="0">
                <a:latin typeface="Arial"/>
                <a:cs typeface="Arial"/>
              </a:rPr>
              <a:t> Vertical geophone difference, after </a:t>
            </a:r>
            <a:r>
              <a:rPr lang="en-US" dirty="0" err="1" smtClean="0">
                <a:latin typeface="Arial"/>
                <a:cs typeface="Arial"/>
              </a:rPr>
              <a:t>designature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b="1" u="sng" dirty="0" smtClean="0">
                <a:solidFill>
                  <a:srgbClr val="4BCBED"/>
                </a:solidFill>
                <a:latin typeface="Arial"/>
                <a:cs typeface="Arial"/>
              </a:rPr>
              <a:t>Cyan:</a:t>
            </a:r>
            <a:r>
              <a:rPr lang="en-US" b="1" dirty="0" smtClean="0">
                <a:solidFill>
                  <a:srgbClr val="4BCBED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4BCBED"/>
                </a:solidFill>
                <a:latin typeface="Arial"/>
                <a:cs typeface="Arial"/>
              </a:rPr>
              <a:t>Pitch sensor after </a:t>
            </a:r>
            <a:r>
              <a:rPr lang="en-US" dirty="0" err="1" smtClean="0">
                <a:solidFill>
                  <a:srgbClr val="4BCBED"/>
                </a:solidFill>
                <a:latin typeface="Arial"/>
                <a:cs typeface="Arial"/>
              </a:rPr>
              <a:t>designature</a:t>
            </a:r>
            <a:endParaRPr lang="en-US" dirty="0">
              <a:solidFill>
                <a:srgbClr val="4BCBED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55287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Receiver gather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0200" y="100454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Correlation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2466" y="4130124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  <a:latin typeface="Arial"/>
                <a:cs typeface="Arial"/>
              </a:rPr>
              <a:t>Blue: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 Correlation of vertical geophone difference and pitch sensor after </a:t>
            </a:r>
            <a:r>
              <a:rPr lang="en-US" dirty="0" err="1" smtClean="0">
                <a:solidFill>
                  <a:srgbClr val="0000FF"/>
                </a:solidFill>
                <a:latin typeface="Arial"/>
                <a:cs typeface="Arial"/>
              </a:rPr>
              <a:t>designature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.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28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62066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l-st19-desigflo-sb-3c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4640" y="4884582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Offset (m)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4800" y="4887559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Offset (m)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0400" y="4887559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Offset (m)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-311951" y="1116924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Time (sec)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5400000">
            <a:off x="2592288" y="1116925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Time (sec)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5555448" y="1116925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Time (sec)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-314928" y="3713262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Time (sec)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2589311" y="3713263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Time (sec)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5552471" y="3713263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Time (sec)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2240" y="-98227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Offset (m)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2400" y="-95248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Offset (m)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0" y="-95248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Offset (m)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Up-Down Arrow 16"/>
          <p:cNvSpPr/>
          <p:nvPr/>
        </p:nvSpPr>
        <p:spPr>
          <a:xfrm>
            <a:off x="2667000" y="361950"/>
            <a:ext cx="152400" cy="762000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-Right Arrow 17"/>
          <p:cNvSpPr/>
          <p:nvPr/>
        </p:nvSpPr>
        <p:spPr>
          <a:xfrm>
            <a:off x="5029200" y="361950"/>
            <a:ext cx="685800" cy="152400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-Down Arrow 18"/>
          <p:cNvSpPr/>
          <p:nvPr/>
        </p:nvSpPr>
        <p:spPr>
          <a:xfrm>
            <a:off x="8305800" y="57150"/>
            <a:ext cx="304800" cy="914400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0005" dist="22987" dir="2160000" algn="tl" rotWithShape="0">
              <a:srgbClr val="FFFF00">
                <a:alpha val="35000"/>
              </a:srgbClr>
            </a:outerShdw>
          </a:effectLst>
          <a:scene3d>
            <a:camera prst="orthographicFront">
              <a:rot lat="4020000" lon="1560000" rev="13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-67560" y="2121712"/>
            <a:ext cx="9211560" cy="458678"/>
            <a:chOff x="-67560" y="2121711"/>
            <a:chExt cx="9211560" cy="458678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0" y="2571750"/>
              <a:ext cx="9144000" cy="0"/>
            </a:xfrm>
            <a:prstGeom prst="line">
              <a:avLst/>
            </a:prstGeom>
            <a:ln w="19050" cmpd="sng">
              <a:solidFill>
                <a:srgbClr val="FFFFFF">
                  <a:alpha val="22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843760" y="212474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75000"/>
                    </a:schemeClr>
                  </a:solidFill>
                </a:rPr>
                <a:t>0</a:t>
              </a:r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-67560" y="2121711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75000"/>
                    </a:schemeClr>
                  </a:solidFill>
                </a:rPr>
                <a:t>-80</a:t>
              </a:r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341200" y="2131828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75000"/>
                    </a:schemeClr>
                  </a:solidFill>
                </a:rPr>
                <a:t>160</a:t>
              </a:r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604240" y="2140467"/>
              <a:ext cx="439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75000"/>
                    </a:schemeClr>
                  </a:solidFill>
                </a:rPr>
                <a:t>80</a:t>
              </a:r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2997720" y="2420901"/>
              <a:ext cx="0" cy="152400"/>
            </a:xfrm>
            <a:prstGeom prst="line">
              <a:avLst/>
            </a:prstGeom>
            <a:ln w="19050" cmpd="sng">
              <a:solidFill>
                <a:srgbClr val="FFFFFF">
                  <a:alpha val="22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94040" y="2419350"/>
              <a:ext cx="0" cy="152400"/>
            </a:xfrm>
            <a:prstGeom prst="line">
              <a:avLst/>
            </a:prstGeom>
            <a:ln w="19050" cmpd="sng">
              <a:solidFill>
                <a:srgbClr val="FFFFFF">
                  <a:alpha val="22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815560" y="2427989"/>
              <a:ext cx="0" cy="152400"/>
            </a:xfrm>
            <a:prstGeom prst="line">
              <a:avLst/>
            </a:prstGeom>
            <a:ln w="19050" cmpd="sng">
              <a:solidFill>
                <a:srgbClr val="FFFFFF">
                  <a:alpha val="22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8620080" y="2419350"/>
              <a:ext cx="0" cy="152400"/>
            </a:xfrm>
            <a:prstGeom prst="line">
              <a:avLst/>
            </a:prstGeom>
            <a:ln w="19050" cmpd="sng">
              <a:solidFill>
                <a:srgbClr val="FFFFFF">
                  <a:alpha val="22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29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262961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-19050"/>
            <a:ext cx="9144001" cy="51435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3096" y="-293328"/>
            <a:ext cx="9070904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Black"/>
                <a:cs typeface="Arial Black"/>
              </a:rPr>
              <a:t>Outline</a:t>
            </a:r>
            <a:endParaRPr lang="en-US" sz="3600" kern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14352"/>
            <a:ext cx="8991600" cy="3288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Motion in a 3D world. What do we record?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Six-component Ponca City survey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Instrument </a:t>
            </a:r>
            <a:r>
              <a:rPr lang="en-US" sz="2800" dirty="0" err="1" smtClean="0">
                <a:latin typeface="Arial"/>
                <a:cs typeface="Arial"/>
              </a:rPr>
              <a:t>designature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of rotation sensors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SVD of six-component data for wave type identification and attenuation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3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55972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ll-st19-desigflo-sb-6c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4640" y="4884582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Offset (m)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4800" y="4887559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Offset (m)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0400" y="4887559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Offset (m)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-311951" y="1116924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Time (sec)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5400000">
            <a:off x="2592288" y="1116925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Time (sec)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5555448" y="1116925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Time (sec)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-314928" y="3713262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Time (sec)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2589311" y="3713263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Time (sec)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5552471" y="3713263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Time (sec)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2240" y="-98227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Offset (m)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2400" y="-95248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Offset (m)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0" y="-95248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Offset (m)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Up-Down Arrow 16"/>
          <p:cNvSpPr/>
          <p:nvPr/>
        </p:nvSpPr>
        <p:spPr>
          <a:xfrm>
            <a:off x="2667000" y="361950"/>
            <a:ext cx="152400" cy="762000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-Right Arrow 17"/>
          <p:cNvSpPr/>
          <p:nvPr/>
        </p:nvSpPr>
        <p:spPr>
          <a:xfrm>
            <a:off x="5029200" y="361950"/>
            <a:ext cx="685800" cy="152400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-Down Arrow 18"/>
          <p:cNvSpPr/>
          <p:nvPr/>
        </p:nvSpPr>
        <p:spPr>
          <a:xfrm>
            <a:off x="8305800" y="57150"/>
            <a:ext cx="304800" cy="914400"/>
          </a:xfrm>
          <a:prstGeom prst="up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40005" dist="22987" dir="2160000" algn="tl" rotWithShape="0">
              <a:srgbClr val="FFFF00">
                <a:alpha val="35000"/>
              </a:srgbClr>
            </a:outerShdw>
          </a:effectLst>
          <a:scene3d>
            <a:camera prst="orthographicFront">
              <a:rot lat="4020000" lon="1560000" rev="13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386306" y="3060412"/>
            <a:ext cx="76200" cy="76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ircular Arrow 20"/>
          <p:cNvSpPr/>
          <p:nvPr/>
        </p:nvSpPr>
        <p:spPr>
          <a:xfrm rot="601286">
            <a:off x="8139432" y="2840948"/>
            <a:ext cx="533400" cy="762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99010"/>
              <a:gd name="adj5" fmla="val 2204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ircular Arrow 21"/>
          <p:cNvSpPr/>
          <p:nvPr/>
        </p:nvSpPr>
        <p:spPr>
          <a:xfrm>
            <a:off x="2164119" y="2794326"/>
            <a:ext cx="731485" cy="1072824"/>
          </a:xfrm>
          <a:prstGeom prst="circularArrow">
            <a:avLst>
              <a:gd name="adj1" fmla="val 12500"/>
              <a:gd name="adj2" fmla="val 3034238"/>
              <a:gd name="adj3" fmla="val 20457681"/>
              <a:gd name="adj4" fmla="val 7440203"/>
              <a:gd name="adj5" fmla="val 18512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  <a:scene3d>
            <a:camera prst="orthographicFront">
              <a:rot lat="414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2514599" y="2967910"/>
            <a:ext cx="0" cy="53340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urved Down Arrow 23"/>
          <p:cNvSpPr/>
          <p:nvPr/>
        </p:nvSpPr>
        <p:spPr>
          <a:xfrm>
            <a:off x="5334000" y="2952750"/>
            <a:ext cx="381000" cy="457200"/>
          </a:xfrm>
          <a:prstGeom prst="curved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5181600" y="3181350"/>
            <a:ext cx="3810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-67560" y="2121712"/>
            <a:ext cx="9211560" cy="458678"/>
            <a:chOff x="-67560" y="2121711"/>
            <a:chExt cx="9211560" cy="458678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0" y="2571750"/>
              <a:ext cx="9144000" cy="0"/>
            </a:xfrm>
            <a:prstGeom prst="line">
              <a:avLst/>
            </a:prstGeom>
            <a:ln w="19050" cmpd="sng">
              <a:solidFill>
                <a:srgbClr val="FFFFFF">
                  <a:alpha val="22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843760" y="212474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75000"/>
                    </a:schemeClr>
                  </a:solidFill>
                </a:rPr>
                <a:t>0</a:t>
              </a:r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-67560" y="2121711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75000"/>
                    </a:schemeClr>
                  </a:solidFill>
                </a:rPr>
                <a:t>-80</a:t>
              </a:r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341200" y="2131828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75000"/>
                    </a:schemeClr>
                  </a:solidFill>
                </a:rPr>
                <a:t>160</a:t>
              </a:r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604240" y="2140467"/>
              <a:ext cx="439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75000"/>
                    </a:schemeClr>
                  </a:solidFill>
                </a:rPr>
                <a:t>80</a:t>
              </a:r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2997720" y="2420901"/>
              <a:ext cx="0" cy="152400"/>
            </a:xfrm>
            <a:prstGeom prst="line">
              <a:avLst/>
            </a:prstGeom>
            <a:ln w="19050" cmpd="sng">
              <a:solidFill>
                <a:srgbClr val="FFFFFF">
                  <a:alpha val="22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94040" y="2419350"/>
              <a:ext cx="0" cy="152400"/>
            </a:xfrm>
            <a:prstGeom prst="line">
              <a:avLst/>
            </a:prstGeom>
            <a:ln w="19050" cmpd="sng">
              <a:solidFill>
                <a:srgbClr val="FFFFFF">
                  <a:alpha val="22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815560" y="2427989"/>
              <a:ext cx="0" cy="152400"/>
            </a:xfrm>
            <a:prstGeom prst="line">
              <a:avLst/>
            </a:prstGeom>
            <a:ln w="19050" cmpd="sng">
              <a:solidFill>
                <a:srgbClr val="FFFFFF">
                  <a:alpha val="22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8620080" y="2419350"/>
              <a:ext cx="0" cy="152400"/>
            </a:xfrm>
            <a:prstGeom prst="line">
              <a:avLst/>
            </a:prstGeom>
            <a:ln w="19050" cmpd="sng">
              <a:solidFill>
                <a:srgbClr val="FFFFFF">
                  <a:alpha val="22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 descr="Rayleigh_animation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76550"/>
            <a:ext cx="5283198" cy="1981200"/>
          </a:xfrm>
          <a:prstGeom prst="rect">
            <a:avLst/>
          </a:prstGeom>
        </p:spPr>
      </p:pic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30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933941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-19050"/>
            <a:ext cx="9144001" cy="51435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3096" y="-293328"/>
            <a:ext cx="9070904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Black"/>
                <a:cs typeface="Arial Black"/>
              </a:rPr>
              <a:t>Outline</a:t>
            </a:r>
            <a:endParaRPr lang="en-US" sz="3600" kern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14352"/>
            <a:ext cx="8991600" cy="3288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Motion in a 3D world. What do we record?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BFBFBF"/>
                </a:solidFill>
                <a:latin typeface="Arial"/>
                <a:cs typeface="Arial"/>
              </a:rPr>
              <a:t>Six-component Ponca City survey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Instrument 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designature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for rotation sensors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SVD of six-component data for wave type identification and attenuation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31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341120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pattFill prst="pct20">
            <a:fgClr>
              <a:srgbClr val="891006"/>
            </a:fgClr>
            <a:bgClr>
              <a:srgbClr val="7D0D04"/>
            </a:bgClr>
          </a:pattFill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247650"/>
            <a:ext cx="9144000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kern="1200" dirty="0" smtClean="0">
                <a:solidFill>
                  <a:schemeClr val="bg1"/>
                </a:solidFill>
                <a:latin typeface="Arial Black"/>
                <a:cs typeface="Arial Black"/>
              </a:rPr>
              <a:t>six-component SVD</a:t>
            </a:r>
            <a:endParaRPr lang="en-US" sz="3600" kern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728" y="2038350"/>
            <a:ext cx="87902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latin typeface="Arial"/>
                <a:cs typeface="Arial"/>
              </a:rPr>
              <a:t>SVD:</a:t>
            </a:r>
          </a:p>
          <a:p>
            <a:endParaRPr lang="en-US" sz="2800" u="sng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Decompose a time-window from a 6C trace into:</a:t>
            </a:r>
            <a:endParaRPr lang="en-US" sz="24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Waveform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Magnitude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Polarization</a:t>
            </a:r>
          </a:p>
          <a:p>
            <a:endParaRPr lang="en-US" sz="2400" dirty="0">
              <a:latin typeface="Arial"/>
              <a:cs typeface="Arial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708776"/>
              </p:ext>
            </p:extLst>
          </p:nvPr>
        </p:nvGraphicFramePr>
        <p:xfrm>
          <a:off x="381000" y="1123950"/>
          <a:ext cx="3979862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54" name="Equation" r:id="rId4" imgW="2387600" imgH="520700" progId="Equation.3">
                  <p:embed/>
                </p:oleObj>
              </mc:Choice>
              <mc:Fallback>
                <p:oleObj name="Equation" r:id="rId4" imgW="23876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0" y="1123950"/>
                        <a:ext cx="3979862" cy="841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0613994"/>
              </p:ext>
            </p:extLst>
          </p:nvPr>
        </p:nvGraphicFramePr>
        <p:xfrm>
          <a:off x="1512859" y="2114550"/>
          <a:ext cx="1611341" cy="415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55" name="Equation" r:id="rId6" imgW="685800" imgH="203200" progId="Equation.3">
                  <p:embed/>
                </p:oleObj>
              </mc:Choice>
              <mc:Fallback>
                <p:oleObj name="Equation" r:id="rId6" imgW="685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12859" y="2114550"/>
                        <a:ext cx="1611341" cy="415528"/>
                      </a:xfrm>
                      <a:prstGeom prst="rect">
                        <a:avLst/>
                      </a:prstGeom>
                      <a:solidFill>
                        <a:srgbClr val="8EB4E3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514350"/>
            <a:ext cx="8790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latin typeface="Arial"/>
                <a:cs typeface="Arial"/>
              </a:rPr>
              <a:t>Data:</a:t>
            </a:r>
            <a:r>
              <a:rPr lang="en-US" sz="2400" dirty="0" smtClean="0">
                <a:latin typeface="Arial"/>
                <a:cs typeface="Arial"/>
              </a:rPr>
              <a:t> six-component seismogram (single trace)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87628"/>
              </p:ext>
            </p:extLst>
          </p:nvPr>
        </p:nvGraphicFramePr>
        <p:xfrm>
          <a:off x="2527723" y="3343881"/>
          <a:ext cx="349989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56" name="Equation" r:id="rId8" imgW="152400" imgH="165100" progId="Equation.3">
                  <p:embed/>
                </p:oleObj>
              </mc:Choice>
              <mc:Fallback>
                <p:oleObj name="Equation" r:id="rId8" imgW="152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27723" y="3343881"/>
                        <a:ext cx="349989" cy="33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348033"/>
              </p:ext>
            </p:extLst>
          </p:nvPr>
        </p:nvGraphicFramePr>
        <p:xfrm>
          <a:off x="2545183" y="3707817"/>
          <a:ext cx="256329" cy="313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57" name="Equation" r:id="rId10" imgW="139700" imgH="152400" progId="Equation.3">
                  <p:embed/>
                </p:oleObj>
              </mc:Choice>
              <mc:Fallback>
                <p:oleObj name="Equation" r:id="rId10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545183" y="3707817"/>
                        <a:ext cx="256329" cy="313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650677"/>
              </p:ext>
            </p:extLst>
          </p:nvPr>
        </p:nvGraphicFramePr>
        <p:xfrm>
          <a:off x="2545187" y="4089675"/>
          <a:ext cx="332526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58" name="Equation" r:id="rId12" imgW="152400" imgH="165100" progId="Equation.3">
                  <p:embed/>
                </p:oleObj>
              </mc:Choice>
              <mc:Fallback>
                <p:oleObj name="Equation" r:id="rId12" imgW="152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545187" y="4089675"/>
                        <a:ext cx="332526" cy="33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058967"/>
              </p:ext>
            </p:extLst>
          </p:nvPr>
        </p:nvGraphicFramePr>
        <p:xfrm>
          <a:off x="7239001" y="3867150"/>
          <a:ext cx="1371600" cy="415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59" name="Equation" r:id="rId14" imgW="546100" imgH="203200" progId="Equation.3">
                  <p:embed/>
                </p:oleObj>
              </mc:Choice>
              <mc:Fallback>
                <p:oleObj name="Equation" r:id="rId14" imgW="546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239001" y="3867150"/>
                        <a:ext cx="1371600" cy="415529"/>
                      </a:xfrm>
                      <a:prstGeom prst="rect">
                        <a:avLst/>
                      </a:prstGeom>
                      <a:solidFill>
                        <a:srgbClr val="8EB4E3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962400" y="3638550"/>
            <a:ext cx="3368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Scaled</a:t>
            </a:r>
          </a:p>
          <a:p>
            <a:r>
              <a:rPr lang="en-US" sz="2400" dirty="0" smtClean="0">
                <a:latin typeface="Arial"/>
                <a:cs typeface="Arial"/>
              </a:rPr>
              <a:t>polarization vectors: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32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46621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pattFill prst="pct20">
            <a:fgClr>
              <a:srgbClr val="891006"/>
            </a:fgClr>
            <a:bgClr>
              <a:srgbClr val="7D0D04"/>
            </a:bgClr>
          </a:pattFill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247650"/>
            <a:ext cx="9144000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kern="1200" dirty="0" smtClean="0">
                <a:solidFill>
                  <a:schemeClr val="bg1"/>
                </a:solidFill>
                <a:latin typeface="Arial Black"/>
                <a:cs typeface="Arial Black"/>
              </a:rPr>
              <a:t>Wave signatures from SVD</a:t>
            </a:r>
            <a:endParaRPr lang="en-US" sz="3600" kern="1200" dirty="0">
              <a:solidFill>
                <a:schemeClr val="bg1"/>
              </a:solidFill>
            </a:endParaRPr>
          </a:p>
        </p:txBody>
      </p:sp>
      <p:pic>
        <p:nvPicPr>
          <p:cNvPr id="15" name="Picture 14" descr="Screen Shot 2014-04-13 at 11.25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" y="1276349"/>
            <a:ext cx="4720199" cy="346345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724400" y="43815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Polarization vectors in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b</a:t>
            </a:r>
            <a:r>
              <a:rPr lang="en-US" sz="2400" dirty="0" smtClean="0">
                <a:solidFill>
                  <a:srgbClr val="0000FF"/>
                </a:solidFill>
              </a:rPr>
              <a:t>lue</a:t>
            </a:r>
            <a:r>
              <a:rPr lang="en-US" sz="2400" dirty="0" smtClean="0"/>
              <a:t> time-window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59055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Vertical geophone</a:t>
            </a:r>
            <a:endParaRPr lang="en-US" sz="2400" dirty="0"/>
          </a:p>
        </p:txBody>
      </p:sp>
      <p:pic>
        <p:nvPicPr>
          <p:cNvPr id="9" name="Picture 8" descr="st19-trc115-snap1-bar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276350"/>
            <a:ext cx="4191000" cy="347676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33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524900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pattFill prst="pct20">
            <a:fgClr>
              <a:srgbClr val="891006"/>
            </a:fgClr>
            <a:bgClr>
              <a:srgbClr val="7D0D04"/>
            </a:bgClr>
          </a:pattFill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pic>
        <p:nvPicPr>
          <p:cNvPr id="15" name="Picture 14" descr="Screen Shot 2014-04-13 at 11.25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" y="1276349"/>
            <a:ext cx="4720199" cy="34634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59055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Vertical geophone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724400" y="43815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Polarization vectors in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yellow</a:t>
            </a:r>
            <a:r>
              <a:rPr lang="en-US" sz="2400" dirty="0" smtClean="0">
                <a:solidFill>
                  <a:srgbClr val="E0E101"/>
                </a:solidFill>
              </a:rPr>
              <a:t> </a:t>
            </a:r>
            <a:r>
              <a:rPr lang="en-US" sz="2400" dirty="0" smtClean="0"/>
              <a:t>time-window</a:t>
            </a:r>
            <a:endParaRPr lang="en-US" sz="24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-247650"/>
            <a:ext cx="9144000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kern="1200" dirty="0" smtClean="0">
                <a:solidFill>
                  <a:schemeClr val="bg1"/>
                </a:solidFill>
                <a:latin typeface="Arial Black"/>
                <a:cs typeface="Arial Black"/>
              </a:rPr>
              <a:t>Wave signatures from SVD</a:t>
            </a:r>
            <a:endParaRPr lang="en-US" sz="3600" kern="1200" dirty="0">
              <a:solidFill>
                <a:schemeClr val="bg1"/>
              </a:solidFill>
            </a:endParaRPr>
          </a:p>
        </p:txBody>
      </p:sp>
      <p:pic>
        <p:nvPicPr>
          <p:cNvPr id="11" name="Picture 10" descr="st19-trc115-snap2-bar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276350"/>
            <a:ext cx="4191000" cy="34568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34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983087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t19-trc115-snap2-bar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800" y="2825583"/>
            <a:ext cx="3185160" cy="2293620"/>
          </a:xfrm>
          <a:prstGeom prst="rect">
            <a:avLst/>
          </a:prstGeom>
        </p:spPr>
      </p:pic>
      <p:pic>
        <p:nvPicPr>
          <p:cNvPr id="22" name="Picture 21" descr="st19-trc115-snap1-bar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00" y="2844671"/>
            <a:ext cx="3185160" cy="2270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pattFill prst="pct20">
            <a:fgClr>
              <a:srgbClr val="891006"/>
            </a:fgClr>
            <a:bgClr>
              <a:srgbClr val="7D0D04"/>
            </a:bgClr>
          </a:pattFill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pic>
        <p:nvPicPr>
          <p:cNvPr id="15" name="Picture 14" descr="Screen Shot 2014-04-13 at 11.25.4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49"/>
            <a:ext cx="3124200" cy="2292389"/>
          </a:xfrm>
          <a:prstGeom prst="rect">
            <a:avLst/>
          </a:prstGeom>
        </p:spPr>
      </p:pic>
      <p:pic>
        <p:nvPicPr>
          <p:cNvPr id="16" name="Picture 15" descr="Screen Shot 2014-04-13 at 11.25.3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447" y="514350"/>
            <a:ext cx="3128553" cy="2286000"/>
          </a:xfrm>
          <a:prstGeom prst="rect">
            <a:avLst/>
          </a:prstGeom>
        </p:spPr>
      </p:pic>
      <p:pic>
        <p:nvPicPr>
          <p:cNvPr id="17" name="Picture 16" descr="Screen Shot 2014-04-13 at 11.25.21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897" y="523293"/>
            <a:ext cx="3100103" cy="2266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90344" y="2428293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Low wavenumbers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600" y="241935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</a:t>
            </a:r>
            <a:r>
              <a:rPr lang="en-US" sz="2000" dirty="0" smtClean="0">
                <a:solidFill>
                  <a:schemeClr val="bg1"/>
                </a:solidFill>
              </a:rPr>
              <a:t>igh wavenumbers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19400" y="28765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blue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7104488" y="2867607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B5B601"/>
                </a:solidFill>
              </a:rPr>
              <a:t>yellow</a:t>
            </a:r>
            <a:endParaRPr lang="en-US" sz="2400" dirty="0">
              <a:solidFill>
                <a:srgbClr val="B5B601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0" y="-247650"/>
            <a:ext cx="9144000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kern="1200" dirty="0" smtClean="0">
                <a:solidFill>
                  <a:schemeClr val="bg1"/>
                </a:solidFill>
                <a:latin typeface="Arial Black"/>
                <a:cs typeface="Arial Black"/>
              </a:rPr>
              <a:t>Wave signatures from SVD</a:t>
            </a:r>
            <a:endParaRPr lang="en-US" sz="3600" kern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35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70543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-wave_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5332">
            <a:off x="1061048" y="1375682"/>
            <a:ext cx="2299647" cy="1533098"/>
          </a:xfrm>
          <a:prstGeom prst="rect">
            <a:avLst/>
          </a:prstGeom>
        </p:spPr>
      </p:pic>
      <p:pic>
        <p:nvPicPr>
          <p:cNvPr id="9" name="Picture 8" descr="S-wave_animatio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26346">
            <a:off x="2612381" y="1376473"/>
            <a:ext cx="1644705" cy="1279215"/>
          </a:xfrm>
          <a:prstGeom prst="rect">
            <a:avLst/>
          </a:prstGeom>
        </p:spPr>
      </p:pic>
      <p:pic>
        <p:nvPicPr>
          <p:cNvPr id="7" name="Picture 6" descr="Rayleigh_animation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324350"/>
            <a:ext cx="2743200" cy="914400"/>
          </a:xfrm>
          <a:prstGeom prst="rect">
            <a:avLst/>
          </a:prstGeom>
        </p:spPr>
      </p:pic>
      <p:pic>
        <p:nvPicPr>
          <p:cNvPr id="10" name="Picture 9" descr="Love_animation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409950"/>
            <a:ext cx="2438400" cy="914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9144000" cy="104775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Title 3"/>
          <p:cNvSpPr>
            <a:spLocks noGrp="1"/>
          </p:cNvSpPr>
          <p:nvPr>
            <p:ph type="ctrTitle"/>
          </p:nvPr>
        </p:nvSpPr>
        <p:spPr>
          <a:xfrm>
            <a:off x="-362" y="-67843"/>
            <a:ext cx="9118854" cy="110251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 Black"/>
                <a:cs typeface="Arial Black"/>
              </a:rPr>
              <a:t>Mapping wave modes to 6C polarizations</a:t>
            </a:r>
            <a:endParaRPr lang="en-US" sz="36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11" name="Picture 10" descr="st19-trc115-snap2-bar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181350"/>
            <a:ext cx="2650737" cy="1908784"/>
          </a:xfrm>
          <a:prstGeom prst="rect">
            <a:avLst/>
          </a:prstGeom>
        </p:spPr>
      </p:pic>
      <p:pic>
        <p:nvPicPr>
          <p:cNvPr id="16" name="Picture 15" descr="st19-trc115-snap1-bars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123950"/>
            <a:ext cx="2650737" cy="18897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>
                <a:solidFill>
                  <a:schemeClr val="tx2"/>
                </a:solidFill>
              </a:rPr>
              <a:pPr/>
              <a:t>36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15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104775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Title 3"/>
          <p:cNvSpPr>
            <a:spLocks noGrp="1"/>
          </p:cNvSpPr>
          <p:nvPr>
            <p:ph type="ctrTitle"/>
          </p:nvPr>
        </p:nvSpPr>
        <p:spPr>
          <a:xfrm>
            <a:off x="-362" y="-67843"/>
            <a:ext cx="9118854" cy="110251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 Black"/>
                <a:cs typeface="Arial Black"/>
              </a:rPr>
              <a:t>Estimating the signature of the undesired signal</a:t>
            </a:r>
            <a:endParaRPr lang="en-US" sz="36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3" name="Picture 2" descr="v-st19-desig-6c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23950"/>
            <a:ext cx="2819400" cy="3505200"/>
          </a:xfrm>
          <a:prstGeom prst="rect">
            <a:avLst/>
          </a:prstGeom>
        </p:spPr>
      </p:pic>
      <p:pic>
        <p:nvPicPr>
          <p:cNvPr id="4" name="Picture 3" descr="v-st19-desig-6c1.pd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48" y="1126998"/>
            <a:ext cx="2816352" cy="3502152"/>
          </a:xfrm>
          <a:prstGeom prst="rect">
            <a:avLst/>
          </a:prstGeom>
        </p:spPr>
      </p:pic>
      <p:pic>
        <p:nvPicPr>
          <p:cNvPr id="5" name="Picture 4" descr="v-st19-desig-6c5.pd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48" y="1126998"/>
            <a:ext cx="2816352" cy="3502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62915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/>
                <a:cs typeface="Arial Black"/>
              </a:rPr>
              <a:t>Vertical</a:t>
            </a:r>
            <a:endParaRPr lang="en-US" sz="2400" dirty="0">
              <a:latin typeface="Arial Black"/>
              <a:cs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462915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/>
                <a:cs typeface="Arial Black"/>
              </a:rPr>
              <a:t>Radial</a:t>
            </a:r>
            <a:endParaRPr lang="en-US" sz="2400" dirty="0"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462915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/>
                <a:cs typeface="Arial Black"/>
              </a:rPr>
              <a:t>Pitch</a:t>
            </a:r>
            <a:endParaRPr lang="en-US" sz="2400" dirty="0">
              <a:latin typeface="Arial Black"/>
              <a:cs typeface="Arial Black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371600" y="1885950"/>
            <a:ext cx="1143000" cy="990600"/>
          </a:xfrm>
          <a:prstGeom prst="line">
            <a:avLst/>
          </a:prstGeom>
          <a:ln w="38100" cmpd="sng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19600" y="1885950"/>
            <a:ext cx="1143000" cy="990600"/>
          </a:xfrm>
          <a:prstGeom prst="line">
            <a:avLst/>
          </a:prstGeom>
          <a:ln w="38100" cmpd="sng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493340" y="1903273"/>
            <a:ext cx="1143000" cy="990600"/>
          </a:xfrm>
          <a:prstGeom prst="line">
            <a:avLst/>
          </a:prstGeom>
          <a:ln w="38100" cmpd="sng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71600" y="2038350"/>
            <a:ext cx="381000" cy="2514600"/>
          </a:xfrm>
          <a:prstGeom prst="line">
            <a:avLst/>
          </a:prstGeom>
          <a:ln w="38100" cmpd="sng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19600" y="2038350"/>
            <a:ext cx="381000" cy="2514600"/>
          </a:xfrm>
          <a:prstGeom prst="line">
            <a:avLst/>
          </a:prstGeom>
          <a:ln w="38100" cmpd="sng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467600" y="2038350"/>
            <a:ext cx="381000" cy="2514600"/>
          </a:xfrm>
          <a:prstGeom prst="line">
            <a:avLst/>
          </a:prstGeom>
          <a:ln w="38100" cmpd="sng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2378582">
            <a:off x="1245497" y="2210380"/>
            <a:ext cx="2091595" cy="369332"/>
          </a:xfrm>
          <a:prstGeom prst="rect">
            <a:avLst/>
          </a:prstGeom>
          <a:noFill/>
          <a:scene3d>
            <a:camera prst="orthographicFront">
              <a:rot lat="0" lon="0" rev="2148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/>
                <a:cs typeface="Arial"/>
              </a:rPr>
              <a:t>Fast ground roll</a:t>
            </a:r>
            <a:endParaRPr lang="en-US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 rot="4849209">
            <a:off x="293944" y="3144147"/>
            <a:ext cx="2091595" cy="369332"/>
          </a:xfrm>
          <a:prstGeom prst="rect">
            <a:avLst/>
          </a:prstGeom>
          <a:noFill/>
          <a:scene3d>
            <a:camera prst="orthographicFront">
              <a:rot lat="0" lon="0" rev="2148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/>
                <a:cs typeface="Arial"/>
              </a:rPr>
              <a:t>Slow ground roll</a:t>
            </a:r>
            <a:endParaRPr lang="en-US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>
                <a:solidFill>
                  <a:schemeClr val="tx2"/>
                </a:solidFill>
              </a:rPr>
              <a:pPr/>
              <a:t>37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0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104775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Title 3"/>
          <p:cNvSpPr>
            <a:spLocks noGrp="1"/>
          </p:cNvSpPr>
          <p:nvPr>
            <p:ph type="ctrTitle"/>
          </p:nvPr>
        </p:nvSpPr>
        <p:spPr>
          <a:xfrm>
            <a:off x="-362" y="-67843"/>
            <a:ext cx="9118854" cy="110251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 Black"/>
                <a:cs typeface="Arial Black"/>
              </a:rPr>
              <a:t>Estimating the signature of the undesired signal</a:t>
            </a:r>
            <a:endParaRPr lang="en-US" sz="36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62915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/>
                <a:cs typeface="Arial Black"/>
              </a:rPr>
              <a:t>Vertical</a:t>
            </a:r>
            <a:endParaRPr lang="en-US" sz="2400" dirty="0">
              <a:latin typeface="Arial Black"/>
              <a:cs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462915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/>
                <a:cs typeface="Arial Black"/>
              </a:rPr>
              <a:t>Radial</a:t>
            </a:r>
            <a:endParaRPr lang="en-US" sz="2400" dirty="0"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462915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/>
                <a:cs typeface="Arial Black"/>
              </a:rPr>
              <a:t>Pitch</a:t>
            </a:r>
            <a:endParaRPr lang="en-US" sz="2400" dirty="0">
              <a:latin typeface="Arial Black"/>
              <a:cs typeface="Arial Black"/>
            </a:endParaRPr>
          </a:p>
        </p:txBody>
      </p:sp>
      <p:pic>
        <p:nvPicPr>
          <p:cNvPr id="23" name="Picture 22" descr="lmo-grfast-0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52732"/>
            <a:ext cx="1905000" cy="3969740"/>
          </a:xfrm>
          <a:prstGeom prst="rect">
            <a:avLst/>
          </a:prstGeom>
        </p:spPr>
      </p:pic>
      <p:pic>
        <p:nvPicPr>
          <p:cNvPr id="25" name="Picture 24" descr="lmo-grfast-1.pd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58" y="1151999"/>
            <a:ext cx="1901952" cy="3968496"/>
          </a:xfrm>
          <a:prstGeom prst="rect">
            <a:avLst/>
          </a:prstGeom>
        </p:spPr>
      </p:pic>
      <p:pic>
        <p:nvPicPr>
          <p:cNvPr id="26" name="Picture 25" descr="lmo-grfast-5.pd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149771"/>
            <a:ext cx="1901952" cy="3968496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H="1">
            <a:off x="4038600" y="1809750"/>
            <a:ext cx="1905000" cy="0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990600" y="1809750"/>
            <a:ext cx="1905000" cy="0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7086600" y="1809750"/>
            <a:ext cx="1905000" cy="0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>
                <a:solidFill>
                  <a:schemeClr val="tx2"/>
                </a:solidFill>
              </a:rPr>
              <a:pPr/>
              <a:t>38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15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9050"/>
            <a:ext cx="9144000" cy="76200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Title 3"/>
          <p:cNvSpPr>
            <a:spLocks noGrp="1"/>
          </p:cNvSpPr>
          <p:nvPr>
            <p:ph type="ctrTitle"/>
          </p:nvPr>
        </p:nvSpPr>
        <p:spPr>
          <a:xfrm>
            <a:off x="-362" y="-207169"/>
            <a:ext cx="9118854" cy="110251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 Black"/>
                <a:cs typeface="Arial Black"/>
              </a:rPr>
              <a:t>Undesired polarization template</a:t>
            </a:r>
            <a:endParaRPr lang="en-US" sz="36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66800" y="1581150"/>
            <a:ext cx="2286000" cy="2514600"/>
            <a:chOff x="3810000" y="1428750"/>
            <a:chExt cx="2286000" cy="2514600"/>
          </a:xfrm>
        </p:grpSpPr>
        <p:pic>
          <p:nvPicPr>
            <p:cNvPr id="16" name="Picture 15" descr="grstack.pdf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4"/>
            <a:stretch/>
          </p:blipFill>
          <p:spPr>
            <a:xfrm>
              <a:off x="3810000" y="1428750"/>
              <a:ext cx="2286000" cy="25146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TextBox 16"/>
            <p:cNvSpPr txBox="1"/>
            <p:nvPr/>
          </p:nvSpPr>
          <p:spPr>
            <a:xfrm>
              <a:off x="4148440" y="3536616"/>
              <a:ext cx="18288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/>
                <a:t>Vz</a:t>
              </a:r>
              <a:r>
                <a:rPr lang="en-US" sz="2000" b="1" dirty="0" smtClean="0"/>
                <a:t>        </a:t>
              </a:r>
              <a:r>
                <a:rPr lang="en-US" sz="2000" b="1" dirty="0" err="1" smtClean="0"/>
                <a:t>Vx</a:t>
              </a:r>
              <a:r>
                <a:rPr lang="en-US" sz="2000" b="1" dirty="0" smtClean="0"/>
                <a:t>       </a:t>
              </a:r>
              <a:r>
                <a:rPr lang="en-US" sz="2000" b="1" dirty="0" err="1" smtClean="0"/>
                <a:t>Ry</a:t>
              </a:r>
              <a:endParaRPr lang="en-US" sz="2000" b="1" dirty="0"/>
            </a:p>
          </p:txBody>
        </p:sp>
      </p:grpSp>
      <p:pic>
        <p:nvPicPr>
          <p:cNvPr id="18" name="Picture 17" descr="st19-trc115-snap2-bar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063" y="1581150"/>
            <a:ext cx="2650737" cy="2514600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3996268" y="2571750"/>
            <a:ext cx="16764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/>
                <a:cs typeface="Arial Black"/>
              </a:rPr>
              <a:t>SVD</a:t>
            </a:r>
            <a:endParaRPr lang="en-US" sz="2800" b="1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>
                <a:solidFill>
                  <a:schemeClr val="tx2"/>
                </a:solidFill>
              </a:rPr>
              <a:pPr/>
              <a:t>39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00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9055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220242"/>
            <a:ext cx="9144000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 Black"/>
                <a:cs typeface="Arial Black"/>
              </a:rPr>
              <a:t>3 dimensional world</a:t>
            </a:r>
            <a:endParaRPr lang="en-US" sz="4400" kern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90550"/>
            <a:ext cx="6477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A particle can move in 3 directions,  </a:t>
            </a:r>
            <a:r>
              <a:rPr lang="en-US" sz="2800" dirty="0">
                <a:latin typeface="Arial"/>
                <a:cs typeface="Arial"/>
              </a:rPr>
              <a:t>d</a:t>
            </a:r>
            <a:r>
              <a:rPr lang="en-US" sz="2800" dirty="0" smtClean="0">
                <a:latin typeface="Arial"/>
                <a:cs typeface="Arial"/>
              </a:rPr>
              <a:t>isplacement has 3 components: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latin typeface="Arial"/>
                <a:cs typeface="Arial"/>
              </a:rPr>
              <a:t>  (</a:t>
            </a:r>
            <a:r>
              <a:rPr lang="en-US" sz="2800" dirty="0" err="1">
                <a:latin typeface="Arial"/>
                <a:cs typeface="Arial"/>
              </a:rPr>
              <a:t>u</a:t>
            </a:r>
            <a:r>
              <a:rPr lang="en-US" sz="2800" baseline="-25000" dirty="0" err="1">
                <a:latin typeface="Arial"/>
                <a:cs typeface="Arial"/>
              </a:rPr>
              <a:t>x</a:t>
            </a:r>
            <a:r>
              <a:rPr lang="en-US" sz="2800" dirty="0">
                <a:latin typeface="Arial"/>
                <a:cs typeface="Arial"/>
              </a:rPr>
              <a:t>, </a:t>
            </a:r>
            <a:r>
              <a:rPr lang="en-US" sz="2800" dirty="0" err="1">
                <a:latin typeface="Arial"/>
                <a:cs typeface="Arial"/>
              </a:rPr>
              <a:t>u</a:t>
            </a:r>
            <a:r>
              <a:rPr lang="en-US" sz="2800" baseline="-25000" dirty="0" err="1">
                <a:latin typeface="Arial"/>
                <a:cs typeface="Arial"/>
              </a:rPr>
              <a:t>y</a:t>
            </a:r>
            <a:r>
              <a:rPr lang="en-US" sz="2800" dirty="0">
                <a:latin typeface="Arial"/>
                <a:cs typeface="Arial"/>
              </a:rPr>
              <a:t>, </a:t>
            </a:r>
            <a:r>
              <a:rPr lang="en-US" sz="2800" dirty="0" err="1">
                <a:latin typeface="Arial"/>
                <a:cs typeface="Arial"/>
              </a:rPr>
              <a:t>u</a:t>
            </a:r>
            <a:r>
              <a:rPr lang="en-US" sz="2800" baseline="-25000" dirty="0" err="1">
                <a:latin typeface="Arial"/>
                <a:cs typeface="Arial"/>
              </a:rPr>
              <a:t>z</a:t>
            </a:r>
            <a:r>
              <a:rPr lang="en-US" sz="2800" dirty="0">
                <a:latin typeface="Arial"/>
                <a:cs typeface="Arial"/>
              </a:rPr>
              <a:t>)</a:t>
            </a:r>
          </a:p>
          <a:p>
            <a:pPr>
              <a:spcAft>
                <a:spcPts val="600"/>
              </a:spcAft>
            </a:pPr>
            <a:endParaRPr lang="en-US" sz="2800" dirty="0" smtClean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sz="2800" dirty="0" smtClean="0">
              <a:latin typeface="Arial"/>
              <a:cs typeface="Arial"/>
            </a:endParaRPr>
          </a:p>
        </p:txBody>
      </p:sp>
      <p:pic>
        <p:nvPicPr>
          <p:cNvPr id="7" name="Content Placeholder 4" descr="DOF.g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8" t="1353" r="42850" b="44062"/>
          <a:stretch/>
        </p:blipFill>
        <p:spPr>
          <a:xfrm>
            <a:off x="6248400" y="514350"/>
            <a:ext cx="1650717" cy="1342364"/>
          </a:xfrm>
          <a:prstGeom prst="rect">
            <a:avLst/>
          </a:prstGeom>
        </p:spPr>
      </p:pic>
      <p:pic>
        <p:nvPicPr>
          <p:cNvPr id="8" name="Content Placeholder 4" descr="DOF.gi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8" t="1354" r="2398" b="5026"/>
          <a:stretch/>
        </p:blipFill>
        <p:spPr>
          <a:xfrm>
            <a:off x="6172200" y="2826668"/>
            <a:ext cx="2880214" cy="23023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76200" y="2571750"/>
            <a:ext cx="68580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A rigid body has 6 degrees of freedom, 3 displacements and 3 rotations: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latin typeface="Arial"/>
                <a:cs typeface="Arial"/>
              </a:rPr>
              <a:t>   (</a:t>
            </a:r>
            <a:r>
              <a:rPr lang="en-US" sz="2800" dirty="0">
                <a:latin typeface="Arial"/>
                <a:cs typeface="Arial"/>
              </a:rPr>
              <a:t>Roll, Pitch, Yaw)</a:t>
            </a:r>
          </a:p>
          <a:p>
            <a:pPr>
              <a:spcAft>
                <a:spcPts val="600"/>
              </a:spcAft>
            </a:pPr>
            <a:endParaRPr lang="en-US" sz="2800" dirty="0" smtClean="0">
              <a:latin typeface="Arial"/>
              <a:cs typeface="Arial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4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527491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-19050"/>
            <a:ext cx="9144000" cy="76200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Title 3"/>
          <p:cNvSpPr>
            <a:spLocks noGrp="1"/>
          </p:cNvSpPr>
          <p:nvPr>
            <p:ph type="ctrTitle"/>
          </p:nvPr>
        </p:nvSpPr>
        <p:spPr>
          <a:xfrm>
            <a:off x="-362" y="-207169"/>
            <a:ext cx="9118854" cy="110251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 Black"/>
                <a:cs typeface="Arial Black"/>
              </a:rPr>
              <a:t>Undesired polarization template</a:t>
            </a:r>
            <a:endParaRPr lang="en-US" sz="36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66800" y="1581150"/>
            <a:ext cx="2286000" cy="2514600"/>
            <a:chOff x="3810000" y="1428750"/>
            <a:chExt cx="2286000" cy="2514600"/>
          </a:xfrm>
        </p:grpSpPr>
        <p:pic>
          <p:nvPicPr>
            <p:cNvPr id="16" name="Picture 15" descr="grstack.pdf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4"/>
            <a:stretch/>
          </p:blipFill>
          <p:spPr>
            <a:xfrm>
              <a:off x="3810000" y="1428750"/>
              <a:ext cx="2286000" cy="25146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TextBox 16"/>
            <p:cNvSpPr txBox="1"/>
            <p:nvPr/>
          </p:nvSpPr>
          <p:spPr>
            <a:xfrm>
              <a:off x="4148440" y="3536616"/>
              <a:ext cx="18288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/>
                <a:t>Vz</a:t>
              </a:r>
              <a:r>
                <a:rPr lang="en-US" sz="2000" b="1" dirty="0" smtClean="0"/>
                <a:t>        </a:t>
              </a:r>
              <a:r>
                <a:rPr lang="en-US" sz="2000" b="1" dirty="0" err="1" smtClean="0"/>
                <a:t>Vx</a:t>
              </a:r>
              <a:r>
                <a:rPr lang="en-US" sz="2000" b="1" dirty="0" smtClean="0"/>
                <a:t>       </a:t>
              </a:r>
              <a:r>
                <a:rPr lang="en-US" sz="2000" b="1" dirty="0" err="1" smtClean="0"/>
                <a:t>Ry</a:t>
              </a:r>
              <a:endParaRPr lang="en-US" sz="2000" b="1" dirty="0"/>
            </a:p>
          </p:txBody>
        </p:sp>
      </p:grpSp>
      <p:sp>
        <p:nvSpPr>
          <p:cNvPr id="3" name="Right Arrow 2"/>
          <p:cNvSpPr/>
          <p:nvPr/>
        </p:nvSpPr>
        <p:spPr>
          <a:xfrm>
            <a:off x="3996268" y="2571750"/>
            <a:ext cx="16764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/>
                <a:cs typeface="Arial Black"/>
              </a:rPr>
              <a:t>SVD</a:t>
            </a:r>
            <a:endParaRPr lang="en-US" sz="2800" b="1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572000" y="1310218"/>
            <a:ext cx="4038601" cy="3659586"/>
            <a:chOff x="228600" y="788486"/>
            <a:chExt cx="4495800" cy="4200004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1828800" y="1200150"/>
              <a:ext cx="0" cy="20574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828800" y="3257550"/>
              <a:ext cx="2209800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609600" y="3257550"/>
              <a:ext cx="1219200" cy="13716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ight Arrow 20"/>
            <p:cNvSpPr/>
            <p:nvPr/>
          </p:nvSpPr>
          <p:spPr>
            <a:xfrm rot="18836757">
              <a:off x="1149869" y="2571764"/>
              <a:ext cx="3008432" cy="381000"/>
            </a:xfrm>
            <a:prstGeom prst="rightArrow">
              <a:avLst/>
            </a:prstGeom>
            <a:scene3d>
              <a:camera prst="perspectiveContrastingLeftFacing" fov="2100000">
                <a:rot lat="623785" lon="2934000" rev="21386789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25601" y="788486"/>
              <a:ext cx="609600" cy="423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V</a:t>
              </a:r>
              <a:r>
                <a:rPr lang="en-US" baseline="-25000" dirty="0" err="1" smtClean="0">
                  <a:latin typeface="Arial"/>
                  <a:cs typeface="Arial"/>
                </a:rPr>
                <a:t>z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114800" y="3105150"/>
              <a:ext cx="609600" cy="423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V</a:t>
              </a:r>
              <a:r>
                <a:rPr lang="en-US" baseline="-25000" dirty="0" err="1">
                  <a:latin typeface="Arial"/>
                  <a:cs typeface="Arial"/>
                </a:rPr>
                <a:t>x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8600" y="4564618"/>
              <a:ext cx="609600" cy="423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Arial"/>
                  <a:cs typeface="Arial"/>
                </a:rPr>
                <a:t>R</a:t>
              </a:r>
              <a:r>
                <a:rPr lang="en-US" baseline="-25000" dirty="0" err="1">
                  <a:latin typeface="Arial"/>
                  <a:cs typeface="Arial"/>
                </a:rPr>
                <a:t>y</a:t>
              </a:r>
              <a:endParaRPr lang="en-US" dirty="0">
                <a:latin typeface="Arial"/>
                <a:cs typeface="Arial"/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>
                <a:solidFill>
                  <a:schemeClr val="tx2"/>
                </a:solidFill>
              </a:rPr>
              <a:pPr/>
              <a:t>40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13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-19050"/>
            <a:ext cx="9144000" cy="76200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Title 3"/>
          <p:cNvSpPr>
            <a:spLocks noGrp="1"/>
          </p:cNvSpPr>
          <p:nvPr>
            <p:ph type="ctrTitle"/>
          </p:nvPr>
        </p:nvSpPr>
        <p:spPr>
          <a:xfrm>
            <a:off x="-362" y="-207169"/>
            <a:ext cx="9118854" cy="110251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 Black"/>
                <a:cs typeface="Arial Black"/>
              </a:rPr>
              <a:t>Weighting function</a:t>
            </a:r>
            <a:endParaRPr lang="en-US" sz="36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66800" y="1581150"/>
            <a:ext cx="2286000" cy="2514600"/>
            <a:chOff x="3810000" y="1428750"/>
            <a:chExt cx="2286000" cy="2514600"/>
          </a:xfrm>
        </p:grpSpPr>
        <p:pic>
          <p:nvPicPr>
            <p:cNvPr id="16" name="Picture 15" descr="grstack.pdf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4"/>
            <a:stretch/>
          </p:blipFill>
          <p:spPr>
            <a:xfrm>
              <a:off x="3810000" y="1428750"/>
              <a:ext cx="2286000" cy="25146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TextBox 16"/>
            <p:cNvSpPr txBox="1"/>
            <p:nvPr/>
          </p:nvSpPr>
          <p:spPr>
            <a:xfrm>
              <a:off x="4148440" y="3536616"/>
              <a:ext cx="18288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/>
                <a:t>Vz</a:t>
              </a:r>
              <a:r>
                <a:rPr lang="en-US" sz="2000" b="1" dirty="0" smtClean="0"/>
                <a:t>        </a:t>
              </a:r>
              <a:r>
                <a:rPr lang="en-US" sz="2000" b="1" dirty="0" err="1" smtClean="0"/>
                <a:t>Vx</a:t>
              </a:r>
              <a:r>
                <a:rPr lang="en-US" sz="2000" b="1" dirty="0" smtClean="0"/>
                <a:t>       </a:t>
              </a:r>
              <a:r>
                <a:rPr lang="en-US" sz="2000" b="1" dirty="0" err="1" smtClean="0"/>
                <a:t>Ry</a:t>
              </a:r>
              <a:endParaRPr lang="en-US" sz="2000" b="1" dirty="0"/>
            </a:p>
          </p:txBody>
        </p:sp>
      </p:grpSp>
      <p:sp>
        <p:nvSpPr>
          <p:cNvPr id="3" name="Right Arrow 2"/>
          <p:cNvSpPr/>
          <p:nvPr/>
        </p:nvSpPr>
        <p:spPr>
          <a:xfrm>
            <a:off x="3996268" y="2571750"/>
            <a:ext cx="16764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/>
                <a:cs typeface="Arial Black"/>
              </a:rPr>
              <a:t>SVD</a:t>
            </a:r>
            <a:endParaRPr lang="en-US" sz="2800" b="1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572000" y="971550"/>
            <a:ext cx="4419600" cy="4000286"/>
            <a:chOff x="4572000" y="935650"/>
            <a:chExt cx="4419600" cy="4000286"/>
          </a:xfrm>
        </p:grpSpPr>
        <p:grpSp>
          <p:nvGrpSpPr>
            <p:cNvPr id="2" name="Group 1"/>
            <p:cNvGrpSpPr/>
            <p:nvPr/>
          </p:nvGrpSpPr>
          <p:grpSpPr>
            <a:xfrm>
              <a:off x="4572000" y="935650"/>
              <a:ext cx="4038601" cy="4000286"/>
              <a:chOff x="4572000" y="935650"/>
              <a:chExt cx="4038601" cy="400028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572000" y="1276350"/>
                <a:ext cx="4038601" cy="3659586"/>
                <a:chOff x="228600" y="788486"/>
                <a:chExt cx="4495800" cy="4200004"/>
              </a:xfrm>
            </p:grpSpPr>
            <p:cxnSp>
              <p:nvCxnSpPr>
                <p:cNvPr id="10" name="Straight Arrow Connector 9"/>
                <p:cNvCxnSpPr/>
                <p:nvPr/>
              </p:nvCxnSpPr>
              <p:spPr>
                <a:xfrm flipV="1">
                  <a:off x="1828800" y="1200150"/>
                  <a:ext cx="0" cy="2057400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/>
                <p:nvPr/>
              </p:nvCxnSpPr>
              <p:spPr>
                <a:xfrm>
                  <a:off x="1828800" y="3257550"/>
                  <a:ext cx="2209800" cy="0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 flipH="1">
                  <a:off x="609600" y="3257550"/>
                  <a:ext cx="1219200" cy="1371600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V="1">
                  <a:off x="1828800" y="1359453"/>
                  <a:ext cx="1623203" cy="1898098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flipV="1">
                  <a:off x="1828800" y="2583789"/>
                  <a:ext cx="2471467" cy="673766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ight Arrow 20"/>
                <p:cNvSpPr/>
                <p:nvPr/>
              </p:nvSpPr>
              <p:spPr>
                <a:xfrm rot="18836757">
                  <a:off x="1149869" y="2571764"/>
                  <a:ext cx="3008432" cy="381000"/>
                </a:xfrm>
                <a:prstGeom prst="rightArrow">
                  <a:avLst/>
                </a:prstGeom>
                <a:scene3d>
                  <a:camera prst="perspectiveContrastingLeftFacing" fov="2100000">
                    <a:rot lat="623785" lon="2934000" rev="21386789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 rot="19923143">
                  <a:off x="3128631" y="1818763"/>
                  <a:ext cx="304800" cy="1070293"/>
                </a:xfrm>
                <a:prstGeom prst="ellipse">
                  <a:avLst/>
                </a:prstGeom>
                <a:noFill/>
                <a:ln w="19050" cmpd="sng">
                  <a:solidFill>
                    <a:srgbClr val="000000"/>
                  </a:solidFill>
                  <a:prstDash val="dot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ight Arrow 22"/>
                <p:cNvSpPr/>
                <p:nvPr/>
              </p:nvSpPr>
              <p:spPr>
                <a:xfrm rot="18836757">
                  <a:off x="3007384" y="2145187"/>
                  <a:ext cx="689328" cy="381000"/>
                </a:xfrm>
                <a:prstGeom prst="rightArrow">
                  <a:avLst/>
                </a:prstGeom>
                <a:scene3d>
                  <a:camera prst="perspectiveContrastingLeftFacing" fov="2100000">
                    <a:rot lat="623785" lon="2934000" rev="21386789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1625601" y="788486"/>
                  <a:ext cx="609600" cy="4238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 smtClean="0">
                      <a:latin typeface="Arial"/>
                      <a:cs typeface="Arial"/>
                    </a:rPr>
                    <a:t>V</a:t>
                  </a:r>
                  <a:r>
                    <a:rPr lang="en-US" baseline="-25000" dirty="0" err="1" smtClean="0">
                      <a:latin typeface="Arial"/>
                      <a:cs typeface="Arial"/>
                    </a:rPr>
                    <a:t>z</a:t>
                  </a:r>
                  <a:endParaRPr lang="en-US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4114800" y="3105150"/>
                  <a:ext cx="609600" cy="4238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 smtClean="0">
                      <a:latin typeface="Arial"/>
                      <a:cs typeface="Arial"/>
                    </a:rPr>
                    <a:t>V</a:t>
                  </a:r>
                  <a:r>
                    <a:rPr lang="en-US" baseline="-25000" dirty="0" err="1">
                      <a:latin typeface="Arial"/>
                      <a:cs typeface="Arial"/>
                    </a:rPr>
                    <a:t>x</a:t>
                  </a:r>
                  <a:endParaRPr lang="en-US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228600" y="4564618"/>
                  <a:ext cx="609600" cy="4238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 smtClean="0">
                      <a:latin typeface="Arial"/>
                      <a:cs typeface="Arial"/>
                    </a:rPr>
                    <a:t>R</a:t>
                  </a:r>
                  <a:r>
                    <a:rPr lang="en-US" baseline="-25000" dirty="0" err="1">
                      <a:latin typeface="Arial"/>
                      <a:cs typeface="Arial"/>
                    </a:rPr>
                    <a:t>y</a:t>
                  </a:r>
                  <a:endParaRPr lang="en-US" dirty="0">
                    <a:latin typeface="Arial"/>
                    <a:cs typeface="Arial"/>
                  </a:endParaRPr>
                </a:p>
              </p:txBody>
            </p:sp>
            <p:graphicFrame>
              <p:nvGraphicFramePr>
                <p:cNvPr id="27" name="Object 2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204004746"/>
                    </p:ext>
                  </p:extLst>
                </p:nvPr>
              </p:nvGraphicFramePr>
              <p:xfrm>
                <a:off x="3945466" y="2139948"/>
                <a:ext cx="381000" cy="28073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4552" name="Equation" r:id="rId5" imgW="241300" imgH="177800" progId="Equation.3">
                        <p:embed/>
                      </p:oleObj>
                    </mc:Choice>
                    <mc:Fallback>
                      <p:oleObj name="Equation" r:id="rId5" imgW="241300" imgH="177800" progId="Equation.3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945466" y="2139948"/>
                              <a:ext cx="381000" cy="280737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8" name="Right Brace 27"/>
                <p:cNvSpPr/>
                <p:nvPr/>
              </p:nvSpPr>
              <p:spPr>
                <a:xfrm>
                  <a:off x="3725333" y="2148415"/>
                  <a:ext cx="228600" cy="533400"/>
                </a:xfrm>
                <a:prstGeom prst="rightBrace">
                  <a:avLst>
                    <a:gd name="adj1" fmla="val 50926"/>
                    <a:gd name="adj2" fmla="val 43651"/>
                  </a:avLst>
                </a:prstGeom>
                <a:ln w="28575" cmpd="sng">
                  <a:solidFill>
                    <a:srgbClr val="000000"/>
                  </a:solidFill>
                </a:ln>
                <a:scene3d>
                  <a:camera prst="orthographicFront">
                    <a:rot lat="0" lon="0" rev="1680000"/>
                  </a:camera>
                  <a:lightRig rig="threePt" dir="t"/>
                </a:scene3d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 rot="3341092">
                <a:off x="7608392" y="1183216"/>
                <a:ext cx="228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0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3289656">
                <a:off x="8065029" y="819117"/>
                <a:ext cx="228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1</a:t>
                </a:r>
                <a:endParaRPr lang="en-US" sz="2400" dirty="0"/>
              </a:p>
            </p:txBody>
          </p:sp>
        </p:grpSp>
        <p:cxnSp>
          <p:nvCxnSpPr>
            <p:cNvPr id="39" name="Straight Arrow Connector 38"/>
            <p:cNvCxnSpPr/>
            <p:nvPr/>
          </p:nvCxnSpPr>
          <p:spPr>
            <a:xfrm>
              <a:off x="7772400" y="1581150"/>
              <a:ext cx="990600" cy="11430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7772400" y="1123950"/>
              <a:ext cx="685800" cy="4572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Freeform 45"/>
            <p:cNvSpPr/>
            <p:nvPr/>
          </p:nvSpPr>
          <p:spPr>
            <a:xfrm>
              <a:off x="8153401" y="1276350"/>
              <a:ext cx="838199" cy="1066800"/>
            </a:xfrm>
            <a:custGeom>
              <a:avLst/>
              <a:gdLst>
                <a:gd name="connsiteX0" fmla="*/ 17599 w 949051"/>
                <a:gd name="connsiteY0" fmla="*/ 0 h 1032934"/>
                <a:gd name="connsiteX1" fmla="*/ 59932 w 949051"/>
                <a:gd name="connsiteY1" fmla="*/ 67734 h 1032934"/>
                <a:gd name="connsiteX2" fmla="*/ 76866 w 949051"/>
                <a:gd name="connsiteY2" fmla="*/ 93134 h 1032934"/>
                <a:gd name="connsiteX3" fmla="*/ 59932 w 949051"/>
                <a:gd name="connsiteY3" fmla="*/ 237067 h 1032934"/>
                <a:gd name="connsiteX4" fmla="*/ 42999 w 949051"/>
                <a:gd name="connsiteY4" fmla="*/ 262467 h 1032934"/>
                <a:gd name="connsiteX5" fmla="*/ 26066 w 949051"/>
                <a:gd name="connsiteY5" fmla="*/ 330200 h 1032934"/>
                <a:gd name="connsiteX6" fmla="*/ 9132 w 949051"/>
                <a:gd name="connsiteY6" fmla="*/ 347134 h 1032934"/>
                <a:gd name="connsiteX7" fmla="*/ 9132 w 949051"/>
                <a:gd name="connsiteY7" fmla="*/ 524934 h 1032934"/>
                <a:gd name="connsiteX8" fmla="*/ 26066 w 949051"/>
                <a:gd name="connsiteY8" fmla="*/ 567267 h 1032934"/>
                <a:gd name="connsiteX9" fmla="*/ 34532 w 949051"/>
                <a:gd name="connsiteY9" fmla="*/ 601134 h 1032934"/>
                <a:gd name="connsiteX10" fmla="*/ 68399 w 949051"/>
                <a:gd name="connsiteY10" fmla="*/ 651934 h 1032934"/>
                <a:gd name="connsiteX11" fmla="*/ 76866 w 949051"/>
                <a:gd name="connsiteY11" fmla="*/ 694267 h 1032934"/>
                <a:gd name="connsiteX12" fmla="*/ 119199 w 949051"/>
                <a:gd name="connsiteY12" fmla="*/ 753534 h 1032934"/>
                <a:gd name="connsiteX13" fmla="*/ 161532 w 949051"/>
                <a:gd name="connsiteY13" fmla="*/ 804334 h 1032934"/>
                <a:gd name="connsiteX14" fmla="*/ 178466 w 949051"/>
                <a:gd name="connsiteY14" fmla="*/ 829734 h 1032934"/>
                <a:gd name="connsiteX15" fmla="*/ 229266 w 949051"/>
                <a:gd name="connsiteY15" fmla="*/ 880534 h 1032934"/>
                <a:gd name="connsiteX16" fmla="*/ 322399 w 949051"/>
                <a:gd name="connsiteY16" fmla="*/ 914400 h 1032934"/>
                <a:gd name="connsiteX17" fmla="*/ 347799 w 949051"/>
                <a:gd name="connsiteY17" fmla="*/ 922867 h 1032934"/>
                <a:gd name="connsiteX18" fmla="*/ 373199 w 949051"/>
                <a:gd name="connsiteY18" fmla="*/ 931334 h 1032934"/>
                <a:gd name="connsiteX19" fmla="*/ 661066 w 949051"/>
                <a:gd name="connsiteY19" fmla="*/ 948267 h 1032934"/>
                <a:gd name="connsiteX20" fmla="*/ 745732 w 949051"/>
                <a:gd name="connsiteY20" fmla="*/ 939800 h 1032934"/>
                <a:gd name="connsiteX21" fmla="*/ 796532 w 949051"/>
                <a:gd name="connsiteY21" fmla="*/ 931334 h 1032934"/>
                <a:gd name="connsiteX22" fmla="*/ 864266 w 949051"/>
                <a:gd name="connsiteY22" fmla="*/ 939800 h 1032934"/>
                <a:gd name="connsiteX23" fmla="*/ 889666 w 949051"/>
                <a:gd name="connsiteY23" fmla="*/ 948267 h 1032934"/>
                <a:gd name="connsiteX24" fmla="*/ 940466 w 949051"/>
                <a:gd name="connsiteY24" fmla="*/ 990600 h 1032934"/>
                <a:gd name="connsiteX25" fmla="*/ 948932 w 949051"/>
                <a:gd name="connsiteY25" fmla="*/ 1032934 h 1032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49051" h="1032934">
                  <a:moveTo>
                    <a:pt x="17599" y="0"/>
                  </a:moveTo>
                  <a:cubicBezTo>
                    <a:pt x="31710" y="22578"/>
                    <a:pt x="45638" y="45272"/>
                    <a:pt x="59932" y="67734"/>
                  </a:cubicBezTo>
                  <a:cubicBezTo>
                    <a:pt x="65395" y="76319"/>
                    <a:pt x="76866" y="93134"/>
                    <a:pt x="76866" y="93134"/>
                  </a:cubicBezTo>
                  <a:cubicBezTo>
                    <a:pt x="75528" y="111872"/>
                    <a:pt x="79176" y="198578"/>
                    <a:pt x="59932" y="237067"/>
                  </a:cubicBezTo>
                  <a:cubicBezTo>
                    <a:pt x="55381" y="246168"/>
                    <a:pt x="48643" y="254000"/>
                    <a:pt x="42999" y="262467"/>
                  </a:cubicBezTo>
                  <a:cubicBezTo>
                    <a:pt x="41179" y="271567"/>
                    <a:pt x="33875" y="317185"/>
                    <a:pt x="26066" y="330200"/>
                  </a:cubicBezTo>
                  <a:cubicBezTo>
                    <a:pt x="21959" y="337045"/>
                    <a:pt x="14777" y="341489"/>
                    <a:pt x="9132" y="347134"/>
                  </a:cubicBezTo>
                  <a:cubicBezTo>
                    <a:pt x="352" y="426160"/>
                    <a:pt x="-6029" y="439023"/>
                    <a:pt x="9132" y="524934"/>
                  </a:cubicBezTo>
                  <a:cubicBezTo>
                    <a:pt x="11773" y="539901"/>
                    <a:pt x="21260" y="552849"/>
                    <a:pt x="26066" y="567267"/>
                  </a:cubicBezTo>
                  <a:cubicBezTo>
                    <a:pt x="29746" y="578306"/>
                    <a:pt x="29328" y="590726"/>
                    <a:pt x="34532" y="601134"/>
                  </a:cubicBezTo>
                  <a:cubicBezTo>
                    <a:pt x="43633" y="619337"/>
                    <a:pt x="68399" y="651934"/>
                    <a:pt x="68399" y="651934"/>
                  </a:cubicBezTo>
                  <a:cubicBezTo>
                    <a:pt x="71221" y="666045"/>
                    <a:pt x="71813" y="680793"/>
                    <a:pt x="76866" y="694267"/>
                  </a:cubicBezTo>
                  <a:cubicBezTo>
                    <a:pt x="80017" y="702669"/>
                    <a:pt x="117661" y="751381"/>
                    <a:pt x="119199" y="753534"/>
                  </a:cubicBezTo>
                  <a:cubicBezTo>
                    <a:pt x="182253" y="841810"/>
                    <a:pt x="82482" y="709475"/>
                    <a:pt x="161532" y="804334"/>
                  </a:cubicBezTo>
                  <a:cubicBezTo>
                    <a:pt x="168046" y="812151"/>
                    <a:pt x="171706" y="822129"/>
                    <a:pt x="178466" y="829734"/>
                  </a:cubicBezTo>
                  <a:cubicBezTo>
                    <a:pt x="194376" y="847632"/>
                    <a:pt x="207031" y="871640"/>
                    <a:pt x="229266" y="880534"/>
                  </a:cubicBezTo>
                  <a:cubicBezTo>
                    <a:pt x="288177" y="904098"/>
                    <a:pt x="257174" y="892658"/>
                    <a:pt x="322399" y="914400"/>
                  </a:cubicBezTo>
                  <a:lnTo>
                    <a:pt x="347799" y="922867"/>
                  </a:lnTo>
                  <a:cubicBezTo>
                    <a:pt x="356266" y="925689"/>
                    <a:pt x="364294" y="930740"/>
                    <a:pt x="373199" y="931334"/>
                  </a:cubicBezTo>
                  <a:cubicBezTo>
                    <a:pt x="553777" y="943372"/>
                    <a:pt x="457830" y="937570"/>
                    <a:pt x="661066" y="948267"/>
                  </a:cubicBezTo>
                  <a:cubicBezTo>
                    <a:pt x="689288" y="945445"/>
                    <a:pt x="717588" y="943318"/>
                    <a:pt x="745732" y="939800"/>
                  </a:cubicBezTo>
                  <a:cubicBezTo>
                    <a:pt x="762766" y="937671"/>
                    <a:pt x="779365" y="931334"/>
                    <a:pt x="796532" y="931334"/>
                  </a:cubicBezTo>
                  <a:cubicBezTo>
                    <a:pt x="819286" y="931334"/>
                    <a:pt x="841688" y="936978"/>
                    <a:pt x="864266" y="939800"/>
                  </a:cubicBezTo>
                  <a:cubicBezTo>
                    <a:pt x="872733" y="942622"/>
                    <a:pt x="881917" y="943839"/>
                    <a:pt x="889666" y="948267"/>
                  </a:cubicBezTo>
                  <a:cubicBezTo>
                    <a:pt x="913143" y="961683"/>
                    <a:pt x="923043" y="973178"/>
                    <a:pt x="940466" y="990600"/>
                  </a:cubicBezTo>
                  <a:cubicBezTo>
                    <a:pt x="950717" y="1021355"/>
                    <a:pt x="948932" y="1007075"/>
                    <a:pt x="948932" y="1032934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524000" y="81915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Design damping weight for the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singular value</a:t>
            </a:r>
            <a:endParaRPr lang="en-US" sz="2400" dirty="0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>
                <a:solidFill>
                  <a:schemeClr val="tx2"/>
                </a:solidFill>
              </a:rPr>
              <a:pPr/>
              <a:t>41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478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v-st19-desig-6c5.pdf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t="14237"/>
          <a:stretch/>
        </p:blipFill>
        <p:spPr>
          <a:xfrm>
            <a:off x="1524000" y="895350"/>
            <a:ext cx="2489200" cy="3003550"/>
          </a:xfrm>
          <a:prstGeom prst="rect">
            <a:avLst/>
          </a:prstGeom>
        </p:spPr>
      </p:pic>
      <p:pic>
        <p:nvPicPr>
          <p:cNvPr id="59" name="Picture 58" descr="v-st19-desig-6c1.pdf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5" t="13995" r="-1"/>
          <a:stretch/>
        </p:blipFill>
        <p:spPr>
          <a:xfrm>
            <a:off x="838200" y="1276350"/>
            <a:ext cx="2497667" cy="301201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19050"/>
            <a:ext cx="9144000" cy="76200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Title 3"/>
          <p:cNvSpPr>
            <a:spLocks noGrp="1"/>
          </p:cNvSpPr>
          <p:nvPr>
            <p:ph type="ctrTitle"/>
          </p:nvPr>
        </p:nvSpPr>
        <p:spPr>
          <a:xfrm>
            <a:off x="-362" y="-207169"/>
            <a:ext cx="9118854" cy="110251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 Black"/>
                <a:cs typeface="Arial Black"/>
              </a:rPr>
              <a:t>Filtering by 1</a:t>
            </a:r>
            <a:r>
              <a:rPr lang="en-US" sz="3600" b="1" baseline="30000" dirty="0" smtClean="0">
                <a:solidFill>
                  <a:schemeClr val="bg1"/>
                </a:solidFill>
                <a:latin typeface="Arial Black"/>
                <a:cs typeface="Arial Black"/>
              </a:rPr>
              <a:t>st</a:t>
            </a:r>
            <a:r>
              <a:rPr lang="en-US" sz="3600" b="1" dirty="0" smtClean="0">
                <a:solidFill>
                  <a:schemeClr val="bg1"/>
                </a:solidFill>
                <a:latin typeface="Arial Black"/>
                <a:cs typeface="Arial Black"/>
              </a:rPr>
              <a:t> polarization vector</a:t>
            </a:r>
            <a:endParaRPr lang="en-US" sz="36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58" name="Picture 57" descr="v-st19-desig-6c0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4070"/>
          <a:stretch/>
        </p:blipFill>
        <p:spPr>
          <a:xfrm>
            <a:off x="228600" y="1733550"/>
            <a:ext cx="2514600" cy="3012017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2667000" y="462915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Arial"/>
                <a:cs typeface="Arial"/>
              </a:rPr>
              <a:t>V</a:t>
            </a:r>
            <a:r>
              <a:rPr lang="en-US" sz="2000" baseline="-25000" dirty="0" err="1" smtClean="0">
                <a:latin typeface="Arial"/>
                <a:cs typeface="Arial"/>
              </a:rPr>
              <a:t>z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276600" y="417195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Arial"/>
                <a:cs typeface="Arial"/>
              </a:rPr>
              <a:t>V</a:t>
            </a:r>
            <a:r>
              <a:rPr lang="en-US" sz="2000" baseline="-25000" dirty="0" err="1">
                <a:latin typeface="Arial"/>
                <a:cs typeface="Arial"/>
              </a:rPr>
              <a:t>x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962400" y="371475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/>
                <a:cs typeface="Arial"/>
              </a:rPr>
              <a:t>R</a:t>
            </a:r>
            <a:r>
              <a:rPr lang="en-US" sz="2000" baseline="-25000" dirty="0" err="1" smtClean="0">
                <a:latin typeface="Arial"/>
                <a:cs typeface="Arial"/>
              </a:rPr>
              <a:t>y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33400" y="2114550"/>
            <a:ext cx="152400" cy="381000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64" idx="2"/>
          </p:cNvCxnSpPr>
          <p:nvPr/>
        </p:nvCxnSpPr>
        <p:spPr>
          <a:xfrm>
            <a:off x="609600" y="2495550"/>
            <a:ext cx="0" cy="381000"/>
          </a:xfrm>
          <a:prstGeom prst="straightConnector1">
            <a:avLst/>
          </a:prstGeom>
          <a:ln w="28575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ight Arrow 66"/>
          <p:cNvSpPr/>
          <p:nvPr/>
        </p:nvSpPr>
        <p:spPr>
          <a:xfrm>
            <a:off x="3996268" y="2571750"/>
            <a:ext cx="16764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/>
                <a:cs typeface="Arial Black"/>
              </a:rPr>
              <a:t>SVD</a:t>
            </a:r>
            <a:endParaRPr lang="en-US" sz="2800" b="1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4572000" y="971550"/>
            <a:ext cx="4419600" cy="4000286"/>
            <a:chOff x="4572000" y="935650"/>
            <a:chExt cx="4419600" cy="4000286"/>
          </a:xfrm>
        </p:grpSpPr>
        <p:grpSp>
          <p:nvGrpSpPr>
            <p:cNvPr id="55" name="Group 54"/>
            <p:cNvGrpSpPr/>
            <p:nvPr/>
          </p:nvGrpSpPr>
          <p:grpSpPr>
            <a:xfrm>
              <a:off x="4572000" y="935650"/>
              <a:ext cx="4038601" cy="4000286"/>
              <a:chOff x="4572000" y="935650"/>
              <a:chExt cx="4038601" cy="4000286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4572000" y="1276350"/>
                <a:ext cx="4038601" cy="3659586"/>
                <a:chOff x="228600" y="788486"/>
                <a:chExt cx="4495800" cy="4200004"/>
              </a:xfrm>
            </p:grpSpPr>
            <p:cxnSp>
              <p:nvCxnSpPr>
                <p:cNvPr id="71" name="Straight Arrow Connector 70"/>
                <p:cNvCxnSpPr/>
                <p:nvPr/>
              </p:nvCxnSpPr>
              <p:spPr>
                <a:xfrm flipV="1">
                  <a:off x="1828800" y="1200150"/>
                  <a:ext cx="0" cy="2057400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/>
                <p:cNvCxnSpPr/>
                <p:nvPr/>
              </p:nvCxnSpPr>
              <p:spPr>
                <a:xfrm>
                  <a:off x="1828800" y="3257550"/>
                  <a:ext cx="2209800" cy="0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/>
                <p:cNvCxnSpPr/>
                <p:nvPr/>
              </p:nvCxnSpPr>
              <p:spPr>
                <a:xfrm flipH="1">
                  <a:off x="609600" y="3257550"/>
                  <a:ext cx="1219200" cy="1371600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 flipV="1">
                  <a:off x="1828800" y="1359453"/>
                  <a:ext cx="1623203" cy="1898098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flipV="1">
                  <a:off x="1828800" y="2583789"/>
                  <a:ext cx="2471467" cy="673766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Right Arrow 75"/>
                <p:cNvSpPr/>
                <p:nvPr/>
              </p:nvSpPr>
              <p:spPr>
                <a:xfrm rot="18836757">
                  <a:off x="1149869" y="2571764"/>
                  <a:ext cx="3008432" cy="381000"/>
                </a:xfrm>
                <a:prstGeom prst="rightArrow">
                  <a:avLst/>
                </a:prstGeom>
                <a:scene3d>
                  <a:camera prst="perspectiveContrastingLeftFacing" fov="2100000">
                    <a:rot lat="623785" lon="2934000" rev="21386789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 rot="19923143">
                  <a:off x="3128631" y="1818763"/>
                  <a:ext cx="304800" cy="1070293"/>
                </a:xfrm>
                <a:prstGeom prst="ellipse">
                  <a:avLst/>
                </a:prstGeom>
                <a:noFill/>
                <a:ln w="19050" cmpd="sng">
                  <a:solidFill>
                    <a:srgbClr val="000000"/>
                  </a:solidFill>
                  <a:prstDash val="dot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ight Arrow 77"/>
                <p:cNvSpPr/>
                <p:nvPr/>
              </p:nvSpPr>
              <p:spPr>
                <a:xfrm rot="18836757">
                  <a:off x="3007384" y="2145187"/>
                  <a:ext cx="689328" cy="381000"/>
                </a:xfrm>
                <a:prstGeom prst="rightArrow">
                  <a:avLst/>
                </a:prstGeom>
                <a:scene3d>
                  <a:camera prst="perspectiveContrastingLeftFacing" fov="2100000">
                    <a:rot lat="623785" lon="2934000" rev="21386789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1625601" y="788486"/>
                  <a:ext cx="609600" cy="4238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 smtClean="0">
                      <a:latin typeface="Arial"/>
                      <a:cs typeface="Arial"/>
                    </a:rPr>
                    <a:t>V</a:t>
                  </a:r>
                  <a:r>
                    <a:rPr lang="en-US" baseline="-25000" dirty="0" err="1" smtClean="0">
                      <a:latin typeface="Arial"/>
                      <a:cs typeface="Arial"/>
                    </a:rPr>
                    <a:t>z</a:t>
                  </a:r>
                  <a:endParaRPr lang="en-US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4114800" y="3105150"/>
                  <a:ext cx="609600" cy="4238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 smtClean="0">
                      <a:latin typeface="Arial"/>
                      <a:cs typeface="Arial"/>
                    </a:rPr>
                    <a:t>V</a:t>
                  </a:r>
                  <a:r>
                    <a:rPr lang="en-US" baseline="-25000" dirty="0" err="1">
                      <a:latin typeface="Arial"/>
                      <a:cs typeface="Arial"/>
                    </a:rPr>
                    <a:t>x</a:t>
                  </a:r>
                  <a:endParaRPr lang="en-US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228600" y="4564618"/>
                  <a:ext cx="609600" cy="4238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 smtClean="0">
                      <a:latin typeface="Arial"/>
                      <a:cs typeface="Arial"/>
                    </a:rPr>
                    <a:t>R</a:t>
                  </a:r>
                  <a:r>
                    <a:rPr lang="en-US" baseline="-25000" dirty="0" err="1">
                      <a:latin typeface="Arial"/>
                      <a:cs typeface="Arial"/>
                    </a:rPr>
                    <a:t>y</a:t>
                  </a:r>
                  <a:endParaRPr lang="en-US" dirty="0">
                    <a:latin typeface="Arial"/>
                    <a:cs typeface="Arial"/>
                  </a:endParaRPr>
                </a:p>
              </p:txBody>
            </p:sp>
            <p:graphicFrame>
              <p:nvGraphicFramePr>
                <p:cNvPr id="101" name="Object 100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883778849"/>
                    </p:ext>
                  </p:extLst>
                </p:nvPr>
              </p:nvGraphicFramePr>
              <p:xfrm>
                <a:off x="3945466" y="2139948"/>
                <a:ext cx="381000" cy="28073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0473" name="Equation" r:id="rId7" imgW="241300" imgH="177800" progId="Equation.3">
                        <p:embed/>
                      </p:oleObj>
                    </mc:Choice>
                    <mc:Fallback>
                      <p:oleObj name="Equation" r:id="rId7" imgW="241300" imgH="177800" progId="Equation.3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945466" y="2139948"/>
                              <a:ext cx="381000" cy="280737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02" name="Right Brace 101"/>
                <p:cNvSpPr/>
                <p:nvPr/>
              </p:nvSpPr>
              <p:spPr>
                <a:xfrm>
                  <a:off x="3725333" y="2148415"/>
                  <a:ext cx="228600" cy="533400"/>
                </a:xfrm>
                <a:prstGeom prst="rightBrace">
                  <a:avLst>
                    <a:gd name="adj1" fmla="val 50926"/>
                    <a:gd name="adj2" fmla="val 43651"/>
                  </a:avLst>
                </a:prstGeom>
                <a:ln w="28575" cmpd="sng">
                  <a:solidFill>
                    <a:srgbClr val="000000"/>
                  </a:solidFill>
                </a:ln>
                <a:scene3d>
                  <a:camera prst="orthographicFront">
                    <a:rot lat="0" lon="0" rev="1680000"/>
                  </a:camera>
                  <a:lightRig rig="threePt" dir="t"/>
                </a:scene3d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9" name="TextBox 68"/>
              <p:cNvSpPr txBox="1"/>
              <p:nvPr/>
            </p:nvSpPr>
            <p:spPr>
              <a:xfrm rot="3341092">
                <a:off x="7608392" y="1183216"/>
                <a:ext cx="228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0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 rot="3289656">
                <a:off x="8065029" y="819117"/>
                <a:ext cx="228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1</a:t>
                </a:r>
                <a:endParaRPr lang="en-US" sz="2400" dirty="0"/>
              </a:p>
            </p:txBody>
          </p:sp>
        </p:grpSp>
        <p:cxnSp>
          <p:nvCxnSpPr>
            <p:cNvPr id="56" name="Straight Arrow Connector 55"/>
            <p:cNvCxnSpPr/>
            <p:nvPr/>
          </p:nvCxnSpPr>
          <p:spPr>
            <a:xfrm>
              <a:off x="7772400" y="1581150"/>
              <a:ext cx="990600" cy="11430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7772400" y="1123950"/>
              <a:ext cx="685800" cy="4572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Freeform 64"/>
            <p:cNvSpPr/>
            <p:nvPr/>
          </p:nvSpPr>
          <p:spPr>
            <a:xfrm>
              <a:off x="8153401" y="1276350"/>
              <a:ext cx="838199" cy="1066800"/>
            </a:xfrm>
            <a:custGeom>
              <a:avLst/>
              <a:gdLst>
                <a:gd name="connsiteX0" fmla="*/ 17599 w 949051"/>
                <a:gd name="connsiteY0" fmla="*/ 0 h 1032934"/>
                <a:gd name="connsiteX1" fmla="*/ 59932 w 949051"/>
                <a:gd name="connsiteY1" fmla="*/ 67734 h 1032934"/>
                <a:gd name="connsiteX2" fmla="*/ 76866 w 949051"/>
                <a:gd name="connsiteY2" fmla="*/ 93134 h 1032934"/>
                <a:gd name="connsiteX3" fmla="*/ 59932 w 949051"/>
                <a:gd name="connsiteY3" fmla="*/ 237067 h 1032934"/>
                <a:gd name="connsiteX4" fmla="*/ 42999 w 949051"/>
                <a:gd name="connsiteY4" fmla="*/ 262467 h 1032934"/>
                <a:gd name="connsiteX5" fmla="*/ 26066 w 949051"/>
                <a:gd name="connsiteY5" fmla="*/ 330200 h 1032934"/>
                <a:gd name="connsiteX6" fmla="*/ 9132 w 949051"/>
                <a:gd name="connsiteY6" fmla="*/ 347134 h 1032934"/>
                <a:gd name="connsiteX7" fmla="*/ 9132 w 949051"/>
                <a:gd name="connsiteY7" fmla="*/ 524934 h 1032934"/>
                <a:gd name="connsiteX8" fmla="*/ 26066 w 949051"/>
                <a:gd name="connsiteY8" fmla="*/ 567267 h 1032934"/>
                <a:gd name="connsiteX9" fmla="*/ 34532 w 949051"/>
                <a:gd name="connsiteY9" fmla="*/ 601134 h 1032934"/>
                <a:gd name="connsiteX10" fmla="*/ 68399 w 949051"/>
                <a:gd name="connsiteY10" fmla="*/ 651934 h 1032934"/>
                <a:gd name="connsiteX11" fmla="*/ 76866 w 949051"/>
                <a:gd name="connsiteY11" fmla="*/ 694267 h 1032934"/>
                <a:gd name="connsiteX12" fmla="*/ 119199 w 949051"/>
                <a:gd name="connsiteY12" fmla="*/ 753534 h 1032934"/>
                <a:gd name="connsiteX13" fmla="*/ 161532 w 949051"/>
                <a:gd name="connsiteY13" fmla="*/ 804334 h 1032934"/>
                <a:gd name="connsiteX14" fmla="*/ 178466 w 949051"/>
                <a:gd name="connsiteY14" fmla="*/ 829734 h 1032934"/>
                <a:gd name="connsiteX15" fmla="*/ 229266 w 949051"/>
                <a:gd name="connsiteY15" fmla="*/ 880534 h 1032934"/>
                <a:gd name="connsiteX16" fmla="*/ 322399 w 949051"/>
                <a:gd name="connsiteY16" fmla="*/ 914400 h 1032934"/>
                <a:gd name="connsiteX17" fmla="*/ 347799 w 949051"/>
                <a:gd name="connsiteY17" fmla="*/ 922867 h 1032934"/>
                <a:gd name="connsiteX18" fmla="*/ 373199 w 949051"/>
                <a:gd name="connsiteY18" fmla="*/ 931334 h 1032934"/>
                <a:gd name="connsiteX19" fmla="*/ 661066 w 949051"/>
                <a:gd name="connsiteY19" fmla="*/ 948267 h 1032934"/>
                <a:gd name="connsiteX20" fmla="*/ 745732 w 949051"/>
                <a:gd name="connsiteY20" fmla="*/ 939800 h 1032934"/>
                <a:gd name="connsiteX21" fmla="*/ 796532 w 949051"/>
                <a:gd name="connsiteY21" fmla="*/ 931334 h 1032934"/>
                <a:gd name="connsiteX22" fmla="*/ 864266 w 949051"/>
                <a:gd name="connsiteY22" fmla="*/ 939800 h 1032934"/>
                <a:gd name="connsiteX23" fmla="*/ 889666 w 949051"/>
                <a:gd name="connsiteY23" fmla="*/ 948267 h 1032934"/>
                <a:gd name="connsiteX24" fmla="*/ 940466 w 949051"/>
                <a:gd name="connsiteY24" fmla="*/ 990600 h 1032934"/>
                <a:gd name="connsiteX25" fmla="*/ 948932 w 949051"/>
                <a:gd name="connsiteY25" fmla="*/ 1032934 h 1032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49051" h="1032934">
                  <a:moveTo>
                    <a:pt x="17599" y="0"/>
                  </a:moveTo>
                  <a:cubicBezTo>
                    <a:pt x="31710" y="22578"/>
                    <a:pt x="45638" y="45272"/>
                    <a:pt x="59932" y="67734"/>
                  </a:cubicBezTo>
                  <a:cubicBezTo>
                    <a:pt x="65395" y="76319"/>
                    <a:pt x="76866" y="93134"/>
                    <a:pt x="76866" y="93134"/>
                  </a:cubicBezTo>
                  <a:cubicBezTo>
                    <a:pt x="75528" y="111872"/>
                    <a:pt x="79176" y="198578"/>
                    <a:pt x="59932" y="237067"/>
                  </a:cubicBezTo>
                  <a:cubicBezTo>
                    <a:pt x="55381" y="246168"/>
                    <a:pt x="48643" y="254000"/>
                    <a:pt x="42999" y="262467"/>
                  </a:cubicBezTo>
                  <a:cubicBezTo>
                    <a:pt x="41179" y="271567"/>
                    <a:pt x="33875" y="317185"/>
                    <a:pt x="26066" y="330200"/>
                  </a:cubicBezTo>
                  <a:cubicBezTo>
                    <a:pt x="21959" y="337045"/>
                    <a:pt x="14777" y="341489"/>
                    <a:pt x="9132" y="347134"/>
                  </a:cubicBezTo>
                  <a:cubicBezTo>
                    <a:pt x="352" y="426160"/>
                    <a:pt x="-6029" y="439023"/>
                    <a:pt x="9132" y="524934"/>
                  </a:cubicBezTo>
                  <a:cubicBezTo>
                    <a:pt x="11773" y="539901"/>
                    <a:pt x="21260" y="552849"/>
                    <a:pt x="26066" y="567267"/>
                  </a:cubicBezTo>
                  <a:cubicBezTo>
                    <a:pt x="29746" y="578306"/>
                    <a:pt x="29328" y="590726"/>
                    <a:pt x="34532" y="601134"/>
                  </a:cubicBezTo>
                  <a:cubicBezTo>
                    <a:pt x="43633" y="619337"/>
                    <a:pt x="68399" y="651934"/>
                    <a:pt x="68399" y="651934"/>
                  </a:cubicBezTo>
                  <a:cubicBezTo>
                    <a:pt x="71221" y="666045"/>
                    <a:pt x="71813" y="680793"/>
                    <a:pt x="76866" y="694267"/>
                  </a:cubicBezTo>
                  <a:cubicBezTo>
                    <a:pt x="80017" y="702669"/>
                    <a:pt x="117661" y="751381"/>
                    <a:pt x="119199" y="753534"/>
                  </a:cubicBezTo>
                  <a:cubicBezTo>
                    <a:pt x="182253" y="841810"/>
                    <a:pt x="82482" y="709475"/>
                    <a:pt x="161532" y="804334"/>
                  </a:cubicBezTo>
                  <a:cubicBezTo>
                    <a:pt x="168046" y="812151"/>
                    <a:pt x="171706" y="822129"/>
                    <a:pt x="178466" y="829734"/>
                  </a:cubicBezTo>
                  <a:cubicBezTo>
                    <a:pt x="194376" y="847632"/>
                    <a:pt x="207031" y="871640"/>
                    <a:pt x="229266" y="880534"/>
                  </a:cubicBezTo>
                  <a:cubicBezTo>
                    <a:pt x="288177" y="904098"/>
                    <a:pt x="257174" y="892658"/>
                    <a:pt x="322399" y="914400"/>
                  </a:cubicBezTo>
                  <a:lnTo>
                    <a:pt x="347799" y="922867"/>
                  </a:lnTo>
                  <a:cubicBezTo>
                    <a:pt x="356266" y="925689"/>
                    <a:pt x="364294" y="930740"/>
                    <a:pt x="373199" y="931334"/>
                  </a:cubicBezTo>
                  <a:cubicBezTo>
                    <a:pt x="553777" y="943372"/>
                    <a:pt x="457830" y="937570"/>
                    <a:pt x="661066" y="948267"/>
                  </a:cubicBezTo>
                  <a:cubicBezTo>
                    <a:pt x="689288" y="945445"/>
                    <a:pt x="717588" y="943318"/>
                    <a:pt x="745732" y="939800"/>
                  </a:cubicBezTo>
                  <a:cubicBezTo>
                    <a:pt x="762766" y="937671"/>
                    <a:pt x="779365" y="931334"/>
                    <a:pt x="796532" y="931334"/>
                  </a:cubicBezTo>
                  <a:cubicBezTo>
                    <a:pt x="819286" y="931334"/>
                    <a:pt x="841688" y="936978"/>
                    <a:pt x="864266" y="939800"/>
                  </a:cubicBezTo>
                  <a:cubicBezTo>
                    <a:pt x="872733" y="942622"/>
                    <a:pt x="881917" y="943839"/>
                    <a:pt x="889666" y="948267"/>
                  </a:cubicBezTo>
                  <a:cubicBezTo>
                    <a:pt x="913143" y="961683"/>
                    <a:pt x="923043" y="973178"/>
                    <a:pt x="940466" y="990600"/>
                  </a:cubicBezTo>
                  <a:cubicBezTo>
                    <a:pt x="950717" y="1021355"/>
                    <a:pt x="948932" y="1007075"/>
                    <a:pt x="948932" y="1032934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>
                <a:solidFill>
                  <a:schemeClr val="tx2"/>
                </a:solidFill>
              </a:rPr>
              <a:pPr/>
              <a:t>42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486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v-st19-desig-6c5.pdf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t="14237"/>
          <a:stretch/>
        </p:blipFill>
        <p:spPr>
          <a:xfrm>
            <a:off x="1524000" y="895350"/>
            <a:ext cx="2489200" cy="3003550"/>
          </a:xfrm>
          <a:prstGeom prst="rect">
            <a:avLst/>
          </a:prstGeom>
        </p:spPr>
      </p:pic>
      <p:pic>
        <p:nvPicPr>
          <p:cNvPr id="59" name="Picture 58" descr="v-st19-desig-6c1.pdf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5" t="13995" r="-1"/>
          <a:stretch/>
        </p:blipFill>
        <p:spPr>
          <a:xfrm>
            <a:off x="838200" y="1276350"/>
            <a:ext cx="2497667" cy="301201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19050"/>
            <a:ext cx="9144000" cy="76200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Title 3"/>
          <p:cNvSpPr>
            <a:spLocks noGrp="1"/>
          </p:cNvSpPr>
          <p:nvPr>
            <p:ph type="ctrTitle"/>
          </p:nvPr>
        </p:nvSpPr>
        <p:spPr>
          <a:xfrm>
            <a:off x="-362" y="-207169"/>
            <a:ext cx="9118854" cy="110251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 Black"/>
                <a:cs typeface="Arial Black"/>
              </a:rPr>
              <a:t>Filtering by 1</a:t>
            </a:r>
            <a:r>
              <a:rPr lang="en-US" sz="3600" b="1" baseline="30000" dirty="0" smtClean="0">
                <a:solidFill>
                  <a:schemeClr val="bg1"/>
                </a:solidFill>
                <a:latin typeface="Arial Black"/>
                <a:cs typeface="Arial Black"/>
              </a:rPr>
              <a:t>st</a:t>
            </a:r>
            <a:r>
              <a:rPr lang="en-US" sz="3600" b="1" dirty="0" smtClean="0">
                <a:solidFill>
                  <a:schemeClr val="bg1"/>
                </a:solidFill>
                <a:latin typeface="Arial Black"/>
                <a:cs typeface="Arial Black"/>
              </a:rPr>
              <a:t> polarization vector</a:t>
            </a:r>
            <a:endParaRPr lang="en-US" sz="36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58" name="Picture 57" descr="v-st19-desig-6c0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4070"/>
          <a:stretch/>
        </p:blipFill>
        <p:spPr>
          <a:xfrm>
            <a:off x="228600" y="1733550"/>
            <a:ext cx="2514600" cy="3012017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2667000" y="462915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Arial"/>
                <a:cs typeface="Arial"/>
              </a:rPr>
              <a:t>V</a:t>
            </a:r>
            <a:r>
              <a:rPr lang="en-US" sz="2000" baseline="-25000" dirty="0" err="1" smtClean="0">
                <a:latin typeface="Arial"/>
                <a:cs typeface="Arial"/>
              </a:rPr>
              <a:t>z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276600" y="417195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Arial"/>
                <a:cs typeface="Arial"/>
              </a:rPr>
              <a:t>V</a:t>
            </a:r>
            <a:r>
              <a:rPr lang="en-US" sz="2000" baseline="-25000" dirty="0" err="1">
                <a:latin typeface="Arial"/>
                <a:cs typeface="Arial"/>
              </a:rPr>
              <a:t>x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962400" y="371475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/>
                <a:cs typeface="Arial"/>
              </a:rPr>
              <a:t>R</a:t>
            </a:r>
            <a:r>
              <a:rPr lang="en-US" sz="2000" baseline="-25000" dirty="0" err="1" smtClean="0">
                <a:latin typeface="Arial"/>
                <a:cs typeface="Arial"/>
              </a:rPr>
              <a:t>y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33400" y="2114550"/>
            <a:ext cx="152400" cy="381000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64" idx="2"/>
          </p:cNvCxnSpPr>
          <p:nvPr/>
        </p:nvCxnSpPr>
        <p:spPr>
          <a:xfrm>
            <a:off x="609600" y="2495550"/>
            <a:ext cx="0" cy="381000"/>
          </a:xfrm>
          <a:prstGeom prst="straightConnector1">
            <a:avLst/>
          </a:prstGeom>
          <a:ln w="28575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ight Arrow 66"/>
          <p:cNvSpPr/>
          <p:nvPr/>
        </p:nvSpPr>
        <p:spPr>
          <a:xfrm>
            <a:off x="3996268" y="2571750"/>
            <a:ext cx="16764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/>
                <a:cs typeface="Arial Black"/>
              </a:rPr>
              <a:t>SVD</a:t>
            </a:r>
            <a:endParaRPr lang="en-US" sz="2800" b="1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572000" y="971550"/>
            <a:ext cx="4419600" cy="4000286"/>
            <a:chOff x="4572000" y="935650"/>
            <a:chExt cx="4419600" cy="4000286"/>
          </a:xfrm>
        </p:grpSpPr>
        <p:grpSp>
          <p:nvGrpSpPr>
            <p:cNvPr id="56" name="Group 55"/>
            <p:cNvGrpSpPr/>
            <p:nvPr/>
          </p:nvGrpSpPr>
          <p:grpSpPr>
            <a:xfrm>
              <a:off x="4572000" y="935650"/>
              <a:ext cx="4038601" cy="4000286"/>
              <a:chOff x="4572000" y="935650"/>
              <a:chExt cx="4038601" cy="4000286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4572000" y="1276350"/>
                <a:ext cx="4038601" cy="3659586"/>
                <a:chOff x="228600" y="788486"/>
                <a:chExt cx="4495800" cy="4200004"/>
              </a:xfrm>
            </p:grpSpPr>
            <p:cxnSp>
              <p:nvCxnSpPr>
                <p:cNvPr id="72" name="Straight Arrow Connector 71"/>
                <p:cNvCxnSpPr/>
                <p:nvPr/>
              </p:nvCxnSpPr>
              <p:spPr>
                <a:xfrm flipV="1">
                  <a:off x="1828800" y="1200150"/>
                  <a:ext cx="0" cy="2057400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/>
                <p:cNvCxnSpPr/>
                <p:nvPr/>
              </p:nvCxnSpPr>
              <p:spPr>
                <a:xfrm>
                  <a:off x="1828800" y="3257550"/>
                  <a:ext cx="2209800" cy="0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/>
                <p:cNvCxnSpPr/>
                <p:nvPr/>
              </p:nvCxnSpPr>
              <p:spPr>
                <a:xfrm flipH="1">
                  <a:off x="609600" y="3257550"/>
                  <a:ext cx="1219200" cy="1371600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flipV="1">
                  <a:off x="1828800" y="1359453"/>
                  <a:ext cx="1623203" cy="1898098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 flipV="1">
                  <a:off x="1828800" y="2583789"/>
                  <a:ext cx="2471467" cy="673766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Right Arrow 76"/>
                <p:cNvSpPr/>
                <p:nvPr/>
              </p:nvSpPr>
              <p:spPr>
                <a:xfrm rot="18836757">
                  <a:off x="1149869" y="2571764"/>
                  <a:ext cx="3008432" cy="381000"/>
                </a:xfrm>
                <a:prstGeom prst="rightArrow">
                  <a:avLst/>
                </a:prstGeom>
                <a:scene3d>
                  <a:camera prst="perspectiveContrastingLeftFacing" fov="2100000">
                    <a:rot lat="623785" lon="2934000" rev="21386789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 rot="19923143">
                  <a:off x="3128631" y="1818763"/>
                  <a:ext cx="304800" cy="1070293"/>
                </a:xfrm>
                <a:prstGeom prst="ellipse">
                  <a:avLst/>
                </a:prstGeom>
                <a:noFill/>
                <a:ln w="19050" cmpd="sng">
                  <a:solidFill>
                    <a:srgbClr val="000000"/>
                  </a:solidFill>
                  <a:prstDash val="dot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ight Arrow 78"/>
                <p:cNvSpPr/>
                <p:nvPr/>
              </p:nvSpPr>
              <p:spPr>
                <a:xfrm rot="18836757">
                  <a:off x="3007384" y="2145187"/>
                  <a:ext cx="689328" cy="381000"/>
                </a:xfrm>
                <a:prstGeom prst="rightArrow">
                  <a:avLst/>
                </a:prstGeom>
                <a:scene3d>
                  <a:camera prst="perspectiveContrastingLeftFacing" fov="2100000">
                    <a:rot lat="623785" lon="2934000" rev="21386789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1625601" y="788486"/>
                  <a:ext cx="609600" cy="4238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 smtClean="0">
                      <a:latin typeface="Arial"/>
                      <a:cs typeface="Arial"/>
                    </a:rPr>
                    <a:t>V</a:t>
                  </a:r>
                  <a:r>
                    <a:rPr lang="en-US" baseline="-25000" dirty="0" err="1" smtClean="0">
                      <a:latin typeface="Arial"/>
                      <a:cs typeface="Arial"/>
                    </a:rPr>
                    <a:t>z</a:t>
                  </a:r>
                  <a:endParaRPr lang="en-US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4114800" y="3105150"/>
                  <a:ext cx="609600" cy="4238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 smtClean="0">
                      <a:latin typeface="Arial"/>
                      <a:cs typeface="Arial"/>
                    </a:rPr>
                    <a:t>V</a:t>
                  </a:r>
                  <a:r>
                    <a:rPr lang="en-US" baseline="-25000" dirty="0" err="1">
                      <a:latin typeface="Arial"/>
                      <a:cs typeface="Arial"/>
                    </a:rPr>
                    <a:t>x</a:t>
                  </a:r>
                  <a:endParaRPr lang="en-US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>
                  <a:off x="228600" y="4564618"/>
                  <a:ext cx="609600" cy="4238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 smtClean="0">
                      <a:latin typeface="Arial"/>
                      <a:cs typeface="Arial"/>
                    </a:rPr>
                    <a:t>R</a:t>
                  </a:r>
                  <a:r>
                    <a:rPr lang="en-US" baseline="-25000" dirty="0" err="1">
                      <a:latin typeface="Arial"/>
                      <a:cs typeface="Arial"/>
                    </a:rPr>
                    <a:t>y</a:t>
                  </a:r>
                  <a:endParaRPr lang="en-US" dirty="0">
                    <a:latin typeface="Arial"/>
                    <a:cs typeface="Arial"/>
                  </a:endParaRPr>
                </a:p>
              </p:txBody>
            </p:sp>
            <p:graphicFrame>
              <p:nvGraphicFramePr>
                <p:cNvPr id="102" name="Object 10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883778849"/>
                    </p:ext>
                  </p:extLst>
                </p:nvPr>
              </p:nvGraphicFramePr>
              <p:xfrm>
                <a:off x="3945466" y="2139948"/>
                <a:ext cx="381000" cy="28073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5577" name="Equation" r:id="rId7" imgW="241300" imgH="177800" progId="Equation.3">
                        <p:embed/>
                      </p:oleObj>
                    </mc:Choice>
                    <mc:Fallback>
                      <p:oleObj name="Equation" r:id="rId7" imgW="241300" imgH="177800" progId="Equation.3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945466" y="2139948"/>
                              <a:ext cx="381000" cy="280737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03" name="Right Brace 102"/>
                <p:cNvSpPr/>
                <p:nvPr/>
              </p:nvSpPr>
              <p:spPr>
                <a:xfrm>
                  <a:off x="3725333" y="2148415"/>
                  <a:ext cx="228600" cy="533400"/>
                </a:xfrm>
                <a:prstGeom prst="rightBrace">
                  <a:avLst>
                    <a:gd name="adj1" fmla="val 50926"/>
                    <a:gd name="adj2" fmla="val 43651"/>
                  </a:avLst>
                </a:prstGeom>
                <a:ln w="28575" cmpd="sng">
                  <a:solidFill>
                    <a:srgbClr val="000000"/>
                  </a:solidFill>
                </a:ln>
                <a:scene3d>
                  <a:camera prst="orthographicFront">
                    <a:rot lat="0" lon="0" rev="1680000"/>
                  </a:camera>
                  <a:lightRig rig="threePt" dir="t"/>
                </a:scene3d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0" name="TextBox 69"/>
              <p:cNvSpPr txBox="1"/>
              <p:nvPr/>
            </p:nvSpPr>
            <p:spPr>
              <a:xfrm rot="3341092">
                <a:off x="7608392" y="1183216"/>
                <a:ext cx="228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0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 rot="3289656">
                <a:off x="8065029" y="819117"/>
                <a:ext cx="228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1</a:t>
                </a:r>
                <a:endParaRPr lang="en-US" sz="2400" dirty="0"/>
              </a:p>
            </p:txBody>
          </p:sp>
        </p:grpSp>
        <p:cxnSp>
          <p:nvCxnSpPr>
            <p:cNvPr id="57" name="Straight Arrow Connector 56"/>
            <p:cNvCxnSpPr/>
            <p:nvPr/>
          </p:nvCxnSpPr>
          <p:spPr>
            <a:xfrm>
              <a:off x="7772400" y="1581150"/>
              <a:ext cx="990600" cy="11430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7772400" y="1123950"/>
              <a:ext cx="685800" cy="4572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reeform 67"/>
            <p:cNvSpPr/>
            <p:nvPr/>
          </p:nvSpPr>
          <p:spPr>
            <a:xfrm>
              <a:off x="8153401" y="1276350"/>
              <a:ext cx="838199" cy="1066800"/>
            </a:xfrm>
            <a:custGeom>
              <a:avLst/>
              <a:gdLst>
                <a:gd name="connsiteX0" fmla="*/ 17599 w 949051"/>
                <a:gd name="connsiteY0" fmla="*/ 0 h 1032934"/>
                <a:gd name="connsiteX1" fmla="*/ 59932 w 949051"/>
                <a:gd name="connsiteY1" fmla="*/ 67734 h 1032934"/>
                <a:gd name="connsiteX2" fmla="*/ 76866 w 949051"/>
                <a:gd name="connsiteY2" fmla="*/ 93134 h 1032934"/>
                <a:gd name="connsiteX3" fmla="*/ 59932 w 949051"/>
                <a:gd name="connsiteY3" fmla="*/ 237067 h 1032934"/>
                <a:gd name="connsiteX4" fmla="*/ 42999 w 949051"/>
                <a:gd name="connsiteY4" fmla="*/ 262467 h 1032934"/>
                <a:gd name="connsiteX5" fmla="*/ 26066 w 949051"/>
                <a:gd name="connsiteY5" fmla="*/ 330200 h 1032934"/>
                <a:gd name="connsiteX6" fmla="*/ 9132 w 949051"/>
                <a:gd name="connsiteY6" fmla="*/ 347134 h 1032934"/>
                <a:gd name="connsiteX7" fmla="*/ 9132 w 949051"/>
                <a:gd name="connsiteY7" fmla="*/ 524934 h 1032934"/>
                <a:gd name="connsiteX8" fmla="*/ 26066 w 949051"/>
                <a:gd name="connsiteY8" fmla="*/ 567267 h 1032934"/>
                <a:gd name="connsiteX9" fmla="*/ 34532 w 949051"/>
                <a:gd name="connsiteY9" fmla="*/ 601134 h 1032934"/>
                <a:gd name="connsiteX10" fmla="*/ 68399 w 949051"/>
                <a:gd name="connsiteY10" fmla="*/ 651934 h 1032934"/>
                <a:gd name="connsiteX11" fmla="*/ 76866 w 949051"/>
                <a:gd name="connsiteY11" fmla="*/ 694267 h 1032934"/>
                <a:gd name="connsiteX12" fmla="*/ 119199 w 949051"/>
                <a:gd name="connsiteY12" fmla="*/ 753534 h 1032934"/>
                <a:gd name="connsiteX13" fmla="*/ 161532 w 949051"/>
                <a:gd name="connsiteY13" fmla="*/ 804334 h 1032934"/>
                <a:gd name="connsiteX14" fmla="*/ 178466 w 949051"/>
                <a:gd name="connsiteY14" fmla="*/ 829734 h 1032934"/>
                <a:gd name="connsiteX15" fmla="*/ 229266 w 949051"/>
                <a:gd name="connsiteY15" fmla="*/ 880534 h 1032934"/>
                <a:gd name="connsiteX16" fmla="*/ 322399 w 949051"/>
                <a:gd name="connsiteY16" fmla="*/ 914400 h 1032934"/>
                <a:gd name="connsiteX17" fmla="*/ 347799 w 949051"/>
                <a:gd name="connsiteY17" fmla="*/ 922867 h 1032934"/>
                <a:gd name="connsiteX18" fmla="*/ 373199 w 949051"/>
                <a:gd name="connsiteY18" fmla="*/ 931334 h 1032934"/>
                <a:gd name="connsiteX19" fmla="*/ 661066 w 949051"/>
                <a:gd name="connsiteY19" fmla="*/ 948267 h 1032934"/>
                <a:gd name="connsiteX20" fmla="*/ 745732 w 949051"/>
                <a:gd name="connsiteY20" fmla="*/ 939800 h 1032934"/>
                <a:gd name="connsiteX21" fmla="*/ 796532 w 949051"/>
                <a:gd name="connsiteY21" fmla="*/ 931334 h 1032934"/>
                <a:gd name="connsiteX22" fmla="*/ 864266 w 949051"/>
                <a:gd name="connsiteY22" fmla="*/ 939800 h 1032934"/>
                <a:gd name="connsiteX23" fmla="*/ 889666 w 949051"/>
                <a:gd name="connsiteY23" fmla="*/ 948267 h 1032934"/>
                <a:gd name="connsiteX24" fmla="*/ 940466 w 949051"/>
                <a:gd name="connsiteY24" fmla="*/ 990600 h 1032934"/>
                <a:gd name="connsiteX25" fmla="*/ 948932 w 949051"/>
                <a:gd name="connsiteY25" fmla="*/ 1032934 h 1032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49051" h="1032934">
                  <a:moveTo>
                    <a:pt x="17599" y="0"/>
                  </a:moveTo>
                  <a:cubicBezTo>
                    <a:pt x="31710" y="22578"/>
                    <a:pt x="45638" y="45272"/>
                    <a:pt x="59932" y="67734"/>
                  </a:cubicBezTo>
                  <a:cubicBezTo>
                    <a:pt x="65395" y="76319"/>
                    <a:pt x="76866" y="93134"/>
                    <a:pt x="76866" y="93134"/>
                  </a:cubicBezTo>
                  <a:cubicBezTo>
                    <a:pt x="75528" y="111872"/>
                    <a:pt x="79176" y="198578"/>
                    <a:pt x="59932" y="237067"/>
                  </a:cubicBezTo>
                  <a:cubicBezTo>
                    <a:pt x="55381" y="246168"/>
                    <a:pt x="48643" y="254000"/>
                    <a:pt x="42999" y="262467"/>
                  </a:cubicBezTo>
                  <a:cubicBezTo>
                    <a:pt x="41179" y="271567"/>
                    <a:pt x="33875" y="317185"/>
                    <a:pt x="26066" y="330200"/>
                  </a:cubicBezTo>
                  <a:cubicBezTo>
                    <a:pt x="21959" y="337045"/>
                    <a:pt x="14777" y="341489"/>
                    <a:pt x="9132" y="347134"/>
                  </a:cubicBezTo>
                  <a:cubicBezTo>
                    <a:pt x="352" y="426160"/>
                    <a:pt x="-6029" y="439023"/>
                    <a:pt x="9132" y="524934"/>
                  </a:cubicBezTo>
                  <a:cubicBezTo>
                    <a:pt x="11773" y="539901"/>
                    <a:pt x="21260" y="552849"/>
                    <a:pt x="26066" y="567267"/>
                  </a:cubicBezTo>
                  <a:cubicBezTo>
                    <a:pt x="29746" y="578306"/>
                    <a:pt x="29328" y="590726"/>
                    <a:pt x="34532" y="601134"/>
                  </a:cubicBezTo>
                  <a:cubicBezTo>
                    <a:pt x="43633" y="619337"/>
                    <a:pt x="68399" y="651934"/>
                    <a:pt x="68399" y="651934"/>
                  </a:cubicBezTo>
                  <a:cubicBezTo>
                    <a:pt x="71221" y="666045"/>
                    <a:pt x="71813" y="680793"/>
                    <a:pt x="76866" y="694267"/>
                  </a:cubicBezTo>
                  <a:cubicBezTo>
                    <a:pt x="80017" y="702669"/>
                    <a:pt x="117661" y="751381"/>
                    <a:pt x="119199" y="753534"/>
                  </a:cubicBezTo>
                  <a:cubicBezTo>
                    <a:pt x="182253" y="841810"/>
                    <a:pt x="82482" y="709475"/>
                    <a:pt x="161532" y="804334"/>
                  </a:cubicBezTo>
                  <a:cubicBezTo>
                    <a:pt x="168046" y="812151"/>
                    <a:pt x="171706" y="822129"/>
                    <a:pt x="178466" y="829734"/>
                  </a:cubicBezTo>
                  <a:cubicBezTo>
                    <a:pt x="194376" y="847632"/>
                    <a:pt x="207031" y="871640"/>
                    <a:pt x="229266" y="880534"/>
                  </a:cubicBezTo>
                  <a:cubicBezTo>
                    <a:pt x="288177" y="904098"/>
                    <a:pt x="257174" y="892658"/>
                    <a:pt x="322399" y="914400"/>
                  </a:cubicBezTo>
                  <a:lnTo>
                    <a:pt x="347799" y="922867"/>
                  </a:lnTo>
                  <a:cubicBezTo>
                    <a:pt x="356266" y="925689"/>
                    <a:pt x="364294" y="930740"/>
                    <a:pt x="373199" y="931334"/>
                  </a:cubicBezTo>
                  <a:cubicBezTo>
                    <a:pt x="553777" y="943372"/>
                    <a:pt x="457830" y="937570"/>
                    <a:pt x="661066" y="948267"/>
                  </a:cubicBezTo>
                  <a:cubicBezTo>
                    <a:pt x="689288" y="945445"/>
                    <a:pt x="717588" y="943318"/>
                    <a:pt x="745732" y="939800"/>
                  </a:cubicBezTo>
                  <a:cubicBezTo>
                    <a:pt x="762766" y="937671"/>
                    <a:pt x="779365" y="931334"/>
                    <a:pt x="796532" y="931334"/>
                  </a:cubicBezTo>
                  <a:cubicBezTo>
                    <a:pt x="819286" y="931334"/>
                    <a:pt x="841688" y="936978"/>
                    <a:pt x="864266" y="939800"/>
                  </a:cubicBezTo>
                  <a:cubicBezTo>
                    <a:pt x="872733" y="942622"/>
                    <a:pt x="881917" y="943839"/>
                    <a:pt x="889666" y="948267"/>
                  </a:cubicBezTo>
                  <a:cubicBezTo>
                    <a:pt x="913143" y="961683"/>
                    <a:pt x="923043" y="973178"/>
                    <a:pt x="940466" y="990600"/>
                  </a:cubicBezTo>
                  <a:cubicBezTo>
                    <a:pt x="950717" y="1021355"/>
                    <a:pt x="948932" y="1007075"/>
                    <a:pt x="948932" y="1032934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ight Arrow 32"/>
          <p:cNvSpPr/>
          <p:nvPr/>
        </p:nvSpPr>
        <p:spPr>
          <a:xfrm rot="18187864">
            <a:off x="5340192" y="2733510"/>
            <a:ext cx="2621335" cy="342254"/>
          </a:xfrm>
          <a:prstGeom prst="rightArrow">
            <a:avLst/>
          </a:prstGeom>
          <a:solidFill>
            <a:srgbClr val="FFFF00"/>
          </a:solidFill>
          <a:scene3d>
            <a:camera prst="perspectiveContrastingLeftFacing" fov="2100000">
              <a:rot lat="623785" lon="2934000" rev="21386789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38800" y="3792544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If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polarization vector of data window is within angular range, then damp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singular value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>
                <a:solidFill>
                  <a:schemeClr val="tx2"/>
                </a:solidFill>
              </a:rPr>
              <a:pPr/>
              <a:t>43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21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v-st19-desig-6c5.pdf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t="14237"/>
          <a:stretch/>
        </p:blipFill>
        <p:spPr>
          <a:xfrm>
            <a:off x="1524000" y="895350"/>
            <a:ext cx="2489200" cy="3003550"/>
          </a:xfrm>
          <a:prstGeom prst="rect">
            <a:avLst/>
          </a:prstGeom>
        </p:spPr>
      </p:pic>
      <p:pic>
        <p:nvPicPr>
          <p:cNvPr id="59" name="Picture 58" descr="v-st19-desig-6c1.pdf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5" t="13995" r="-1"/>
          <a:stretch/>
        </p:blipFill>
        <p:spPr>
          <a:xfrm>
            <a:off x="838200" y="1276350"/>
            <a:ext cx="2497667" cy="301201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19050"/>
            <a:ext cx="9144000" cy="76200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Title 3"/>
          <p:cNvSpPr>
            <a:spLocks noGrp="1"/>
          </p:cNvSpPr>
          <p:nvPr>
            <p:ph type="ctrTitle"/>
          </p:nvPr>
        </p:nvSpPr>
        <p:spPr>
          <a:xfrm>
            <a:off x="-362" y="-207169"/>
            <a:ext cx="9118854" cy="110251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 Black"/>
                <a:cs typeface="Arial Black"/>
              </a:rPr>
              <a:t>Filtering by 1</a:t>
            </a:r>
            <a:r>
              <a:rPr lang="en-US" sz="3600" b="1" baseline="30000" dirty="0" smtClean="0">
                <a:solidFill>
                  <a:schemeClr val="bg1"/>
                </a:solidFill>
                <a:latin typeface="Arial Black"/>
                <a:cs typeface="Arial Black"/>
              </a:rPr>
              <a:t>st</a:t>
            </a:r>
            <a:r>
              <a:rPr lang="en-US" sz="3600" b="1" dirty="0" smtClean="0">
                <a:solidFill>
                  <a:schemeClr val="bg1"/>
                </a:solidFill>
                <a:latin typeface="Arial Black"/>
                <a:cs typeface="Arial Black"/>
              </a:rPr>
              <a:t> polarization vector</a:t>
            </a:r>
            <a:endParaRPr lang="en-US" sz="36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58" name="Picture 57" descr="v-st19-desig-6c0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4070"/>
          <a:stretch/>
        </p:blipFill>
        <p:spPr>
          <a:xfrm>
            <a:off x="228600" y="1733550"/>
            <a:ext cx="2514600" cy="3012017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2667000" y="462915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Arial"/>
                <a:cs typeface="Arial"/>
              </a:rPr>
              <a:t>V</a:t>
            </a:r>
            <a:r>
              <a:rPr lang="en-US" sz="2000" baseline="-25000" dirty="0" err="1" smtClean="0">
                <a:latin typeface="Arial"/>
                <a:cs typeface="Arial"/>
              </a:rPr>
              <a:t>z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276600" y="417195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Arial"/>
                <a:cs typeface="Arial"/>
              </a:rPr>
              <a:t>V</a:t>
            </a:r>
            <a:r>
              <a:rPr lang="en-US" sz="2000" baseline="-25000" dirty="0" err="1">
                <a:latin typeface="Arial"/>
                <a:cs typeface="Arial"/>
              </a:rPr>
              <a:t>x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962400" y="371475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/>
                <a:cs typeface="Arial"/>
              </a:rPr>
              <a:t>R</a:t>
            </a:r>
            <a:r>
              <a:rPr lang="en-US" sz="2000" baseline="-25000" dirty="0" err="1" smtClean="0">
                <a:latin typeface="Arial"/>
                <a:cs typeface="Arial"/>
              </a:rPr>
              <a:t>y</a:t>
            </a:r>
            <a:endParaRPr lang="en-US" sz="2000" dirty="0">
              <a:latin typeface="Arial"/>
              <a:cs typeface="Arial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5157901"/>
              </p:ext>
            </p:extLst>
          </p:nvPr>
        </p:nvGraphicFramePr>
        <p:xfrm>
          <a:off x="4697885" y="1504950"/>
          <a:ext cx="4369915" cy="1224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8" name="Equation" r:id="rId7" imgW="2527300" imgH="812800" progId="Equation.3">
                  <p:embed/>
                </p:oleObj>
              </mc:Choice>
              <mc:Fallback>
                <p:oleObj name="Equation" r:id="rId7" imgW="2527300" imgH="81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97885" y="1504950"/>
                        <a:ext cx="4369915" cy="1224511"/>
                      </a:xfrm>
                      <a:prstGeom prst="rect">
                        <a:avLst/>
                      </a:prstGeom>
                      <a:solidFill>
                        <a:srgbClr val="8EB4E3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Bent-Up Arrow 2"/>
          <p:cNvSpPr/>
          <p:nvPr/>
        </p:nvSpPr>
        <p:spPr>
          <a:xfrm rot="16200000" flipH="1">
            <a:off x="4152900" y="2609850"/>
            <a:ext cx="838199" cy="10668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257800" y="2952750"/>
            <a:ext cx="3886200" cy="110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40000"/>
              </a:lnSpc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Damp 1</a:t>
            </a:r>
            <a:r>
              <a:rPr lang="en-US" sz="2400" baseline="30000" dirty="0" smtClean="0">
                <a:latin typeface="Arial"/>
                <a:cs typeface="Arial"/>
              </a:rPr>
              <a:t>st</a:t>
            </a:r>
            <a:r>
              <a:rPr lang="en-US" sz="2400" dirty="0" smtClean="0">
                <a:latin typeface="Arial"/>
                <a:cs typeface="Arial"/>
              </a:rPr>
              <a:t> singular value.</a:t>
            </a:r>
          </a:p>
          <a:p>
            <a:pPr marL="342900" indent="-342900">
              <a:lnSpc>
                <a:spcPct val="140000"/>
              </a:lnSpc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Recompose data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33400" y="2114550"/>
            <a:ext cx="152400" cy="381000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>
            <a:off x="609600" y="2495550"/>
            <a:ext cx="0" cy="381000"/>
          </a:xfrm>
          <a:prstGeom prst="straightConnector1">
            <a:avLst/>
          </a:prstGeom>
          <a:ln w="28575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>
                <a:solidFill>
                  <a:schemeClr val="tx2"/>
                </a:solidFill>
              </a:rPr>
              <a:pPr/>
              <a:t>44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15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9050"/>
            <a:ext cx="9144000" cy="76200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-362" y="-207169"/>
            <a:ext cx="9118854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  <a:latin typeface="Arial Black"/>
                <a:cs typeface="Arial Black"/>
              </a:rPr>
              <a:t>Before filtering</a:t>
            </a:r>
            <a:endParaRPr lang="en-US" sz="36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32435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/>
                <a:cs typeface="Arial Black"/>
              </a:rPr>
              <a:t>Vertical</a:t>
            </a:r>
            <a:endParaRPr lang="en-US" sz="2400" dirty="0"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432435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/>
                <a:cs typeface="Arial Black"/>
              </a:rPr>
              <a:t>Radial</a:t>
            </a:r>
            <a:endParaRPr lang="en-US" sz="2400" dirty="0">
              <a:latin typeface="Arial Black"/>
              <a:cs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3200" y="432435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/>
                <a:cs typeface="Arial Black"/>
              </a:rPr>
              <a:t>Pitch</a:t>
            </a:r>
            <a:endParaRPr lang="en-US" sz="2400" dirty="0">
              <a:latin typeface="Arial Black"/>
              <a:cs typeface="Arial Black"/>
            </a:endParaRPr>
          </a:p>
        </p:txBody>
      </p:sp>
      <p:pic>
        <p:nvPicPr>
          <p:cNvPr id="12" name="Picture 11" descr="st19-damp-vzin.pdf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57"/>
          <a:stretch/>
        </p:blipFill>
        <p:spPr>
          <a:xfrm>
            <a:off x="152400" y="895350"/>
            <a:ext cx="2816352" cy="3502152"/>
          </a:xfrm>
          <a:prstGeom prst="rect">
            <a:avLst/>
          </a:prstGeom>
        </p:spPr>
      </p:pic>
      <p:pic>
        <p:nvPicPr>
          <p:cNvPr id="13" name="Picture 12" descr="st19-damp-vxin.pdf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57"/>
          <a:stretch/>
        </p:blipFill>
        <p:spPr>
          <a:xfrm>
            <a:off x="3203448" y="898398"/>
            <a:ext cx="2816352" cy="3502152"/>
          </a:xfrm>
          <a:prstGeom prst="rect">
            <a:avLst/>
          </a:prstGeom>
        </p:spPr>
      </p:pic>
      <p:pic>
        <p:nvPicPr>
          <p:cNvPr id="14" name="Picture 13" descr="st19-damp-ryin.pdf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2"/>
          <a:stretch/>
        </p:blipFill>
        <p:spPr>
          <a:xfrm>
            <a:off x="6175248" y="895350"/>
            <a:ext cx="2816352" cy="3502152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45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725018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9050"/>
            <a:ext cx="9144000" cy="76200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-362" y="-207169"/>
            <a:ext cx="9118854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  <a:latin typeface="Arial Black"/>
                <a:cs typeface="Arial Black"/>
              </a:rPr>
              <a:t>After filtering</a:t>
            </a:r>
            <a:endParaRPr lang="en-US" sz="36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2" name="Picture 1" descr="st19-damp-vzout.pdf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2"/>
          <a:stretch/>
        </p:blipFill>
        <p:spPr>
          <a:xfrm>
            <a:off x="155448" y="895350"/>
            <a:ext cx="2816352" cy="3502152"/>
          </a:xfrm>
          <a:prstGeom prst="rect">
            <a:avLst/>
          </a:prstGeom>
        </p:spPr>
      </p:pic>
      <p:pic>
        <p:nvPicPr>
          <p:cNvPr id="13" name="Picture 12" descr="st19-damp-vxout.pdf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57"/>
          <a:stretch/>
        </p:blipFill>
        <p:spPr>
          <a:xfrm>
            <a:off x="3200400" y="895350"/>
            <a:ext cx="2816352" cy="3502152"/>
          </a:xfrm>
          <a:prstGeom prst="rect">
            <a:avLst/>
          </a:prstGeom>
        </p:spPr>
      </p:pic>
      <p:pic>
        <p:nvPicPr>
          <p:cNvPr id="14" name="Picture 13" descr="st19-damp-ryout.pdf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92"/>
          <a:stretch/>
        </p:blipFill>
        <p:spPr>
          <a:xfrm>
            <a:off x="6175248" y="895350"/>
            <a:ext cx="2816352" cy="35021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432435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/>
                <a:cs typeface="Arial Black"/>
              </a:rPr>
              <a:t>Vertical</a:t>
            </a:r>
            <a:endParaRPr lang="en-US" sz="2400" dirty="0">
              <a:latin typeface="Arial Black"/>
              <a:cs typeface="Arial Blac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05200" y="432435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/>
                <a:cs typeface="Arial Black"/>
              </a:rPr>
              <a:t>Radial</a:t>
            </a:r>
            <a:endParaRPr lang="en-US" sz="2400" dirty="0"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53200" y="432435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/>
                <a:cs typeface="Arial Black"/>
              </a:rPr>
              <a:t>Pitch</a:t>
            </a:r>
            <a:endParaRPr lang="en-US" sz="2400" dirty="0">
              <a:latin typeface="Arial Black"/>
              <a:cs typeface="Arial Black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46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84167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pattFill prst="pct20">
            <a:fgClr>
              <a:srgbClr val="891006"/>
            </a:fgClr>
            <a:bgClr>
              <a:srgbClr val="7D0D04"/>
            </a:bgClr>
          </a:pattFill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19050"/>
            <a:ext cx="9144000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kern="1200" dirty="0" smtClean="0">
                <a:solidFill>
                  <a:schemeClr val="bg1"/>
                </a:solidFill>
                <a:latin typeface="Arial Black"/>
                <a:cs typeface="Arial Black"/>
              </a:rPr>
              <a:t>3C polarization analysis</a:t>
            </a:r>
            <a:endParaRPr lang="en-US" sz="4000" kern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989439"/>
            <a:ext cx="769620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K. De </a:t>
            </a:r>
            <a:r>
              <a:rPr lang="en-US" sz="2000" dirty="0" err="1" smtClean="0">
                <a:latin typeface="Arial"/>
                <a:cs typeface="Arial"/>
              </a:rPr>
              <a:t>Meersman</a:t>
            </a:r>
            <a:r>
              <a:rPr lang="en-US" sz="2000" dirty="0" smtClean="0">
                <a:latin typeface="Arial"/>
                <a:cs typeface="Arial"/>
              </a:rPr>
              <a:t>, “Ground Roll polarization filtering with spatial smoothness constraints”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R. Kendall et al., “An SVD-polarization filter for ground roll attenuation on multicomponent data”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J. </a:t>
            </a:r>
            <a:r>
              <a:rPr lang="en-US" sz="2000" dirty="0" err="1" smtClean="0">
                <a:latin typeface="Arial"/>
                <a:cs typeface="Arial"/>
              </a:rPr>
              <a:t>Vidale</a:t>
            </a:r>
            <a:r>
              <a:rPr lang="en-US" sz="2000" dirty="0" smtClean="0">
                <a:latin typeface="Arial"/>
                <a:cs typeface="Arial"/>
              </a:rPr>
              <a:t>, “Complex Polarization analysis of particle motion”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 err="1" smtClean="0">
                <a:latin typeface="Arial"/>
                <a:cs typeface="Arial"/>
              </a:rPr>
              <a:t>Diallo</a:t>
            </a:r>
            <a:r>
              <a:rPr lang="en-US" sz="2000" dirty="0" smtClean="0">
                <a:latin typeface="Arial"/>
                <a:cs typeface="Arial"/>
              </a:rPr>
              <a:t> et al., “Characterization of polarization attributes of seismic waves using continuous wavelet transform”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47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80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pattFill prst="pct20">
            <a:fgClr>
              <a:srgbClr val="891006"/>
            </a:fgClr>
            <a:bgClr>
              <a:srgbClr val="7D0D04"/>
            </a:bgClr>
          </a:pattFill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9175"/>
            <a:ext cx="9144000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kern="1200" dirty="0" smtClean="0">
                <a:solidFill>
                  <a:schemeClr val="bg1"/>
                </a:solidFill>
                <a:latin typeface="Arial Black"/>
                <a:cs typeface="Arial Black"/>
              </a:rPr>
              <a:t>Future work</a:t>
            </a:r>
            <a:endParaRPr lang="en-US" sz="4000" kern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087826"/>
            <a:ext cx="7924800" cy="247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Incorporate rotation data into these types of analyses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Apply to Chevron’s rotation data – better SNR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Calculate divergence from adjacent geophones in cluster stations </a:t>
            </a:r>
            <a:r>
              <a:rPr lang="en-US" sz="2400" dirty="0" smtClean="0">
                <a:latin typeface="Arial"/>
                <a:cs typeface="Arial"/>
                <a:sym typeface="Wingdings"/>
              </a:rPr>
              <a:t> 7C analysis?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  <a:sym typeface="Wingdings"/>
              </a:rPr>
              <a:t>Interpolate using vertical-geophone derivative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48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42406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pattFill prst="pct20">
            <a:fgClr>
              <a:srgbClr val="891006"/>
            </a:fgClr>
            <a:bgClr>
              <a:srgbClr val="7D0D04"/>
            </a:bgClr>
          </a:pattFill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9175"/>
            <a:ext cx="9144000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 Black"/>
                <a:cs typeface="Arial Black"/>
              </a:rPr>
              <a:t>Summary</a:t>
            </a:r>
            <a:endParaRPr lang="en-US" sz="4000" kern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041963"/>
            <a:ext cx="8610600" cy="343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Rotations provide additional information that cannot be derived from geophone data.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The more strains we record, the better we can separate between the wave modes generating these strains.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400" dirty="0">
                <a:latin typeface="Arial"/>
                <a:cs typeface="Arial"/>
              </a:rPr>
              <a:t>S</a:t>
            </a:r>
            <a:r>
              <a:rPr lang="en-US" sz="2400" dirty="0" smtClean="0">
                <a:latin typeface="Arial"/>
                <a:cs typeface="Arial"/>
              </a:rPr>
              <a:t>eparation can be done at the level of the single receiver (no spatial sampling requirement).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Ground roll attenuation is just an example.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49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14283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-wave_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5332">
            <a:off x="-630960" y="1456099"/>
            <a:ext cx="3911247" cy="2607498"/>
          </a:xfrm>
          <a:prstGeom prst="rect">
            <a:avLst/>
          </a:prstGeom>
        </p:spPr>
      </p:pic>
      <p:pic>
        <p:nvPicPr>
          <p:cNvPr id="9" name="Picture 8" descr="S-wave_animatio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26346">
            <a:off x="1874469" y="1503430"/>
            <a:ext cx="3371850" cy="26225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3400" y="4785596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Michigan Tech. University website (http://</a:t>
            </a:r>
            <a:r>
              <a:rPr lang="en-US" dirty="0" err="1" smtClean="0"/>
              <a:t>www.geo.mtu.edu</a:t>
            </a:r>
            <a:r>
              <a:rPr lang="en-US" dirty="0" smtClean="0"/>
              <a:t>/</a:t>
            </a:r>
            <a:r>
              <a:rPr lang="en-US" dirty="0" err="1" smtClean="0"/>
              <a:t>Upseis</a:t>
            </a:r>
            <a:r>
              <a:rPr lang="en-US" dirty="0" smtClean="0"/>
              <a:t>/images)</a:t>
            </a:r>
            <a:endParaRPr lang="en-US" dirty="0"/>
          </a:p>
        </p:txBody>
      </p:sp>
      <p:pic>
        <p:nvPicPr>
          <p:cNvPr id="7" name="Picture 6" descr="Rayleigh_animation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410" y="3094716"/>
            <a:ext cx="4790249" cy="1796344"/>
          </a:xfrm>
          <a:prstGeom prst="rect">
            <a:avLst/>
          </a:prstGeom>
        </p:spPr>
      </p:pic>
      <p:pic>
        <p:nvPicPr>
          <p:cNvPr id="10" name="Picture 9" descr="Love_animation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984" y="1266798"/>
            <a:ext cx="4824118" cy="18090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9144000" cy="104775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Title 3"/>
          <p:cNvSpPr>
            <a:spLocks noGrp="1"/>
          </p:cNvSpPr>
          <p:nvPr>
            <p:ph type="ctrTitle"/>
          </p:nvPr>
        </p:nvSpPr>
        <p:spPr>
          <a:xfrm>
            <a:off x="-362" y="-67843"/>
            <a:ext cx="9118854" cy="110251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 Black"/>
                <a:cs typeface="Arial Black"/>
              </a:rPr>
              <a:t>Strains generated by different wave modes</a:t>
            </a:r>
            <a:endParaRPr lang="en-US" sz="36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1289566" y="3491984"/>
            <a:ext cx="114300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 WAVE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1110334" y="1693960"/>
            <a:ext cx="1447800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Particle Motion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" name="Left-Right Arrow 3"/>
          <p:cNvSpPr/>
          <p:nvPr/>
        </p:nvSpPr>
        <p:spPr>
          <a:xfrm rot="5400000">
            <a:off x="1600200" y="1885950"/>
            <a:ext cx="914400" cy="152400"/>
          </a:xfrm>
          <a:prstGeom prst="leftRightArrow">
            <a:avLst>
              <a:gd name="adj1" fmla="val 29629"/>
              <a:gd name="adj2" fmla="val 5740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3080266" y="3225284"/>
            <a:ext cx="182880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 WAVE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3167733" y="1693961"/>
            <a:ext cx="1600201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Particle Motion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7" name="Left-Right Arrow 16"/>
          <p:cNvSpPr/>
          <p:nvPr/>
        </p:nvSpPr>
        <p:spPr>
          <a:xfrm rot="20154706">
            <a:off x="3750045" y="2758291"/>
            <a:ext cx="569116" cy="133194"/>
          </a:xfrm>
          <a:prstGeom prst="leftRightArrow">
            <a:avLst>
              <a:gd name="adj1" fmla="val 29629"/>
              <a:gd name="adj2" fmla="val 5740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>
                <a:solidFill>
                  <a:schemeClr val="tx2"/>
                </a:solidFill>
              </a:rPr>
              <a:pPr/>
              <a:t>5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884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ll-st19-desigflo-sb-6c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5462" b="44236"/>
          <a:stretch/>
        </p:blipFill>
        <p:spPr>
          <a:xfrm>
            <a:off x="-1682" y="3016975"/>
            <a:ext cx="9144000" cy="529912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-69242" y="2800350"/>
            <a:ext cx="9211560" cy="458678"/>
            <a:chOff x="-67560" y="2121711"/>
            <a:chExt cx="9211560" cy="458678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0" y="2571750"/>
              <a:ext cx="9144000" cy="0"/>
            </a:xfrm>
            <a:prstGeom prst="line">
              <a:avLst/>
            </a:prstGeom>
            <a:ln w="19050" cmpd="sng">
              <a:solidFill>
                <a:srgbClr val="FFFFFF">
                  <a:alpha val="22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843760" y="212474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75000"/>
                    </a:schemeClr>
                  </a:solidFill>
                </a:rPr>
                <a:t>0</a:t>
              </a:r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-67560" y="2121711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75000"/>
                    </a:schemeClr>
                  </a:solidFill>
                </a:rPr>
                <a:t>-80</a:t>
              </a:r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341200" y="2131828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75000"/>
                    </a:schemeClr>
                  </a:solidFill>
                </a:rPr>
                <a:t>160</a:t>
              </a:r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604240" y="2140467"/>
              <a:ext cx="439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75000"/>
                    </a:schemeClr>
                  </a:solidFill>
                </a:rPr>
                <a:t>80</a:t>
              </a:r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2997720" y="2420901"/>
              <a:ext cx="0" cy="152400"/>
            </a:xfrm>
            <a:prstGeom prst="line">
              <a:avLst/>
            </a:prstGeom>
            <a:ln w="19050" cmpd="sng">
              <a:solidFill>
                <a:srgbClr val="FFFFFF">
                  <a:alpha val="22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94040" y="2419350"/>
              <a:ext cx="0" cy="152400"/>
            </a:xfrm>
            <a:prstGeom prst="line">
              <a:avLst/>
            </a:prstGeom>
            <a:ln w="19050" cmpd="sng">
              <a:solidFill>
                <a:srgbClr val="FFFFFF">
                  <a:alpha val="22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815560" y="2427989"/>
              <a:ext cx="0" cy="152400"/>
            </a:xfrm>
            <a:prstGeom prst="line">
              <a:avLst/>
            </a:prstGeom>
            <a:ln w="19050" cmpd="sng">
              <a:solidFill>
                <a:srgbClr val="FFFFFF">
                  <a:alpha val="22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8620080" y="2419350"/>
              <a:ext cx="0" cy="152400"/>
            </a:xfrm>
            <a:prstGeom prst="line">
              <a:avLst/>
            </a:prstGeom>
            <a:ln w="19050" cmpd="sng">
              <a:solidFill>
                <a:srgbClr val="FFFFFF">
                  <a:alpha val="22000"/>
                </a:srgb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pattFill prst="pct20">
            <a:fgClr>
              <a:srgbClr val="891006"/>
            </a:fgClr>
            <a:bgClr>
              <a:srgbClr val="7D0D04"/>
            </a:bgClr>
          </a:pattFill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-19050"/>
            <a:ext cx="9144000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 Black"/>
                <a:cs typeface="Arial Black"/>
              </a:rPr>
              <a:t>Ac</a:t>
            </a:r>
            <a:r>
              <a:rPr lang="en-US" sz="4000" kern="1200" dirty="0" smtClean="0">
                <a:solidFill>
                  <a:schemeClr val="bg1"/>
                </a:solidFill>
                <a:latin typeface="Arial Black"/>
                <a:cs typeface="Arial Black"/>
              </a:rPr>
              <a:t>knowledgements</a:t>
            </a:r>
            <a:endParaRPr lang="en-US" sz="4000" kern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1232821"/>
            <a:ext cx="5943600" cy="119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800" dirty="0" err="1" smtClean="0">
                <a:solidFill>
                  <a:schemeClr val="bg1"/>
                </a:solidFill>
              </a:rPr>
              <a:t>Everhard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Muyzert</a:t>
            </a:r>
            <a:r>
              <a:rPr lang="en-US" sz="2800" dirty="0" smtClean="0">
                <a:solidFill>
                  <a:schemeClr val="bg1"/>
                </a:solidFill>
              </a:rPr>
              <a:t>, Schlumberger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Robert </a:t>
            </a:r>
            <a:r>
              <a:rPr lang="en-US" sz="2800" dirty="0" err="1" smtClean="0">
                <a:solidFill>
                  <a:schemeClr val="bg1"/>
                </a:solidFill>
              </a:rPr>
              <a:t>Brune</a:t>
            </a:r>
            <a:r>
              <a:rPr lang="en-US" sz="2800" dirty="0" smtClean="0">
                <a:solidFill>
                  <a:schemeClr val="bg1"/>
                </a:solidFill>
              </a:rPr>
              <a:t>, Freelance consultant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50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99267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19-comp3-PSwi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0"/>
            <a:ext cx="5752110" cy="51435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51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59809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tational_motions_seismology_Cochar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" t="32124" r="8643" b="26401"/>
          <a:stretch/>
        </p:blipFill>
        <p:spPr>
          <a:xfrm>
            <a:off x="0" y="-1"/>
            <a:ext cx="6324600" cy="48633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4475015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Cochard</a:t>
            </a:r>
            <a:r>
              <a:rPr lang="en-US" dirty="0" smtClean="0"/>
              <a:t> et al., 2006,</a:t>
            </a:r>
          </a:p>
          <a:p>
            <a:r>
              <a:rPr lang="en-US" dirty="0" smtClean="0"/>
              <a:t>“Rotational </a:t>
            </a:r>
            <a:r>
              <a:rPr lang="en-US" dirty="0"/>
              <a:t>motions in seismology: Theory, observations, </a:t>
            </a:r>
            <a:r>
              <a:rPr lang="en-US" dirty="0" smtClean="0"/>
              <a:t>simulation”)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52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7147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uyzertRotational_EAGE2012_v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95" b="8242"/>
          <a:stretch/>
        </p:blipFill>
        <p:spPr>
          <a:xfrm>
            <a:off x="-498718" y="1366152"/>
            <a:ext cx="9642718" cy="37201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46" y="613886"/>
            <a:ext cx="8972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Land seismic data acquisition using rotation sensors</a:t>
            </a:r>
          </a:p>
          <a:p>
            <a:r>
              <a:rPr lang="en-US" dirty="0" err="1" smtClean="0">
                <a:latin typeface="Arial"/>
                <a:cs typeface="Arial"/>
              </a:rPr>
              <a:t>Muyzert</a:t>
            </a:r>
            <a:r>
              <a:rPr lang="en-US" dirty="0" smtClean="0">
                <a:latin typeface="Arial"/>
                <a:cs typeface="Arial"/>
              </a:rPr>
              <a:t> et al., EAGE 2012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12705"/>
            <a:ext cx="9144000" cy="523220"/>
          </a:xfrm>
          <a:prstGeom prst="rect">
            <a:avLst/>
          </a:prstGeom>
          <a:pattFill prst="pct20">
            <a:fgClr>
              <a:srgbClr val="891006"/>
            </a:fgClr>
            <a:bgClr>
              <a:srgbClr val="7D0D04"/>
            </a:bgClr>
          </a:pattFill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63702"/>
            <a:ext cx="9144000" cy="578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Black"/>
                <a:cs typeface="Arial Black"/>
              </a:rPr>
              <a:t>Interpolation of vertical geophone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53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0554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-wave_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5332">
            <a:off x="3975740" y="3162522"/>
            <a:ext cx="2117180" cy="1411453"/>
          </a:xfrm>
          <a:prstGeom prst="rect">
            <a:avLst/>
          </a:prstGeom>
        </p:spPr>
      </p:pic>
      <p:pic>
        <p:nvPicPr>
          <p:cNvPr id="9" name="Picture 8" descr="S-wave_animatio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26346">
            <a:off x="5294340" y="3082174"/>
            <a:ext cx="1825200" cy="1419600"/>
          </a:xfrm>
          <a:prstGeom prst="rect">
            <a:avLst/>
          </a:prstGeom>
        </p:spPr>
      </p:pic>
      <p:pic>
        <p:nvPicPr>
          <p:cNvPr id="7" name="Picture 6" descr="Rayleigh_animation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92" y="4037955"/>
            <a:ext cx="2592987" cy="721384"/>
          </a:xfrm>
          <a:prstGeom prst="rect">
            <a:avLst/>
          </a:prstGeom>
        </p:spPr>
      </p:pic>
      <p:pic>
        <p:nvPicPr>
          <p:cNvPr id="10" name="Picture 9" descr="Love_animation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79" y="2996305"/>
            <a:ext cx="2611321" cy="97924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9144000" cy="104775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Title 3"/>
          <p:cNvSpPr>
            <a:spLocks noGrp="1"/>
          </p:cNvSpPr>
          <p:nvPr>
            <p:ph type="ctrTitle"/>
          </p:nvPr>
        </p:nvSpPr>
        <p:spPr>
          <a:xfrm>
            <a:off x="-362" y="-67843"/>
            <a:ext cx="9118854" cy="110251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 Black"/>
                <a:cs typeface="Arial Black"/>
              </a:rPr>
              <a:t>What is recorded by current seismic acquisition?</a:t>
            </a:r>
            <a:endParaRPr lang="en-US" sz="36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47750"/>
            <a:ext cx="5257800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1 hydrophone: pressure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3 geophones: displacements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800350"/>
            <a:ext cx="411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Seismic data is incomplete since we do not record rotations.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mtClean="0">
                <a:solidFill>
                  <a:schemeClr val="tx2"/>
                </a:solidFill>
              </a:rPr>
              <a:pPr/>
              <a:t>6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4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6675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-210288"/>
            <a:ext cx="9144000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Black"/>
                <a:cs typeface="Arial Black"/>
              </a:rPr>
              <a:t>The human 7-Component sensor</a:t>
            </a:r>
            <a:endParaRPr lang="en-US" sz="3600" kern="1200" dirty="0">
              <a:solidFill>
                <a:schemeClr val="bg1"/>
              </a:solidFill>
            </a:endParaRPr>
          </a:p>
        </p:txBody>
      </p:sp>
      <p:pic>
        <p:nvPicPr>
          <p:cNvPr id="5" name="Picture 4" descr="cochle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2"/>
            <a:ext cx="4724400" cy="2777947"/>
          </a:xfrm>
          <a:prstGeom prst="rect">
            <a:avLst/>
          </a:prstGeom>
        </p:spPr>
      </p:pic>
      <p:pic>
        <p:nvPicPr>
          <p:cNvPr id="6" name="Picture 5" descr="innerea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7"/>
          <a:stretch/>
        </p:blipFill>
        <p:spPr>
          <a:xfrm>
            <a:off x="5332210" y="819151"/>
            <a:ext cx="3125990" cy="19502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2800352"/>
            <a:ext cx="36957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1 audio (~hydrophone)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3C accelerometer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3 rotations         </a:t>
            </a:r>
          </a:p>
        </p:txBody>
      </p:sp>
      <p:pic>
        <p:nvPicPr>
          <p:cNvPr id="8" name="Picture 7" descr="rotation_sensor_inside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993906"/>
            <a:ext cx="2362196" cy="3149594"/>
          </a:xfrm>
          <a:prstGeom prst="rect">
            <a:avLst/>
          </a:prstGeom>
        </p:spPr>
      </p:pic>
      <p:pic>
        <p:nvPicPr>
          <p:cNvPr id="2" name="Picture 1" descr="Parrot-AR-Drone-for-smartphon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7842"/>
            <a:ext cx="2819400" cy="2275658"/>
          </a:xfrm>
          <a:prstGeom prst="rect">
            <a:avLst/>
          </a:prstGeom>
        </p:spPr>
      </p:pic>
      <p:pic>
        <p:nvPicPr>
          <p:cNvPr id="10" name="Picture 9" descr="618_348_the-stat-collecting-ball-style-design-2013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1" t="4897" r="20492" b="6606"/>
          <a:stretch/>
        </p:blipFill>
        <p:spPr>
          <a:xfrm>
            <a:off x="5410200" y="2876550"/>
            <a:ext cx="2695618" cy="2266950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7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12912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-19050"/>
            <a:ext cx="9144001" cy="514350"/>
          </a:xfrm>
          <a:prstGeom prst="rect">
            <a:avLst/>
          </a:prstGeom>
          <a:pattFill prst="pct20">
            <a:fgClr>
              <a:srgbClr val="800000"/>
            </a:fgClr>
            <a:bgClr>
              <a:srgbClr val="8E0A18"/>
            </a:bgClr>
          </a:pattFill>
          <a:ln>
            <a:solidFill>
              <a:srgbClr val="C1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3096" y="-293328"/>
            <a:ext cx="9070904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Black"/>
                <a:cs typeface="Arial Black"/>
              </a:rPr>
              <a:t>Outline</a:t>
            </a:r>
            <a:endParaRPr lang="en-US" sz="3600" kern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14352"/>
            <a:ext cx="8991600" cy="3288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Motion in a 3D world. What do we record?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Six-component Ponca City survey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BFBFBF"/>
                </a:solidFill>
                <a:latin typeface="Arial"/>
                <a:cs typeface="Arial"/>
              </a:rPr>
              <a:t>Instrument </a:t>
            </a:r>
            <a:r>
              <a:rPr lang="en-US" sz="2800" dirty="0" err="1" smtClean="0">
                <a:solidFill>
                  <a:srgbClr val="BFBFBF"/>
                </a:solidFill>
                <a:latin typeface="Arial"/>
                <a:cs typeface="Arial"/>
              </a:rPr>
              <a:t>designature</a:t>
            </a:r>
            <a:r>
              <a:rPr lang="en-US" sz="280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rgbClr val="BFBFBF"/>
                </a:solidFill>
                <a:latin typeface="Arial"/>
                <a:cs typeface="Arial"/>
              </a:rPr>
              <a:t>for rotation sensors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BFBFBF"/>
                </a:solidFill>
                <a:latin typeface="Arial"/>
                <a:cs typeface="Arial"/>
              </a:rPr>
              <a:t>SVD of six-component data for wave type identification and attenuation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8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95039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2-03 at 11.12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457467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1644690" y="1763225"/>
            <a:ext cx="5710717" cy="1626186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Up Arrow 8"/>
          <p:cNvSpPr/>
          <p:nvPr/>
        </p:nvSpPr>
        <p:spPr>
          <a:xfrm>
            <a:off x="1516260" y="490239"/>
            <a:ext cx="338075" cy="108717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 rot="5400000">
            <a:off x="1979322" y="944124"/>
            <a:ext cx="338075" cy="108717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138116" y="728791"/>
            <a:ext cx="104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North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53207" y="1286412"/>
            <a:ext cx="104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East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pattFill prst="pct20">
            <a:fgClr>
              <a:srgbClr val="891006"/>
            </a:fgClr>
            <a:bgClr>
              <a:srgbClr val="7D0D04"/>
            </a:bgClr>
          </a:pattFill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-247650"/>
            <a:ext cx="9144000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Black"/>
                <a:cs typeface="Arial Black"/>
              </a:rPr>
              <a:t>Survey area near Ponca City, OK</a:t>
            </a:r>
            <a:endParaRPr lang="en-US" sz="3200" kern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886902">
            <a:off x="3657600" y="2596407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 Black"/>
                <a:cs typeface="Arial Black"/>
              </a:rPr>
              <a:t>260m</a:t>
            </a:r>
            <a:endParaRPr lang="en-US" sz="2400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n-US" sz="1400" b="1" smtClean="0"/>
              <a:pPr/>
              <a:t>9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7782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Precedent.thmx</Template>
  <TotalTime>0</TotalTime>
  <Words>2399</Words>
  <Application>Microsoft Macintosh PowerPoint</Application>
  <PresentationFormat>On-screen Show (16:9)</PresentationFormat>
  <Paragraphs>610</Paragraphs>
  <Slides>53</Slides>
  <Notes>41</Notes>
  <HiddenSlides>3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Strains generated by different wave modes</vt:lpstr>
      <vt:lpstr>What is recorded by current seismic acquisition?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Mapping wave modes to 6C polarizations</vt:lpstr>
      <vt:lpstr>Estimating the signature of the undesired signal</vt:lpstr>
      <vt:lpstr>Estimating the signature of the undesired signal</vt:lpstr>
      <vt:lpstr>Undesired polarization template</vt:lpstr>
      <vt:lpstr>Undesired polarization template</vt:lpstr>
      <vt:lpstr>Weighting function</vt:lpstr>
      <vt:lpstr>Filtering by 1st polarization vector</vt:lpstr>
      <vt:lpstr>Filtering by 1st polarization vector</vt:lpstr>
      <vt:lpstr>Filtering by 1st polarization vector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2013-06-06T15:50:54Z</dcterms:created>
  <dcterms:modified xsi:type="dcterms:W3CDTF">2014-05-28T16:19:14Z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</Properties>
</file>