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85" r:id="rId2"/>
    <p:sldId id="352" r:id="rId3"/>
    <p:sldId id="329" r:id="rId4"/>
    <p:sldId id="353" r:id="rId5"/>
    <p:sldId id="349" r:id="rId6"/>
    <p:sldId id="346" r:id="rId7"/>
    <p:sldId id="316" r:id="rId8"/>
    <p:sldId id="356" r:id="rId9"/>
    <p:sldId id="343" r:id="rId10"/>
    <p:sldId id="301" r:id="rId11"/>
    <p:sldId id="342" r:id="rId12"/>
    <p:sldId id="265" r:id="rId13"/>
    <p:sldId id="319" r:id="rId14"/>
    <p:sldId id="345" r:id="rId15"/>
    <p:sldId id="306" r:id="rId16"/>
    <p:sldId id="341" r:id="rId17"/>
    <p:sldId id="354" r:id="rId18"/>
    <p:sldId id="355" r:id="rId19"/>
    <p:sldId id="308"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MPA" initials="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08" autoAdjust="0"/>
    <p:restoredTop sz="91023" autoAdjust="0"/>
  </p:normalViewPr>
  <p:slideViewPr>
    <p:cSldViewPr>
      <p:cViewPr varScale="1">
        <p:scale>
          <a:sx n="100" d="100"/>
          <a:sy n="100" d="100"/>
        </p:scale>
        <p:origin x="-1456" y="-1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406"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C6A02-D77F-4D35-883E-E219CB50AF75}" type="datetimeFigureOut">
              <a:rPr lang="en-US" smtClean="0"/>
              <a:t>5/19/15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86242-4744-42C7-B8BA-5AF92DDC9217}" type="slidenum">
              <a:rPr lang="en-US" smtClean="0"/>
              <a:t>‹#›</a:t>
            </a:fld>
            <a:endParaRPr lang="en-US"/>
          </a:p>
        </p:txBody>
      </p:sp>
    </p:spTree>
    <p:extLst>
      <p:ext uri="{BB962C8B-B14F-4D97-AF65-F5344CB8AC3E}">
        <p14:creationId xmlns:p14="http://schemas.microsoft.com/office/powerpoint/2010/main" val="273146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This is my presentation, my research about RTM using the rapid expansion method. You can find it in the</a:t>
            </a:r>
            <a:r>
              <a:rPr lang="en-US" baseline="0" dirty="0" smtClean="0"/>
              <a:t>se pages in the SEP report.</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a:t>
            </a:fld>
            <a:endParaRPr lang="en-US"/>
          </a:p>
        </p:txBody>
      </p:sp>
    </p:spTree>
    <p:extLst>
      <p:ext uri="{BB962C8B-B14F-4D97-AF65-F5344CB8AC3E}">
        <p14:creationId xmlns:p14="http://schemas.microsoft.com/office/powerpoint/2010/main" val="2017430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salt VTI model prepared by the Hess company. The objective is trying to adequately image the reservoir levels visible in the velocity, epsilon and delta, among the fault and the anticline below salt.</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13</a:t>
            </a:fld>
            <a:endParaRPr lang="en-US"/>
          </a:p>
        </p:txBody>
      </p:sp>
    </p:spTree>
    <p:extLst>
      <p:ext uri="{BB962C8B-B14F-4D97-AF65-F5344CB8AC3E}">
        <p14:creationId xmlns:p14="http://schemas.microsoft.com/office/powerpoint/2010/main" val="221216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have to mention that I decimated the data both in the shot and the receiver domain, that accounts for some of the noise in the image.</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14</a:t>
            </a:fld>
            <a:endParaRPr lang="en-US"/>
          </a:p>
        </p:txBody>
      </p:sp>
    </p:spTree>
    <p:extLst>
      <p:ext uri="{BB962C8B-B14F-4D97-AF65-F5344CB8AC3E}">
        <p14:creationId xmlns:p14="http://schemas.microsoft.com/office/powerpoint/2010/main" val="138300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this is not the REM I’m going to talk about, but please make your best and try not to sleep during the presentation.</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2</a:t>
            </a:fld>
            <a:endParaRPr lang="en-US"/>
          </a:p>
        </p:txBody>
      </p:sp>
    </p:spTree>
    <p:extLst>
      <p:ext uri="{BB962C8B-B14F-4D97-AF65-F5344CB8AC3E}">
        <p14:creationId xmlns:p14="http://schemas.microsoft.com/office/powerpoint/2010/main" val="169213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3</a:t>
            </a:fld>
            <a:endParaRPr lang="en-US"/>
          </a:p>
        </p:txBody>
      </p:sp>
    </p:spTree>
    <p:extLst>
      <p:ext uri="{BB962C8B-B14F-4D97-AF65-F5344CB8AC3E}">
        <p14:creationId xmlns:p14="http://schemas.microsoft.com/office/powerpoint/2010/main" val="213751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method</a:t>
            </a:r>
            <a:r>
              <a:rPr lang="en-US" baseline="0" dirty="0" smtClean="0"/>
              <a:t> was first proposed by Tal-</a:t>
            </a:r>
            <a:r>
              <a:rPr lang="en-US" baseline="0" dirty="0" err="1" smtClean="0"/>
              <a:t>Ezer</a:t>
            </a:r>
            <a:r>
              <a:rPr lang="en-US" baseline="0" dirty="0" smtClean="0"/>
              <a:t> in 1987, and improved by </a:t>
            </a:r>
            <a:r>
              <a:rPr lang="en-US" baseline="0" dirty="0" err="1" smtClean="0"/>
              <a:t>Kosloff</a:t>
            </a:r>
            <a:r>
              <a:rPr lang="en-US" baseline="0" dirty="0" smtClean="0"/>
              <a:t> et al. in 1989.</a:t>
            </a:r>
          </a:p>
          <a:p>
            <a:endParaRPr lang="en-US" dirty="0" smtClean="0"/>
          </a:p>
          <a:p>
            <a:r>
              <a:rPr lang="en-US" dirty="0" smtClean="0"/>
              <a:t>Computing solutions for time steps forward and backward,</a:t>
            </a:r>
            <a:r>
              <a:rPr lang="en-US" baseline="0" dirty="0" smtClean="0"/>
              <a:t> we eliminate the terms with the first derivative in time. This expression contains the cosine of an operator, has to be approximated.</a:t>
            </a:r>
          </a:p>
          <a:p>
            <a:r>
              <a:rPr lang="en-US" baseline="0" dirty="0" smtClean="0"/>
              <a:t>We can use a Taylor expansion and then obtain approximations like the 2</a:t>
            </a:r>
            <a:r>
              <a:rPr lang="en-US" baseline="30000" dirty="0" smtClean="0"/>
              <a:t>nd</a:t>
            </a:r>
            <a:r>
              <a:rPr lang="en-US" baseline="0" dirty="0" smtClean="0"/>
              <a:t> and the 4</a:t>
            </a:r>
            <a:r>
              <a:rPr lang="en-US" baseline="30000" dirty="0" smtClean="0"/>
              <a:t>th</a:t>
            </a:r>
            <a:r>
              <a:rPr lang="en-US" baseline="0" dirty="0" smtClean="0"/>
              <a:t> order finite differences, and complaint with the stability condition that corresponds. Another alternative is the rapid expansion method..</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5</a:t>
            </a:fld>
            <a:endParaRPr lang="en-US"/>
          </a:p>
        </p:txBody>
      </p:sp>
    </p:spTree>
    <p:extLst>
      <p:ext uri="{BB962C8B-B14F-4D97-AF65-F5344CB8AC3E}">
        <p14:creationId xmlns:p14="http://schemas.microsoft.com/office/powerpoint/2010/main" val="196452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…where we approximate the cosine term as a series of modified </a:t>
            </a:r>
            <a:r>
              <a:rPr lang="en-US" dirty="0" err="1" smtClean="0"/>
              <a:t>Chebyshev</a:t>
            </a:r>
            <a:r>
              <a:rPr lang="en-US" dirty="0" smtClean="0"/>
              <a:t> polynomials and</a:t>
            </a:r>
            <a:r>
              <a:rPr lang="en-US" baseline="0" dirty="0" smtClean="0"/>
              <a:t> Bessel functions of first kind. Just to clarify, this quantities are the arguments of both the functions and the polynomials. Very important, the number of iterations is controlled by this quantity and ultimately by the highest velocity and the </a:t>
            </a:r>
            <a:r>
              <a:rPr lang="en-US" baseline="0" dirty="0" err="1" smtClean="0"/>
              <a:t>gridsize</a:t>
            </a:r>
            <a:r>
              <a:rPr lang="en-US" baseline="0" dirty="0" smtClean="0"/>
              <a:t> on one hand, and on the other hand is controlled by the time sampling.</a:t>
            </a:r>
            <a:endParaRPr lang="en-US" dirty="0" smtClean="0"/>
          </a:p>
          <a:p>
            <a:endParaRPr lang="en-US" dirty="0" smtClean="0"/>
          </a:p>
          <a:p>
            <a:r>
              <a:rPr lang="en-US" dirty="0" smtClean="0"/>
              <a:t>Just for you to get the feeling</a:t>
            </a:r>
            <a:r>
              <a:rPr lang="en-US" baseline="0" dirty="0" smtClean="0"/>
              <a:t> about the implementation, here it is the expansion of some of the terms of the summation. As far as we keep the number of terms enough as expressed here, we do not have to worry about interpolating to smaller time samplings. Now what about anisotropy?</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6</a:t>
            </a:fld>
            <a:endParaRPr lang="en-US"/>
          </a:p>
        </p:txBody>
      </p:sp>
    </p:spTree>
    <p:extLst>
      <p:ext uri="{BB962C8B-B14F-4D97-AF65-F5344CB8AC3E}">
        <p14:creationId xmlns:p14="http://schemas.microsoft.com/office/powerpoint/2010/main" val="221924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utilize the TTI decoupled equations, fully applicable with</a:t>
            </a:r>
            <a:r>
              <a:rPr lang="en-US" baseline="0" dirty="0" smtClean="0"/>
              <a:t> the </a:t>
            </a:r>
            <a:r>
              <a:rPr lang="en-US" baseline="0" dirty="0" err="1" smtClean="0"/>
              <a:t>pseudospectral</a:t>
            </a:r>
            <a:r>
              <a:rPr lang="en-US" baseline="0" dirty="0" smtClean="0"/>
              <a:t> method… they include the Thomsen parameters </a:t>
            </a:r>
            <a:r>
              <a:rPr lang="en-US" baseline="0" dirty="0" err="1" smtClean="0"/>
              <a:t>eps</a:t>
            </a:r>
            <a:r>
              <a:rPr lang="en-US" baseline="0" dirty="0" smtClean="0"/>
              <a:t> and delta, and the dip field. Now our L2 operator becomes this summation of operators. And of course, we may drop some of them if we use VTI or elliptical anisotropy. Let’s see some numerical results…</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7</a:t>
            </a:fld>
            <a:endParaRPr lang="en-US"/>
          </a:p>
        </p:txBody>
      </p:sp>
    </p:spTree>
    <p:extLst>
      <p:ext uri="{BB962C8B-B14F-4D97-AF65-F5344CB8AC3E}">
        <p14:creationId xmlns:p14="http://schemas.microsoft.com/office/powerpoint/2010/main" val="340284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 model that I utilize. It is known as the Amoco</a:t>
            </a:r>
            <a:r>
              <a:rPr lang="en-US" baseline="0" dirty="0" smtClean="0"/>
              <a:t> 2.5D model, and to my knowledge it is calculated for an SEG talk in 1998, by </a:t>
            </a:r>
            <a:r>
              <a:rPr lang="en-US" baseline="0" dirty="0" err="1" smtClean="0"/>
              <a:t>Jonn</a:t>
            </a:r>
            <a:r>
              <a:rPr lang="en-US" baseline="0" dirty="0" smtClean="0"/>
              <a:t> </a:t>
            </a:r>
            <a:r>
              <a:rPr lang="en-US" baseline="0" dirty="0" err="1" smtClean="0"/>
              <a:t>Etgen</a:t>
            </a:r>
            <a:r>
              <a:rPr lang="en-US" baseline="0" dirty="0" smtClean="0"/>
              <a:t> and others. Intended to make Kirchhoff methods fail. For me it was important to use this model because of the challenging complexity, the strong velocity contrasts, and additionally the unusual time sampling (10 </a:t>
            </a:r>
            <a:r>
              <a:rPr lang="en-US" baseline="0" dirty="0" err="1" smtClean="0"/>
              <a:t>ms</a:t>
            </a:r>
            <a:r>
              <a:rPr lang="en-US" baseline="0" dirty="0" smtClean="0"/>
              <a:t>). We would normally have to interpolate to meet the stability condition, but I let the rapid expansion method to self adjust the number of terms of the series.</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9</a:t>
            </a:fld>
            <a:endParaRPr lang="en-US"/>
          </a:p>
        </p:txBody>
      </p:sp>
    </p:spTree>
    <p:extLst>
      <p:ext uri="{BB962C8B-B14F-4D97-AF65-F5344CB8AC3E}">
        <p14:creationId xmlns:p14="http://schemas.microsoft.com/office/powerpoint/2010/main" val="732019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t>
            </a:r>
            <a:r>
              <a:rPr lang="en-US" dirty="0" err="1" smtClean="0"/>
              <a:t>Marmousi</a:t>
            </a:r>
            <a:r>
              <a:rPr lang="en-US" dirty="0" smtClean="0"/>
              <a:t>, not the conventional one, but the anisotropic</a:t>
            </a:r>
            <a:r>
              <a:rPr lang="en-US" baseline="0" dirty="0" smtClean="0"/>
              <a:t> version prepared by Tariq </a:t>
            </a:r>
            <a:r>
              <a:rPr lang="en-US" baseline="0" dirty="0" err="1" smtClean="0"/>
              <a:t>Alkahlifah</a:t>
            </a:r>
            <a:r>
              <a:rPr lang="en-US" baseline="0" dirty="0" smtClean="0"/>
              <a:t>. This is the velocity and the parameter eta, which we normally use in time migration. For depth migration we can use it instead of epsilon, and set delta to zero.</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11</a:t>
            </a:fld>
            <a:endParaRPr lang="en-US"/>
          </a:p>
        </p:txBody>
      </p:sp>
    </p:spTree>
    <p:extLst>
      <p:ext uri="{BB962C8B-B14F-4D97-AF65-F5344CB8AC3E}">
        <p14:creationId xmlns:p14="http://schemas.microsoft.com/office/powerpoint/2010/main" val="41052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12</a:t>
            </a:fld>
            <a:endParaRPr lang="en-US"/>
          </a:p>
        </p:txBody>
      </p:sp>
    </p:spTree>
    <p:extLst>
      <p:ext uri="{BB962C8B-B14F-4D97-AF65-F5344CB8AC3E}">
        <p14:creationId xmlns:p14="http://schemas.microsoft.com/office/powerpoint/2010/main" val="409230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838200" y="6356350"/>
            <a:ext cx="2743200" cy="365125"/>
          </a:xfrm>
          <a:prstGeom prst="rect">
            <a:avLst/>
          </a:prstGeom>
        </p:spPr>
        <p:txBody>
          <a:bodyPr/>
          <a:lstStyle/>
          <a:p>
            <a:fld id="{E8942A92-48F9-4E75-B4DB-5ACF9D546CCE}" type="datetime1">
              <a:rPr lang="es-MX" smtClean="0"/>
              <a:t>5/19/15</a:t>
            </a:fld>
            <a:endParaRPr lang="en-US"/>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8610600" y="6356350"/>
            <a:ext cx="2743200" cy="365125"/>
          </a:xfrm>
          <a:prstGeom prst="rect">
            <a:avLst/>
          </a:prstGeom>
        </p:spPr>
        <p:txBody>
          <a:bodyPr/>
          <a:lstStyle/>
          <a:p>
            <a:fld id="{8DEF87BF-D974-4BA6-8954-000856103E7A}" type="slidenum">
              <a:rPr lang="en-US" smtClean="0"/>
              <a:t>‹#›</a:t>
            </a:fld>
            <a:endParaRPr lang="en-US"/>
          </a:p>
        </p:txBody>
      </p:sp>
      <p:sp>
        <p:nvSpPr>
          <p:cNvPr id="11" name="Rectangle 10"/>
          <p:cNvSpPr/>
          <p:nvPr userDrawn="1"/>
        </p:nvSpPr>
        <p:spPr>
          <a:xfrm>
            <a:off x="0" y="2"/>
            <a:ext cx="12192000" cy="783769"/>
          </a:xfrm>
          <a:prstGeom prst="rect">
            <a:avLst/>
          </a:prstGeom>
          <a:solidFill>
            <a:srgbClr val="8C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a:spLocks noGrp="1"/>
          </p:cNvSpPr>
          <p:nvPr>
            <p:ph type="title"/>
          </p:nvPr>
        </p:nvSpPr>
        <p:spPr>
          <a:xfrm>
            <a:off x="0" y="2"/>
            <a:ext cx="10515600" cy="783769"/>
          </a:xfrm>
          <a:prstGeom prst="rect">
            <a:avLst/>
          </a:prstGeom>
        </p:spPr>
        <p:txBody>
          <a:bodyPr>
            <a:normAutofit/>
          </a:bodyPr>
          <a:lstStyle>
            <a:lvl1pPr>
              <a:defRPr sz="4000">
                <a:solidFill>
                  <a:schemeClr val="bg1">
                    <a:lumMod val="95000"/>
                  </a:schemeClr>
                </a:solidFill>
                <a:latin typeface="Arial Narrow" panose="020B0606020202030204" pitchFamily="34" charset="0"/>
              </a:defRPr>
            </a:lvl1pPr>
          </a:lstStyle>
          <a:p>
            <a:r>
              <a:rPr lang="en-US" dirty="0" smtClean="0"/>
              <a:t>Click to edit Master title style</a:t>
            </a:r>
            <a:endParaRPr lang="en-US" dirty="0"/>
          </a:p>
        </p:txBody>
      </p:sp>
      <p:sp>
        <p:nvSpPr>
          <p:cNvPr id="13" name="Rectangle 12"/>
          <p:cNvSpPr/>
          <p:nvPr userDrawn="1"/>
        </p:nvSpPr>
        <p:spPr>
          <a:xfrm>
            <a:off x="0" y="6356350"/>
            <a:ext cx="12192000" cy="501650"/>
          </a:xfrm>
          <a:prstGeom prst="rect">
            <a:avLst/>
          </a:prstGeom>
          <a:gradFill flip="none" rotWithShape="1">
            <a:gsLst>
              <a:gs pos="0">
                <a:srgbClr val="8C1515">
                  <a:shade val="30000"/>
                  <a:satMod val="115000"/>
                </a:srgbClr>
              </a:gs>
              <a:gs pos="50000">
                <a:srgbClr val="8C1515">
                  <a:shade val="67500"/>
                  <a:satMod val="115000"/>
                </a:srgbClr>
              </a:gs>
              <a:gs pos="100000">
                <a:srgbClr val="8C151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9153333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82853EA5-C545-4614-9AD2-934DAA5C6CDC}" type="datetime1">
              <a:rPr lang="es-MX" smtClean="0"/>
              <a:t>5/19/15</a:t>
            </a:fld>
            <a:endParaRPr lang="es-MX"/>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lvl1pPr algn="r">
              <a:defRPr sz="2400" b="1">
                <a:solidFill>
                  <a:schemeClr val="bg1"/>
                </a:solidFill>
              </a:defRPr>
            </a:lvl1pPr>
          </a:lstStyle>
          <a:p>
            <a:fld id="{6229F88A-2C8D-4953-835D-D7892639198D}" type="slidenum">
              <a:rPr lang="es-MX" smtClean="0"/>
              <a:pPr/>
              <a:t>‹#›</a:t>
            </a:fld>
            <a:endParaRPr lang="es-MX"/>
          </a:p>
        </p:txBody>
      </p:sp>
    </p:spTree>
    <p:extLst>
      <p:ext uri="{BB962C8B-B14F-4D97-AF65-F5344CB8AC3E}">
        <p14:creationId xmlns:p14="http://schemas.microsoft.com/office/powerpoint/2010/main" val="207509107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838200" y="6356350"/>
            <a:ext cx="2743200" cy="365125"/>
          </a:xfrm>
          <a:prstGeom prst="rect">
            <a:avLst/>
          </a:prstGeom>
        </p:spPr>
        <p:txBody>
          <a:bodyPr/>
          <a:lstStyle/>
          <a:p>
            <a:fld id="{E0E2C2CC-791B-4CE6-A13E-FF623733D880}" type="datetime1">
              <a:rPr lang="es-MX" smtClean="0"/>
              <a:t>5/19/15</a:t>
            </a:fld>
            <a:endParaRPr lang="en-US"/>
          </a:p>
        </p:txBody>
      </p:sp>
      <p:sp>
        <p:nvSpPr>
          <p:cNvPr id="9" name="Footer Placeholder 4"/>
          <p:cNvSpPr>
            <a:spLocks noGrp="1"/>
          </p:cNvSpPr>
          <p:nvPr>
            <p:ph type="ftr" sz="quarter" idx="3"/>
          </p:nvPr>
        </p:nvSpPr>
        <p:spPr>
          <a:xfrm>
            <a:off x="4038600" y="6356350"/>
            <a:ext cx="4114800" cy="365125"/>
          </a:xfrm>
          <a:prstGeom prst="rect">
            <a:avLst/>
          </a:prstGeom>
        </p:spPr>
        <p:txBody>
          <a:bodyPr/>
          <a:lstStyle/>
          <a:p>
            <a:endParaRPr lang="en-US"/>
          </a:p>
        </p:txBody>
      </p:sp>
      <p:sp>
        <p:nvSpPr>
          <p:cNvPr id="10" name="Slide Number Placeholder 5"/>
          <p:cNvSpPr>
            <a:spLocks noGrp="1"/>
          </p:cNvSpPr>
          <p:nvPr>
            <p:ph type="sldNum" sz="quarter" idx="4"/>
          </p:nvPr>
        </p:nvSpPr>
        <p:spPr>
          <a:xfrm>
            <a:off x="8610600" y="6356350"/>
            <a:ext cx="2743200" cy="365125"/>
          </a:xfrm>
          <a:prstGeom prst="rect">
            <a:avLst/>
          </a:prstGeom>
        </p:spPr>
        <p:txBody>
          <a:bodyPr/>
          <a:lstStyle/>
          <a:p>
            <a:fld id="{8DEF87BF-D974-4BA6-8954-000856103E7A}" type="slidenum">
              <a:rPr lang="en-US" smtClean="0"/>
              <a:t>‹#›</a:t>
            </a:fld>
            <a:endParaRPr lang="en-US"/>
          </a:p>
        </p:txBody>
      </p:sp>
      <p:sp>
        <p:nvSpPr>
          <p:cNvPr id="11" name="Rectangle 10"/>
          <p:cNvSpPr/>
          <p:nvPr userDrawn="1"/>
        </p:nvSpPr>
        <p:spPr>
          <a:xfrm>
            <a:off x="0" y="2"/>
            <a:ext cx="12192000" cy="783769"/>
          </a:xfrm>
          <a:prstGeom prst="rect">
            <a:avLst/>
          </a:prstGeom>
          <a:solidFill>
            <a:srgbClr val="8C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0" y="6356350"/>
            <a:ext cx="12192000" cy="501650"/>
          </a:xfrm>
          <a:prstGeom prst="rect">
            <a:avLst/>
          </a:prstGeom>
          <a:gradFill flip="none" rotWithShape="1">
            <a:gsLst>
              <a:gs pos="0">
                <a:srgbClr val="8C1515">
                  <a:shade val="30000"/>
                  <a:satMod val="115000"/>
                </a:srgbClr>
              </a:gs>
              <a:gs pos="50000">
                <a:srgbClr val="8C1515">
                  <a:shade val="67500"/>
                  <a:satMod val="115000"/>
                </a:srgbClr>
              </a:gs>
              <a:gs pos="100000">
                <a:srgbClr val="8C151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16520519"/>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emf"/><Relationship Id="rId3"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emf"/><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39091" y="807096"/>
            <a:ext cx="7111241" cy="3170099"/>
          </a:xfrm>
          <a:prstGeom prst="rect">
            <a:avLst/>
          </a:prstGeom>
          <a:noFill/>
        </p:spPr>
        <p:txBody>
          <a:bodyPr wrap="none" rtlCol="0">
            <a:spAutoFit/>
          </a:bodyPr>
          <a:lstStyle/>
          <a:p>
            <a:pPr algn="ctr">
              <a:lnSpc>
                <a:spcPct val="150000"/>
              </a:lnSpc>
              <a:spcBef>
                <a:spcPts val="600"/>
              </a:spcBef>
              <a:spcAft>
                <a:spcPts val="600"/>
              </a:spcAft>
            </a:pPr>
            <a:r>
              <a:rPr lang="en-US" sz="4000" dirty="0">
                <a:latin typeface="Times New Roman" panose="02020603050405020304" pitchFamily="18" charset="0"/>
                <a:cs typeface="Times New Roman" panose="02020603050405020304" pitchFamily="18" charset="0"/>
              </a:rPr>
              <a:t>Reverse-time migration </a:t>
            </a:r>
          </a:p>
          <a:p>
            <a:pPr algn="ctr">
              <a:lnSpc>
                <a:spcPct val="150000"/>
              </a:lnSpc>
              <a:spcBef>
                <a:spcPts val="600"/>
              </a:spcBef>
              <a:spcAft>
                <a:spcPts val="600"/>
              </a:spcAft>
            </a:pPr>
            <a:r>
              <a:rPr lang="en-US" sz="4000" dirty="0">
                <a:latin typeface="Times New Roman" panose="02020603050405020304" pitchFamily="18" charset="0"/>
                <a:cs typeface="Times New Roman" panose="02020603050405020304" pitchFamily="18" charset="0"/>
              </a:rPr>
              <a:t>using the rapid expansion method</a:t>
            </a:r>
          </a:p>
          <a:p>
            <a:pPr algn="ctr">
              <a:lnSpc>
                <a:spcPct val="150000"/>
              </a:lnSpc>
              <a:spcBef>
                <a:spcPts val="600"/>
              </a:spcBef>
              <a:spcAft>
                <a:spcPts val="600"/>
              </a:spcAft>
            </a:pPr>
            <a:r>
              <a:rPr lang="en-US" sz="4000" dirty="0">
                <a:latin typeface="Times New Roman" panose="02020603050405020304" pitchFamily="18" charset="0"/>
                <a:cs typeface="Times New Roman" panose="02020603050405020304" pitchFamily="18" charset="0"/>
              </a:rPr>
              <a:t>(REM)</a:t>
            </a:r>
          </a:p>
        </p:txBody>
      </p:sp>
      <p:sp>
        <p:nvSpPr>
          <p:cNvPr id="3" name="3 CuadroTexto"/>
          <p:cNvSpPr txBox="1"/>
          <p:nvPr/>
        </p:nvSpPr>
        <p:spPr>
          <a:xfrm>
            <a:off x="7810707" y="5487615"/>
            <a:ext cx="2566729"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Alejandro </a:t>
            </a:r>
            <a:r>
              <a:rPr lang="en-US" sz="2400" dirty="0" err="1">
                <a:latin typeface="Times New Roman" panose="02020603050405020304" pitchFamily="18" charset="0"/>
                <a:cs typeface="Times New Roman" panose="02020603050405020304" pitchFamily="18" charset="0"/>
              </a:rPr>
              <a:t>Cabrales</a:t>
            </a:r>
            <a:endParaRPr lang="en-US" sz="2400" dirty="0">
              <a:latin typeface="Times New Roman" panose="02020603050405020304" pitchFamily="18" charset="0"/>
              <a:cs typeface="Times New Roman" panose="02020603050405020304" pitchFamily="18" charset="0"/>
            </a:endParaRPr>
          </a:p>
        </p:txBody>
      </p:sp>
      <p:sp>
        <p:nvSpPr>
          <p:cNvPr id="5" name="3 CuadroTexto"/>
          <p:cNvSpPr txBox="1"/>
          <p:nvPr/>
        </p:nvSpPr>
        <p:spPr>
          <a:xfrm>
            <a:off x="2530870" y="5487615"/>
            <a:ext cx="1903086" cy="461665"/>
          </a:xfrm>
          <a:prstGeom prst="rect">
            <a:avLst/>
          </a:prstGeom>
          <a:noFill/>
        </p:spPr>
        <p:txBody>
          <a:bodyPr wrap="none" rtlCol="0">
            <a:spAutoFit/>
          </a:bodyPr>
          <a:lstStyle/>
          <a:p>
            <a:pPr algn="ctr"/>
            <a:r>
              <a:rPr lang="en-US" sz="2400">
                <a:latin typeface="Times New Roman" panose="02020603050405020304" pitchFamily="18" charset="0"/>
                <a:cs typeface="Times New Roman" panose="02020603050405020304" pitchFamily="18" charset="0"/>
              </a:rPr>
              <a:t>May </a:t>
            </a:r>
            <a:r>
              <a:rPr lang="en-US" sz="2400" smtClean="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2015</a:t>
            </a:r>
          </a:p>
        </p:txBody>
      </p:sp>
      <p:sp>
        <p:nvSpPr>
          <p:cNvPr id="6" name="3 CuadroTexto"/>
          <p:cNvSpPr txBox="1"/>
          <p:nvPr/>
        </p:nvSpPr>
        <p:spPr>
          <a:xfrm>
            <a:off x="4480771" y="4407496"/>
            <a:ext cx="3239413" cy="523220"/>
          </a:xfrm>
          <a:prstGeom prst="rect">
            <a:avLst/>
          </a:prstGeom>
          <a:noFill/>
        </p:spPr>
        <p:txBody>
          <a:bodyPr wrap="none" rtlCol="0">
            <a:spAutoFit/>
          </a:bodyPr>
          <a:lstStyle/>
          <a:p>
            <a:pPr algn="ctr"/>
            <a:r>
              <a:rPr lang="en-US" sz="2800" b="1" dirty="0">
                <a:latin typeface="Times New Roman" panose="02020603050405020304" pitchFamily="18" charset="0"/>
                <a:cs typeface="Times New Roman" panose="02020603050405020304" pitchFamily="18" charset="0"/>
              </a:rPr>
              <a:t>SEP 158: p. 151-162</a:t>
            </a:r>
          </a:p>
        </p:txBody>
      </p:sp>
    </p:spTree>
    <p:extLst>
      <p:ext uri="{BB962C8B-B14F-4D97-AF65-F5344CB8AC3E}">
        <p14:creationId xmlns:p14="http://schemas.microsoft.com/office/powerpoint/2010/main" val="5557813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1384" y="3451631"/>
            <a:ext cx="11089233" cy="3169915"/>
          </a:xfrm>
          <a:prstGeom prst="rect">
            <a:avLst/>
          </a:prstGeom>
        </p:spPr>
      </p:pic>
      <p:pic>
        <p:nvPicPr>
          <p:cNvPr id="2" name="Picture 1"/>
          <p:cNvPicPr>
            <a:picLocks noChangeAspect="1"/>
          </p:cNvPicPr>
          <p:nvPr/>
        </p:nvPicPr>
        <p:blipFill>
          <a:blip r:embed="rId3"/>
          <a:stretch>
            <a:fillRect/>
          </a:stretch>
        </p:blipFill>
        <p:spPr>
          <a:xfrm>
            <a:off x="551385" y="188640"/>
            <a:ext cx="11089232" cy="3184342"/>
          </a:xfrm>
          <a:prstGeom prst="rect">
            <a:avLst/>
          </a:prstGeom>
        </p:spPr>
      </p:pic>
      <p:sp>
        <p:nvSpPr>
          <p:cNvPr id="5" name="TextBox 4"/>
          <p:cNvSpPr txBox="1"/>
          <p:nvPr/>
        </p:nvSpPr>
        <p:spPr>
          <a:xfrm>
            <a:off x="11208568" y="6381328"/>
            <a:ext cx="504056" cy="400110"/>
          </a:xfrm>
          <a:prstGeom prst="rect">
            <a:avLst/>
          </a:prstGeom>
          <a:noFill/>
        </p:spPr>
        <p:txBody>
          <a:bodyPr wrap="square" rtlCol="0">
            <a:spAutoFit/>
          </a:bodyPr>
          <a:lstStyle/>
          <a:p>
            <a:r>
              <a:rPr lang="en-US" sz="2000" b="1" dirty="0" smtClean="0">
                <a:solidFill>
                  <a:schemeClr val="bg1"/>
                </a:solidFill>
              </a:rPr>
              <a:t>10</a:t>
            </a:r>
            <a:endParaRPr lang="en-US" sz="2000" b="1" dirty="0">
              <a:solidFill>
                <a:schemeClr val="bg1"/>
              </a:solidFill>
            </a:endParaRPr>
          </a:p>
        </p:txBody>
      </p:sp>
    </p:spTree>
    <p:extLst>
      <p:ext uri="{BB962C8B-B14F-4D97-AF65-F5344CB8AC3E}">
        <p14:creationId xmlns:p14="http://schemas.microsoft.com/office/powerpoint/2010/main" val="28428064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5" y="764705"/>
            <a:ext cx="6176153" cy="4977684"/>
          </a:xfrm>
          <a:prstGeom prst="rect">
            <a:avLst/>
          </a:prstGeom>
        </p:spPr>
      </p:pic>
      <p:pic>
        <p:nvPicPr>
          <p:cNvPr id="5" name="Picture 4"/>
          <p:cNvPicPr>
            <a:picLocks noChangeAspect="1"/>
          </p:cNvPicPr>
          <p:nvPr/>
        </p:nvPicPr>
        <p:blipFill>
          <a:blip r:embed="rId4"/>
          <a:stretch>
            <a:fillRect/>
          </a:stretch>
        </p:blipFill>
        <p:spPr>
          <a:xfrm>
            <a:off x="5966238" y="804628"/>
            <a:ext cx="6194476" cy="4937760"/>
          </a:xfrm>
          <a:prstGeom prst="rect">
            <a:avLst/>
          </a:prstGeom>
        </p:spPr>
      </p:pic>
      <p:sp>
        <p:nvSpPr>
          <p:cNvPr id="6" name="TextBox 5"/>
          <p:cNvSpPr txBox="1"/>
          <p:nvPr/>
        </p:nvSpPr>
        <p:spPr>
          <a:xfrm>
            <a:off x="3483796" y="118373"/>
            <a:ext cx="5233613" cy="646331"/>
          </a:xfrm>
          <a:prstGeom prst="rect">
            <a:avLst/>
          </a:prstGeom>
          <a:noFill/>
        </p:spPr>
        <p:txBody>
          <a:bodyPr wrap="non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NUMERICAL RESULTS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136560" y="6381328"/>
            <a:ext cx="576064" cy="400110"/>
          </a:xfrm>
          <a:prstGeom prst="rect">
            <a:avLst/>
          </a:prstGeom>
          <a:noFill/>
        </p:spPr>
        <p:txBody>
          <a:bodyPr wrap="square" rtlCol="0">
            <a:spAutoFit/>
          </a:bodyPr>
          <a:lstStyle/>
          <a:p>
            <a:r>
              <a:rPr lang="en-US" sz="2000" b="1" dirty="0" smtClean="0">
                <a:solidFill>
                  <a:schemeClr val="bg1"/>
                </a:solidFill>
              </a:rPr>
              <a:t>11</a:t>
            </a:r>
            <a:endParaRPr lang="en-US" sz="2000" b="1" dirty="0">
              <a:solidFill>
                <a:schemeClr val="bg1"/>
              </a:solidFill>
            </a:endParaRPr>
          </a:p>
        </p:txBody>
      </p:sp>
    </p:spTree>
    <p:extLst>
      <p:ext uri="{BB962C8B-B14F-4D97-AF65-F5344CB8AC3E}">
        <p14:creationId xmlns:p14="http://schemas.microsoft.com/office/powerpoint/2010/main" val="1150934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961910" y="782810"/>
            <a:ext cx="6254770" cy="5084064"/>
          </a:xfrm>
          <a:prstGeom prst="rect">
            <a:avLst/>
          </a:prstGeom>
        </p:spPr>
      </p:pic>
      <p:pic>
        <p:nvPicPr>
          <p:cNvPr id="7" name="Picture 6"/>
          <p:cNvPicPr>
            <a:picLocks noChangeAspect="1"/>
          </p:cNvPicPr>
          <p:nvPr/>
        </p:nvPicPr>
        <p:blipFill>
          <a:blip r:embed="rId4"/>
          <a:stretch>
            <a:fillRect/>
          </a:stretch>
        </p:blipFill>
        <p:spPr>
          <a:xfrm>
            <a:off x="15244" y="825292"/>
            <a:ext cx="6189128" cy="5084064"/>
          </a:xfrm>
          <a:prstGeom prst="rect">
            <a:avLst/>
          </a:prstGeom>
        </p:spPr>
      </p:pic>
      <p:sp>
        <p:nvSpPr>
          <p:cNvPr id="5" name="TextBox 4"/>
          <p:cNvSpPr txBox="1"/>
          <p:nvPr/>
        </p:nvSpPr>
        <p:spPr>
          <a:xfrm>
            <a:off x="3483796" y="118373"/>
            <a:ext cx="5233613" cy="646331"/>
          </a:xfrm>
          <a:prstGeom prst="rect">
            <a:avLst/>
          </a:prstGeom>
          <a:noFill/>
        </p:spPr>
        <p:txBody>
          <a:bodyPr wrap="non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NUMERICAL RESULTS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136560" y="6381328"/>
            <a:ext cx="576064" cy="400110"/>
          </a:xfrm>
          <a:prstGeom prst="rect">
            <a:avLst/>
          </a:prstGeom>
          <a:noFill/>
        </p:spPr>
        <p:txBody>
          <a:bodyPr wrap="square" rtlCol="0">
            <a:spAutoFit/>
          </a:bodyPr>
          <a:lstStyle/>
          <a:p>
            <a:r>
              <a:rPr lang="en-US" sz="2000" b="1" dirty="0" smtClean="0">
                <a:solidFill>
                  <a:schemeClr val="bg1"/>
                </a:solidFill>
              </a:rPr>
              <a:t>12</a:t>
            </a:r>
            <a:endParaRPr lang="en-US" sz="2000" b="1" dirty="0">
              <a:solidFill>
                <a:schemeClr val="bg1"/>
              </a:solidFill>
            </a:endParaRPr>
          </a:p>
        </p:txBody>
      </p:sp>
    </p:spTree>
    <p:extLst>
      <p:ext uri="{BB962C8B-B14F-4D97-AF65-F5344CB8AC3E}">
        <p14:creationId xmlns:p14="http://schemas.microsoft.com/office/powerpoint/2010/main" val="42372288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31" y="1623614"/>
            <a:ext cx="3972801" cy="3201887"/>
          </a:xfrm>
          <a:prstGeom prst="rect">
            <a:avLst/>
          </a:prstGeom>
        </p:spPr>
      </p:pic>
      <p:pic>
        <p:nvPicPr>
          <p:cNvPr id="7" name="Picture 6"/>
          <p:cNvPicPr>
            <a:picLocks noChangeAspect="1"/>
          </p:cNvPicPr>
          <p:nvPr/>
        </p:nvPicPr>
        <p:blipFill>
          <a:blip r:embed="rId4"/>
          <a:stretch>
            <a:fillRect/>
          </a:stretch>
        </p:blipFill>
        <p:spPr>
          <a:xfrm>
            <a:off x="8199803" y="1623614"/>
            <a:ext cx="4002809" cy="3200400"/>
          </a:xfrm>
          <a:prstGeom prst="rect">
            <a:avLst/>
          </a:prstGeom>
        </p:spPr>
      </p:pic>
      <p:pic>
        <p:nvPicPr>
          <p:cNvPr id="6" name="Picture 5"/>
          <p:cNvPicPr>
            <a:picLocks noChangeAspect="1"/>
          </p:cNvPicPr>
          <p:nvPr/>
        </p:nvPicPr>
        <p:blipFill>
          <a:blip r:embed="rId5"/>
          <a:stretch>
            <a:fillRect/>
          </a:stretch>
        </p:blipFill>
        <p:spPr>
          <a:xfrm>
            <a:off x="4067415" y="1628800"/>
            <a:ext cx="3972801" cy="3200400"/>
          </a:xfrm>
          <a:prstGeom prst="rect">
            <a:avLst/>
          </a:prstGeom>
        </p:spPr>
      </p:pic>
      <p:sp>
        <p:nvSpPr>
          <p:cNvPr id="5" name="TextBox 4"/>
          <p:cNvSpPr txBox="1"/>
          <p:nvPr/>
        </p:nvSpPr>
        <p:spPr>
          <a:xfrm>
            <a:off x="3483796" y="118373"/>
            <a:ext cx="5233613" cy="646331"/>
          </a:xfrm>
          <a:prstGeom prst="rect">
            <a:avLst/>
          </a:prstGeom>
          <a:noFill/>
        </p:spPr>
        <p:txBody>
          <a:bodyPr wrap="non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NUMERICAL RESULTS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136560" y="6381328"/>
            <a:ext cx="576064" cy="400110"/>
          </a:xfrm>
          <a:prstGeom prst="rect">
            <a:avLst/>
          </a:prstGeom>
          <a:noFill/>
        </p:spPr>
        <p:txBody>
          <a:bodyPr wrap="square" rtlCol="0">
            <a:spAutoFit/>
          </a:bodyPr>
          <a:lstStyle/>
          <a:p>
            <a:r>
              <a:rPr lang="en-US" sz="2000" b="1" dirty="0" smtClean="0">
                <a:solidFill>
                  <a:schemeClr val="bg1"/>
                </a:solidFill>
              </a:rPr>
              <a:t>13</a:t>
            </a:r>
            <a:endParaRPr lang="en-US" sz="2000" b="1" dirty="0">
              <a:solidFill>
                <a:schemeClr val="bg1"/>
              </a:solidFill>
            </a:endParaRPr>
          </a:p>
        </p:txBody>
      </p:sp>
    </p:spTree>
    <p:extLst>
      <p:ext uri="{BB962C8B-B14F-4D97-AF65-F5344CB8AC3E}">
        <p14:creationId xmlns:p14="http://schemas.microsoft.com/office/powerpoint/2010/main" val="40686281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67890" y="764704"/>
            <a:ext cx="6168580" cy="5029200"/>
          </a:xfrm>
          <a:prstGeom prst="rect">
            <a:avLst/>
          </a:prstGeom>
        </p:spPr>
      </p:pic>
      <p:pic>
        <p:nvPicPr>
          <p:cNvPr id="5" name="Picture 4"/>
          <p:cNvPicPr>
            <a:picLocks noChangeAspect="1"/>
          </p:cNvPicPr>
          <p:nvPr/>
        </p:nvPicPr>
        <p:blipFill>
          <a:blip r:embed="rId4"/>
          <a:stretch>
            <a:fillRect/>
          </a:stretch>
        </p:blipFill>
        <p:spPr>
          <a:xfrm>
            <a:off x="43113" y="764704"/>
            <a:ext cx="6122339" cy="5029200"/>
          </a:xfrm>
          <a:prstGeom prst="rect">
            <a:avLst/>
          </a:prstGeom>
        </p:spPr>
      </p:pic>
      <p:sp>
        <p:nvSpPr>
          <p:cNvPr id="6" name="TextBox 5"/>
          <p:cNvSpPr txBox="1"/>
          <p:nvPr/>
        </p:nvSpPr>
        <p:spPr>
          <a:xfrm>
            <a:off x="3483796" y="118373"/>
            <a:ext cx="5233613" cy="646331"/>
          </a:xfrm>
          <a:prstGeom prst="rect">
            <a:avLst/>
          </a:prstGeom>
          <a:noFill/>
        </p:spPr>
        <p:txBody>
          <a:bodyPr wrap="non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NUMERICAL RESULTS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136560" y="6381328"/>
            <a:ext cx="576064" cy="400110"/>
          </a:xfrm>
          <a:prstGeom prst="rect">
            <a:avLst/>
          </a:prstGeom>
          <a:noFill/>
        </p:spPr>
        <p:txBody>
          <a:bodyPr wrap="square" rtlCol="0">
            <a:spAutoFit/>
          </a:bodyPr>
          <a:lstStyle/>
          <a:p>
            <a:r>
              <a:rPr lang="en-US" sz="2000" b="1" dirty="0" smtClean="0">
                <a:solidFill>
                  <a:schemeClr val="bg1"/>
                </a:solidFill>
              </a:rPr>
              <a:t>14</a:t>
            </a:r>
            <a:endParaRPr lang="en-US" sz="2000" b="1" dirty="0">
              <a:solidFill>
                <a:schemeClr val="bg1"/>
              </a:solidFill>
            </a:endParaRPr>
          </a:p>
        </p:txBody>
      </p:sp>
    </p:spTree>
    <p:extLst>
      <p:ext uri="{BB962C8B-B14F-4D97-AF65-F5344CB8AC3E}">
        <p14:creationId xmlns:p14="http://schemas.microsoft.com/office/powerpoint/2010/main" val="20650413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p:cNvSpPr txBox="1"/>
          <p:nvPr/>
        </p:nvSpPr>
        <p:spPr>
          <a:xfrm>
            <a:off x="944082" y="1057843"/>
            <a:ext cx="10297144" cy="4401204"/>
          </a:xfrm>
          <a:prstGeom prst="rect">
            <a:avLst/>
          </a:prstGeom>
          <a:noFill/>
        </p:spPr>
        <p:txBody>
          <a:bodyPr wrap="square" rtlCol="0">
            <a:spAutoFit/>
          </a:bodyPr>
          <a:lstStyle/>
          <a:p>
            <a:pPr marL="342900" indent="-342900" algn="just">
              <a:lnSpc>
                <a:spcPct val="150000"/>
              </a:lnSpc>
              <a:spcBef>
                <a:spcPts val="600"/>
              </a:spcBef>
              <a:spcAft>
                <a:spcPts val="6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RTM using the REM in 2-D synthetic models yielded </a:t>
            </a:r>
            <a:r>
              <a:rPr lang="en-US" sz="2400" dirty="0">
                <a:latin typeface="Times New Roman" panose="02020603050405020304" pitchFamily="18" charset="0"/>
                <a:cs typeface="Times New Roman" panose="02020603050405020304" pitchFamily="18" charset="0"/>
              </a:rPr>
              <a:t>good </a:t>
            </a:r>
            <a:r>
              <a:rPr lang="en-US" sz="2400" dirty="0" smtClean="0">
                <a:latin typeface="Times New Roman" panose="02020603050405020304" pitchFamily="18" charset="0"/>
                <a:cs typeface="Times New Roman" panose="02020603050405020304" pitchFamily="18" charset="0"/>
              </a:rPr>
              <a:t>results, </a:t>
            </a:r>
            <a:r>
              <a:rPr lang="en-US" sz="2400" dirty="0">
                <a:latin typeface="Times New Roman" panose="02020603050405020304" pitchFamily="18" charset="0"/>
                <a:cs typeface="Times New Roman" panose="02020603050405020304" pitchFamily="18" charset="0"/>
              </a:rPr>
              <a:t>regardless of the time sampling of the </a:t>
            </a:r>
            <a:r>
              <a:rPr lang="en-US" sz="2400" dirty="0" smtClean="0">
                <a:latin typeface="Times New Roman" panose="02020603050405020304" pitchFamily="18" charset="0"/>
                <a:cs typeface="Times New Roman" panose="02020603050405020304" pitchFamily="18" charset="0"/>
              </a:rPr>
              <a:t>data. Original time samplings were used. Tapering and random boundary conditions were used in the numerical tests.</a:t>
            </a:r>
          </a:p>
          <a:p>
            <a:pPr marL="342900" indent="-342900" algn="just">
              <a:lnSpc>
                <a:spcPct val="150000"/>
              </a:lnSpc>
              <a:spcBef>
                <a:spcPts val="600"/>
              </a:spcBef>
              <a:spcAft>
                <a:spcPts val="6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anisotropic solution can be easily incorporated when we implement the REM using the </a:t>
            </a:r>
            <a:r>
              <a:rPr lang="en-US" sz="2400" dirty="0" err="1" smtClean="0">
                <a:latin typeface="Times New Roman" panose="02020603050405020304" pitchFamily="18" charset="0"/>
                <a:cs typeface="Times New Roman" panose="02020603050405020304" pitchFamily="18" charset="0"/>
              </a:rPr>
              <a:t>pseudospectral</a:t>
            </a:r>
            <a:r>
              <a:rPr lang="en-US" sz="2400" dirty="0" smtClean="0">
                <a:latin typeface="Times New Roman" panose="02020603050405020304" pitchFamily="18" charset="0"/>
                <a:cs typeface="Times New Roman" panose="02020603050405020304" pitchFamily="18" charset="0"/>
              </a:rPr>
              <a:t> approach to apply the Laplacian.</a:t>
            </a:r>
          </a:p>
          <a:p>
            <a:pPr marL="342900" indent="-342900" algn="just">
              <a:lnSpc>
                <a:spcPct val="150000"/>
              </a:lnSpc>
              <a:spcBef>
                <a:spcPts val="600"/>
              </a:spcBef>
              <a:spcAft>
                <a:spcPts val="6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Benchmarking against high-order FD approximations is required!</a:t>
            </a:r>
          </a:p>
          <a:p>
            <a:pPr marL="342900" indent="-342900" algn="just">
              <a:lnSpc>
                <a:spcPct val="150000"/>
              </a:lnSpc>
              <a:spcBef>
                <a:spcPts val="600"/>
              </a:spcBef>
              <a:spcAft>
                <a:spcPts val="6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Move to 3-D quickly.</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315504" y="118373"/>
            <a:ext cx="3570208" cy="646331"/>
          </a:xfrm>
          <a:prstGeom prst="rect">
            <a:avLst/>
          </a:prstGeom>
          <a:noFill/>
        </p:spPr>
        <p:txBody>
          <a:bodyPr wrap="non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CONCLUSIONS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136560" y="6381328"/>
            <a:ext cx="576064" cy="400110"/>
          </a:xfrm>
          <a:prstGeom prst="rect">
            <a:avLst/>
          </a:prstGeom>
          <a:noFill/>
        </p:spPr>
        <p:txBody>
          <a:bodyPr wrap="square" rtlCol="0">
            <a:spAutoFit/>
          </a:bodyPr>
          <a:lstStyle/>
          <a:p>
            <a:r>
              <a:rPr lang="en-US" sz="2000" b="1" dirty="0" smtClean="0">
                <a:solidFill>
                  <a:schemeClr val="bg1"/>
                </a:solidFill>
              </a:rPr>
              <a:t>15</a:t>
            </a:r>
            <a:endParaRPr lang="en-US" sz="2000" b="1" dirty="0">
              <a:solidFill>
                <a:schemeClr val="bg1"/>
              </a:solidFill>
            </a:endParaRPr>
          </a:p>
        </p:txBody>
      </p:sp>
      <p:sp>
        <p:nvSpPr>
          <p:cNvPr id="6" name="3 CuadroTexto"/>
          <p:cNvSpPr txBox="1"/>
          <p:nvPr/>
        </p:nvSpPr>
        <p:spPr>
          <a:xfrm>
            <a:off x="911424" y="5549751"/>
            <a:ext cx="6984776" cy="615553"/>
          </a:xfrm>
          <a:prstGeom prst="rect">
            <a:avLst/>
          </a:prstGeom>
          <a:noFill/>
        </p:spPr>
        <p:txBody>
          <a:bodyPr wrap="square" rtlCol="0">
            <a:spAutoFit/>
          </a:bodyPr>
          <a:lstStyle/>
          <a:p>
            <a:pPr marL="342900" indent="-342900" algn="just">
              <a:lnSpc>
                <a:spcPct val="150000"/>
              </a:lnSpc>
              <a:spcBef>
                <a:spcPts val="600"/>
              </a:spcBef>
              <a:spcAft>
                <a:spcPts val="6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Finite differences instead of </a:t>
            </a:r>
            <a:r>
              <a:rPr lang="en-US" sz="2400" dirty="0" err="1" smtClean="0">
                <a:latin typeface="Times New Roman" panose="02020603050405020304" pitchFamily="18" charset="0"/>
                <a:cs typeface="Times New Roman" panose="02020603050405020304" pitchFamily="18" charset="0"/>
              </a:rPr>
              <a:t>pseudospectral</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378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p:cNvSpPr txBox="1"/>
          <p:nvPr/>
        </p:nvSpPr>
        <p:spPr>
          <a:xfrm>
            <a:off x="1271464" y="1561202"/>
            <a:ext cx="10297144" cy="3233962"/>
          </a:xfrm>
          <a:prstGeom prst="rect">
            <a:avLst/>
          </a:prstGeom>
          <a:noFill/>
        </p:spPr>
        <p:txBody>
          <a:bodyPr wrap="square" rtlCol="0">
            <a:spAutoFit/>
          </a:bodyPr>
          <a:lstStyle/>
          <a:p>
            <a:pPr marL="342900" indent="-342900" algn="just">
              <a:lnSpc>
                <a:spcPct val="114000"/>
              </a:lnSpc>
              <a:spcBef>
                <a:spcPts val="600"/>
              </a:spcBef>
              <a:spcAft>
                <a:spcPts val="6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the SEP crew and sponsors.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114000"/>
              </a:lnSpc>
              <a:spcBef>
                <a:spcPts val="600"/>
              </a:spcBef>
              <a:spcAft>
                <a:spcPts val="6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Special thanks to </a:t>
            </a:r>
            <a:r>
              <a:rPr lang="en-US" sz="2400" dirty="0" err="1">
                <a:latin typeface="Times New Roman" panose="02020603050405020304" pitchFamily="18" charset="0"/>
                <a:cs typeface="Times New Roman" panose="02020603050405020304" pitchFamily="18" charset="0"/>
              </a:rPr>
              <a:t>Petroleos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Mexicanos</a:t>
            </a:r>
            <a:r>
              <a:rPr lang="en-US" sz="2400" dirty="0">
                <a:latin typeface="Times New Roman" panose="02020603050405020304" pitchFamily="18" charset="0"/>
                <a:cs typeface="Times New Roman" panose="02020603050405020304" pitchFamily="18" charset="0"/>
              </a:rPr>
              <a:t>, for the </a:t>
            </a:r>
            <a:r>
              <a:rPr lang="en-US" sz="2400" dirty="0" smtClean="0">
                <a:latin typeface="Times New Roman" panose="02020603050405020304" pitchFamily="18" charset="0"/>
                <a:cs typeface="Times New Roman" panose="02020603050405020304" pitchFamily="18" charset="0"/>
              </a:rPr>
              <a:t>financial </a:t>
            </a:r>
            <a:r>
              <a:rPr lang="en-US" sz="2400" dirty="0">
                <a:latin typeface="Times New Roman" panose="02020603050405020304" pitchFamily="18" charset="0"/>
                <a:cs typeface="Times New Roman" panose="02020603050405020304" pitchFamily="18" charset="0"/>
              </a:rPr>
              <a:t>support.</a:t>
            </a:r>
          </a:p>
          <a:p>
            <a:pPr marL="342900" indent="-342900" algn="just">
              <a:lnSpc>
                <a:spcPct val="114000"/>
              </a:lnSpc>
              <a:spcBef>
                <a:spcPts val="600"/>
              </a:spcBef>
              <a:spcAft>
                <a:spcPts val="6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Tariq </a:t>
            </a:r>
            <a:r>
              <a:rPr lang="en-US" sz="2400" dirty="0" err="1" smtClean="0">
                <a:latin typeface="Times New Roman" panose="02020603050405020304" pitchFamily="18" charset="0"/>
                <a:cs typeface="Times New Roman" panose="02020603050405020304" pitchFamily="18" charset="0"/>
              </a:rPr>
              <a:t>Alkhalifah</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clarifications about his </a:t>
            </a:r>
            <a:r>
              <a:rPr lang="en-US" sz="2400">
                <a:latin typeface="Times New Roman" panose="02020603050405020304" pitchFamily="18" charset="0"/>
                <a:cs typeface="Times New Roman" panose="02020603050405020304" pitchFamily="18" charset="0"/>
              </a:rPr>
              <a:t>anisotropic </a:t>
            </a:r>
            <a:r>
              <a:rPr lang="en-US" sz="2400" dirty="0" err="1" smtClean="0">
                <a:latin typeface="Times New Roman" panose="02020603050405020304" pitchFamily="18" charset="0"/>
                <a:cs typeface="Times New Roman" panose="02020603050405020304" pitchFamily="18" charset="0"/>
              </a:rPr>
              <a:t>Marmousi</a:t>
            </a:r>
            <a:r>
              <a:rPr lang="en-US" sz="2400" dirty="0">
                <a:latin typeface="Times New Roman" panose="02020603050405020304" pitchFamily="18" charset="0"/>
                <a:cs typeface="Times New Roman" panose="02020603050405020304" pitchFamily="18" charset="0"/>
              </a:rPr>
              <a:t>.</a:t>
            </a:r>
          </a:p>
          <a:p>
            <a:pPr marL="342900" indent="-342900" algn="just">
              <a:lnSpc>
                <a:spcPct val="114000"/>
              </a:lnSpc>
              <a:spcBef>
                <a:spcPts val="600"/>
              </a:spcBef>
              <a:spcAft>
                <a:spcPts val="6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Kurt </a:t>
            </a:r>
            <a:r>
              <a:rPr lang="en-US" sz="2400" dirty="0" err="1">
                <a:latin typeface="Times New Roman" panose="02020603050405020304" pitchFamily="18" charset="0"/>
                <a:cs typeface="Times New Roman" panose="02020603050405020304" pitchFamily="18" charset="0"/>
              </a:rPr>
              <a:t>Marfurt</a:t>
            </a:r>
            <a:r>
              <a:rPr lang="en-US" sz="2400" dirty="0">
                <a:latin typeface="Times New Roman" panose="02020603050405020304" pitchFamily="18" charset="0"/>
                <a:cs typeface="Times New Roman" panose="02020603050405020304" pitchFamily="18" charset="0"/>
              </a:rPr>
              <a:t> and the AASPI crew, for their support during the first steps in this project.</a:t>
            </a:r>
          </a:p>
          <a:p>
            <a:pPr marL="342900" indent="-342900" algn="just">
              <a:lnSpc>
                <a:spcPct val="114000"/>
              </a:lnSpc>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Special thanks to </a:t>
            </a:r>
            <a:r>
              <a:rPr lang="en-US" sz="2400" dirty="0" err="1">
                <a:latin typeface="Times New Roman" panose="02020603050405020304" pitchFamily="18" charset="0"/>
                <a:cs typeface="Times New Roman" panose="02020603050405020304" pitchFamily="18" charset="0"/>
              </a:rPr>
              <a:t>Kaixi</a:t>
            </a:r>
            <a:r>
              <a:rPr lang="en-US" sz="2400" dirty="0">
                <a:latin typeface="Times New Roman" panose="02020603050405020304" pitchFamily="18" charset="0"/>
                <a:cs typeface="Times New Roman" panose="02020603050405020304" pitchFamily="18" charset="0"/>
              </a:rPr>
              <a:t> and Musa, for the corrections in my SEP report.</a:t>
            </a:r>
          </a:p>
        </p:txBody>
      </p:sp>
      <p:sp>
        <p:nvSpPr>
          <p:cNvPr id="4" name="TextBox 3"/>
          <p:cNvSpPr txBox="1"/>
          <p:nvPr/>
        </p:nvSpPr>
        <p:spPr>
          <a:xfrm>
            <a:off x="3289583" y="118373"/>
            <a:ext cx="5622052" cy="646331"/>
          </a:xfrm>
          <a:prstGeom prst="rect">
            <a:avLst/>
          </a:prstGeom>
          <a:noFill/>
        </p:spPr>
        <p:txBody>
          <a:bodyPr wrap="non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ACKNOWLEDGEMENTS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136560" y="6381328"/>
            <a:ext cx="576064" cy="400110"/>
          </a:xfrm>
          <a:prstGeom prst="rect">
            <a:avLst/>
          </a:prstGeom>
          <a:noFill/>
        </p:spPr>
        <p:txBody>
          <a:bodyPr wrap="square" rtlCol="0">
            <a:spAutoFit/>
          </a:bodyPr>
          <a:lstStyle/>
          <a:p>
            <a:r>
              <a:rPr lang="en-US" sz="2000" b="1" dirty="0" smtClean="0">
                <a:solidFill>
                  <a:schemeClr val="bg1"/>
                </a:solidFill>
              </a:rPr>
              <a:t>16</a:t>
            </a:r>
            <a:endParaRPr lang="en-US" sz="2000" b="1" dirty="0">
              <a:solidFill>
                <a:schemeClr val="bg1"/>
              </a:solidFill>
            </a:endParaRPr>
          </a:p>
        </p:txBody>
      </p:sp>
    </p:spTree>
    <p:extLst>
      <p:ext uri="{BB962C8B-B14F-4D97-AF65-F5344CB8AC3E}">
        <p14:creationId xmlns:p14="http://schemas.microsoft.com/office/powerpoint/2010/main" val="28361117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408" y="1556792"/>
            <a:ext cx="5724128" cy="4293096"/>
          </a:xfrm>
          <a:prstGeom prst="rect">
            <a:avLst/>
          </a:prstGeom>
        </p:spPr>
      </p:pic>
      <p:sp>
        <p:nvSpPr>
          <p:cNvPr id="3" name="Cloud Callout 2"/>
          <p:cNvSpPr/>
          <p:nvPr/>
        </p:nvSpPr>
        <p:spPr>
          <a:xfrm>
            <a:off x="6600056" y="1196752"/>
            <a:ext cx="4536504" cy="1872208"/>
          </a:xfrm>
          <a:prstGeom prst="cloudCallout">
            <a:avLst>
              <a:gd name="adj1" fmla="val -85130"/>
              <a:gd name="adj2" fmla="val 4128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Are you done, Daddy…?</a:t>
            </a:r>
            <a:endParaRPr lang="en-US" sz="3200" dirty="0"/>
          </a:p>
        </p:txBody>
      </p:sp>
      <p:sp>
        <p:nvSpPr>
          <p:cNvPr id="4" name="TextBox 3"/>
          <p:cNvSpPr txBox="1"/>
          <p:nvPr/>
        </p:nvSpPr>
        <p:spPr>
          <a:xfrm>
            <a:off x="4546339" y="118373"/>
            <a:ext cx="3108544" cy="646331"/>
          </a:xfrm>
          <a:prstGeom prst="rect">
            <a:avLst/>
          </a:prstGeom>
          <a:noFill/>
        </p:spPr>
        <p:txBody>
          <a:bodyPr wrap="non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QUESTIONS?</a:t>
            </a:r>
            <a:endParaRPr 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0529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6806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3 CuadroTexto"/>
          <p:cNvSpPr txBox="1"/>
          <p:nvPr/>
        </p:nvSpPr>
        <p:spPr>
          <a:xfrm>
            <a:off x="2287926" y="1332178"/>
            <a:ext cx="7624499" cy="4257063"/>
          </a:xfrm>
          <a:prstGeom prst="rect">
            <a:avLst/>
          </a:prstGeom>
          <a:noFill/>
        </p:spPr>
        <p:txBody>
          <a:bodyPr wrap="square" rtlCol="0">
            <a:spAutoFit/>
          </a:bodyPr>
          <a:lstStyle/>
          <a:p>
            <a:pPr marL="342900" indent="-342900" algn="just">
              <a:lnSpc>
                <a:spcPct val="114000"/>
              </a:lnSpc>
              <a:spcBef>
                <a:spcPts val="600"/>
              </a:spcBef>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Benchmark the REM with high-order FD.</a:t>
            </a:r>
          </a:p>
          <a:p>
            <a:pPr marL="342900" indent="-342900" algn="just">
              <a:lnSpc>
                <a:spcPct val="114000"/>
              </a:lnSpc>
              <a:spcBef>
                <a:spcPts val="600"/>
              </a:spcBef>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Finer time sampling vs. number of expansion terms.</a:t>
            </a:r>
          </a:p>
          <a:p>
            <a:pPr marL="342900" indent="-342900" algn="just">
              <a:lnSpc>
                <a:spcPct val="114000"/>
              </a:lnSpc>
              <a:spcBef>
                <a:spcPts val="600"/>
              </a:spcBef>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Test </a:t>
            </a:r>
            <a:r>
              <a:rPr lang="en-US" sz="2200" dirty="0" err="1">
                <a:latin typeface="Times New Roman" panose="02020603050405020304" pitchFamily="18" charset="0"/>
                <a:cs typeface="Times New Roman" panose="02020603050405020304" pitchFamily="18" charset="0"/>
              </a:rPr>
              <a:t>Poynting</a:t>
            </a:r>
            <a:r>
              <a:rPr lang="en-US" sz="2200" dirty="0">
                <a:latin typeface="Times New Roman" panose="02020603050405020304" pitchFamily="18" charset="0"/>
                <a:cs typeface="Times New Roman" panose="02020603050405020304" pitchFamily="18" charset="0"/>
              </a:rPr>
              <a:t> vectors to ameliorate low-wavenumber shadows.</a:t>
            </a:r>
          </a:p>
          <a:p>
            <a:pPr marL="342900" indent="-342900" algn="just">
              <a:lnSpc>
                <a:spcPct val="114000"/>
              </a:lnSpc>
              <a:spcBef>
                <a:spcPts val="600"/>
              </a:spcBef>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Finite differences vs. </a:t>
            </a:r>
            <a:r>
              <a:rPr lang="en-US" sz="2200" dirty="0" err="1">
                <a:latin typeface="Times New Roman" panose="02020603050405020304" pitchFamily="18" charset="0"/>
                <a:cs typeface="Times New Roman" panose="02020603050405020304" pitchFamily="18" charset="0"/>
              </a:rPr>
              <a:t>pseudospectral</a:t>
            </a:r>
            <a:r>
              <a:rPr lang="en-US" sz="2200" dirty="0">
                <a:latin typeface="Times New Roman" panose="02020603050405020304" pitchFamily="18" charset="0"/>
                <a:cs typeface="Times New Roman" panose="02020603050405020304" pitchFamily="18" charset="0"/>
              </a:rPr>
              <a:t>.</a:t>
            </a:r>
          </a:p>
          <a:p>
            <a:pPr marL="342900" indent="-342900" algn="just">
              <a:lnSpc>
                <a:spcPct val="114000"/>
              </a:lnSpc>
              <a:spcBef>
                <a:spcPts val="600"/>
              </a:spcBef>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Source signature estimation from data.</a:t>
            </a:r>
          </a:p>
          <a:p>
            <a:pPr marL="342900" indent="-342900" algn="just">
              <a:lnSpc>
                <a:spcPct val="114000"/>
              </a:lnSpc>
              <a:spcBef>
                <a:spcPts val="600"/>
              </a:spcBef>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Produce angle gathers.</a:t>
            </a:r>
          </a:p>
          <a:p>
            <a:pPr marL="342900" indent="-342900" algn="just">
              <a:lnSpc>
                <a:spcPct val="114000"/>
              </a:lnSpc>
              <a:spcBef>
                <a:spcPts val="600"/>
              </a:spcBef>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Explore the </a:t>
            </a:r>
            <a:r>
              <a:rPr lang="en-US" sz="2200" dirty="0" err="1">
                <a:latin typeface="Times New Roman" panose="02020603050405020304" pitchFamily="18" charset="0"/>
                <a:cs typeface="Times New Roman" panose="02020603050405020304" pitchFamily="18" charset="0"/>
              </a:rPr>
              <a:t>symplectic</a:t>
            </a:r>
            <a:r>
              <a:rPr lang="en-US" sz="2200" dirty="0">
                <a:latin typeface="Times New Roman" panose="02020603050405020304" pitchFamily="18" charset="0"/>
                <a:cs typeface="Times New Roman" panose="02020603050405020304" pitchFamily="18" charset="0"/>
              </a:rPr>
              <a:t> scheme in REM (Araujo et al., 2014).</a:t>
            </a:r>
          </a:p>
          <a:p>
            <a:pPr marL="342900" indent="-342900" algn="just">
              <a:lnSpc>
                <a:spcPct val="114000"/>
              </a:lnSpc>
              <a:spcBef>
                <a:spcPts val="600"/>
              </a:spcBef>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Implement the 3-D solution.</a:t>
            </a:r>
          </a:p>
        </p:txBody>
      </p:sp>
      <p:sp>
        <p:nvSpPr>
          <p:cNvPr id="4" name="TextBox 3"/>
          <p:cNvSpPr txBox="1"/>
          <p:nvPr/>
        </p:nvSpPr>
        <p:spPr>
          <a:xfrm>
            <a:off x="4249140" y="118373"/>
            <a:ext cx="3702938" cy="646331"/>
          </a:xfrm>
          <a:prstGeom prst="rect">
            <a:avLst/>
          </a:prstGeom>
          <a:noFill/>
        </p:spPr>
        <p:txBody>
          <a:bodyPr wrap="non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FUTURE WORK</a:t>
            </a:r>
            <a:endParaRPr 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464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844" y="1204752"/>
            <a:ext cx="8136904" cy="4569817"/>
          </a:xfrm>
          <a:prstGeom prst="rect">
            <a:avLst/>
          </a:prstGeom>
        </p:spPr>
      </p:pic>
      <p:sp>
        <p:nvSpPr>
          <p:cNvPr id="6" name="TextBox 5"/>
          <p:cNvSpPr txBox="1"/>
          <p:nvPr/>
        </p:nvSpPr>
        <p:spPr>
          <a:xfrm>
            <a:off x="2575599" y="118373"/>
            <a:ext cx="7050008" cy="646331"/>
          </a:xfrm>
          <a:prstGeom prst="rect">
            <a:avLst/>
          </a:prstGeom>
          <a:noFill/>
        </p:spPr>
        <p:txBody>
          <a:bodyPr wrap="non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REM? PLEASE DO NOT SLEEP!</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24592" y="6381328"/>
            <a:ext cx="288032" cy="400110"/>
          </a:xfrm>
          <a:prstGeom prst="rect">
            <a:avLst/>
          </a:prstGeom>
          <a:noFill/>
        </p:spPr>
        <p:txBody>
          <a:bodyPr wrap="square" rtlCol="0">
            <a:spAutoFit/>
          </a:bodyPr>
          <a:lstStyle/>
          <a:p>
            <a:r>
              <a:rPr lang="en-US" sz="2000" b="1" dirty="0" smtClean="0">
                <a:solidFill>
                  <a:schemeClr val="bg1"/>
                </a:solidFill>
              </a:rPr>
              <a:t>2</a:t>
            </a:r>
            <a:endParaRPr lang="en-US" sz="2000" b="1" dirty="0">
              <a:solidFill>
                <a:schemeClr val="bg1"/>
              </a:solidFill>
            </a:endParaRPr>
          </a:p>
        </p:txBody>
      </p:sp>
    </p:spTree>
    <p:extLst>
      <p:ext uri="{BB962C8B-B14F-4D97-AF65-F5344CB8AC3E}">
        <p14:creationId xmlns:p14="http://schemas.microsoft.com/office/powerpoint/2010/main" val="26589185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43872" y="118373"/>
            <a:ext cx="2313454" cy="646331"/>
          </a:xfrm>
          <a:prstGeom prst="rect">
            <a:avLst/>
          </a:prstGeom>
          <a:noFill/>
        </p:spPr>
        <p:txBody>
          <a:bodyPr wrap="non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OUTLINE</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4" name="2 CuadroTexto"/>
          <p:cNvSpPr txBox="1"/>
          <p:nvPr/>
        </p:nvSpPr>
        <p:spPr>
          <a:xfrm>
            <a:off x="3287688" y="1422062"/>
            <a:ext cx="5616624" cy="3447098"/>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Motivation</a:t>
            </a:r>
          </a:p>
          <a:p>
            <a:pPr marL="342900" indent="-342900" algn="just">
              <a:spcBef>
                <a:spcPts val="60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Reverse-time migration and REM</a:t>
            </a:r>
          </a:p>
          <a:p>
            <a:pPr marL="342900" indent="-342900" algn="just">
              <a:spcBef>
                <a:spcPts val="60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Anisotropy </a:t>
            </a:r>
            <a:r>
              <a:rPr lang="en-US" sz="2800" dirty="0" smtClean="0">
                <a:latin typeface="Times New Roman" panose="02020603050405020304" pitchFamily="18" charset="0"/>
                <a:cs typeface="Times New Roman" panose="02020603050405020304" pitchFamily="18" charset="0"/>
              </a:rPr>
              <a:t>and </a:t>
            </a:r>
            <a:r>
              <a:rPr lang="en-US" sz="2800" dirty="0">
                <a:latin typeface="Times New Roman" panose="02020603050405020304" pitchFamily="18" charset="0"/>
                <a:cs typeface="Times New Roman" panose="02020603050405020304" pitchFamily="18" charset="0"/>
              </a:rPr>
              <a:t>REM</a:t>
            </a:r>
          </a:p>
          <a:p>
            <a:pPr marL="342900" indent="-342900" algn="just">
              <a:spcBef>
                <a:spcPts val="600"/>
              </a:spcBef>
              <a:spcAft>
                <a:spcPts val="600"/>
              </a:spcAf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Numerical </a:t>
            </a:r>
            <a:r>
              <a:rPr lang="en-US" sz="2800" dirty="0">
                <a:latin typeface="Times New Roman" panose="02020603050405020304" pitchFamily="18" charset="0"/>
                <a:cs typeface="Times New Roman" panose="02020603050405020304" pitchFamily="18" charset="0"/>
              </a:rPr>
              <a:t>examples</a:t>
            </a:r>
          </a:p>
          <a:p>
            <a:pPr marL="342900" indent="-342900" algn="just">
              <a:spcBef>
                <a:spcPts val="60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Conclusions</a:t>
            </a:r>
          </a:p>
          <a:p>
            <a:pPr marL="342900" indent="-342900" algn="just">
              <a:spcBef>
                <a:spcPts val="600"/>
              </a:spcBef>
              <a:spcAft>
                <a:spcPts val="600"/>
              </a:spcAf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Acknowledgements</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424592" y="6381328"/>
            <a:ext cx="288032" cy="400110"/>
          </a:xfrm>
          <a:prstGeom prst="rect">
            <a:avLst/>
          </a:prstGeom>
          <a:noFill/>
        </p:spPr>
        <p:txBody>
          <a:bodyPr wrap="square" rtlCol="0">
            <a:spAutoFit/>
          </a:bodyPr>
          <a:lstStyle/>
          <a:p>
            <a:r>
              <a:rPr lang="en-US" sz="2000" b="1" dirty="0" smtClean="0">
                <a:solidFill>
                  <a:schemeClr val="bg1"/>
                </a:solidFill>
              </a:rPr>
              <a:t>3</a:t>
            </a:r>
            <a:endParaRPr lang="en-US" sz="2000" b="1" dirty="0">
              <a:solidFill>
                <a:schemeClr val="bg1"/>
              </a:solidFill>
            </a:endParaRPr>
          </a:p>
        </p:txBody>
      </p:sp>
    </p:spTree>
    <p:extLst>
      <p:ext uri="{BB962C8B-B14F-4D97-AF65-F5344CB8AC3E}">
        <p14:creationId xmlns:p14="http://schemas.microsoft.com/office/powerpoint/2010/main" val="14123758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79376" y="782702"/>
            <a:ext cx="11233248" cy="2862322"/>
          </a:xfrm>
          <a:prstGeom prst="rect">
            <a:avLst/>
          </a:prstGeom>
          <a:noFill/>
        </p:spPr>
        <p:txBody>
          <a:bodyPr wrap="square" rtlCol="0">
            <a:spAutoFit/>
          </a:bodyPr>
          <a:lstStyle/>
          <a:p>
            <a:pPr algn="just">
              <a:lnSpc>
                <a:spcPct val="150000"/>
              </a:lnSpc>
              <a:spcBef>
                <a:spcPts val="600"/>
              </a:spcBef>
              <a:spcAft>
                <a:spcPts val="600"/>
              </a:spcAft>
            </a:pPr>
            <a:r>
              <a:rPr lang="en-US" sz="2400" dirty="0" smtClean="0">
                <a:latin typeface="Times New Roman" panose="02020603050405020304" pitchFamily="18" charset="0"/>
                <a:cs typeface="Times New Roman" panose="02020603050405020304" pitchFamily="18" charset="0"/>
              </a:rPr>
              <a:t>Ever increasing geologic complexity of oil &amp; gas exploration targets demands RTM imaging. Its implementation using the rapid expansion method (REM) offers </a:t>
            </a:r>
            <a:r>
              <a:rPr lang="en-US" sz="2400" dirty="0">
                <a:latin typeface="Times New Roman" panose="02020603050405020304" pitchFamily="18" charset="0"/>
                <a:cs typeface="Times New Roman" panose="02020603050405020304" pitchFamily="18" charset="0"/>
              </a:rPr>
              <a:t>an alternative to high-order FD, </a:t>
            </a:r>
            <a:r>
              <a:rPr lang="en-US" sz="2400" dirty="0" smtClean="0">
                <a:latin typeface="Times New Roman" panose="02020603050405020304" pitchFamily="18" charset="0"/>
                <a:cs typeface="Times New Roman" panose="02020603050405020304" pitchFamily="18" charset="0"/>
              </a:rPr>
              <a:t>with the potential advantage of allowing arbitrary </a:t>
            </a:r>
            <a:r>
              <a:rPr lang="en-US" sz="2400" dirty="0">
                <a:latin typeface="Times New Roman" panose="02020603050405020304" pitchFamily="18" charset="0"/>
                <a:cs typeface="Times New Roman" panose="02020603050405020304" pitchFamily="18" charset="0"/>
              </a:rPr>
              <a:t>coarse time </a:t>
            </a:r>
            <a:r>
              <a:rPr lang="en-US" sz="2400" dirty="0" smtClean="0">
                <a:latin typeface="Times New Roman" panose="02020603050405020304" pitchFamily="18" charset="0"/>
                <a:cs typeface="Times New Roman" panose="02020603050405020304" pitchFamily="18" charset="0"/>
              </a:rPr>
              <a:t>sampling. Its implementation jointly with the </a:t>
            </a:r>
            <a:r>
              <a:rPr lang="en-US" sz="2400" dirty="0" err="1" smtClean="0">
                <a:latin typeface="Times New Roman" panose="02020603050405020304" pitchFamily="18" charset="0"/>
                <a:cs typeface="Times New Roman" panose="02020603050405020304" pitchFamily="18" charset="0"/>
              </a:rPr>
              <a:t>pseudospectral</a:t>
            </a:r>
            <a:r>
              <a:rPr lang="en-US" sz="2400" dirty="0" smtClean="0">
                <a:latin typeface="Times New Roman" panose="02020603050405020304" pitchFamily="18" charset="0"/>
                <a:cs typeface="Times New Roman" panose="02020603050405020304" pitchFamily="18" charset="0"/>
              </a:rPr>
              <a:t> method achieves high accuracy, and allows the direct implementation of tilted-transverse isotropy (TTI).</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490608" y="118373"/>
            <a:ext cx="3219985" cy="646331"/>
          </a:xfrm>
          <a:prstGeom prst="rect">
            <a:avLst/>
          </a:prstGeom>
          <a:noFill/>
        </p:spPr>
        <p:txBody>
          <a:bodyPr wrap="non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MOTIVATION</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904636" y="3741531"/>
            <a:ext cx="8382727" cy="2639797"/>
          </a:xfrm>
          <a:prstGeom prst="rect">
            <a:avLst/>
          </a:prstGeom>
        </p:spPr>
      </p:pic>
      <p:sp>
        <p:nvSpPr>
          <p:cNvPr id="5" name="TextBox 4"/>
          <p:cNvSpPr txBox="1"/>
          <p:nvPr/>
        </p:nvSpPr>
        <p:spPr>
          <a:xfrm>
            <a:off x="11424592" y="6381328"/>
            <a:ext cx="288032" cy="400110"/>
          </a:xfrm>
          <a:prstGeom prst="rect">
            <a:avLst/>
          </a:prstGeom>
          <a:noFill/>
        </p:spPr>
        <p:txBody>
          <a:bodyPr wrap="square" rtlCol="0">
            <a:spAutoFit/>
          </a:bodyPr>
          <a:lstStyle/>
          <a:p>
            <a:r>
              <a:rPr lang="en-US" sz="2000" b="1" dirty="0" smtClean="0">
                <a:solidFill>
                  <a:schemeClr val="bg1"/>
                </a:solidFill>
              </a:rPr>
              <a:t>4</a:t>
            </a:r>
            <a:endParaRPr lang="en-US" sz="2000" b="1" dirty="0">
              <a:solidFill>
                <a:schemeClr val="bg1"/>
              </a:solidFill>
            </a:endParaRPr>
          </a:p>
        </p:txBody>
      </p:sp>
    </p:spTree>
    <p:extLst>
      <p:ext uri="{BB962C8B-B14F-4D97-AF65-F5344CB8AC3E}">
        <p14:creationId xmlns:p14="http://schemas.microsoft.com/office/powerpoint/2010/main" val="2993072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135560" y="2132856"/>
            <a:ext cx="3600400" cy="430887"/>
          </a:xfrm>
          <a:prstGeom prst="rect">
            <a:avLst/>
          </a:prstGeom>
          <a:noFill/>
        </p:spPr>
        <p:txBody>
          <a:bodyPr wrap="square" rtlCol="0">
            <a:spAutoFit/>
          </a:bodyPr>
          <a:lstStyle/>
          <a:p>
            <a:pPr algn="just">
              <a:spcBef>
                <a:spcPts val="600"/>
              </a:spcBef>
              <a:spcAft>
                <a:spcPts val="600"/>
              </a:spcAft>
            </a:pPr>
            <a:r>
              <a:rPr lang="en-US" sz="2200" dirty="0" smtClean="0">
                <a:latin typeface="Times New Roman" panose="02020603050405020304" pitchFamily="18" charset="0"/>
                <a:cs typeface="Times New Roman" panose="02020603050405020304" pitchFamily="18" charset="0"/>
              </a:rPr>
              <a:t>where  </a:t>
            </a:r>
            <a:r>
              <a:rPr lang="en-US" sz="2200" b="1" dirty="0">
                <a:latin typeface="Times New Roman" panose="02020603050405020304" pitchFamily="18" charset="0"/>
                <a:cs typeface="Times New Roman" panose="02020603050405020304" pitchFamily="18" charset="0"/>
              </a:rPr>
              <a:t>U</a:t>
            </a:r>
            <a:r>
              <a:rPr lang="en-US" sz="2200" dirty="0">
                <a:latin typeface="Times New Roman" panose="02020603050405020304" pitchFamily="18" charset="0"/>
                <a:cs typeface="Times New Roman" panose="02020603050405020304" pitchFamily="18" charset="0"/>
              </a:rPr>
              <a:t>: Displacement </a:t>
            </a:r>
            <a:r>
              <a:rPr lang="en-US" sz="2200" dirty="0" smtClean="0">
                <a:latin typeface="Times New Roman" panose="02020603050405020304" pitchFamily="18" charset="0"/>
                <a:cs typeface="Times New Roman" panose="02020603050405020304" pitchFamily="18" charset="0"/>
              </a:rPr>
              <a:t>field; </a:t>
            </a:r>
            <a:endParaRPr lang="en-US" sz="2200" dirty="0">
              <a:latin typeface="Times New Roman" panose="02020603050405020304" pitchFamily="18" charset="0"/>
              <a:cs typeface="Times New Roman" panose="02020603050405020304" pitchFamily="18" charset="0"/>
            </a:endParaRPr>
          </a:p>
        </p:txBody>
      </p:sp>
      <p:sp>
        <p:nvSpPr>
          <p:cNvPr id="6" name="3 CuadroTexto"/>
          <p:cNvSpPr txBox="1"/>
          <p:nvPr/>
        </p:nvSpPr>
        <p:spPr>
          <a:xfrm>
            <a:off x="479376" y="764704"/>
            <a:ext cx="11233248" cy="864211"/>
          </a:xfrm>
          <a:prstGeom prst="rect">
            <a:avLst/>
          </a:prstGeom>
          <a:noFill/>
        </p:spPr>
        <p:txBody>
          <a:bodyPr wrap="square" rtlCol="0">
            <a:spAutoFit/>
          </a:bodyPr>
          <a:lstStyle/>
          <a:p>
            <a:pPr algn="just">
              <a:lnSpc>
                <a:spcPct val="114000"/>
              </a:lnSpc>
              <a:spcBef>
                <a:spcPts val="600"/>
              </a:spcBef>
              <a:spcAft>
                <a:spcPts val="600"/>
              </a:spcAft>
            </a:pPr>
            <a:r>
              <a:rPr lang="en-US" sz="2200" dirty="0" smtClean="0">
                <a:latin typeface="Times New Roman" panose="02020603050405020304" pitchFamily="18" charset="0"/>
                <a:cs typeface="Times New Roman" panose="02020603050405020304" pitchFamily="18" charset="0"/>
              </a:rPr>
              <a:t>To derive the REM-based RTM </a:t>
            </a:r>
            <a:r>
              <a:rPr lang="en-US" sz="2200" dirty="0">
                <a:latin typeface="Times New Roman" panose="02020603050405020304" pitchFamily="18" charset="0"/>
                <a:cs typeface="Times New Roman" panose="02020603050405020304" pitchFamily="18" charset="0"/>
              </a:rPr>
              <a:t>(Tal-</a:t>
            </a:r>
            <a:r>
              <a:rPr lang="en-US" sz="2200" dirty="0" err="1">
                <a:latin typeface="Times New Roman" panose="02020603050405020304" pitchFamily="18" charset="0"/>
                <a:cs typeface="Times New Roman" panose="02020603050405020304" pitchFamily="18" charset="0"/>
              </a:rPr>
              <a:t>Ezer</a:t>
            </a:r>
            <a:r>
              <a:rPr lang="en-US" sz="2200" dirty="0">
                <a:latin typeface="Times New Roman" panose="02020603050405020304" pitchFamily="18" charset="0"/>
                <a:cs typeface="Times New Roman" panose="02020603050405020304" pitchFamily="18" charset="0"/>
              </a:rPr>
              <a:t>, 1987; </a:t>
            </a:r>
            <a:r>
              <a:rPr lang="en-US" sz="2200" dirty="0" err="1">
                <a:latin typeface="Times New Roman" panose="02020603050405020304" pitchFamily="18" charset="0"/>
                <a:cs typeface="Times New Roman" panose="02020603050405020304" pitchFamily="18" charset="0"/>
              </a:rPr>
              <a:t>Kosloff</a:t>
            </a:r>
            <a:r>
              <a:rPr lang="en-US" sz="2200" dirty="0">
                <a:latin typeface="Times New Roman" panose="02020603050405020304" pitchFamily="18" charset="0"/>
                <a:cs typeface="Times New Roman" panose="02020603050405020304" pitchFamily="18" charset="0"/>
              </a:rPr>
              <a:t> et al., 1989</a:t>
            </a:r>
            <a:r>
              <a:rPr lang="en-US" sz="2200" dirty="0" smtClean="0">
                <a:latin typeface="Times New Roman" panose="02020603050405020304" pitchFamily="18" charset="0"/>
                <a:cs typeface="Times New Roman" panose="02020603050405020304" pitchFamily="18" charset="0"/>
              </a:rPr>
              <a:t>), express the scalar wave equation as</a:t>
            </a:r>
            <a:endParaRPr lang="en-US" sz="2200" dirty="0">
              <a:latin typeface="Times New Roman" panose="02020603050405020304" pitchFamily="18" charset="0"/>
              <a:cs typeface="Times New Roman" panose="02020603050405020304" pitchFamily="18" charset="0"/>
            </a:endParaRPr>
          </a:p>
        </p:txBody>
      </p:sp>
      <p:sp>
        <p:nvSpPr>
          <p:cNvPr id="13" name="3 CuadroTexto"/>
          <p:cNvSpPr txBox="1"/>
          <p:nvPr/>
        </p:nvSpPr>
        <p:spPr>
          <a:xfrm>
            <a:off x="983432" y="3800770"/>
            <a:ext cx="10369152" cy="478272"/>
          </a:xfrm>
          <a:prstGeom prst="rect">
            <a:avLst/>
          </a:prstGeom>
          <a:noFill/>
        </p:spPr>
        <p:txBody>
          <a:bodyPr wrap="square" rtlCol="0">
            <a:spAutoFit/>
          </a:bodyPr>
          <a:lstStyle/>
          <a:p>
            <a:pPr algn="just">
              <a:lnSpc>
                <a:spcPct val="114000"/>
              </a:lnSpc>
              <a:spcBef>
                <a:spcPts val="600"/>
              </a:spcBef>
              <a:spcAft>
                <a:spcPts val="600"/>
              </a:spcAft>
            </a:pPr>
            <a:r>
              <a:rPr lang="en-US" sz="2200" dirty="0" smtClean="0">
                <a:latin typeface="Times New Roman" panose="02020603050405020304" pitchFamily="18" charset="0"/>
                <a:cs typeface="Times New Roman" panose="02020603050405020304" pitchFamily="18" charset="0"/>
              </a:rPr>
              <a:t>Then we can compute the solutions for </a:t>
            </a:r>
            <a:r>
              <a:rPr lang="en-US" sz="2200" b="1" dirty="0" smtClean="0">
                <a:latin typeface="Times New Roman" panose="02020603050405020304" pitchFamily="18" charset="0"/>
                <a:cs typeface="Times New Roman" panose="02020603050405020304" pitchFamily="18" charset="0"/>
              </a:rPr>
              <a:t>U</a:t>
            </a:r>
            <a:r>
              <a:rPr lang="en-US" sz="2200" dirty="0" smtClean="0">
                <a:latin typeface="Times New Roman" panose="02020603050405020304" pitchFamily="18" charset="0"/>
                <a:cs typeface="Times New Roman" panose="02020603050405020304" pitchFamily="18" charset="0"/>
              </a:rPr>
              <a:t>(</a:t>
            </a:r>
            <a:r>
              <a:rPr lang="en-US" sz="2200" i="1" dirty="0" smtClean="0">
                <a:latin typeface="Times New Roman" panose="02020603050405020304" pitchFamily="18" charset="0"/>
                <a:cs typeface="Times New Roman" panose="02020603050405020304" pitchFamily="18" charset="0"/>
              </a:rPr>
              <a:t>t</a:t>
            </a:r>
            <a:r>
              <a:rPr lang="en-US" sz="2200" dirty="0" smtClean="0">
                <a:latin typeface="Times New Roman" panose="02020603050405020304" pitchFamily="18" charset="0"/>
                <a:cs typeface="Times New Roman" panose="02020603050405020304" pitchFamily="18" charset="0"/>
              </a:rPr>
              <a:t>+</a:t>
            </a:r>
            <a:r>
              <a:rPr lang="el-GR" sz="2200" dirty="0" smtClean="0">
                <a:latin typeface="Times New Roman" panose="02020603050405020304" pitchFamily="18" charset="0"/>
                <a:cs typeface="Times New Roman" panose="02020603050405020304" pitchFamily="18" charset="0"/>
              </a:rPr>
              <a:t>Δ</a:t>
            </a:r>
            <a:r>
              <a:rPr lang="en-US" sz="2200" i="1" dirty="0" smtClean="0">
                <a:latin typeface="Times New Roman" panose="02020603050405020304" pitchFamily="18" charset="0"/>
                <a:cs typeface="Times New Roman" panose="02020603050405020304" pitchFamily="18" charset="0"/>
              </a:rPr>
              <a:t>t</a:t>
            </a:r>
            <a:r>
              <a:rPr lang="en-US" sz="2200" dirty="0" smtClean="0">
                <a:latin typeface="Times New Roman" panose="02020603050405020304" pitchFamily="18" charset="0"/>
                <a:cs typeface="Times New Roman" panose="02020603050405020304" pitchFamily="18" charset="0"/>
              </a:rPr>
              <a:t>), </a:t>
            </a:r>
            <a:r>
              <a:rPr lang="en-US" sz="2200" smtClean="0">
                <a:latin typeface="Times New Roman" panose="02020603050405020304" pitchFamily="18" charset="0"/>
                <a:cs typeface="Times New Roman" panose="02020603050405020304" pitchFamily="18" charset="0"/>
              </a:rPr>
              <a:t>and </a:t>
            </a:r>
            <a:r>
              <a:rPr lang="en-US" sz="2200" b="1" smtClean="0">
                <a:latin typeface="Times New Roman" panose="02020603050405020304" pitchFamily="18" charset="0"/>
                <a:cs typeface="Times New Roman" panose="02020603050405020304" pitchFamily="18" charset="0"/>
              </a:rPr>
              <a:t>U</a:t>
            </a:r>
            <a:r>
              <a:rPr lang="en-US" sz="2200" smtClean="0">
                <a:latin typeface="Times New Roman" panose="02020603050405020304" pitchFamily="18" charset="0"/>
                <a:cs typeface="Times New Roman" panose="02020603050405020304" pitchFamily="18" charset="0"/>
              </a:rPr>
              <a:t>(</a:t>
            </a:r>
            <a:r>
              <a:rPr lang="en-US" sz="2200" i="1" dirty="0" smtClean="0">
                <a:latin typeface="Times New Roman" panose="02020603050405020304" pitchFamily="18" charset="0"/>
                <a:cs typeface="Times New Roman" panose="02020603050405020304" pitchFamily="18" charset="0"/>
              </a:rPr>
              <a:t>t-</a:t>
            </a:r>
            <a:r>
              <a:rPr lang="el-GR" sz="2200" dirty="0" smtClean="0">
                <a:latin typeface="Times New Roman" panose="02020603050405020304" pitchFamily="18" charset="0"/>
                <a:cs typeface="Times New Roman" panose="02020603050405020304" pitchFamily="18" charset="0"/>
              </a:rPr>
              <a:t>Δ</a:t>
            </a:r>
            <a:r>
              <a:rPr lang="en-US" sz="2200" i="1" dirty="0">
                <a:latin typeface="Times New Roman" panose="02020603050405020304" pitchFamily="18" charset="0"/>
                <a:cs typeface="Times New Roman" panose="02020603050405020304" pitchFamily="18" charset="0"/>
              </a:rPr>
              <a:t>t</a:t>
            </a:r>
            <a:r>
              <a:rPr lang="en-US" sz="2200" dirty="0" smtClean="0">
                <a:latin typeface="Times New Roman" panose="02020603050405020304" pitchFamily="18" charset="0"/>
                <a:cs typeface="Times New Roman" panose="02020603050405020304" pitchFamily="18" charset="0"/>
              </a:rPr>
              <a:t>), and add them:</a:t>
            </a:r>
            <a:endParaRPr lang="en-US" sz="22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633069" y="118373"/>
            <a:ext cx="8935075" cy="646331"/>
          </a:xfrm>
          <a:prstGeom prst="rect">
            <a:avLst/>
          </a:prstGeom>
          <a:noFill/>
        </p:spPr>
        <p:txBody>
          <a:bodyPr wrap="non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REVERSE-TIME MIGRATION AND REM</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3"/>
          <a:stretch>
            <a:fillRect/>
          </a:stretch>
        </p:blipFill>
        <p:spPr>
          <a:xfrm>
            <a:off x="4754764" y="1340768"/>
            <a:ext cx="2682472" cy="676715"/>
          </a:xfrm>
          <a:prstGeom prst="rect">
            <a:avLst/>
          </a:prstGeom>
        </p:spPr>
      </p:pic>
      <p:pic>
        <p:nvPicPr>
          <p:cNvPr id="19" name="Picture 18"/>
          <p:cNvPicPr>
            <a:picLocks noChangeAspect="1"/>
          </p:cNvPicPr>
          <p:nvPr/>
        </p:nvPicPr>
        <p:blipFill>
          <a:blip r:embed="rId4"/>
          <a:stretch>
            <a:fillRect/>
          </a:stretch>
        </p:blipFill>
        <p:spPr>
          <a:xfrm>
            <a:off x="6186871" y="2186758"/>
            <a:ext cx="1853345" cy="463336"/>
          </a:xfrm>
          <a:prstGeom prst="rect">
            <a:avLst/>
          </a:prstGeom>
        </p:spPr>
      </p:pic>
      <p:sp>
        <p:nvSpPr>
          <p:cNvPr id="21" name="3 CuadroTexto"/>
          <p:cNvSpPr txBox="1"/>
          <p:nvPr/>
        </p:nvSpPr>
        <p:spPr>
          <a:xfrm>
            <a:off x="983432" y="2689743"/>
            <a:ext cx="10369152" cy="448008"/>
          </a:xfrm>
          <a:prstGeom prst="rect">
            <a:avLst/>
          </a:prstGeom>
          <a:noFill/>
        </p:spPr>
        <p:txBody>
          <a:bodyPr wrap="square" rtlCol="0">
            <a:spAutoFit/>
          </a:bodyPr>
          <a:lstStyle/>
          <a:p>
            <a:pPr algn="just">
              <a:lnSpc>
                <a:spcPct val="114000"/>
              </a:lnSpc>
              <a:spcBef>
                <a:spcPts val="600"/>
              </a:spcBef>
              <a:spcAft>
                <a:spcPts val="600"/>
              </a:spcAft>
            </a:pPr>
            <a:r>
              <a:rPr lang="en-US" sz="2200" dirty="0" smtClean="0">
                <a:latin typeface="Times New Roman" panose="02020603050405020304" pitchFamily="18" charset="0"/>
                <a:cs typeface="Times New Roman" panose="02020603050405020304" pitchFamily="18" charset="0"/>
              </a:rPr>
              <a:t>The solution for initial conditions at </a:t>
            </a:r>
            <a:r>
              <a:rPr lang="en-US" sz="2200" i="1" dirty="0" smtClean="0">
                <a:latin typeface="Times New Roman" panose="02020603050405020304" pitchFamily="18" charset="0"/>
                <a:cs typeface="Times New Roman" panose="02020603050405020304" pitchFamily="18" charset="0"/>
              </a:rPr>
              <a:t>t </a:t>
            </a:r>
            <a:r>
              <a:rPr lang="en-US" sz="2200" dirty="0" smtClean="0">
                <a:latin typeface="Times New Roman" panose="02020603050405020304" pitchFamily="18" charset="0"/>
                <a:cs typeface="Times New Roman" panose="02020603050405020304" pitchFamily="18" charset="0"/>
              </a:rPr>
              <a:t>= 0, </a:t>
            </a:r>
            <a:r>
              <a:rPr lang="en-US" sz="2200" b="1" dirty="0" smtClean="0">
                <a:latin typeface="Times New Roman" panose="02020603050405020304" pitchFamily="18" charset="0"/>
                <a:cs typeface="Times New Roman" panose="02020603050405020304" pitchFamily="18" charset="0"/>
              </a:rPr>
              <a:t>U</a:t>
            </a:r>
            <a:r>
              <a:rPr lang="en-US" sz="2200" dirty="0" smtClean="0">
                <a:latin typeface="Times New Roman" panose="02020603050405020304" pitchFamily="18" charset="0"/>
                <a:cs typeface="Times New Roman" panose="02020603050405020304" pitchFamily="18" charset="0"/>
              </a:rPr>
              <a:t>(</a:t>
            </a:r>
            <a:r>
              <a:rPr lang="en-US" sz="2200" b="1" dirty="0" smtClean="0">
                <a:latin typeface="Times New Roman" panose="02020603050405020304" pitchFamily="18" charset="0"/>
                <a:cs typeface="Times New Roman" panose="02020603050405020304" pitchFamily="18" charset="0"/>
              </a:rPr>
              <a:t>x</a:t>
            </a:r>
            <a:r>
              <a:rPr lang="en-US" sz="2200" dirty="0" smtClean="0">
                <a:latin typeface="Times New Roman" panose="02020603050405020304" pitchFamily="18" charset="0"/>
                <a:cs typeface="Times New Roman" panose="02020603050405020304" pitchFamily="18" charset="0"/>
              </a:rPr>
              <a:t>,0), and </a:t>
            </a:r>
            <a:r>
              <a:rPr lang="en-US" sz="2200" b="1" dirty="0" err="1" smtClean="0">
                <a:latin typeface="Times New Roman" panose="02020603050405020304" pitchFamily="18" charset="0"/>
                <a:cs typeface="Times New Roman" panose="02020603050405020304" pitchFamily="18" charset="0"/>
              </a:rPr>
              <a:t>U</a:t>
            </a:r>
            <a:r>
              <a:rPr lang="en-US" sz="2200" baseline="-25000" dirty="0" err="1" smtClean="0">
                <a:latin typeface="Times New Roman" panose="02020603050405020304" pitchFamily="18" charset="0"/>
                <a:cs typeface="Times New Roman" panose="02020603050405020304" pitchFamily="18" charset="0"/>
              </a:rPr>
              <a:t>t</a:t>
            </a:r>
            <a:r>
              <a:rPr lang="en-US" sz="2200" dirty="0" smtClean="0">
                <a:latin typeface="Times New Roman" panose="02020603050405020304" pitchFamily="18" charset="0"/>
                <a:cs typeface="Times New Roman" panose="02020603050405020304" pitchFamily="18" charset="0"/>
              </a:rPr>
              <a:t>(</a:t>
            </a:r>
            <a:r>
              <a:rPr lang="en-US" sz="2200" b="1" dirty="0" smtClean="0">
                <a:latin typeface="Times New Roman" panose="02020603050405020304" pitchFamily="18" charset="0"/>
                <a:cs typeface="Times New Roman" panose="02020603050405020304" pitchFamily="18" charset="0"/>
              </a:rPr>
              <a:t>x</a:t>
            </a:r>
            <a:r>
              <a:rPr lang="en-US" sz="2200" dirty="0" smtClean="0">
                <a:latin typeface="Times New Roman" panose="02020603050405020304" pitchFamily="18" charset="0"/>
                <a:cs typeface="Times New Roman" panose="02020603050405020304" pitchFamily="18" charset="0"/>
              </a:rPr>
              <a:t>,0) is</a:t>
            </a:r>
            <a:endParaRPr lang="en-US" sz="22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5"/>
          <a:srcRect t="48656"/>
          <a:stretch/>
        </p:blipFill>
        <p:spPr>
          <a:xfrm>
            <a:off x="1633341" y="5670791"/>
            <a:ext cx="8925318" cy="782545"/>
          </a:xfrm>
          <a:prstGeom prst="rect">
            <a:avLst/>
          </a:prstGeom>
        </p:spPr>
      </p:pic>
      <p:sp>
        <p:nvSpPr>
          <p:cNvPr id="12" name="TextBox 11"/>
          <p:cNvSpPr txBox="1"/>
          <p:nvPr/>
        </p:nvSpPr>
        <p:spPr>
          <a:xfrm>
            <a:off x="11424592" y="6381328"/>
            <a:ext cx="288032" cy="400110"/>
          </a:xfrm>
          <a:prstGeom prst="rect">
            <a:avLst/>
          </a:prstGeom>
          <a:noFill/>
        </p:spPr>
        <p:txBody>
          <a:bodyPr wrap="square" rtlCol="0">
            <a:spAutoFit/>
          </a:bodyPr>
          <a:lstStyle/>
          <a:p>
            <a:r>
              <a:rPr lang="en-US" sz="2000" b="1" dirty="0" smtClean="0">
                <a:solidFill>
                  <a:schemeClr val="bg1"/>
                </a:solidFill>
              </a:rPr>
              <a:t>5</a:t>
            </a:r>
            <a:endParaRPr lang="en-US" sz="2000" b="1" dirty="0">
              <a:solidFill>
                <a:schemeClr val="bg1"/>
              </a:solidFill>
            </a:endParaRPr>
          </a:p>
        </p:txBody>
      </p:sp>
      <p:pic>
        <p:nvPicPr>
          <p:cNvPr id="3" name="Picture 2" descr="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712" y="3212976"/>
            <a:ext cx="5034946" cy="576064"/>
          </a:xfrm>
          <a:prstGeom prst="rect">
            <a:avLst/>
          </a:prstGeom>
        </p:spPr>
      </p:pic>
      <p:pic>
        <p:nvPicPr>
          <p:cNvPr id="4" name="Picture 3" descr="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1664" y="4365104"/>
            <a:ext cx="6007596" cy="571092"/>
          </a:xfrm>
          <a:prstGeom prst="rect">
            <a:avLst/>
          </a:prstGeom>
        </p:spPr>
      </p:pic>
      <p:pic>
        <p:nvPicPr>
          <p:cNvPr id="5" name="Picture 4" descr="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5360" y="5021596"/>
            <a:ext cx="6162968" cy="567644"/>
          </a:xfrm>
          <a:prstGeom prst="rect">
            <a:avLst/>
          </a:prstGeom>
        </p:spPr>
      </p:pic>
    </p:spTree>
    <p:extLst>
      <p:ext uri="{BB962C8B-B14F-4D97-AF65-F5344CB8AC3E}">
        <p14:creationId xmlns:p14="http://schemas.microsoft.com/office/powerpoint/2010/main" val="402862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73230" y="692696"/>
            <a:ext cx="8457594" cy="478272"/>
          </a:xfrm>
          <a:prstGeom prst="rect">
            <a:avLst/>
          </a:prstGeom>
          <a:noFill/>
        </p:spPr>
        <p:txBody>
          <a:bodyPr wrap="square" rtlCol="0">
            <a:spAutoFit/>
          </a:bodyPr>
          <a:lstStyle/>
          <a:p>
            <a:pPr algn="just">
              <a:lnSpc>
                <a:spcPct val="114000"/>
              </a:lnSpc>
              <a:spcBef>
                <a:spcPts val="600"/>
              </a:spcBef>
              <a:spcAft>
                <a:spcPts val="600"/>
              </a:spcAft>
            </a:pPr>
            <a:r>
              <a:rPr lang="en-US" sz="2200" dirty="0" smtClean="0">
                <a:latin typeface="Times New Roman" panose="02020603050405020304" pitchFamily="18" charset="0"/>
                <a:cs typeface="Times New Roman" panose="02020603050405020304" pitchFamily="18" charset="0"/>
              </a:rPr>
              <a:t>REM consists of expanding the cosine term in </a:t>
            </a:r>
            <a:r>
              <a:rPr lang="en-US" sz="2200" dirty="0" err="1" smtClean="0">
                <a:latin typeface="Times New Roman" panose="02020603050405020304" pitchFamily="18" charset="0"/>
                <a:cs typeface="Times New Roman" panose="02020603050405020304" pitchFamily="18" charset="0"/>
              </a:rPr>
              <a:t>Chebyshev</a:t>
            </a:r>
            <a:r>
              <a:rPr lang="en-US" sz="2200" dirty="0" smtClean="0">
                <a:latin typeface="Times New Roman" panose="02020603050405020304" pitchFamily="18" charset="0"/>
                <a:cs typeface="Times New Roman" panose="02020603050405020304" pitchFamily="18" charset="0"/>
              </a:rPr>
              <a:t> polynomials:</a:t>
            </a:r>
            <a:endParaRPr lang="en-US" sz="22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633069" y="118373"/>
            <a:ext cx="8935075" cy="646331"/>
          </a:xfrm>
          <a:prstGeom prst="rect">
            <a:avLst/>
          </a:prstGeom>
          <a:noFill/>
        </p:spPr>
        <p:txBody>
          <a:bodyPr wrap="non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REVERSE-TIME MIGRATION AND REM</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3"/>
          <a:stretch>
            <a:fillRect/>
          </a:stretch>
        </p:blipFill>
        <p:spPr>
          <a:xfrm>
            <a:off x="1447397" y="1124744"/>
            <a:ext cx="9297206" cy="2078916"/>
          </a:xfrm>
          <a:prstGeom prst="rect">
            <a:avLst/>
          </a:prstGeom>
        </p:spPr>
      </p:pic>
      <p:pic>
        <p:nvPicPr>
          <p:cNvPr id="26" name="Picture 25"/>
          <p:cNvPicPr>
            <a:picLocks noChangeAspect="1"/>
          </p:cNvPicPr>
          <p:nvPr/>
        </p:nvPicPr>
        <p:blipFill>
          <a:blip r:embed="rId4"/>
          <a:stretch>
            <a:fillRect/>
          </a:stretch>
        </p:blipFill>
        <p:spPr>
          <a:xfrm>
            <a:off x="3717681" y="3339302"/>
            <a:ext cx="5906711" cy="3008635"/>
          </a:xfrm>
          <a:prstGeom prst="rect">
            <a:avLst/>
          </a:prstGeom>
        </p:spPr>
      </p:pic>
      <p:sp>
        <p:nvSpPr>
          <p:cNvPr id="6" name="TextBox 5"/>
          <p:cNvSpPr txBox="1"/>
          <p:nvPr/>
        </p:nvSpPr>
        <p:spPr>
          <a:xfrm>
            <a:off x="11424592" y="6381328"/>
            <a:ext cx="288032" cy="400110"/>
          </a:xfrm>
          <a:prstGeom prst="rect">
            <a:avLst/>
          </a:prstGeom>
          <a:noFill/>
        </p:spPr>
        <p:txBody>
          <a:bodyPr wrap="square" rtlCol="0">
            <a:spAutoFit/>
          </a:bodyPr>
          <a:lstStyle/>
          <a:p>
            <a:r>
              <a:rPr lang="en-US" sz="2000" b="1" dirty="0" smtClean="0">
                <a:solidFill>
                  <a:schemeClr val="bg1"/>
                </a:solidFill>
              </a:rPr>
              <a:t>6</a:t>
            </a:r>
            <a:endParaRPr lang="en-US" sz="2000" b="1" dirty="0">
              <a:solidFill>
                <a:schemeClr val="bg1"/>
              </a:solidFill>
            </a:endParaRPr>
          </a:p>
        </p:txBody>
      </p:sp>
    </p:spTree>
    <p:extLst>
      <p:ext uri="{BB962C8B-B14F-4D97-AF65-F5344CB8AC3E}">
        <p14:creationId xmlns:p14="http://schemas.microsoft.com/office/powerpoint/2010/main" val="944871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CuadroTexto"/>
          <p:cNvSpPr txBox="1"/>
          <p:nvPr/>
        </p:nvSpPr>
        <p:spPr>
          <a:xfrm>
            <a:off x="911424" y="794407"/>
            <a:ext cx="10369152" cy="461665"/>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I utilize the </a:t>
            </a:r>
            <a:r>
              <a:rPr lang="en-US" sz="2400" dirty="0" smtClean="0">
                <a:latin typeface="Times New Roman" panose="02020603050405020304" pitchFamily="18" charset="0"/>
                <a:cs typeface="Times New Roman" panose="02020603050405020304" pitchFamily="18" charset="0"/>
              </a:rPr>
              <a:t>pseudo-differential </a:t>
            </a:r>
            <a:r>
              <a:rPr lang="en-US" sz="2400" dirty="0">
                <a:latin typeface="Times New Roman" panose="02020603050405020304" pitchFamily="18" charset="0"/>
                <a:cs typeface="Times New Roman" panose="02020603050405020304" pitchFamily="18" charset="0"/>
              </a:rPr>
              <a:t>TTI decoupled equations (Zhan et al., 2012):</a:t>
            </a:r>
          </a:p>
        </p:txBody>
      </p:sp>
      <p:sp>
        <p:nvSpPr>
          <p:cNvPr id="13" name="TextBox 12"/>
          <p:cNvSpPr txBox="1"/>
          <p:nvPr/>
        </p:nvSpPr>
        <p:spPr>
          <a:xfrm>
            <a:off x="3620604" y="118373"/>
            <a:ext cx="4960012" cy="646331"/>
          </a:xfrm>
          <a:prstGeom prst="rect">
            <a:avLst/>
          </a:prstGeom>
          <a:noFill/>
        </p:spPr>
        <p:txBody>
          <a:bodyPr wrap="non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WANT ANISOTROPY?</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230631" y="1341800"/>
            <a:ext cx="5730737" cy="4895512"/>
          </a:xfrm>
          <a:prstGeom prst="rect">
            <a:avLst/>
          </a:prstGeom>
        </p:spPr>
      </p:pic>
      <p:sp>
        <p:nvSpPr>
          <p:cNvPr id="5" name="TextBox 4"/>
          <p:cNvSpPr txBox="1"/>
          <p:nvPr/>
        </p:nvSpPr>
        <p:spPr>
          <a:xfrm>
            <a:off x="11424592" y="6381328"/>
            <a:ext cx="288032" cy="400110"/>
          </a:xfrm>
          <a:prstGeom prst="rect">
            <a:avLst/>
          </a:prstGeom>
          <a:noFill/>
        </p:spPr>
        <p:txBody>
          <a:bodyPr wrap="square" rtlCol="0">
            <a:spAutoFit/>
          </a:bodyPr>
          <a:lstStyle/>
          <a:p>
            <a:r>
              <a:rPr lang="en-US" sz="2000" b="1" dirty="0" smtClean="0">
                <a:solidFill>
                  <a:schemeClr val="bg1"/>
                </a:solidFill>
              </a:rPr>
              <a:t>7</a:t>
            </a:r>
            <a:endParaRPr lang="en-US" sz="2000" b="1" dirty="0">
              <a:solidFill>
                <a:schemeClr val="bg1"/>
              </a:solidFill>
            </a:endParaRPr>
          </a:p>
        </p:txBody>
      </p:sp>
    </p:spTree>
    <p:extLst>
      <p:ext uri="{BB962C8B-B14F-4D97-AF65-F5344CB8AC3E}">
        <p14:creationId xmlns:p14="http://schemas.microsoft.com/office/powerpoint/2010/main" val="40501245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173408" y="2896681"/>
            <a:ext cx="3842618" cy="964367"/>
          </a:xfrm>
          <a:prstGeom prst="rect">
            <a:avLst/>
          </a:prstGeom>
          <a:noFill/>
        </p:spPr>
        <p:txBody>
          <a:bodyPr wrap="none" rtlCol="0">
            <a:spAutoFit/>
          </a:bodyPr>
          <a:lstStyle/>
          <a:p>
            <a:pPr algn="ctr">
              <a:lnSpc>
                <a:spcPct val="150000"/>
              </a:lnSpc>
              <a:spcBef>
                <a:spcPts val="600"/>
              </a:spcBef>
              <a:spcAft>
                <a:spcPts val="600"/>
              </a:spcAft>
            </a:pPr>
            <a:r>
              <a:rPr lang="en-US" sz="4000" dirty="0" smtClean="0">
                <a:latin typeface="Times New Roman" panose="02020603050405020304" pitchFamily="18" charset="0"/>
                <a:cs typeface="Times New Roman" panose="02020603050405020304" pitchFamily="18" charset="0"/>
              </a:rPr>
              <a:t>Numerical results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9875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64705"/>
            <a:ext cx="12192000" cy="5256584"/>
          </a:xfrm>
          <a:prstGeom prst="rect">
            <a:avLst/>
          </a:prstGeom>
        </p:spPr>
      </p:pic>
      <p:sp>
        <p:nvSpPr>
          <p:cNvPr id="4" name="TextBox 3"/>
          <p:cNvSpPr txBox="1"/>
          <p:nvPr/>
        </p:nvSpPr>
        <p:spPr>
          <a:xfrm>
            <a:off x="3483796" y="118373"/>
            <a:ext cx="5233613" cy="646331"/>
          </a:xfrm>
          <a:prstGeom prst="rect">
            <a:avLst/>
          </a:prstGeom>
          <a:noFill/>
        </p:spPr>
        <p:txBody>
          <a:bodyPr wrap="non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NUMERICAL RESULTS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424592" y="6381328"/>
            <a:ext cx="288032" cy="400110"/>
          </a:xfrm>
          <a:prstGeom prst="rect">
            <a:avLst/>
          </a:prstGeom>
          <a:noFill/>
        </p:spPr>
        <p:txBody>
          <a:bodyPr wrap="square" rtlCol="0">
            <a:spAutoFit/>
          </a:bodyPr>
          <a:lstStyle/>
          <a:p>
            <a:r>
              <a:rPr lang="en-US" sz="2000" b="1" dirty="0">
                <a:solidFill>
                  <a:schemeClr val="bg1"/>
                </a:solidFill>
              </a:rPr>
              <a:t>9</a:t>
            </a:r>
          </a:p>
        </p:txBody>
      </p:sp>
    </p:spTree>
    <p:extLst>
      <p:ext uri="{BB962C8B-B14F-4D97-AF65-F5344CB8AC3E}">
        <p14:creationId xmlns:p14="http://schemas.microsoft.com/office/powerpoint/2010/main" val="18968159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24357</TotalTime>
  <Words>1081</Words>
  <Application>Microsoft Macintosh PowerPoint</Application>
  <PresentationFormat>Custom</PresentationFormat>
  <Paragraphs>93</Paragraphs>
  <Slides>19</Slides>
  <Notes>11</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Cabrales Vargas Alejandro</dc:creator>
  <cp:lastModifiedBy>Student</cp:lastModifiedBy>
  <cp:revision>646</cp:revision>
  <dcterms:created xsi:type="dcterms:W3CDTF">2014-03-10T15:01:40Z</dcterms:created>
  <dcterms:modified xsi:type="dcterms:W3CDTF">2015-05-19T21:38:09Z</dcterms:modified>
</cp:coreProperties>
</file>