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embeddings/Microsoft_Equation10.bin" ContentType="application/vnd.openxmlformats-officedocument.oleObject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embeddings/Microsoft_Equation20.bin" ContentType="application/vnd.openxmlformats-officedocument.oleObject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Microsoft_Equation9.bin" ContentType="application/vnd.openxmlformats-officedocument.oleObject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Microsoft_Equation16.bin" ContentType="application/vnd.openxmlformats-officedocument.oleObject"/>
  <Override PartName="/ppt/embeddings/Microsoft_Equation35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embeddings/Microsoft_Equation4.bin" ContentType="application/vnd.openxmlformats-officedocument.oleObject"/>
  <Override PartName="/ppt/notesSlides/notesSlide36.xml" ContentType="application/vnd.openxmlformats-officedocument.presentationml.notes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embeddings/Microsoft_Equation11.bin" ContentType="application/vnd.openxmlformats-officedocument.oleObject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embeddings/Microsoft_Equation21.bin" ContentType="application/vnd.openxmlformats-officedocument.oleObject"/>
  <Override PartName="/ppt/slides/slide57.xml" ContentType="application/vnd.openxmlformats-officedocument.presentationml.slide+xml"/>
  <Override PartName="/ppt/embeddings/Microsoft_Equation30.bin" ContentType="application/vnd.openxmlformats-officedocument.oleObject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Default Extension="emf" ContentType="image/x-emf"/>
  <Override PartName="/ppt/embeddings/Microsoft_Equation17.bin" ContentType="application/vnd.openxmlformats-officedocument.oleObject"/>
  <Override PartName="/ppt/charts/chart1.xml" ContentType="application/vnd.openxmlformats-officedocument.drawingml.chart+xml"/>
  <Override PartName="/ppt/embeddings/Microsoft_Equation26.bin" ContentType="application/vnd.openxmlformats-officedocument.oleObject"/>
  <Override PartName="/ppt/embeddings/Microsoft_Equation36.bin" ContentType="application/vnd.openxmlformats-officedocument.oleObject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embeddings/Microsoft_Equation5.bin" ContentType="application/vnd.openxmlformats-officedocument.oleObject"/>
  <Override PartName="/ppt/slides/slide6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embeddings/Microsoft_Equation12.bin" ContentType="application/vnd.openxmlformats-officedocument.oleObject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embeddings/Microsoft_Equation22.bin" ContentType="application/vnd.openxmlformats-officedocument.oleObject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embeddings/Microsoft_Equation31.bin" ContentType="application/vnd.openxmlformats-officedocument.oleObject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Microsoft_Equation18.bin" ContentType="application/vnd.openxmlformats-officedocument.oleObject"/>
  <Override PartName="/ppt/charts/chart2.xml" ContentType="application/vnd.openxmlformats-officedocument.drawingml.chart+xml"/>
  <Override PartName="/ppt/embeddings/Microsoft_Equation27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embeddings/Microsoft_Equation6.bin" ContentType="application/vnd.openxmlformats-officedocument.oleObject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Microsoft_Equation13.bin" ContentType="application/vnd.openxmlformats-officedocument.oleObject"/>
  <Override PartName="/ppt/embeddings/Microsoft_Equation23.bin" ContentType="application/vnd.openxmlformats-officedocument.oleObject"/>
  <Override PartName="/ppt/slides/slide59.xml" ContentType="application/vnd.openxmlformats-officedocument.presentationml.slide+xml"/>
  <Override PartName="/ppt/embeddings/Microsoft_Equation32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Microsoft_Equation19.bin" ContentType="application/vnd.openxmlformats-officedocument.oleObject"/>
  <Override PartName="/ppt/slides/slide20.xml" ContentType="application/vnd.openxmlformats-officedocument.presentationml.slide+xml"/>
  <Override PartName="/ppt/charts/chart3.xml" ContentType="application/vnd.openxmlformats-officedocument.drawingml.chart+xml"/>
  <Override PartName="/ppt/embeddings/Microsoft_Equation28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embeddings/Microsoft_Equation7.bin" ContentType="application/vnd.openxmlformats-officedocument.oleObject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notesSlides/notesSlide49.xml" ContentType="application/vnd.openxmlformats-officedocument.presentationml.notesSlide+xml"/>
  <Override PartName="/ppt/embeddings/Microsoft_Equation24.bin" ContentType="application/vnd.openxmlformats-officedocument.oleObject"/>
  <Override PartName="/ppt/embeddings/Microsoft_Equation33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embeddings/Microsoft_Equation29.bin" ContentType="application/vnd.openxmlformats-officedocument.oleObject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embeddings/Microsoft_Equation8.bin" ContentType="application/vnd.openxmlformats-officedocument.oleObject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embeddings/Microsoft_Equation15.bin" ContentType="application/vnd.openxmlformats-officedocument.oleObject"/>
  <Override PartName="/ppt/embeddings/Microsoft_Equation25.bin" ContentType="application/vnd.openxmlformats-officedocument.oleObject"/>
  <Override PartName="/ppt/embeddings/Microsoft_Equation34.bin" ContentType="application/vnd.openxmlformats-officedocument.oleObject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20" r:id="rId1"/>
  </p:sldMasterIdLst>
  <p:notesMasterIdLst>
    <p:notesMasterId r:id="rId70"/>
  </p:notesMasterIdLst>
  <p:handoutMasterIdLst>
    <p:handoutMasterId r:id="rId71"/>
  </p:handoutMasterIdLst>
  <p:sldIdLst>
    <p:sldId id="256" r:id="rId2"/>
    <p:sldId id="341" r:id="rId3"/>
    <p:sldId id="343" r:id="rId4"/>
    <p:sldId id="344" r:id="rId5"/>
    <p:sldId id="342" r:id="rId6"/>
    <p:sldId id="352" r:id="rId7"/>
    <p:sldId id="345" r:id="rId8"/>
    <p:sldId id="346" r:id="rId9"/>
    <p:sldId id="382" r:id="rId10"/>
    <p:sldId id="383" r:id="rId11"/>
    <p:sldId id="384" r:id="rId12"/>
    <p:sldId id="347" r:id="rId13"/>
    <p:sldId id="348" r:id="rId14"/>
    <p:sldId id="385" r:id="rId15"/>
    <p:sldId id="349" r:id="rId16"/>
    <p:sldId id="350" r:id="rId17"/>
    <p:sldId id="351" r:id="rId18"/>
    <p:sldId id="353" r:id="rId19"/>
    <p:sldId id="381" r:id="rId20"/>
    <p:sldId id="357" r:id="rId21"/>
    <p:sldId id="358" r:id="rId22"/>
    <p:sldId id="359" r:id="rId23"/>
    <p:sldId id="364" r:id="rId24"/>
    <p:sldId id="360" r:id="rId25"/>
    <p:sldId id="419" r:id="rId26"/>
    <p:sldId id="418" r:id="rId27"/>
    <p:sldId id="425" r:id="rId28"/>
    <p:sldId id="420" r:id="rId29"/>
    <p:sldId id="422" r:id="rId30"/>
    <p:sldId id="361" r:id="rId31"/>
    <p:sldId id="362" r:id="rId32"/>
    <p:sldId id="363" r:id="rId33"/>
    <p:sldId id="354" r:id="rId34"/>
    <p:sldId id="365" r:id="rId35"/>
    <p:sldId id="368" r:id="rId36"/>
    <p:sldId id="369" r:id="rId37"/>
    <p:sldId id="366" r:id="rId38"/>
    <p:sldId id="367" r:id="rId39"/>
    <p:sldId id="370" r:id="rId40"/>
    <p:sldId id="371" r:id="rId41"/>
    <p:sldId id="372" r:id="rId42"/>
    <p:sldId id="373" r:id="rId43"/>
    <p:sldId id="374" r:id="rId44"/>
    <p:sldId id="408" r:id="rId45"/>
    <p:sldId id="409" r:id="rId46"/>
    <p:sldId id="386" r:id="rId47"/>
    <p:sldId id="404" r:id="rId48"/>
    <p:sldId id="403" r:id="rId49"/>
    <p:sldId id="424" r:id="rId50"/>
    <p:sldId id="423" r:id="rId51"/>
    <p:sldId id="394" r:id="rId52"/>
    <p:sldId id="395" r:id="rId53"/>
    <p:sldId id="396" r:id="rId54"/>
    <p:sldId id="397" r:id="rId55"/>
    <p:sldId id="398" r:id="rId56"/>
    <p:sldId id="399" r:id="rId57"/>
    <p:sldId id="405" r:id="rId58"/>
    <p:sldId id="413" r:id="rId59"/>
    <p:sldId id="412" r:id="rId60"/>
    <p:sldId id="379" r:id="rId61"/>
    <p:sldId id="355" r:id="rId62"/>
    <p:sldId id="402" r:id="rId63"/>
    <p:sldId id="356" r:id="rId64"/>
    <p:sldId id="426" r:id="rId65"/>
    <p:sldId id="427" r:id="rId66"/>
    <p:sldId id="428" r:id="rId67"/>
    <p:sldId id="429" r:id="rId68"/>
    <p:sldId id="430" r:id="rId6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0A9E7"/>
    <a:srgbClr val="232323"/>
    <a:srgbClr val="FFCC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75" autoAdjust="0"/>
    <p:restoredTop sz="94660"/>
  </p:normalViewPr>
  <p:slideViewPr>
    <p:cSldViewPr>
      <p:cViewPr>
        <p:scale>
          <a:sx n="130" d="100"/>
          <a:sy n="130" d="100"/>
        </p:scale>
        <p:origin x="-1840" y="-1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3408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l:Documents:seamresidu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2400">
                <a:solidFill>
                  <a:srgbClr val="D9D9D9"/>
                </a:solidFill>
              </a:defRPr>
            </a:pPr>
            <a:r>
              <a:rPr lang="en-US" sz="2400" dirty="0">
                <a:solidFill>
                  <a:srgbClr val="D9D9D9"/>
                </a:solidFill>
              </a:rPr>
              <a:t>Inverse</a:t>
            </a:r>
            <a:r>
              <a:rPr lang="en-US" sz="2400" baseline="0" dirty="0">
                <a:solidFill>
                  <a:srgbClr val="D9D9D9"/>
                </a:solidFill>
              </a:rPr>
              <a:t> demigration convergence</a:t>
            </a:r>
            <a:endParaRPr lang="en-US" sz="2400" dirty="0">
              <a:solidFill>
                <a:srgbClr val="D9D9D9"/>
              </a:solidFill>
            </a:endParaRP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Sheet1!$B$10</c:f>
              <c:strCache>
                <c:ptCount val="1"/>
                <c:pt idx="0">
                  <c:v>Correct model</c:v>
                </c:pt>
              </c:strCache>
            </c:strRef>
          </c:tx>
          <c:spPr>
            <a:ln w="28575"/>
          </c:spPr>
          <c:marker>
            <c:spPr>
              <a:ln w="12700"/>
            </c:spPr>
          </c:marker>
          <c:xVal>
            <c:numRef>
              <c:f>Sheet1!$A$11:$A$21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Sheet1!$B$11:$B$21</c:f>
              <c:numCache>
                <c:formatCode>General</c:formatCode>
                <c:ptCount val="11"/>
                <c:pt idx="0">
                  <c:v>100000.0</c:v>
                </c:pt>
                <c:pt idx="1">
                  <c:v>16043.8</c:v>
                </c:pt>
                <c:pt idx="2">
                  <c:v>4343.2</c:v>
                </c:pt>
                <c:pt idx="3">
                  <c:v>1526.74</c:v>
                </c:pt>
                <c:pt idx="4">
                  <c:v>660.9519999999987</c:v>
                </c:pt>
                <c:pt idx="5">
                  <c:v>342.854</c:v>
                </c:pt>
                <c:pt idx="6">
                  <c:v>230.632</c:v>
                </c:pt>
                <c:pt idx="7">
                  <c:v>137.289</c:v>
                </c:pt>
                <c:pt idx="8">
                  <c:v>82.9905</c:v>
                </c:pt>
                <c:pt idx="9">
                  <c:v>53.695</c:v>
                </c:pt>
                <c:pt idx="10">
                  <c:v>38.8425</c:v>
                </c:pt>
              </c:numCache>
            </c:numRef>
          </c:y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Incorrect</c:v>
                </c:pt>
              </c:strCache>
            </c:strRef>
          </c:tx>
          <c:spPr>
            <a:ln w="28575"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Sheet1!$A$11:$A$21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Sheet1!$C$11:$C$21</c:f>
              <c:numCache>
                <c:formatCode>General</c:formatCode>
                <c:ptCount val="11"/>
                <c:pt idx="0">
                  <c:v>100000.0</c:v>
                </c:pt>
                <c:pt idx="1">
                  <c:v>26550.2</c:v>
                </c:pt>
                <c:pt idx="2">
                  <c:v>10111.9</c:v>
                </c:pt>
                <c:pt idx="3">
                  <c:v>5667.32</c:v>
                </c:pt>
                <c:pt idx="4">
                  <c:v>3056.56</c:v>
                </c:pt>
                <c:pt idx="5">
                  <c:v>1820.18</c:v>
                </c:pt>
                <c:pt idx="6">
                  <c:v>1197.59</c:v>
                </c:pt>
                <c:pt idx="7">
                  <c:v>815.543</c:v>
                </c:pt>
                <c:pt idx="8">
                  <c:v>582.224</c:v>
                </c:pt>
                <c:pt idx="9">
                  <c:v>417.183</c:v>
                </c:pt>
                <c:pt idx="10">
                  <c:v>311.834</c:v>
                </c:pt>
              </c:numCache>
            </c:numRef>
          </c:yVal>
        </c:ser>
        <c:axId val="250663656"/>
        <c:axId val="250656280"/>
      </c:scatterChart>
      <c:valAx>
        <c:axId val="250663656"/>
        <c:scaling>
          <c:orientation val="minMax"/>
          <c:max val="10.0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D9D9D9"/>
                    </a:solidFill>
                  </a:defRPr>
                </a:pPr>
                <a:r>
                  <a:rPr lang="en-US" sz="1800">
                    <a:solidFill>
                      <a:srgbClr val="D9D9D9"/>
                    </a:solidFill>
                  </a:rPr>
                  <a:t>Iteration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D9D9D9"/>
                </a:solidFill>
              </a:defRPr>
            </a:pPr>
            <a:endParaRPr lang="en-US"/>
          </a:p>
        </c:txPr>
        <c:crossAx val="250656280"/>
        <c:crosses val="autoZero"/>
        <c:crossBetween val="midCat"/>
      </c:valAx>
      <c:valAx>
        <c:axId val="250656280"/>
        <c:scaling>
          <c:orientation val="minMax"/>
          <c:max val="100000.0"/>
        </c:scaling>
        <c:axPos val="l"/>
        <c:majorGridlines/>
        <c:title>
          <c:tx>
            <c:rich>
              <a:bodyPr/>
              <a:lstStyle/>
              <a:p>
                <a:pPr>
                  <a:defRPr sz="1800">
                    <a:solidFill>
                      <a:srgbClr val="D9D9D9"/>
                    </a:solidFill>
                  </a:defRPr>
                </a:pPr>
                <a:r>
                  <a:rPr lang="en-US" sz="1800">
                    <a:solidFill>
                      <a:srgbClr val="D9D9D9"/>
                    </a:solidFill>
                  </a:rPr>
                  <a:t>Normalised residual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D9D9D9"/>
                </a:solidFill>
              </a:defRPr>
            </a:pPr>
            <a:endParaRPr lang="en-US"/>
          </a:p>
        </c:txPr>
        <c:crossAx val="250663656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>
              <a:solidFill>
                <a:schemeClr val="tx2">
                  <a:lumMod val="85000"/>
                </a:schemeClr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2400">
                <a:solidFill>
                  <a:srgbClr val="D9D9D9"/>
                </a:solidFill>
              </a:defRPr>
            </a:pPr>
            <a:r>
              <a:rPr lang="en-US" sz="2400" dirty="0">
                <a:solidFill>
                  <a:srgbClr val="D9D9D9"/>
                </a:solidFill>
              </a:rPr>
              <a:t>Inverse</a:t>
            </a:r>
            <a:r>
              <a:rPr lang="en-US" sz="2400" baseline="0" dirty="0">
                <a:solidFill>
                  <a:srgbClr val="D9D9D9"/>
                </a:solidFill>
              </a:rPr>
              <a:t> demigration convergence</a:t>
            </a:r>
            <a:endParaRPr lang="en-US" sz="2400" dirty="0">
              <a:solidFill>
                <a:srgbClr val="D9D9D9"/>
              </a:solidFill>
            </a:endParaRP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Sheet1!$B$10</c:f>
              <c:strCache>
                <c:ptCount val="1"/>
                <c:pt idx="0">
                  <c:v>Correct model</c:v>
                </c:pt>
              </c:strCache>
            </c:strRef>
          </c:tx>
          <c:spPr>
            <a:ln w="28575"/>
          </c:spPr>
          <c:marker>
            <c:spPr>
              <a:ln w="12700"/>
            </c:spPr>
          </c:marker>
          <c:xVal>
            <c:numRef>
              <c:f>Sheet1!$A$11:$A$21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Sheet1!$B$11:$B$21</c:f>
              <c:numCache>
                <c:formatCode>General</c:formatCode>
                <c:ptCount val="11"/>
                <c:pt idx="0">
                  <c:v>100000.0</c:v>
                </c:pt>
                <c:pt idx="1">
                  <c:v>16043.8</c:v>
                </c:pt>
                <c:pt idx="2">
                  <c:v>4343.2</c:v>
                </c:pt>
                <c:pt idx="3">
                  <c:v>1526.74</c:v>
                </c:pt>
                <c:pt idx="4">
                  <c:v>660.9519999999987</c:v>
                </c:pt>
                <c:pt idx="5">
                  <c:v>342.854</c:v>
                </c:pt>
                <c:pt idx="6">
                  <c:v>230.632</c:v>
                </c:pt>
                <c:pt idx="7">
                  <c:v>137.289</c:v>
                </c:pt>
                <c:pt idx="8">
                  <c:v>82.9905</c:v>
                </c:pt>
                <c:pt idx="9">
                  <c:v>53.695</c:v>
                </c:pt>
                <c:pt idx="10">
                  <c:v>38.8425</c:v>
                </c:pt>
              </c:numCache>
            </c:numRef>
          </c:y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Incorrect</c:v>
                </c:pt>
              </c:strCache>
            </c:strRef>
          </c:tx>
          <c:spPr>
            <a:ln w="28575"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Sheet1!$A$11:$A$21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Sheet1!$C$11:$C$21</c:f>
              <c:numCache>
                <c:formatCode>General</c:formatCode>
                <c:ptCount val="11"/>
                <c:pt idx="0">
                  <c:v>100000.0</c:v>
                </c:pt>
                <c:pt idx="1">
                  <c:v>26550.2</c:v>
                </c:pt>
                <c:pt idx="2">
                  <c:v>10111.9</c:v>
                </c:pt>
                <c:pt idx="3">
                  <c:v>5667.32</c:v>
                </c:pt>
                <c:pt idx="4">
                  <c:v>3056.56</c:v>
                </c:pt>
                <c:pt idx="5">
                  <c:v>1820.18</c:v>
                </c:pt>
                <c:pt idx="6">
                  <c:v>1197.59</c:v>
                </c:pt>
                <c:pt idx="7">
                  <c:v>815.543</c:v>
                </c:pt>
                <c:pt idx="8">
                  <c:v>582.224</c:v>
                </c:pt>
                <c:pt idx="9">
                  <c:v>417.183</c:v>
                </c:pt>
                <c:pt idx="10">
                  <c:v>311.834</c:v>
                </c:pt>
              </c:numCache>
            </c:numRef>
          </c:yVal>
        </c:ser>
        <c:axId val="254208584"/>
        <c:axId val="254186152"/>
      </c:scatterChart>
      <c:valAx>
        <c:axId val="254208584"/>
        <c:scaling>
          <c:orientation val="minMax"/>
          <c:max val="10.0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D9D9D9"/>
                    </a:solidFill>
                  </a:defRPr>
                </a:pPr>
                <a:r>
                  <a:rPr lang="en-US" sz="1800">
                    <a:solidFill>
                      <a:srgbClr val="D9D9D9"/>
                    </a:solidFill>
                  </a:rPr>
                  <a:t>Iteration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D9D9D9"/>
                </a:solidFill>
              </a:defRPr>
            </a:pPr>
            <a:endParaRPr lang="en-US"/>
          </a:p>
        </c:txPr>
        <c:crossAx val="254186152"/>
        <c:crosses val="autoZero"/>
        <c:crossBetween val="midCat"/>
      </c:valAx>
      <c:valAx>
        <c:axId val="254186152"/>
        <c:scaling>
          <c:orientation val="minMax"/>
          <c:max val="100000.0"/>
        </c:scaling>
        <c:axPos val="l"/>
        <c:majorGridlines/>
        <c:title>
          <c:tx>
            <c:rich>
              <a:bodyPr/>
              <a:lstStyle/>
              <a:p>
                <a:pPr>
                  <a:defRPr sz="1800">
                    <a:solidFill>
                      <a:srgbClr val="D9D9D9"/>
                    </a:solidFill>
                  </a:defRPr>
                </a:pPr>
                <a:r>
                  <a:rPr lang="en-US" sz="1800">
                    <a:solidFill>
                      <a:srgbClr val="D9D9D9"/>
                    </a:solidFill>
                  </a:rPr>
                  <a:t>Normalised residual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D9D9D9"/>
                </a:solidFill>
              </a:defRPr>
            </a:pPr>
            <a:endParaRPr lang="en-US"/>
          </a:p>
        </c:txPr>
        <c:crossAx val="25420858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>
              <a:solidFill>
                <a:schemeClr val="tx2">
                  <a:lumMod val="85000"/>
                </a:schemeClr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2400">
                <a:solidFill>
                  <a:schemeClr val="tx2">
                    <a:lumMod val="95000"/>
                  </a:schemeClr>
                </a:solidFill>
              </a:defRPr>
            </a:pPr>
            <a:r>
              <a:rPr lang="en-US" sz="2400">
                <a:solidFill>
                  <a:schemeClr val="tx2">
                    <a:lumMod val="95000"/>
                  </a:schemeClr>
                </a:solidFill>
              </a:rPr>
              <a:t>SEAM Blended Demigration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Sheet1!$C$15</c:f>
              <c:strCache>
                <c:ptCount val="1"/>
                <c:pt idx="0">
                  <c:v>Exact velocity</c:v>
                </c:pt>
              </c:strCache>
            </c:strRef>
          </c:tx>
          <c:xVal>
            <c:numRef>
              <c:f>Sheet1!$B$16:$B$26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Sheet1!$C$16:$C$26</c:f>
              <c:numCache>
                <c:formatCode>General</c:formatCode>
                <c:ptCount val="11"/>
                <c:pt idx="0">
                  <c:v>100.0</c:v>
                </c:pt>
                <c:pt idx="1">
                  <c:v>47.7974</c:v>
                </c:pt>
                <c:pt idx="2">
                  <c:v>26.0</c:v>
                </c:pt>
                <c:pt idx="3">
                  <c:v>16.8516</c:v>
                </c:pt>
                <c:pt idx="4">
                  <c:v>10.3466</c:v>
                </c:pt>
                <c:pt idx="5">
                  <c:v>6.67525</c:v>
                </c:pt>
                <c:pt idx="6">
                  <c:v>4.81616</c:v>
                </c:pt>
                <c:pt idx="7">
                  <c:v>3.11752</c:v>
                </c:pt>
                <c:pt idx="8">
                  <c:v>2.452839999999999</c:v>
                </c:pt>
                <c:pt idx="9">
                  <c:v>1.927</c:v>
                </c:pt>
                <c:pt idx="10">
                  <c:v>1.42299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Sheet1!$D$15</c:f>
              <c:strCache>
                <c:ptCount val="1"/>
                <c:pt idx="0">
                  <c:v>Inexact velocity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Sheet1!$B$16:$B$26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Sheet1!$D$16:$D$26</c:f>
              <c:numCache>
                <c:formatCode>General</c:formatCode>
                <c:ptCount val="11"/>
                <c:pt idx="0">
                  <c:v>100.0</c:v>
                </c:pt>
                <c:pt idx="1">
                  <c:v>47.1901</c:v>
                </c:pt>
                <c:pt idx="2">
                  <c:v>25.6379</c:v>
                </c:pt>
                <c:pt idx="3">
                  <c:v>16.3129</c:v>
                </c:pt>
                <c:pt idx="4">
                  <c:v>11.9392</c:v>
                </c:pt>
                <c:pt idx="5">
                  <c:v>8.8206</c:v>
                </c:pt>
                <c:pt idx="6">
                  <c:v>6.94827</c:v>
                </c:pt>
                <c:pt idx="7">
                  <c:v>5.67607</c:v>
                </c:pt>
                <c:pt idx="8">
                  <c:v>4.804539999999999</c:v>
                </c:pt>
                <c:pt idx="9">
                  <c:v>4.09519</c:v>
                </c:pt>
                <c:pt idx="10">
                  <c:v>3.55911</c:v>
                </c:pt>
              </c:numCache>
            </c:numRef>
          </c:yVal>
          <c:smooth val="1"/>
        </c:ser>
        <c:axId val="254273192"/>
        <c:axId val="254265624"/>
      </c:scatterChart>
      <c:valAx>
        <c:axId val="254273192"/>
        <c:scaling>
          <c:orientation val="minMax"/>
          <c:max val="10.0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F2F2F2"/>
                    </a:solidFill>
                  </a:defRPr>
                </a:pPr>
                <a:r>
                  <a:rPr lang="en-US" sz="1800">
                    <a:solidFill>
                      <a:srgbClr val="F2F2F2"/>
                    </a:solidFill>
                  </a:rPr>
                  <a:t>Iteration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F2F2F2"/>
                </a:solidFill>
              </a:defRPr>
            </a:pPr>
            <a:endParaRPr lang="en-US"/>
          </a:p>
        </c:txPr>
        <c:crossAx val="254265624"/>
        <c:crosses val="autoZero"/>
        <c:crossBetween val="midCat"/>
      </c:valAx>
      <c:valAx>
        <c:axId val="254265624"/>
        <c:scaling>
          <c:orientation val="minMax"/>
          <c:max val="100.0"/>
        </c:scaling>
        <c:axPos val="l"/>
        <c:majorGridlines>
          <c:spPr>
            <a:ln w="22225"/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rgbClr val="F2F2F2"/>
                    </a:solidFill>
                  </a:defRPr>
                </a:pPr>
                <a:r>
                  <a:rPr lang="en-US" sz="1800">
                    <a:solidFill>
                      <a:srgbClr val="F2F2F2"/>
                    </a:solidFill>
                  </a:rPr>
                  <a:t>Continuous Data Misfit (%)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F2F2F2"/>
                </a:solidFill>
              </a:defRPr>
            </a:pPr>
            <a:endParaRPr lang="en-US"/>
          </a:p>
        </c:txPr>
        <c:crossAx val="25427319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>
              <a:solidFill>
                <a:srgbClr val="F2F2F2"/>
              </a:solidFill>
            </a:defRPr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ict"/><Relationship Id="rId4" Type="http://schemas.openxmlformats.org/officeDocument/2006/relationships/image" Target="../media/image43.pict"/><Relationship Id="rId5" Type="http://schemas.openxmlformats.org/officeDocument/2006/relationships/image" Target="../media/image44.pict"/><Relationship Id="rId6" Type="http://schemas.openxmlformats.org/officeDocument/2006/relationships/image" Target="../media/image45.pict"/><Relationship Id="rId7" Type="http://schemas.openxmlformats.org/officeDocument/2006/relationships/image" Target="../media/image46.pict"/><Relationship Id="rId8" Type="http://schemas.openxmlformats.org/officeDocument/2006/relationships/image" Target="../media/image47.pict"/><Relationship Id="rId1" Type="http://schemas.openxmlformats.org/officeDocument/2006/relationships/image" Target="../media/image32.pict"/><Relationship Id="rId2" Type="http://schemas.openxmlformats.org/officeDocument/2006/relationships/image" Target="../media/image41.pict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ict"/><Relationship Id="rId4" Type="http://schemas.openxmlformats.org/officeDocument/2006/relationships/image" Target="../media/image43.pict"/><Relationship Id="rId5" Type="http://schemas.openxmlformats.org/officeDocument/2006/relationships/image" Target="../media/image44.pict"/><Relationship Id="rId6" Type="http://schemas.openxmlformats.org/officeDocument/2006/relationships/image" Target="../media/image45.pict"/><Relationship Id="rId7" Type="http://schemas.openxmlformats.org/officeDocument/2006/relationships/image" Target="../media/image46.pict"/><Relationship Id="rId8" Type="http://schemas.openxmlformats.org/officeDocument/2006/relationships/image" Target="../media/image47.pict"/><Relationship Id="rId1" Type="http://schemas.openxmlformats.org/officeDocument/2006/relationships/image" Target="../media/image32.pict"/><Relationship Id="rId2" Type="http://schemas.openxmlformats.org/officeDocument/2006/relationships/image" Target="../media/image41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Relationship Id="rId2" Type="http://schemas.openxmlformats.org/officeDocument/2006/relationships/image" Target="../media/image29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93E7D-A904-594F-9B11-198F9D9677E9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AA31-960C-7E4F-B766-3BC570179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615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6EC666EE-E904-4191-BC43-1D15B55F1770}" type="datetimeFigureOut">
              <a:rPr lang="en-GB"/>
              <a:pPr/>
              <a:t>5/5/15</a:t>
            </a:fld>
            <a:endParaRPr lang="en-GB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D0EF5BE3-9B23-4FDF-B658-924F796F42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2659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Compare multiples to </a:t>
            </a:r>
            <a:r>
              <a:rPr lang="en-GB" dirty="0" err="1" smtClean="0"/>
              <a:t>sim</a:t>
            </a:r>
            <a:r>
              <a:rPr lang="en-GB" dirty="0" smtClean="0"/>
              <a:t> </a:t>
            </a:r>
            <a:r>
              <a:rPr lang="en-GB" dirty="0" err="1" smtClean="0"/>
              <a:t>src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1 boat, many, ISS,</a:t>
            </a:r>
            <a:r>
              <a:rPr lang="en-US" baseline="0" dirty="0" smtClean="0"/>
              <a:t> DS3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5BE3-9B23-4FDF-B658-924F796F42FD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385167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3845737"/>
            <a:ext cx="9144000" cy="3452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8CD4-0ECD-1647-BEB8-8ACD5B0C5AC8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C103-EF45-4F72-AF73-B7FD8E9858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630B-50FD-5040-8624-39AB5BEDDC8C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ACA9-1188-49A6-ACC4-B231DBEFC8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61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3861-FAD8-D749-A81B-3BE946844188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50" y="4782741"/>
            <a:ext cx="3836987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CF7B-729C-42DD-898D-42D8B7610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436"/>
            <a:ext cx="8229600" cy="7406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10600" cy="36004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2EB0-A41D-5E46-BDB0-81FF1222DE59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56EF-41ED-42F6-A23D-94E71C475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18"/>
            <a:ext cx="9144000" cy="195143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1951437"/>
            <a:ext cx="9144000" cy="3452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2A37-6E23-A147-A037-980C7C790AFE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B0AF-8F13-480C-8294-B42C95131F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8BA5-F936-8B4C-BD60-BE52722FF730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8E86-9A1F-4D92-9266-31671C3F2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2566-5E0D-3747-8F08-AAF5E1CE90A5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1CB4-2ACC-48AE-8E14-FDDB6D750D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7A71-DA4A-4C41-A53A-EF8A8F00A4D6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A6333-3817-4AFD-9E2F-F7D4C5B2B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2E93-FDE2-9F4A-AD2D-5C96C5AA3E36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F425-26FD-4472-8E82-CBD55641F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21" y="18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21" y="18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7BB1-FC78-BC4E-8355-9A373ACC8DC3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B077-6EFC-47D6-891C-21F2F9B58F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21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21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14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877493"/>
            <a:ext cx="2522538" cy="1512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DF16-0F97-F84A-843B-8CC48D719803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877493"/>
            <a:ext cx="5194300" cy="151209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75" y="877493"/>
            <a:ext cx="733425" cy="1512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5CF06-5A50-4BDD-A979-92BC780D11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766762"/>
            <a:ext cx="9144000" cy="333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2"/>
            <a:ext cx="9144000" cy="74294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610600" cy="6286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45387"/>
            <a:ext cx="8610600" cy="346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857768"/>
            <a:ext cx="2133600" cy="205979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449EAF-F803-AE4B-93E7-A6077390F4FD}" type="datetime1">
              <a:rPr lang="en-US" smtClean="0"/>
              <a:pPr>
                <a:defRPr/>
              </a:pPr>
              <a:t>5/5/15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13" y="4857768"/>
            <a:ext cx="5508625" cy="205979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37" y="4857768"/>
            <a:ext cx="733425" cy="205979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12D4F-DA42-43DE-84B2-79A87DF0A44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35" r:id="rId8"/>
    <p:sldLayoutId id="2147483736" r:id="rId9"/>
    <p:sldLayoutId id="2147483727" r:id="rId10"/>
    <p:sldLayoutId id="214748373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F2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F2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F2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F2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F2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F2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F2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F2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2800" kern="1200">
          <a:solidFill>
            <a:schemeClr val="tx2">
              <a:lumMod val="85000"/>
            </a:schemeClr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400" kern="1200">
          <a:solidFill>
            <a:schemeClr val="tx2">
              <a:lumMod val="85000"/>
            </a:schemeClr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8D89A4"/>
        </a:buClr>
        <a:buFont typeface="Arial" charset="0"/>
        <a:buChar char="▪"/>
        <a:defRPr sz="2300" kern="1200">
          <a:solidFill>
            <a:schemeClr val="tx2">
              <a:lumMod val="85000"/>
            </a:schemeClr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Font typeface="Arial" charset="0"/>
        <a:buChar char="▪"/>
        <a:defRPr sz="2000" kern="1200">
          <a:solidFill>
            <a:schemeClr val="tx2">
              <a:lumMod val="85000"/>
            </a:schemeClr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9E9273"/>
        </a:buClr>
        <a:buFont typeface="Wingdings 3" pitchFamily="18" charset="2"/>
        <a:buChar char=""/>
        <a:defRPr lang="en-US" sz="2000" kern="1200">
          <a:solidFill>
            <a:schemeClr val="tx2">
              <a:lumMod val="85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oleObject" Target="../embeddings/Microsoft_Equation1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chart" Target="../charts/char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4.bin"/><Relationship Id="rId12" Type="http://schemas.openxmlformats.org/officeDocument/2006/relationships/oleObject" Target="../embeddings/Microsoft_Equation25.bin"/><Relationship Id="rId13" Type="http://schemas.openxmlformats.org/officeDocument/2006/relationships/oleObject" Target="../embeddings/Microsoft_Equation26.bin"/><Relationship Id="rId14" Type="http://schemas.openxmlformats.org/officeDocument/2006/relationships/image" Target="../media/image48.png"/><Relationship Id="rId15" Type="http://schemas.openxmlformats.org/officeDocument/2006/relationships/oleObject" Target="../embeddings/Microsoft_Equation2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30.png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oleObject" Target="../embeddings/Microsoft_Equation21.bin"/><Relationship Id="rId9" Type="http://schemas.openxmlformats.org/officeDocument/2006/relationships/oleObject" Target="../embeddings/Microsoft_Equation22.bin"/><Relationship Id="rId10" Type="http://schemas.openxmlformats.org/officeDocument/2006/relationships/oleObject" Target="../embeddings/Microsoft_Equation23.bin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2.bin"/><Relationship Id="rId12" Type="http://schemas.openxmlformats.org/officeDocument/2006/relationships/oleObject" Target="../embeddings/Microsoft_Equation33.bin"/><Relationship Id="rId13" Type="http://schemas.openxmlformats.org/officeDocument/2006/relationships/oleObject" Target="../embeddings/Microsoft_Equation34.bin"/><Relationship Id="rId14" Type="http://schemas.openxmlformats.org/officeDocument/2006/relationships/image" Target="../media/image48.png"/><Relationship Id="rId15" Type="http://schemas.openxmlformats.org/officeDocument/2006/relationships/oleObject" Target="../embeddings/Microsoft_Equation3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Relationship Id="rId4" Type="http://schemas.openxmlformats.org/officeDocument/2006/relationships/image" Target="../media/image30.png"/><Relationship Id="rId5" Type="http://schemas.openxmlformats.org/officeDocument/2006/relationships/oleObject" Target="../embeddings/Microsoft_Equation28.bin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oleObject" Target="../embeddings/Microsoft_Equation29.bin"/><Relationship Id="rId9" Type="http://schemas.openxmlformats.org/officeDocument/2006/relationships/oleObject" Target="../embeddings/Microsoft_Equation30.bin"/><Relationship Id="rId10" Type="http://schemas.openxmlformats.org/officeDocument/2006/relationships/oleObject" Target="../embeddings/Microsoft_Equation3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image" Target="../media/image2.png"/><Relationship Id="rId5" Type="http://schemas.openxmlformats.org/officeDocument/2006/relationships/image" Target="../media/image40.png"/><Relationship Id="rId6" Type="http://schemas.openxmlformats.org/officeDocument/2006/relationships/oleObject" Target="../embeddings/Microsoft_Equation36.bin"/><Relationship Id="rId7" Type="http://schemas.openxmlformats.org/officeDocument/2006/relationships/image" Target="../media/image49.png"/><Relationship Id="rId8" Type="http://schemas.openxmlformats.org/officeDocument/2006/relationships/image" Target="../media/image2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5309"/>
            <a:ext cx="8763000" cy="213242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000" dirty="0" smtClean="0">
                <a:solidFill>
                  <a:srgbClr val="FFCC00"/>
                </a:solidFill>
              </a:rPr>
              <a:t>Inverse demigration for simultaneous source separation</a:t>
            </a:r>
            <a:endParaRPr lang="en-GB" sz="5000" dirty="0">
              <a:solidFill>
                <a:srgbClr val="FFCC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057650"/>
            <a:ext cx="1231900" cy="9525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54496" y="3867894"/>
            <a:ext cx="518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872" tIns="0" rIns="4572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Tuesday,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 May 19</a:t>
            </a: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th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SEP Annual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Dana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 Point, California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28600" y="2419350"/>
            <a:ext cx="836746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872" tIns="0" rIns="4572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 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Leader and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Biondo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Biondi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SEP-158 pg 103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How to process?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Direct imaging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Migration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Inversion</a:t>
            </a:r>
            <a:endParaRPr lang="en-GB" dirty="0">
              <a:solidFill>
                <a:srgbClr val="404040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Filtering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Data-space inversion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Image-space inversion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09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How to process?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Direct imaging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Migration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Inversion</a:t>
            </a:r>
            <a:endParaRPr lang="en-GB" dirty="0">
              <a:solidFill>
                <a:srgbClr val="404040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Filtering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Data-space inversion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Image-space inversion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Separation and imaging fits into production flows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Fewer implicit model assumptions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09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Separation by inversion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Data-space inversion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Coherency pass methods (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Abma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2012;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Doulgeris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2011;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Ayeni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Biondi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2011)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Compressive sensing/inversion (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Haneet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Herrman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2011)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Decoding transforms (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Ikelle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2007)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All successful methods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All stringently require random time delays and source positioning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8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50% of data - randomly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Picture 4" descr="Picture 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44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50% of data - randomly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4" descr="Picture 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8" y="2643760"/>
            <a:ext cx="2088232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Shot gather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256" y="2643760"/>
            <a:ext cx="216024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Receiver gather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58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50% of data - linearly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Picture 4" descr="Picture 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8" y="2643760"/>
            <a:ext cx="2088232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Shot gather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6256" y="2643760"/>
            <a:ext cx="216024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Receiver gather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9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Image space separation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Imaging is a type of coherency pass filter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Overlapping events can be untangled in the extended image space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Move-out/focusing characteristics are different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Successful for multiples (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Weibull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Arntsen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2013)</a:t>
            </a:r>
          </a:p>
          <a:p>
            <a:pPr marL="410972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Demigration required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Output the equivalently unblended survey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Extended imaging preserves kinematics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Can augment with data space methods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4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Agenda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Simultaneously acquired data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Demigration 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Adjoint method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As an inverse process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Image-space data 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Accurate velocity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Inaccurate velocity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rgbClr val="404040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52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RTM imaging condition: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Extended imaging condition: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648342"/>
              </p:ext>
            </p:extLst>
          </p:nvPr>
        </p:nvGraphicFramePr>
        <p:xfrm>
          <a:off x="376244" y="3661198"/>
          <a:ext cx="8650287" cy="739352"/>
        </p:xfrm>
        <a:graphic>
          <a:graphicData uri="http://schemas.openxmlformats.org/presentationml/2006/ole">
            <p:oleObj spid="_x0000_s1062" name="Equation" r:id="rId4" imgW="10147300" imgH="889000" progId="Equation.3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097601"/>
              </p:ext>
            </p:extLst>
          </p:nvPr>
        </p:nvGraphicFramePr>
        <p:xfrm>
          <a:off x="1770063" y="1741488"/>
          <a:ext cx="6508532" cy="754062"/>
        </p:xfrm>
        <a:graphic>
          <a:graphicData uri="http://schemas.openxmlformats.org/presentationml/2006/ole">
            <p:oleObj spid="_x0000_s1063" name="Equation" r:id="rId5" imgW="7988300" imgH="889000" progId="Equation.3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8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1770063" y="1741488"/>
          <a:ext cx="6508750" cy="754062"/>
        </p:xfrm>
        <a:graphic>
          <a:graphicData uri="http://schemas.openxmlformats.org/presentationml/2006/ole">
            <p:oleObj spid="_x0000_s4125" name="Equation" r:id="rId4" imgW="7988300" imgH="889000" progId="Equation.3">
              <p:embed/>
            </p:oleObj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376242" y="3660777"/>
          <a:ext cx="8650287" cy="739775"/>
        </p:xfrm>
        <a:graphic>
          <a:graphicData uri="http://schemas.openxmlformats.org/presentationml/2006/ole">
            <p:oleObj spid="_x0000_s4124" name="Equation" r:id="rId5" imgW="10147300" imgH="8890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RTM imaging condition: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Extended imaging condition: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19672" y="3723880"/>
            <a:ext cx="381000" cy="448070"/>
          </a:xfrm>
          <a:prstGeom prst="rect">
            <a:avLst/>
          </a:prstGeom>
          <a:solidFill>
            <a:srgbClr val="FFCC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39952" y="3723880"/>
            <a:ext cx="648072" cy="448070"/>
          </a:xfrm>
          <a:prstGeom prst="rect">
            <a:avLst/>
          </a:prstGeom>
          <a:solidFill>
            <a:srgbClr val="FFCC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8264" y="3723880"/>
            <a:ext cx="648072" cy="448070"/>
          </a:xfrm>
          <a:prstGeom prst="rect">
            <a:avLst/>
          </a:prstGeom>
          <a:solidFill>
            <a:srgbClr val="FFCC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528" y="843559"/>
            <a:ext cx="1368152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1600" y="1419622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35696" y="2571751"/>
            <a:ext cx="266429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Receiver wavefield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75856" y="2067694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72200" y="2715766"/>
            <a:ext cx="266429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 wavefield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372200" y="206769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31840" y="4587976"/>
            <a:ext cx="324036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Subsurface </a:t>
            </a:r>
            <a:r>
              <a:rPr lang="en-US" sz="2400" dirty="0" smtClean="0">
                <a:solidFill>
                  <a:schemeClr val="tx1"/>
                </a:solidFill>
              </a:rPr>
              <a:t>offset index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907704" y="4133478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444208" y="413347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499992" y="412090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78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Seismic acquisition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7" name="Picture 6" descr="wa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04950"/>
            <a:ext cx="4038600" cy="20005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24600" y="895350"/>
            <a:ext cx="1295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86400 seconds in a day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~7000 shot points 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&gt; 20 weeks for 10</a:t>
            </a:r>
            <a:r>
              <a:rPr lang="en-GB" baseline="30000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shots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Multiple sources/reduce waiting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Huge potential savings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Acquire surveys in half the time (or faster)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Same (or better) quality images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4542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extended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947720" cy="36004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Construct offset/angle gathers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Model deficiencies manifested here (velocity, anisotropy…)</a:t>
            </a:r>
          </a:p>
          <a:p>
            <a:pPr lvl="1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WEMVA, WEMQA</a:t>
            </a: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Isolate coherent noise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Improve images (Wong, 2014; Alvarez, 2007)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Recover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clean(er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 data (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Weibull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Arntsen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2013)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6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demigration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2F2F2"/>
                </a:solidFill>
              </a:rPr>
              <a:t>Isolate ‘</a:t>
            </a:r>
            <a:r>
              <a:rPr lang="en-US" sz="2800" dirty="0" smtClean="0">
                <a:solidFill>
                  <a:srgbClr val="F2F2F2"/>
                </a:solidFill>
              </a:rPr>
              <a:t>primary</a:t>
            </a:r>
            <a:r>
              <a:rPr lang="en-US" dirty="0" smtClean="0">
                <a:solidFill>
                  <a:srgbClr val="F2F2F2"/>
                </a:solidFill>
              </a:rPr>
              <a:t>’ shot energy </a:t>
            </a:r>
          </a:p>
          <a:p>
            <a:pPr lvl="1"/>
            <a:r>
              <a:rPr lang="en-US" dirty="0" err="1" smtClean="0">
                <a:solidFill>
                  <a:srgbClr val="F2F2F2"/>
                </a:solidFill>
              </a:rPr>
              <a:t>Demigrate</a:t>
            </a:r>
            <a:r>
              <a:rPr lang="en-US" dirty="0" smtClean="0">
                <a:solidFill>
                  <a:srgbClr val="F2F2F2"/>
                </a:solidFill>
              </a:rPr>
              <a:t> and create unblended data</a:t>
            </a:r>
          </a:p>
          <a:p>
            <a:pPr lvl="1"/>
            <a:r>
              <a:rPr lang="en-US" dirty="0" smtClean="0">
                <a:solidFill>
                  <a:srgbClr val="F2F2F2"/>
                </a:solidFill>
              </a:rPr>
              <a:t>Theoretically </a:t>
            </a:r>
            <a:r>
              <a:rPr lang="en-US" b="1" dirty="0" smtClean="0">
                <a:solidFill>
                  <a:srgbClr val="FFCC00"/>
                </a:solidFill>
              </a:rPr>
              <a:t>independent of velocity model</a:t>
            </a:r>
            <a:endParaRPr lang="en-US" dirty="0" smtClean="0">
              <a:solidFill>
                <a:srgbClr val="FFCC00"/>
              </a:solidFill>
            </a:endParaRPr>
          </a:p>
          <a:p>
            <a:r>
              <a:rPr lang="en-US" dirty="0" smtClean="0">
                <a:solidFill>
                  <a:srgbClr val="F2F2F2"/>
                </a:solidFill>
              </a:rPr>
              <a:t>Kinematics correctly constructed, not amplitudes</a:t>
            </a:r>
          </a:p>
          <a:p>
            <a:pPr lvl="1"/>
            <a:r>
              <a:rPr lang="en-US" dirty="0" smtClean="0">
                <a:solidFill>
                  <a:srgbClr val="F2F2F2"/>
                </a:solidFill>
              </a:rPr>
              <a:t>Apply correction term (Sava and </a:t>
            </a:r>
            <a:r>
              <a:rPr lang="en-US" dirty="0" err="1" smtClean="0">
                <a:solidFill>
                  <a:srgbClr val="F2F2F2"/>
                </a:solidFill>
              </a:rPr>
              <a:t>Biondi</a:t>
            </a:r>
            <a:r>
              <a:rPr lang="en-US" dirty="0" smtClean="0">
                <a:solidFill>
                  <a:srgbClr val="F2F2F2"/>
                </a:solidFill>
              </a:rPr>
              <a:t>, 2001)</a:t>
            </a:r>
          </a:p>
          <a:p>
            <a:pPr lvl="1"/>
            <a:r>
              <a:rPr lang="en-US" dirty="0" smtClean="0">
                <a:solidFill>
                  <a:srgbClr val="F2F2F2"/>
                </a:solidFill>
              </a:rPr>
              <a:t>LSRTM to balance image</a:t>
            </a:r>
          </a:p>
          <a:p>
            <a:pPr lvl="1"/>
            <a:r>
              <a:rPr lang="en-US" dirty="0" smtClean="0">
                <a:solidFill>
                  <a:srgbClr val="F2F2F2"/>
                </a:solidFill>
              </a:rPr>
              <a:t>Demigration as an inverse process</a:t>
            </a: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pPr lvl="1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9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5" name="Picture 4" descr="v2db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0100"/>
            <a:ext cx="9144001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193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Constant model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5" name="Picture 4" descr="cnste1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0100"/>
            <a:ext cx="9144001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80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Adjoint demigration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5" name="Picture 4" descr="v2db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" y="800100"/>
            <a:ext cx="9142528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547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Linearised inversion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For LSRTM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system looks for the most representative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to describe the input data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lang="en-GB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990600" y="2343150"/>
          <a:ext cx="2400300" cy="457200"/>
        </p:xfrm>
        <a:graphic>
          <a:graphicData uri="http://schemas.openxmlformats.org/presentationml/2006/ole">
            <p:oleObj spid="_x0000_s238594" name="Equation" r:id="rId4" imgW="2946400" imgH="533400" progId="Equation.3">
              <p:embed/>
            </p:oleObj>
          </a:graphicData>
        </a:graphic>
      </p:graphicFrame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4572000" y="1771655"/>
          <a:ext cx="3497262" cy="1943095"/>
        </p:xfrm>
        <a:graphic>
          <a:graphicData uri="http://schemas.openxmlformats.org/presentationml/2006/ole">
            <p:oleObj spid="_x0000_s238595" name="Equation" r:id="rId5" imgW="4292600" imgH="2540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Linearised inversion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For LSRTM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system looks for the most representative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to describe the input data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lang="en-GB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990600" y="2343150"/>
          <a:ext cx="2400300" cy="457200"/>
        </p:xfrm>
        <a:graphic>
          <a:graphicData uri="http://schemas.openxmlformats.org/presentationml/2006/ole">
            <p:oleObj spid="_x0000_s236546" name="Equation" r:id="rId4" imgW="2946400" imgH="533400" progId="Equation.3">
              <p:embed/>
            </p:oleObj>
          </a:graphicData>
        </a:graphic>
      </p:graphicFrame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4572000" y="1771655"/>
          <a:ext cx="3497262" cy="1943095"/>
        </p:xfrm>
        <a:graphic>
          <a:graphicData uri="http://schemas.openxmlformats.org/presentationml/2006/ole">
            <p:oleObj spid="_x0000_s236547" name="Equation" r:id="rId5" imgW="4292600" imgH="25400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733800" y="1943100"/>
            <a:ext cx="762000" cy="400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657350"/>
            <a:ext cx="2724950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Gradient is size of image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29000" y="3028950"/>
            <a:ext cx="9906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3257550"/>
            <a:ext cx="2211776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CG is </a:t>
            </a:r>
            <a:r>
              <a:rPr lang="en-US" dirty="0" smtClean="0"/>
              <a:t>in data-space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Inverse demigration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Swap operators and sense of data/model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system looks for the most representative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to describe the input image </a:t>
            </a:r>
            <a:r>
              <a:rPr lang="en-GB" b="1" smtClean="0">
                <a:solidFill>
                  <a:schemeClr val="bg1">
                    <a:lumMod val="95000"/>
                  </a:schemeClr>
                </a:solidFill>
              </a:rPr>
              <a:t>m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990600" y="2343150"/>
          <a:ext cx="2400300" cy="457200"/>
        </p:xfrm>
        <a:graphic>
          <a:graphicData uri="http://schemas.openxmlformats.org/presentationml/2006/ole">
            <p:oleObj spid="_x0000_s249858" name="Equation" r:id="rId4" imgW="2946400" imgH="533400" progId="Equation.3">
              <p:embed/>
            </p:oleObj>
          </a:graphicData>
        </a:graphic>
      </p:graphicFrame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4572013" y="1778794"/>
          <a:ext cx="3497263" cy="1935956"/>
        </p:xfrm>
        <a:graphic>
          <a:graphicData uri="http://schemas.openxmlformats.org/presentationml/2006/ole">
            <p:oleObj spid="_x0000_s249859" name="Equation" r:id="rId5" imgW="4292600" imgH="2514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Inverse demigration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Swap operators and sense of data/model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system looks for the most representative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to describe the input image </a:t>
            </a:r>
            <a:r>
              <a:rPr lang="en-GB" b="1" smtClean="0">
                <a:solidFill>
                  <a:schemeClr val="bg1">
                    <a:lumMod val="95000"/>
                  </a:schemeClr>
                </a:solidFill>
              </a:rPr>
              <a:t>m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990600" y="2343150"/>
          <a:ext cx="2400300" cy="457200"/>
        </p:xfrm>
        <a:graphic>
          <a:graphicData uri="http://schemas.openxmlformats.org/presentationml/2006/ole">
            <p:oleObj spid="_x0000_s240642" name="Equation" r:id="rId4" imgW="2946400" imgH="533400" progId="Equation.3">
              <p:embed/>
            </p:oleObj>
          </a:graphicData>
        </a:graphic>
      </p:graphicFrame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4572013" y="1778794"/>
          <a:ext cx="3497263" cy="1935956"/>
        </p:xfrm>
        <a:graphic>
          <a:graphicData uri="http://schemas.openxmlformats.org/presentationml/2006/ole">
            <p:oleObj spid="_x0000_s240643" name="Equation" r:id="rId5" imgW="4292600" imgH="25146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733800" y="1943100"/>
            <a:ext cx="762000" cy="400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657350"/>
            <a:ext cx="2545514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Gradient is size of data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19400" y="2857500"/>
            <a:ext cx="1676400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13" y="3105151"/>
            <a:ext cx="3482143" cy="646331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Conj. gradient is </a:t>
            </a:r>
            <a:r>
              <a:rPr lang="en-US" dirty="0" smtClean="0"/>
              <a:t>in image-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(as is “data-space” residual)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Adjoint demigration (not inversion)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5" name="Picture 4" descr="v2db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" y="800100"/>
            <a:ext cx="9142528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54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Randomly blended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Picture 4" descr="lin_bl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-259269" y="3407099"/>
            <a:ext cx="795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Time(s)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6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dataset after 10 iterations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5" name="Picture 4" descr="v2db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" y="800100"/>
            <a:ext cx="9142528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183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436"/>
            <a:ext cx="8686800" cy="740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Convergence?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164417"/>
              </p:ext>
            </p:extLst>
          </p:nvPr>
        </p:nvGraphicFramePr>
        <p:xfrm>
          <a:off x="0" y="857250"/>
          <a:ext cx="914400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507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436"/>
            <a:ext cx="8686800" cy="740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Convergence?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4534912"/>
              </p:ext>
            </p:extLst>
          </p:nvPr>
        </p:nvGraphicFramePr>
        <p:xfrm>
          <a:off x="0" y="857250"/>
          <a:ext cx="914400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19" y="3086109"/>
            <a:ext cx="239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9D9D9"/>
                </a:solidFill>
              </a:rPr>
              <a:t>0.039% residual</a:t>
            </a:r>
            <a:endParaRPr lang="en-US" sz="2400" dirty="0">
              <a:solidFill>
                <a:srgbClr val="D9D9D9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3442692"/>
            <a:ext cx="1828800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841454" y="2833092"/>
            <a:ext cx="1485900" cy="1447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400" y="2228859"/>
            <a:ext cx="22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9D9D9"/>
                </a:solidFill>
              </a:rPr>
              <a:t>0.31% residual</a:t>
            </a:r>
            <a:endParaRPr lang="en-US" sz="2400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965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Agenda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Simultaneously acquired data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Demigration 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Adjoint method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As an inverse process</a:t>
            </a: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Image-space data 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Accurate velocity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Inaccurate velocity model</a:t>
            </a: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7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5" name="Picture 4" descr="Picture 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747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RTM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6" name="Picture 5" descr="e1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3066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pic>
        <p:nvPicPr>
          <p:cNvPr id="6" name="Picture 5" descr="e1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971550"/>
            <a:ext cx="58674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Hx</a:t>
            </a:r>
            <a:r>
              <a:rPr lang="en-US" sz="2400" dirty="0" smtClean="0">
                <a:solidFill>
                  <a:schemeClr val="tx1"/>
                </a:solidFill>
              </a:rPr>
              <a:t> -&gt; indicative of velocity model accuracy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Collapse to a point =&gt; correct velocity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3714750"/>
            <a:ext cx="2514600" cy="742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Finite acquisition artifacts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72200" y="41148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1600" y="2000250"/>
            <a:ext cx="26670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96000" y="3771900"/>
            <a:ext cx="1524000" cy="17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9963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blending (5x)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pic>
        <p:nvPicPr>
          <p:cNvPr id="5" name="Picture 4" descr="Picture 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2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blending (5x)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5" name="Picture 4" descr="Picture 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0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Random, 5x,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pic>
        <p:nvPicPr>
          <p:cNvPr id="5" name="Picture 4" descr="0.2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9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Linearly blended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4" descr="lin_bl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400000">
            <a:off x="-259269" y="3407099"/>
            <a:ext cx="795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Time(s)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80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Linear, 5x,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pic>
        <p:nvPicPr>
          <p:cNvPr id="5" name="Picture 4" descr="0.2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61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5x random data separated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5" name="Picture 4" descr="0.1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00100"/>
            <a:ext cx="9144001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5x linear data separated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5" name="Picture 4" descr="0.1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00100"/>
            <a:ext cx="9144001" cy="4343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71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Velocity model considerations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Well constrained velocity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Data separation is trivial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Primary information is collapsed to zero-offset, blended energy spread out (focusing contrast)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Rough velocity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Loosely focused image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Curvature in subsurface offset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Primary/secondary events still distinguishable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Less focusing contrast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SEAM pseudo</a:t>
            </a:r>
            <a:r>
              <a:rPr lang="en-GB" dirty="0" smtClean="0"/>
              <a:t>-linear data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5" name="Diamond 4"/>
          <p:cNvSpPr/>
          <p:nvPr/>
        </p:nvSpPr>
        <p:spPr>
          <a:xfrm>
            <a:off x="6858000" y="1504950"/>
            <a:ext cx="1066800" cy="5334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5-02-27 at 1.15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19150"/>
            <a:ext cx="9144001" cy="43243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SEAM pseudo</a:t>
            </a:r>
            <a:r>
              <a:rPr lang="en-GB" dirty="0" smtClean="0"/>
              <a:t>-linear data </a:t>
            </a:r>
            <a:r>
              <a:rPr lang="en-GB" dirty="0" smtClean="0"/>
              <a:t>(3x)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5" name="Diamond 4"/>
          <p:cNvSpPr/>
          <p:nvPr/>
        </p:nvSpPr>
        <p:spPr>
          <a:xfrm>
            <a:off x="6858000" y="1504950"/>
            <a:ext cx="1066800" cy="5334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5-02-27 at 1.16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Blended inversion / demigration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Adjoint process does not recover amplitudes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Inverse demigration can be extended to include blending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Forward – create continuous record from data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Adjoint – cut and window continuous data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4953000" y="2114550"/>
          <a:ext cx="2006600" cy="1066800"/>
        </p:xfrm>
        <a:graphic>
          <a:graphicData uri="http://schemas.openxmlformats.org/presentationml/2006/ole">
            <p:oleObj spid="_x0000_s99330" name="Equation" r:id="rId4" imgW="2006600" imgH="1066800" progId="Equation.3">
              <p:embed/>
            </p:oleObj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1828800" y="2114550"/>
          <a:ext cx="1676400" cy="1066800"/>
        </p:xfrm>
        <a:graphic>
          <a:graphicData uri="http://schemas.openxmlformats.org/presentationml/2006/ole">
            <p:oleObj spid="_x0000_s99331" name="Equation" r:id="rId5" imgW="1676400" imgH="1066800" progId="Equation.3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371600" y="1885950"/>
            <a:ext cx="419100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71600" y="895350"/>
            <a:ext cx="41910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Continuous recording input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pic>
        <p:nvPicPr>
          <p:cNvPr id="8" name="Picture 7" descr="Screen Shot 2015-02-25 at 5.26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19150"/>
            <a:ext cx="1022362" cy="4324350"/>
          </a:xfrm>
          <a:prstGeom prst="rect">
            <a:avLst/>
          </a:prstGeom>
        </p:spPr>
      </p:pic>
      <p:pic>
        <p:nvPicPr>
          <p:cNvPr id="9" name="Picture 8" descr="Screen Shot 2015-02-25 at 5.27.0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2" y="895350"/>
            <a:ext cx="3409835" cy="26130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733550"/>
            <a:ext cx="838200" cy="1524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895350"/>
            <a:ext cx="3429000" cy="25908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33400" y="895350"/>
            <a:ext cx="16002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33400" y="1885950"/>
            <a:ext cx="160020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371600" y="1885950"/>
            <a:ext cx="419100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71600" y="895350"/>
            <a:ext cx="41910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Blending operator (gamma)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pic>
        <p:nvPicPr>
          <p:cNvPr id="8" name="Picture 7" descr="Screen Shot 2015-02-25 at 5.26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19150"/>
            <a:ext cx="1022362" cy="4324350"/>
          </a:xfrm>
          <a:prstGeom prst="rect">
            <a:avLst/>
          </a:prstGeom>
        </p:spPr>
      </p:pic>
      <p:pic>
        <p:nvPicPr>
          <p:cNvPr id="9" name="Picture 8" descr="Screen Shot 2015-02-25 at 5.27.0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2" y="895350"/>
            <a:ext cx="3409835" cy="26130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733550"/>
            <a:ext cx="838200" cy="1524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895350"/>
            <a:ext cx="3429000" cy="25908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33400" y="895350"/>
            <a:ext cx="16002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33400" y="1885950"/>
            <a:ext cx="160020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reen Shot 2015-02-25 at 5.27.4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940" y="2222500"/>
            <a:ext cx="5838860" cy="278765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1600200" y="4170362"/>
            <a:ext cx="1447800" cy="1588"/>
          </a:xfrm>
          <a:prstGeom prst="straightConnector1">
            <a:avLst/>
          </a:prstGeom>
          <a:ln w="63881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2057400" y="4324351"/>
          <a:ext cx="609600" cy="689113"/>
        </p:xfrm>
        <a:graphic>
          <a:graphicData uri="http://schemas.openxmlformats.org/presentationml/2006/ole">
            <p:oleObj spid="_x0000_s193540" name="Equation" r:id="rId7" imgW="292100" imgH="330200" progId="Equation.3">
              <p:embed/>
            </p:oleObj>
          </a:graphicData>
        </a:graphic>
      </p:graphicFrame>
      <p:sp>
        <p:nvSpPr>
          <p:cNvPr id="27" name="Diamond 26"/>
          <p:cNvSpPr/>
          <p:nvPr/>
        </p:nvSpPr>
        <p:spPr>
          <a:xfrm>
            <a:off x="7391400" y="2571750"/>
            <a:ext cx="1066800" cy="5334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Blended inverse demigration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Include gamma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Conventionally image 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GB" baseline="-25000" dirty="0" smtClean="0">
                <a:solidFill>
                  <a:schemeClr val="bg1">
                    <a:lumMod val="95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estimate the data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GB" baseline="-25000" dirty="0" err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that, once blended, would result </a:t>
            </a:r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in that image</a:t>
            </a: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458788" y="2343153"/>
          <a:ext cx="3465512" cy="457197"/>
        </p:xfrm>
        <a:graphic>
          <a:graphicData uri="http://schemas.openxmlformats.org/presentationml/2006/ole">
            <p:oleObj spid="_x0000_s247810" name="Equation" r:id="rId4" imgW="4254500" imgH="533400" progId="Equation.3">
              <p:embed/>
            </p:oleObj>
          </a:graphicData>
        </a:graphic>
      </p:graphicFrame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4572007" y="1770463"/>
          <a:ext cx="3497263" cy="1868087"/>
        </p:xfrm>
        <a:graphic>
          <a:graphicData uri="http://schemas.openxmlformats.org/presentationml/2006/ole">
            <p:oleObj spid="_x0000_s247811" name="Equation" r:id="rId5" imgW="4292600" imgH="2540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Agenda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Simultaneously acquired data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Demigration 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Adjoint method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As an inverse process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Image-space data 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Accurate velocity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Inaccurate velocity model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Future work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6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Blended inverse demigration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Include gamma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Conventionally image 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GB" baseline="-25000" dirty="0" smtClean="0">
                <a:solidFill>
                  <a:schemeClr val="bg1">
                    <a:lumMod val="95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estimate the data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GB" baseline="-25000" dirty="0" err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that, once blended, would result </a:t>
            </a:r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in that image</a:t>
            </a: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458788" y="2343153"/>
          <a:ext cx="3465512" cy="457197"/>
        </p:xfrm>
        <a:graphic>
          <a:graphicData uri="http://schemas.openxmlformats.org/presentationml/2006/ole">
            <p:oleObj spid="_x0000_s245762" name="Equation" r:id="rId4" imgW="4254500" imgH="533400" progId="Equation.3">
              <p:embed/>
            </p:oleObj>
          </a:graphicData>
        </a:graphic>
      </p:graphicFrame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4572007" y="1770463"/>
          <a:ext cx="3497263" cy="1868087"/>
        </p:xfrm>
        <a:graphic>
          <a:graphicData uri="http://schemas.openxmlformats.org/presentationml/2006/ole">
            <p:oleObj spid="_x0000_s245763" name="Equation" r:id="rId5" imgW="4292600" imgH="25400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733800" y="1943100"/>
            <a:ext cx="762000" cy="400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1657350"/>
            <a:ext cx="3431198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Gradient is size of blended data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05200" y="2857500"/>
            <a:ext cx="990600" cy="400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100" y="3269218"/>
            <a:ext cx="3558900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CG is </a:t>
            </a:r>
            <a:r>
              <a:rPr lang="en-US" dirty="0" smtClean="0"/>
              <a:t>in (extended) image-space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57800" y="2247900"/>
            <a:ext cx="609600" cy="400050"/>
          </a:xfrm>
          <a:prstGeom prst="ellipse">
            <a:avLst/>
          </a:prstGeom>
          <a:noFill/>
          <a:ln w="444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734050" y="1600200"/>
            <a:ext cx="6477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1" y="1200150"/>
            <a:ext cx="2507417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unblended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SEAM pseudo</a:t>
            </a:r>
            <a:r>
              <a:rPr lang="en-GB" dirty="0" smtClean="0"/>
              <a:t>-linear data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pic>
        <p:nvPicPr>
          <p:cNvPr id="6" name="Picture 5" descr="Screen Shot 2015-02-25 at 4.20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501"/>
            <a:ext cx="9144000" cy="4318000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6858000" y="1504950"/>
            <a:ext cx="1066800" cy="5334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Exact velocity, adjoint separation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pic>
        <p:nvPicPr>
          <p:cNvPr id="5" name="Picture 4" descr="Screen Shot 2015-02-25 at 4.21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6858000" y="1504950"/>
            <a:ext cx="1066800" cy="5334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Exact velocity, inverse separation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pic>
        <p:nvPicPr>
          <p:cNvPr id="5" name="Picture 4" descr="Screen Shot 2015-02-25 at 4.21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6858000" y="1504950"/>
            <a:ext cx="1066800" cy="5334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Inexact velocity, adjoint separation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pic>
        <p:nvPicPr>
          <p:cNvPr id="5" name="Picture 4" descr="Screen Shot 2015-02-25 at 4.21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6858000" y="1504950"/>
            <a:ext cx="1066800" cy="5334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Inexact velocity, inverse separation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pic>
        <p:nvPicPr>
          <p:cNvPr id="5" name="Picture 4" descr="Screen Shot 2015-02-25 at 4.21.5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6858000" y="1504950"/>
            <a:ext cx="1066800" cy="53340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Residual behaviour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  <p:graphicFrame>
        <p:nvGraphicFramePr>
          <p:cNvPr id="6" name="Chart 5"/>
          <p:cNvGraphicFramePr/>
          <p:nvPr/>
        </p:nvGraphicFramePr>
        <p:xfrm>
          <a:off x="0" y="819150"/>
          <a:ext cx="91440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Combine with velocity updates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Consider separation as an outer loop process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Inner loop velocity updates</a:t>
            </a:r>
          </a:p>
          <a:p>
            <a:pPr marL="996125" lvl="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During each pass of 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WEMVA</a:t>
            </a:r>
          </a:p>
          <a:p>
            <a:pPr marL="996125" lvl="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Extended image already created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Improved velocity control &lt;-&gt; improved 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Combine with velocity updates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pic>
        <p:nvPicPr>
          <p:cNvPr id="6" name="Picture 5" descr="Screen Shot 2015-02-25 at 5.26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19150"/>
            <a:ext cx="1022362" cy="4324350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057400" y="3787639"/>
          <a:ext cx="609600" cy="689113"/>
        </p:xfrm>
        <a:graphic>
          <a:graphicData uri="http://schemas.openxmlformats.org/presentationml/2006/ole">
            <p:oleObj spid="_x0000_s214018" name="Equation" r:id="rId5" imgW="292100" imgH="330200" progId="Equation.3">
              <p:embed/>
            </p:oleObj>
          </a:graphicData>
        </a:graphic>
      </p:graphicFrame>
      <p:pic>
        <p:nvPicPr>
          <p:cNvPr id="9" name="Picture 8" descr="Screen Shot 2015-02-27 at 1.15.36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943350"/>
            <a:ext cx="2895600" cy="1219200"/>
          </a:xfrm>
          <a:prstGeom prst="rect">
            <a:avLst/>
          </a:prstGeom>
        </p:spPr>
      </p:pic>
      <p:pic>
        <p:nvPicPr>
          <p:cNvPr id="10" name="Picture 9" descr="Screen Shot 2015-02-27 at 1.16.0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819151"/>
            <a:ext cx="2743200" cy="1143000"/>
          </a:xfrm>
          <a:prstGeom prst="rect">
            <a:avLst/>
          </a:prstGeom>
        </p:spPr>
      </p:pic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7239000" y="4065589"/>
          <a:ext cx="661988" cy="715963"/>
        </p:xfrm>
        <a:graphic>
          <a:graphicData uri="http://schemas.openxmlformats.org/presentationml/2006/ole">
            <p:oleObj spid="_x0000_s214019" name="Equation" r:id="rId8" imgW="317500" imgH="342900" progId="Equation.3">
              <p:embed/>
            </p:oleObj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1676400" y="971552"/>
          <a:ext cx="768350" cy="688975"/>
        </p:xfrm>
        <a:graphic>
          <a:graphicData uri="http://schemas.openxmlformats.org/presentationml/2006/ole">
            <p:oleObj spid="_x0000_s214020" name="Equation" r:id="rId9" imgW="368300" imgH="330200" progId="Equation.3">
              <p:embed/>
            </p:oleObj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6705600" y="1123952"/>
          <a:ext cx="820738" cy="715963"/>
        </p:xfrm>
        <a:graphic>
          <a:graphicData uri="http://schemas.openxmlformats.org/presentationml/2006/ole">
            <p:oleObj spid="_x0000_s214021" name="Equation" r:id="rId10" imgW="393700" imgH="342900" progId="Equation.3">
              <p:embed/>
            </p:oleObj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533404" y="1809752"/>
          <a:ext cx="548625" cy="633413"/>
        </p:xfrm>
        <a:graphic>
          <a:graphicData uri="http://schemas.openxmlformats.org/presentationml/2006/ole">
            <p:oleObj spid="_x0000_s214022" name="Equation" r:id="rId11" imgW="419100" imgH="482600" progId="Equation.3">
              <p:embed/>
            </p:oleObj>
          </a:graphicData>
        </a:graphic>
      </p:graphicFrame>
      <p:graphicFrame>
        <p:nvGraphicFramePr>
          <p:cNvPr id="207883" name="Object 11"/>
          <p:cNvGraphicFramePr>
            <a:graphicFrameLocks noChangeAspect="1"/>
          </p:cNvGraphicFramePr>
          <p:nvPr/>
        </p:nvGraphicFramePr>
        <p:xfrm>
          <a:off x="3926331" y="1123952"/>
          <a:ext cx="645673" cy="703263"/>
        </p:xfrm>
        <a:graphic>
          <a:graphicData uri="http://schemas.openxmlformats.org/presentationml/2006/ole">
            <p:oleObj spid="_x0000_s214023" name="Equation" r:id="rId12" imgW="444500" imgH="482600" progId="Equation.3">
              <p:embed/>
            </p:oleObj>
          </a:graphicData>
        </a:graphic>
      </p:graphicFrame>
      <p:graphicFrame>
        <p:nvGraphicFramePr>
          <p:cNvPr id="207884" name="Object 12"/>
          <p:cNvGraphicFramePr>
            <a:graphicFrameLocks noChangeAspect="1"/>
          </p:cNvGraphicFramePr>
          <p:nvPr/>
        </p:nvGraphicFramePr>
        <p:xfrm>
          <a:off x="4114804" y="4078289"/>
          <a:ext cx="526337" cy="627063"/>
        </p:xfrm>
        <a:graphic>
          <a:graphicData uri="http://schemas.openxmlformats.org/presentationml/2006/ole">
            <p:oleObj spid="_x0000_s214024" name="Equation" r:id="rId13" imgW="406400" imgH="482600" progId="Equation.3">
              <p:embed/>
            </p:oleObj>
          </a:graphicData>
        </a:graphic>
      </p:graphicFrame>
      <p:pic>
        <p:nvPicPr>
          <p:cNvPr id="22" name="Picture 21" descr="Screen Shot 2015-02-27 at 1.22.09 P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7083" y="2419350"/>
            <a:ext cx="2095759" cy="1066800"/>
          </a:xfrm>
          <a:prstGeom prst="rect">
            <a:avLst/>
          </a:prstGeom>
        </p:spPr>
      </p:pic>
      <p:graphicFrame>
        <p:nvGraphicFramePr>
          <p:cNvPr id="207885" name="Object 13"/>
          <p:cNvGraphicFramePr>
            <a:graphicFrameLocks noChangeAspect="1"/>
          </p:cNvGraphicFramePr>
          <p:nvPr/>
        </p:nvGraphicFramePr>
        <p:xfrm>
          <a:off x="7315200" y="2724152"/>
          <a:ext cx="583706" cy="377825"/>
        </p:xfrm>
        <a:graphic>
          <a:graphicData uri="http://schemas.openxmlformats.org/presentationml/2006/ole">
            <p:oleObj spid="_x0000_s214025" name="Equation" r:id="rId15" imgW="393700" imgH="254000" progId="Equation.3">
              <p:embed/>
            </p:oleObj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1295400" y="158115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2" idx="0"/>
          </p:cNvCxnSpPr>
          <p:nvPr/>
        </p:nvCxnSpPr>
        <p:spPr>
          <a:xfrm>
            <a:off x="5867404" y="1581150"/>
            <a:ext cx="1927559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943600" y="3562350"/>
            <a:ext cx="1752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371600" y="440055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Combine with velocity updates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pic>
        <p:nvPicPr>
          <p:cNvPr id="6" name="Picture 5" descr="Screen Shot 2015-02-25 at 5.26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19150"/>
            <a:ext cx="1022362" cy="4324350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057400" y="3787639"/>
          <a:ext cx="609600" cy="689113"/>
        </p:xfrm>
        <a:graphic>
          <a:graphicData uri="http://schemas.openxmlformats.org/presentationml/2006/ole">
            <p:oleObj spid="_x0000_s211970" name="Equation" r:id="rId5" imgW="292100" imgH="330200" progId="Equation.3">
              <p:embed/>
            </p:oleObj>
          </a:graphicData>
        </a:graphic>
      </p:graphicFrame>
      <p:pic>
        <p:nvPicPr>
          <p:cNvPr id="9" name="Picture 8" descr="Screen Shot 2015-02-27 at 1.15.36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943350"/>
            <a:ext cx="2895600" cy="1219200"/>
          </a:xfrm>
          <a:prstGeom prst="rect">
            <a:avLst/>
          </a:prstGeom>
        </p:spPr>
      </p:pic>
      <p:pic>
        <p:nvPicPr>
          <p:cNvPr id="10" name="Picture 9" descr="Screen Shot 2015-02-27 at 1.16.0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819151"/>
            <a:ext cx="2743200" cy="1143000"/>
          </a:xfrm>
          <a:prstGeom prst="rect">
            <a:avLst/>
          </a:prstGeom>
        </p:spPr>
      </p:pic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7239000" y="4065589"/>
          <a:ext cx="661988" cy="715963"/>
        </p:xfrm>
        <a:graphic>
          <a:graphicData uri="http://schemas.openxmlformats.org/presentationml/2006/ole">
            <p:oleObj spid="_x0000_s211971" name="Equation" r:id="rId8" imgW="317500" imgH="342900" progId="Equation.3">
              <p:embed/>
            </p:oleObj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1676400" y="971552"/>
          <a:ext cx="768350" cy="688975"/>
        </p:xfrm>
        <a:graphic>
          <a:graphicData uri="http://schemas.openxmlformats.org/presentationml/2006/ole">
            <p:oleObj spid="_x0000_s211972" name="Equation" r:id="rId9" imgW="368300" imgH="330200" progId="Equation.3">
              <p:embed/>
            </p:oleObj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6705600" y="1123952"/>
          <a:ext cx="820738" cy="715963"/>
        </p:xfrm>
        <a:graphic>
          <a:graphicData uri="http://schemas.openxmlformats.org/presentationml/2006/ole">
            <p:oleObj spid="_x0000_s211973" name="Equation" r:id="rId10" imgW="393700" imgH="342900" progId="Equation.3">
              <p:embed/>
            </p:oleObj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533404" y="1809752"/>
          <a:ext cx="548625" cy="633413"/>
        </p:xfrm>
        <a:graphic>
          <a:graphicData uri="http://schemas.openxmlformats.org/presentationml/2006/ole">
            <p:oleObj spid="_x0000_s211974" name="Equation" r:id="rId11" imgW="419100" imgH="482600" progId="Equation.3">
              <p:embed/>
            </p:oleObj>
          </a:graphicData>
        </a:graphic>
      </p:graphicFrame>
      <p:graphicFrame>
        <p:nvGraphicFramePr>
          <p:cNvPr id="207883" name="Object 11"/>
          <p:cNvGraphicFramePr>
            <a:graphicFrameLocks noChangeAspect="1"/>
          </p:cNvGraphicFramePr>
          <p:nvPr/>
        </p:nvGraphicFramePr>
        <p:xfrm>
          <a:off x="3926331" y="1123952"/>
          <a:ext cx="645673" cy="703263"/>
        </p:xfrm>
        <a:graphic>
          <a:graphicData uri="http://schemas.openxmlformats.org/presentationml/2006/ole">
            <p:oleObj spid="_x0000_s211975" name="Equation" r:id="rId12" imgW="444500" imgH="482600" progId="Equation.3">
              <p:embed/>
            </p:oleObj>
          </a:graphicData>
        </a:graphic>
      </p:graphicFrame>
      <p:graphicFrame>
        <p:nvGraphicFramePr>
          <p:cNvPr id="207884" name="Object 12"/>
          <p:cNvGraphicFramePr>
            <a:graphicFrameLocks noChangeAspect="1"/>
          </p:cNvGraphicFramePr>
          <p:nvPr/>
        </p:nvGraphicFramePr>
        <p:xfrm>
          <a:off x="4114804" y="4078289"/>
          <a:ext cx="526337" cy="627063"/>
        </p:xfrm>
        <a:graphic>
          <a:graphicData uri="http://schemas.openxmlformats.org/presentationml/2006/ole">
            <p:oleObj spid="_x0000_s211976" name="Equation" r:id="rId13" imgW="406400" imgH="482600" progId="Equation.3">
              <p:embed/>
            </p:oleObj>
          </a:graphicData>
        </a:graphic>
      </p:graphicFrame>
      <p:pic>
        <p:nvPicPr>
          <p:cNvPr id="22" name="Picture 21" descr="Screen Shot 2015-02-27 at 1.22.09 P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7083" y="2419350"/>
            <a:ext cx="2095759" cy="1066800"/>
          </a:xfrm>
          <a:prstGeom prst="rect">
            <a:avLst/>
          </a:prstGeom>
        </p:spPr>
      </p:pic>
      <p:graphicFrame>
        <p:nvGraphicFramePr>
          <p:cNvPr id="207885" name="Object 13"/>
          <p:cNvGraphicFramePr>
            <a:graphicFrameLocks noChangeAspect="1"/>
          </p:cNvGraphicFramePr>
          <p:nvPr/>
        </p:nvGraphicFramePr>
        <p:xfrm>
          <a:off x="7315200" y="2724152"/>
          <a:ext cx="583706" cy="377825"/>
        </p:xfrm>
        <a:graphic>
          <a:graphicData uri="http://schemas.openxmlformats.org/presentationml/2006/ole">
            <p:oleObj spid="_x0000_s211977" name="Equation" r:id="rId15" imgW="393700" imgH="254000" progId="Equation.3">
              <p:embed/>
            </p:oleObj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1295400" y="158115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2" idx="0"/>
          </p:cNvCxnSpPr>
          <p:nvPr/>
        </p:nvCxnSpPr>
        <p:spPr>
          <a:xfrm>
            <a:off x="5867404" y="1581150"/>
            <a:ext cx="1927559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943600" y="3562350"/>
            <a:ext cx="1752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371600" y="440055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10200" y="2952750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57600" y="2724150"/>
            <a:ext cx="17526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WEMVA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Agenda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Simultaneously acquired data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Demigration 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Adjoint method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an inverse process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Image-space data 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 velocity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Inaccurate velocity model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25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Summary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fontScale="8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Acquiring simultaneous data can save substantial acquisition costs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(Extended) migration is a powerful coherency pass filter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Kinematics preserved 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Inversion recovers amplitudes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Linear, random and pseudo-linear encoding can all be separated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Can be combined with other separation methods, or with WEMVA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Agenda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Simultaneously acquired data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Demigration 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Adjoint method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As an inverse process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Image-space data 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Accurate velocity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rgbClr val="404040"/>
                </a:solidFill>
              </a:rPr>
              <a:t>Inaccurate velocity model</a:t>
            </a: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99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Acknowledgements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Paulius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Micikevicius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(NVIDIA)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Ray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Abma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(BP)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Ali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Almomin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(SEP)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10251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5000" dirty="0" smtClean="0"/>
              <a:t>Questions?</a:t>
            </a:r>
            <a:endParaRPr lang="en-GB" sz="5000" dirty="0">
              <a:solidFill>
                <a:srgbClr val="FFCC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000500"/>
            <a:ext cx="1384300" cy="952500"/>
          </a:xfrm>
          <a:prstGeom prst="rect">
            <a:avLst/>
          </a:prstGeom>
        </p:spPr>
      </p:pic>
      <p:pic>
        <p:nvPicPr>
          <p:cNvPr id="5" name="Picture 4" descr="Screen Shot 2015-02-25 at 4.21.5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097246"/>
            <a:ext cx="3581400" cy="1693704"/>
          </a:xfrm>
          <a:prstGeom prst="rect">
            <a:avLst/>
          </a:prstGeom>
        </p:spPr>
      </p:pic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228600" y="590550"/>
          <a:ext cx="3465512" cy="457200"/>
        </p:xfrm>
        <a:graphic>
          <a:graphicData uri="http://schemas.openxmlformats.org/presentationml/2006/ole">
            <p:oleObj spid="_x0000_s226306" name="Equation" r:id="rId6" imgW="4254500" imgH="533400" progId="Equation.3">
              <p:embed/>
            </p:oleObj>
          </a:graphicData>
        </a:graphic>
      </p:graphicFrame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1962150"/>
            <a:ext cx="4100513" cy="1943472"/>
          </a:xfrm>
          <a:prstGeom prst="rect">
            <a:avLst/>
          </a:prstGeom>
        </p:spPr>
      </p:pic>
      <p:pic>
        <p:nvPicPr>
          <p:cNvPr id="7" name="Picture 6" descr="Screen Shot 2015-02-27 at 1.16.03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27464"/>
            <a:ext cx="3124200" cy="147748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1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Slow velocity, offset domain, 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p:pic>
        <p:nvPicPr>
          <p:cNvPr id="6" name="Picture 5" descr="Picture 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914400"/>
            <a:ext cx="2057400" cy="1009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Constant time delays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4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Slow velocity, angle domain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  <p:pic>
        <p:nvPicPr>
          <p:cNvPr id="5" name="Picture 4" descr="Picture 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0400" y="914400"/>
            <a:ext cx="2057400" cy="1009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Constant time delays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Single hyperbolic Radon transform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  <p:pic>
        <p:nvPicPr>
          <p:cNvPr id="5" name="Picture 4" descr="Picture 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914400"/>
            <a:ext cx="2057400" cy="1009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is a measure of hyperbolic curvature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99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Ten iterations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67</a:t>
            </a:fld>
            <a:endParaRPr lang="en-GB"/>
          </a:p>
        </p:txBody>
      </p:sp>
      <p:pic>
        <p:nvPicPr>
          <p:cNvPr id="6" name="Picture 5" descr="Picture 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914400"/>
            <a:ext cx="2057400" cy="1009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is a measure of hyperbolic curvature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4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However…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For more complicated models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Angle domain is not as well behaved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Curvature is not a reliable measure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Use data from latest SEAM model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Apply blended inversion</a:t>
            </a:r>
          </a:p>
          <a:p>
            <a:pPr marL="996125" lvl="2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Aim to recover separated data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Imaging acts as as a powerful coherency pass filter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Offsets preserve kinematics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Simultaneously acquired data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Simultaneous/blended/continuous recording…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No concern for shot overlap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Single or multiple sources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Denser acquisition per unit time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Compute time is vastly cheaper than field time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Save time in the field =&gt; afford more processing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47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How to process?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Direct imaging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Migration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Inversion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Filtering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Data-space inversion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Image-space inversion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How to process?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94335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Direct imaging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Migration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Inversion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Separation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Filtering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Data-space inversion</a:t>
            </a: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Image-space inversion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31012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6EF-41ED-42F6-A23D-94E71C47512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83968" y="1635646"/>
            <a:ext cx="3528392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Implicit model knowledge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31840" y="1419622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1760" y="2067694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76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7">
      <a:dk1>
        <a:sysClr val="windowText" lastClr="000000"/>
      </a:dk1>
      <a:lt1>
        <a:sysClr val="window" lastClr="FFFFFF"/>
      </a:lt1>
      <a:dk2>
        <a:srgbClr val="FFFFFF"/>
      </a:dk2>
      <a:lt2>
        <a:srgbClr val="414141"/>
      </a:lt2>
      <a:accent1>
        <a:srgbClr val="FFCC0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73576</TotalTime>
  <Words>1426</Words>
  <Application>Microsoft Macintosh PowerPoint</Application>
  <PresentationFormat>On-screen Show (16:9)</PresentationFormat>
  <Paragraphs>649</Paragraphs>
  <Slides>68</Slides>
  <Notes>57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Module</vt:lpstr>
      <vt:lpstr>Equation</vt:lpstr>
      <vt:lpstr>Microsoft Equation</vt:lpstr>
      <vt:lpstr>Inverse demigration for simultaneous source separation</vt:lpstr>
      <vt:lpstr>Seismic acquisition</vt:lpstr>
      <vt:lpstr>Randomly blended</vt:lpstr>
      <vt:lpstr>Linearly blended</vt:lpstr>
      <vt:lpstr>Agenda</vt:lpstr>
      <vt:lpstr>Agenda</vt:lpstr>
      <vt:lpstr>Simultaneously acquired data</vt:lpstr>
      <vt:lpstr>How to process?</vt:lpstr>
      <vt:lpstr>How to process?</vt:lpstr>
      <vt:lpstr>How to process?</vt:lpstr>
      <vt:lpstr>How to process?</vt:lpstr>
      <vt:lpstr>Separation by inversion</vt:lpstr>
      <vt:lpstr>Overlap 50% of data - randomly</vt:lpstr>
      <vt:lpstr>Overlap 50% of data - randomly</vt:lpstr>
      <vt:lpstr>Overlap 50% of data - linearly</vt:lpstr>
      <vt:lpstr>Image space separation</vt:lpstr>
      <vt:lpstr>Agenda</vt:lpstr>
      <vt:lpstr>Imaging conditions</vt:lpstr>
      <vt:lpstr>Imaging conditions</vt:lpstr>
      <vt:lpstr>Why extended migration?</vt:lpstr>
      <vt:lpstr>Extended demigration</vt:lpstr>
      <vt:lpstr>Input dataset</vt:lpstr>
      <vt:lpstr>Constant model image</vt:lpstr>
      <vt:lpstr>Adjoint demigration</vt:lpstr>
      <vt:lpstr>Linearised inversion</vt:lpstr>
      <vt:lpstr>Linearised inversion</vt:lpstr>
      <vt:lpstr>Inverse demigration</vt:lpstr>
      <vt:lpstr>Inverse demigration</vt:lpstr>
      <vt:lpstr>Adjoint demigration (not inversion)</vt:lpstr>
      <vt:lpstr>Output dataset after 10 iterations</vt:lpstr>
      <vt:lpstr>Convergence?</vt:lpstr>
      <vt:lpstr>Convergence?</vt:lpstr>
      <vt:lpstr>Agenda</vt:lpstr>
      <vt:lpstr>Conventional dataset</vt:lpstr>
      <vt:lpstr>Extended RTM image</vt:lpstr>
      <vt:lpstr>Extended image</vt:lpstr>
      <vt:lpstr>Random blending (5x)</vt:lpstr>
      <vt:lpstr>Linear blending (5x)</vt:lpstr>
      <vt:lpstr>Random, 5x, image</vt:lpstr>
      <vt:lpstr>Linear, 5x, image</vt:lpstr>
      <vt:lpstr>5x random data separated</vt:lpstr>
      <vt:lpstr>5x linear data separated</vt:lpstr>
      <vt:lpstr>Velocity model considerations</vt:lpstr>
      <vt:lpstr>SEAM pseudo-linear data</vt:lpstr>
      <vt:lpstr>SEAM pseudo-linear data (3x)</vt:lpstr>
      <vt:lpstr>Blended inversion / demigration</vt:lpstr>
      <vt:lpstr>Continuous recording input</vt:lpstr>
      <vt:lpstr>Blending operator (gamma)</vt:lpstr>
      <vt:lpstr>Blended inverse demigration</vt:lpstr>
      <vt:lpstr>Blended inverse demigration</vt:lpstr>
      <vt:lpstr>SEAM pseudo-linear data</vt:lpstr>
      <vt:lpstr>Exact velocity, adjoint separation</vt:lpstr>
      <vt:lpstr>Exact velocity, inverse separation</vt:lpstr>
      <vt:lpstr>Inexact velocity, adjoint separation</vt:lpstr>
      <vt:lpstr>Inexact velocity, inverse separation</vt:lpstr>
      <vt:lpstr>Residual behaviour</vt:lpstr>
      <vt:lpstr>Combine with velocity updates</vt:lpstr>
      <vt:lpstr>Combine with velocity updates</vt:lpstr>
      <vt:lpstr>Combine with velocity updates</vt:lpstr>
      <vt:lpstr>Summary</vt:lpstr>
      <vt:lpstr>Agenda</vt:lpstr>
      <vt:lpstr>Acknowledgements</vt:lpstr>
      <vt:lpstr>Questions?</vt:lpstr>
      <vt:lpstr>Slow velocity, offset domain, </vt:lpstr>
      <vt:lpstr>Slow velocity, angle domain</vt:lpstr>
      <vt:lpstr>Single hyperbolic Radon transform</vt:lpstr>
      <vt:lpstr>Ten iterations</vt:lpstr>
      <vt:lpstr>However…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cl2108</dc:creator>
  <cp:lastModifiedBy>Chris Leader</cp:lastModifiedBy>
  <cp:revision>467</cp:revision>
  <dcterms:created xsi:type="dcterms:W3CDTF">2015-05-05T18:26:04Z</dcterms:created>
  <dcterms:modified xsi:type="dcterms:W3CDTF">2015-05-14T17:41:26Z</dcterms:modified>
</cp:coreProperties>
</file>