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4.bin" ContentType="application/vnd.openxmlformats-officedocument.oleObject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3" r:id="rId1"/>
  </p:sldMasterIdLst>
  <p:notesMasterIdLst>
    <p:notesMasterId r:id="rId53"/>
  </p:notesMasterIdLst>
  <p:handoutMasterIdLst>
    <p:handoutMasterId r:id="rId54"/>
  </p:handoutMasterIdLst>
  <p:sldIdLst>
    <p:sldId id="537" r:id="rId2"/>
    <p:sldId id="935" r:id="rId3"/>
    <p:sldId id="958" r:id="rId4"/>
    <p:sldId id="959" r:id="rId5"/>
    <p:sldId id="942" r:id="rId6"/>
    <p:sldId id="956" r:id="rId7"/>
    <p:sldId id="957" r:id="rId8"/>
    <p:sldId id="947" r:id="rId9"/>
    <p:sldId id="920" r:id="rId10"/>
    <p:sldId id="919" r:id="rId11"/>
    <p:sldId id="928" r:id="rId12"/>
    <p:sldId id="929" r:id="rId13"/>
    <p:sldId id="963" r:id="rId14"/>
    <p:sldId id="983" r:id="rId15"/>
    <p:sldId id="918" r:id="rId16"/>
    <p:sldId id="897" r:id="rId17"/>
    <p:sldId id="964" r:id="rId18"/>
    <p:sldId id="953" r:id="rId19"/>
    <p:sldId id="898" r:id="rId20"/>
    <p:sldId id="934" r:id="rId21"/>
    <p:sldId id="933" r:id="rId22"/>
    <p:sldId id="900" r:id="rId23"/>
    <p:sldId id="937" r:id="rId24"/>
    <p:sldId id="985" r:id="rId25"/>
    <p:sldId id="902" r:id="rId26"/>
    <p:sldId id="905" r:id="rId27"/>
    <p:sldId id="904" r:id="rId28"/>
    <p:sldId id="936" r:id="rId29"/>
    <p:sldId id="906" r:id="rId30"/>
    <p:sldId id="907" r:id="rId31"/>
    <p:sldId id="941" r:id="rId32"/>
    <p:sldId id="974" r:id="rId33"/>
    <p:sldId id="960" r:id="rId34"/>
    <p:sldId id="965" r:id="rId35"/>
    <p:sldId id="966" r:id="rId36"/>
    <p:sldId id="967" r:id="rId37"/>
    <p:sldId id="968" r:id="rId38"/>
    <p:sldId id="969" r:id="rId39"/>
    <p:sldId id="970" r:id="rId40"/>
    <p:sldId id="971" r:id="rId41"/>
    <p:sldId id="972" r:id="rId42"/>
    <p:sldId id="973" r:id="rId43"/>
    <p:sldId id="975" r:id="rId44"/>
    <p:sldId id="976" r:id="rId45"/>
    <p:sldId id="977" r:id="rId46"/>
    <p:sldId id="978" r:id="rId47"/>
    <p:sldId id="979" r:id="rId48"/>
    <p:sldId id="980" r:id="rId49"/>
    <p:sldId id="981" r:id="rId50"/>
    <p:sldId id="982" r:id="rId51"/>
    <p:sldId id="984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FC2FF"/>
    <a:srgbClr val="F0E5C1"/>
    <a:srgbClr val="0D0B0A"/>
    <a:srgbClr val="AD1112"/>
    <a:srgbClr val="010000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83895" autoAdjust="0"/>
  </p:normalViewPr>
  <p:slideViewPr>
    <p:cSldViewPr snapToGrid="0" snapToObjects="1">
      <p:cViewPr varScale="1">
        <p:scale>
          <a:sx n="79" d="100"/>
          <a:sy n="79" d="100"/>
        </p:scale>
        <p:origin x="-19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C460-9B6B-D846-983A-D3985F06A235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DCD3-A32C-D045-AD8D-D276BF8022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1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51B8-25D1-4245-B821-834278A8DC4D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74B4-41C6-4C49-A6CE-372385E28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31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 validated; sometimes</a:t>
            </a:r>
            <a:r>
              <a:rPr lang="en-US" baseline="0" dirty="0" smtClean="0"/>
              <a:t> relation fall apart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world; dots scattered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Porosity: how much the rock is open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Porosity: how much the rock is open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dry is the the parameter has significant change to both parameter.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the rest, some non-sensitive</a:t>
            </a:r>
          </a:p>
          <a:p>
            <a:r>
              <a:rPr lang="en-US" baseline="0" dirty="0" smtClean="0"/>
              <a:t>Some others are sensitive to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eliminate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</a:p>
          <a:p>
            <a:r>
              <a:rPr lang="en-US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only linked Vp with Qp using the rock properties which, when modified, generate a significant change in these two properties and therefore in their relation.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assigned a spatially constant value to the rest of the rock parameters.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 calibrate;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in to 1 </a:t>
            </a:r>
            <a:r>
              <a:rPr lang="en-US" baseline="0" dirty="0" err="1" smtClean="0"/>
              <a:t>param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eliminate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</a:p>
          <a:p>
            <a:r>
              <a:rPr lang="en-US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only linked Vp with Qp using the rock properties which, when modified, generate a significant change in these two properties and therefore in their relation.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assigned a spatially constant value to the rest of the rock parameters.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talk,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patchy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distribution;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illustration</a:t>
            </a:r>
            <a:r>
              <a:rPr lang="zh-CN" altLang="en-US" dirty="0" smtClean="0"/>
              <a:t>: </a:t>
            </a:r>
            <a:r>
              <a:rPr lang="en-US" altLang="zh-CN" dirty="0" smtClean="0"/>
              <a:t>water</a:t>
            </a:r>
            <a:r>
              <a:rPr lang="zh-CN" altLang="en-US" dirty="0" smtClean="0"/>
              <a:t>-</a:t>
            </a:r>
            <a:r>
              <a:rPr lang="en-US" altLang="zh-CN" dirty="0" smtClean="0"/>
              <a:t>gas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</a:p>
          <a:p>
            <a:r>
              <a:rPr lang="en-US" dirty="0" smtClean="0"/>
              <a:t>Fluid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viscosity;</a:t>
            </a:r>
            <a:r>
              <a:rPr lang="zh-CN" altLang="en-US" dirty="0" smtClean="0"/>
              <a:t> </a:t>
            </a:r>
            <a:r>
              <a:rPr lang="en-US" altLang="zh-CN" dirty="0" smtClean="0"/>
              <a:t>friction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attenuation</a:t>
            </a:r>
          </a:p>
          <a:p>
            <a:r>
              <a:rPr lang="en-US" dirty="0" smtClean="0"/>
              <a:t>Atteunation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especatially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satuation</a:t>
            </a:r>
          </a:p>
          <a:p>
            <a:r>
              <a:rPr lang="en-US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modulus,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</a:p>
          <a:p>
            <a:r>
              <a:rPr lang="en-US" dirty="0" smtClean="0"/>
              <a:t>Wave</a:t>
            </a:r>
            <a:r>
              <a:rPr lang="en-US" altLang="zh-CN" dirty="0" smtClean="0"/>
              <a:t>-induced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fluid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gas-saturated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</a:p>
          <a:p>
            <a:r>
              <a:rPr lang="en-US" dirty="0" smtClean="0"/>
              <a:t>Cross</a:t>
            </a:r>
            <a:r>
              <a:rPr lang="en-US" altLang="zh-CN" dirty="0" smtClean="0"/>
              <a:t>-flow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attenuation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illustration</a:t>
            </a:r>
            <a:r>
              <a:rPr lang="zh-CN" altLang="en-US" dirty="0" smtClean="0"/>
              <a:t>: </a:t>
            </a:r>
            <a:r>
              <a:rPr lang="en-US" altLang="zh-CN" dirty="0" smtClean="0"/>
              <a:t>water</a:t>
            </a:r>
            <a:r>
              <a:rPr lang="zh-CN" altLang="en-US" dirty="0" smtClean="0"/>
              <a:t>-</a:t>
            </a:r>
            <a:r>
              <a:rPr lang="en-US" altLang="zh-CN" dirty="0" smtClean="0"/>
              <a:t>gas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</a:p>
          <a:p>
            <a:r>
              <a:rPr lang="en-US" dirty="0" smtClean="0"/>
              <a:t>Fluid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viscosity;</a:t>
            </a:r>
            <a:r>
              <a:rPr lang="zh-CN" altLang="en-US" dirty="0" smtClean="0"/>
              <a:t> </a:t>
            </a:r>
            <a:r>
              <a:rPr lang="en-US" altLang="zh-CN" dirty="0" smtClean="0"/>
              <a:t>friction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attenuation</a:t>
            </a:r>
          </a:p>
          <a:p>
            <a:r>
              <a:rPr lang="en-US" dirty="0" smtClean="0"/>
              <a:t>Atteunation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especatially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satuation</a:t>
            </a:r>
          </a:p>
          <a:p>
            <a:r>
              <a:rPr lang="en-US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modulus,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</a:p>
          <a:p>
            <a:r>
              <a:rPr lang="en-US" dirty="0" smtClean="0"/>
              <a:t>Wave</a:t>
            </a:r>
            <a:r>
              <a:rPr lang="en-US" altLang="zh-CN" dirty="0" smtClean="0"/>
              <a:t>-induced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fluid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gas-saturated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</a:p>
          <a:p>
            <a:r>
              <a:rPr lang="en-US" dirty="0" smtClean="0"/>
              <a:t>Cross</a:t>
            </a:r>
            <a:r>
              <a:rPr lang="en-US" altLang="zh-CN" dirty="0" smtClean="0"/>
              <a:t>-flow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attenuation</a:t>
            </a:r>
          </a:p>
          <a:p>
            <a:r>
              <a:rPr lang="en-US" dirty="0" smtClean="0"/>
              <a:t>Average modulus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Porosity: how much the rock is open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expect Q varies</a:t>
            </a:r>
            <a:r>
              <a:rPr lang="en-US" baseline="0" dirty="0" smtClean="0"/>
              <a:t> with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eliminate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</a:p>
          <a:p>
            <a:r>
              <a:rPr lang="en-US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only linked Vp with Qp using the rock properties which, when modified, generate a significant change in these two properties and therefore in their relation.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assigned a spatially constant value to the rest of the rock parameters.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eliminate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</a:p>
          <a:p>
            <a:r>
              <a:rPr lang="en-US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only linked Vp with Qp using the rock properties which, when modified, generate a significant change in these two properties and therefore in their relation.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assigned a spatially constant value to the rest of the rock parameters.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</a:t>
            </a:r>
            <a:r>
              <a:rPr lang="en-US" baseline="0" dirty="0" smtClean="0"/>
              <a:t> worlds, porosity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438836"/>
            <a:ext cx="7583488" cy="1102519"/>
          </a:xfrm>
        </p:spPr>
        <p:txBody>
          <a:bodyPr anchor="b" anchorCtr="0"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4" y="2608730"/>
            <a:ext cx="7583487" cy="131445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7988"/>
            <a:ext cx="9144000" cy="93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3362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943287" y="2508179"/>
            <a:ext cx="5141373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5740"/>
            <a:ext cx="3959352" cy="126873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198680"/>
            <a:ext cx="3959352" cy="4746140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478101"/>
            <a:ext cx="3959352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4767263"/>
            <a:ext cx="1627632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4767263"/>
            <a:ext cx="1892808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4303597"/>
            <a:ext cx="758952" cy="432054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8950"/>
            <a:ext cx="7620000" cy="74295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198882"/>
            <a:ext cx="8458200" cy="2772918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781986"/>
            <a:ext cx="7620000" cy="847165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069041"/>
            <a:ext cx="9144000" cy="407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3362"/>
            <a:ext cx="77981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342901"/>
            <a:ext cx="1219200" cy="4251722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342901"/>
            <a:ext cx="6383337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4767263"/>
            <a:ext cx="1066800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5278158" y="2508179"/>
            <a:ext cx="5141373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728"/>
            <a:ext cx="9144000" cy="9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92" y="47065"/>
            <a:ext cx="8201294" cy="661747"/>
          </a:xfrm>
        </p:spPr>
        <p:txBody>
          <a:bodyPr/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92" y="959850"/>
            <a:ext cx="8201294" cy="3634773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effectLst/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effectLst/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effectLst/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effectLst/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9863" y="4767263"/>
            <a:ext cx="609600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591811"/>
            <a:ext cx="7583488" cy="1102519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4" y="3543301"/>
            <a:ext cx="7583487" cy="1038785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7988"/>
            <a:ext cx="9144000" cy="93762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2" y="1923064"/>
            <a:ext cx="1789259" cy="1297373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5238"/>
            <a:ext cx="9144000" cy="93762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3429000"/>
            <a:ext cx="91440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228851"/>
            <a:ext cx="7583487" cy="102155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3543300"/>
            <a:ext cx="7583487" cy="1048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069041"/>
            <a:ext cx="9144000" cy="407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065"/>
            <a:ext cx="7583488" cy="962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371601"/>
            <a:ext cx="3566160" cy="32230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371601"/>
            <a:ext cx="3566160" cy="32230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069041"/>
            <a:ext cx="9144000" cy="4074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065"/>
            <a:ext cx="7583488" cy="9623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143000"/>
            <a:ext cx="3566160" cy="62865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95182"/>
            <a:ext cx="3566160" cy="27994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143000"/>
            <a:ext cx="3566160" cy="62865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1795182"/>
            <a:ext cx="3566160" cy="27994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94"/>
            <a:ext cx="9144000" cy="9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085850"/>
            <a:ext cx="9144000" cy="406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3362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4787"/>
            <a:ext cx="3962400" cy="1267666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04788"/>
            <a:ext cx="3959352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481328"/>
            <a:ext cx="3962400" cy="2400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4767263"/>
            <a:ext cx="1622612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8" y="4767263"/>
            <a:ext cx="1891553" cy="273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4311253"/>
            <a:ext cx="762000" cy="432197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1F84E61-BFA6-4150-9FE3-AA0C8F2881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943287" y="2508179"/>
            <a:ext cx="5141373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47065"/>
            <a:ext cx="7583488" cy="96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371601"/>
            <a:ext cx="7583488" cy="322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4767263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accent4"/>
                </a:solidFill>
              </a:rPr>
              <a:t>Using rock physics to improve Qp quantification in seismic data</a:t>
            </a:r>
            <a:endParaRPr lang="en-US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Yi Shen， Jack </a:t>
            </a:r>
            <a:r>
              <a:rPr lang="en-US" sz="2600" b="1" dirty="0" err="1" smtClean="0"/>
              <a:t>Dvorkin</a:t>
            </a:r>
            <a:endParaRPr lang="en-US" sz="2600" b="1" dirty="0" smtClean="0"/>
          </a:p>
          <a:p>
            <a:r>
              <a:rPr lang="en-US" sz="2600" b="1" dirty="0" smtClean="0"/>
              <a:t>SEP 158, Page 221-234</a:t>
            </a:r>
          </a:p>
          <a:p>
            <a:endParaRPr lang="en-US" sz="2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646" y="4417865"/>
            <a:ext cx="782014" cy="538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3692" y="4542171"/>
            <a:ext cx="451973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00" dirty="0" smtClean="0">
                <a:solidFill>
                  <a:srgbClr val="AD1112"/>
                </a:solidFill>
              </a:rPr>
              <a:t>Stanford Exploration Project</a:t>
            </a:r>
            <a:endParaRPr lang="en-US" sz="2100" dirty="0">
              <a:solidFill>
                <a:srgbClr val="AD111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compressional velocity of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534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80276"/>
              </p:ext>
            </p:extLst>
          </p:nvPr>
        </p:nvGraphicFramePr>
        <p:xfrm>
          <a:off x="3008313" y="1570435"/>
          <a:ext cx="1336675" cy="7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430" name="Equation" r:id="rId3" imgW="723900" imgH="469900" progId="Equation.3">
                  <p:embed/>
                </p:oleObj>
              </mc:Choice>
              <mc:Fallback>
                <p:oleObj name="Equation" r:id="rId3" imgW="723900" imgH="4699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1570435"/>
                        <a:ext cx="1336675" cy="76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4592" y="47065"/>
            <a:ext cx="8201294" cy="661747"/>
          </a:xfrm>
        </p:spPr>
        <p:txBody>
          <a:bodyPr/>
          <a:lstStyle/>
          <a:p>
            <a:r>
              <a:rPr lang="en-US" dirty="0" smtClean="0"/>
              <a:t>How to quantify velocity?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compressional velocity of rock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compressional Qp of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4592" y="47065"/>
            <a:ext cx="8201294" cy="661747"/>
          </a:xfrm>
        </p:spPr>
        <p:txBody>
          <a:bodyPr/>
          <a:lstStyle/>
          <a:p>
            <a:r>
              <a:rPr lang="en-US" dirty="0" smtClean="0"/>
              <a:t>How to relate velocity to Q?</a:t>
            </a:r>
            <a:endParaRPr lang="en-US" baseline="-250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816287"/>
              </p:ext>
            </p:extLst>
          </p:nvPr>
        </p:nvGraphicFramePr>
        <p:xfrm>
          <a:off x="3008313" y="1570435"/>
          <a:ext cx="1336675" cy="7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63" name="Equation" r:id="rId3" imgW="723900" imgH="469900" progId="">
                  <p:embed/>
                </p:oleObj>
              </mc:Choice>
              <mc:Fallback>
                <p:oleObj name="Equation" r:id="rId3" imgW="723900" imgH="4699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1570435"/>
                        <a:ext cx="1336675" cy="76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47252"/>
              </p:ext>
            </p:extLst>
          </p:nvPr>
        </p:nvGraphicFramePr>
        <p:xfrm>
          <a:off x="2674453" y="3358300"/>
          <a:ext cx="2527300" cy="89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64" name="Equation" r:id="rId5" imgW="1206500" imgH="444500" progId="">
                  <p:embed/>
                </p:oleObj>
              </mc:Choice>
              <mc:Fallback>
                <p:oleObj name="Equation" r:id="rId5" imgW="1206500" imgH="4445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453" y="3358300"/>
                        <a:ext cx="2527300" cy="892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relate velocity to Q?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72229" y="1270001"/>
            <a:ext cx="4713816" cy="1023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err="1" smtClean="0">
                <a:solidFill>
                  <a:srgbClr val="333333"/>
                </a:solidFill>
                <a:cs typeface="Arial"/>
              </a:rPr>
              <a:t>Dry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G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600" b="1" baseline="-25000" dirty="0" err="1" smtClean="0">
                <a:solidFill>
                  <a:srgbClr val="333333"/>
                </a:solidFill>
                <a:cs typeface="Arial"/>
              </a:rPr>
              <a:t>w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494891" y="1579561"/>
            <a:ext cx="59795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89233" y="1579561"/>
            <a:ext cx="52810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9084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Vp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66567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Qp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63" y="2270124"/>
            <a:ext cx="820416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compressional modulus of the mineral phase</a:t>
            </a:r>
            <a:endParaRPr lang="en-US" sz="21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ϕ: total porosity</a:t>
            </a:r>
          </a:p>
          <a:p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333333"/>
                </a:solidFill>
                <a:cs typeface="Arial"/>
              </a:rPr>
              <a:t>Dry</a:t>
            </a:r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: compressional modulus of the dry frame of the rock</a:t>
            </a: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G 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and K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modulus of gas and water, respectively</a:t>
            </a:r>
            <a:endParaRPr lang="en-US" sz="21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err="1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100" b="1" baseline="-25000" dirty="0" err="1" smtClean="0">
                <a:solidFill>
                  <a:srgbClr val="333333"/>
                </a:solidFill>
                <a:cs typeface="Arial"/>
              </a:rPr>
              <a:t>w</a:t>
            </a:r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: water saturation</a:t>
            </a:r>
          </a:p>
          <a:p>
            <a:r>
              <a:rPr lang="en-US" sz="21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ρ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bulk density</a:t>
            </a: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relate velocity to Q?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72229" y="1270001"/>
            <a:ext cx="4713816" cy="1023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S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A6A6A6"/>
                </a:solidFill>
                <a:cs typeface="Arial"/>
              </a:rPr>
              <a:t>M</a:t>
            </a:r>
            <a:r>
              <a:rPr lang="en-US" sz="2600" b="1" baseline="-25000" dirty="0" err="1" smtClean="0">
                <a:solidFill>
                  <a:srgbClr val="A6A6A6"/>
                </a:solidFill>
                <a:cs typeface="Arial"/>
              </a:rPr>
              <a:t>Dry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K</a:t>
            </a:r>
            <a:r>
              <a:rPr lang="en-US" sz="26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G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K</a:t>
            </a:r>
            <a:r>
              <a:rPr lang="en-US" sz="26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W</a:t>
            </a:r>
            <a:r>
              <a:rPr lang="en-US" sz="2600" b="1" dirty="0" smtClean="0">
                <a:solidFill>
                  <a:srgbClr val="A6A6A6"/>
                </a:solidFill>
                <a:cs typeface="Arial"/>
              </a:rPr>
              <a:t>, </a:t>
            </a:r>
            <a:r>
              <a:rPr lang="en-US" sz="2600" b="1" dirty="0" err="1" smtClean="0">
                <a:solidFill>
                  <a:srgbClr val="A6A6A6"/>
                </a:solidFill>
                <a:cs typeface="Arial"/>
              </a:rPr>
              <a:t>S</a:t>
            </a:r>
            <a:r>
              <a:rPr lang="en-US" sz="2600" b="1" baseline="-25000" dirty="0" err="1" smtClean="0">
                <a:solidFill>
                  <a:srgbClr val="A6A6A6"/>
                </a:solidFill>
                <a:cs typeface="Arial"/>
              </a:rPr>
              <a:t>w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A6A6A6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A6A6A6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494891" y="1579561"/>
            <a:ext cx="59795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89233" y="1579561"/>
            <a:ext cx="52810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9084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Vp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66567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Qp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63" y="2270124"/>
            <a:ext cx="820416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S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: compressional modulus of the mineral phase</a:t>
            </a:r>
            <a:endParaRPr lang="en-US" sz="2100" b="1" baseline="-25000" dirty="0" smtClean="0">
              <a:solidFill>
                <a:srgbClr val="A6A6A6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ϕ: total porosity</a:t>
            </a:r>
          </a:p>
          <a:p>
            <a:r>
              <a:rPr lang="en-US" sz="2100" b="1" dirty="0" smtClean="0">
                <a:solidFill>
                  <a:srgbClr val="A6A6A6"/>
                </a:solidFill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A6A6A6"/>
                </a:solidFill>
                <a:cs typeface="Arial"/>
              </a:rPr>
              <a:t>Dry</a:t>
            </a:r>
            <a:r>
              <a:rPr lang="en-US" sz="2100" b="1" dirty="0" smtClean="0">
                <a:solidFill>
                  <a:srgbClr val="A6A6A6"/>
                </a:solidFill>
                <a:cs typeface="Arial"/>
              </a:rPr>
              <a:t>: compressional modulus of the dry frame of the rock</a:t>
            </a:r>
          </a:p>
          <a:p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K</a:t>
            </a:r>
            <a:r>
              <a:rPr lang="en-US" sz="21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G 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and K</a:t>
            </a:r>
            <a:r>
              <a:rPr lang="en-US" sz="21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W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: modulus of gas and water, respectively</a:t>
            </a:r>
            <a:endParaRPr lang="en-US" sz="2100" b="1" baseline="-25000" dirty="0" smtClean="0">
              <a:solidFill>
                <a:srgbClr val="A6A6A6"/>
              </a:solidFill>
              <a:ea typeface="Lucida Grande"/>
              <a:cs typeface="Arial"/>
            </a:endParaRPr>
          </a:p>
          <a:p>
            <a:r>
              <a:rPr lang="en-US" sz="2100" b="1" dirty="0" err="1" smtClean="0">
                <a:solidFill>
                  <a:srgbClr val="A6A6A6"/>
                </a:solidFill>
                <a:cs typeface="Arial"/>
              </a:rPr>
              <a:t>S</a:t>
            </a:r>
            <a:r>
              <a:rPr lang="en-US" sz="2100" b="1" baseline="-25000" dirty="0" err="1" smtClean="0">
                <a:solidFill>
                  <a:srgbClr val="A6A6A6"/>
                </a:solidFill>
                <a:cs typeface="Arial"/>
              </a:rPr>
              <a:t>w</a:t>
            </a:r>
            <a:r>
              <a:rPr lang="en-US" sz="2100" b="1" dirty="0" smtClean="0">
                <a:solidFill>
                  <a:srgbClr val="A6A6A6"/>
                </a:solidFill>
                <a:cs typeface="Arial"/>
              </a:rPr>
              <a:t>: water saturation</a:t>
            </a:r>
          </a:p>
          <a:p>
            <a:r>
              <a:rPr lang="en-US" sz="2100" b="1" dirty="0" err="1" smtClean="0">
                <a:solidFill>
                  <a:srgbClr val="A6A6A6"/>
                </a:solidFill>
                <a:ea typeface="Lucida Grande"/>
                <a:cs typeface="Arial"/>
              </a:rPr>
              <a:t>ρ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: bulk density</a:t>
            </a: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effects of </a:t>
            </a:r>
            <a:r>
              <a:rPr lang="en-US" b="1" dirty="0" smtClean="0">
                <a:ea typeface="Lucida Grande"/>
                <a:cs typeface="Arial"/>
              </a:rPr>
              <a:t>ϕ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P.Phi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Qp to 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approximate analytical 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533378" name="Object 2"/>
          <p:cNvGraphicFramePr>
            <a:graphicFrameLocks noChangeAspect="1"/>
          </p:cNvGraphicFramePr>
          <p:nvPr/>
        </p:nvGraphicFramePr>
        <p:xfrm>
          <a:off x="2334174" y="1319299"/>
          <a:ext cx="3366984" cy="105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29" r:id="rId3" imgW="1447800" imgH="520700" progId="">
                  <p:embed/>
                </p:oleObj>
              </mc:Choice>
              <mc:Fallback>
                <p:oleObj r:id="rId3" imgW="1447800" imgH="52070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174" y="1319299"/>
                        <a:ext cx="3366984" cy="1054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3379" name="Object 3"/>
          <p:cNvGraphicFramePr>
            <a:graphicFrameLocks noChangeAspect="1"/>
          </p:cNvGraphicFramePr>
          <p:nvPr/>
        </p:nvGraphicFramePr>
        <p:xfrm>
          <a:off x="1299106" y="2708671"/>
          <a:ext cx="6609705" cy="80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30" r:id="rId5" imgW="2959100" imgH="406400" progId="">
                  <p:embed/>
                </p:oleObj>
              </mc:Choice>
              <mc:Fallback>
                <p:oleObj r:id="rId5" imgW="2959100" imgH="4064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106" y="2708671"/>
                        <a:ext cx="6609705" cy="807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approximation works?</a:t>
            </a:r>
            <a:endParaRPr lang="en-US" dirty="0"/>
          </a:p>
        </p:txBody>
      </p:sp>
      <p:pic>
        <p:nvPicPr>
          <p:cNvPr id="5" name="Content Placeholder 4" descr="PQV.pdf"/>
          <p:cNvPicPr>
            <a:picLocks noGrp="1" noChangeAspect="1"/>
          </p:cNvPicPr>
          <p:nvPr>
            <p:ph idx="1"/>
          </p:nvPr>
        </p:nvPicPr>
        <p:blipFill>
          <a:blip r:embed="rId3"/>
          <a:srcRect l="-13454" r="-13454"/>
          <a:stretch>
            <a:fillRect/>
          </a:stretch>
        </p:blipFill>
        <p:spPr>
          <a:xfrm>
            <a:off x="344592" y="968921"/>
            <a:ext cx="8201294" cy="36347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7334" y="2385786"/>
            <a:ext cx="172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 = 0.3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Qp to 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approximate analytical 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533378" name="Object 2"/>
          <p:cNvGraphicFramePr>
            <a:graphicFrameLocks noChangeAspect="1"/>
          </p:cNvGraphicFramePr>
          <p:nvPr/>
        </p:nvGraphicFramePr>
        <p:xfrm>
          <a:off x="2334174" y="1319299"/>
          <a:ext cx="3366984" cy="105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685" r:id="rId3" imgW="1447800" imgH="520700" progId="">
                  <p:embed/>
                </p:oleObj>
              </mc:Choice>
              <mc:Fallback>
                <p:oleObj r:id="rId3" imgW="1447800" imgH="520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174" y="1319299"/>
                        <a:ext cx="3366984" cy="1054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3379" name="Object 3"/>
          <p:cNvGraphicFramePr>
            <a:graphicFrameLocks noChangeAspect="1"/>
          </p:cNvGraphicFramePr>
          <p:nvPr/>
        </p:nvGraphicFramePr>
        <p:xfrm>
          <a:off x="1299106" y="2708671"/>
          <a:ext cx="6609705" cy="80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686" r:id="rId5" imgW="2959100" imgH="406400" progId="">
                  <p:embed/>
                </p:oleObj>
              </mc:Choice>
              <mc:Fallback>
                <p:oleObj r:id="rId5" imgW="2959100" imgH="406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106" y="2708671"/>
                        <a:ext cx="6609705" cy="807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Qp to Vp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T_Q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47" y="1037986"/>
            <a:ext cx="5983288" cy="33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5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on a field gas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Content Placeholder 8" descr="T_lo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78" r="-2878"/>
          <a:stretch>
            <a:fillRect/>
          </a:stretch>
        </p:blipFill>
        <p:spPr>
          <a:xfrm>
            <a:off x="-194524" y="778473"/>
            <a:ext cx="9000079" cy="398879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Modeling seismic attenuation</a:t>
            </a:r>
          </a:p>
          <a:p>
            <a:pPr lvl="1"/>
            <a:r>
              <a:rPr lang="en-US" dirty="0" smtClean="0"/>
              <a:t>Modeling velocity</a:t>
            </a:r>
          </a:p>
          <a:p>
            <a:pPr lvl="1"/>
            <a:r>
              <a:rPr lang="en-US" dirty="0" smtClean="0"/>
              <a:t>Linking seismic attenuation and velocity analytically</a:t>
            </a:r>
          </a:p>
          <a:p>
            <a:r>
              <a:rPr lang="en-US" dirty="0" smtClean="0"/>
              <a:t>Validating the closed-form solution using well data</a:t>
            </a:r>
          </a:p>
          <a:p>
            <a:r>
              <a:rPr lang="en-US" dirty="0" smtClean="0"/>
              <a:t>Seismic application: improved Qp quantification in seismic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on a field gas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Content Placeholder 8" descr="T_lo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78" r="-2878"/>
          <a:stretch>
            <a:fillRect/>
          </a:stretch>
        </p:blipFill>
        <p:spPr>
          <a:xfrm>
            <a:off x="-194524" y="778473"/>
            <a:ext cx="9000079" cy="3988790"/>
          </a:xfrm>
        </p:spPr>
      </p:pic>
      <p:sp>
        <p:nvSpPr>
          <p:cNvPr id="5" name="Oval 4"/>
          <p:cNvSpPr/>
          <p:nvPr/>
        </p:nvSpPr>
        <p:spPr>
          <a:xfrm>
            <a:off x="2973917" y="2174874"/>
            <a:ext cx="1174750" cy="68262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88738" y="3143251"/>
            <a:ext cx="1174750" cy="92075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on a field gas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Content Placeholder 8" descr="T_lo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78" r="-2878"/>
          <a:stretch>
            <a:fillRect/>
          </a:stretch>
        </p:blipFill>
        <p:spPr>
          <a:xfrm>
            <a:off x="-194524" y="778473"/>
            <a:ext cx="9000079" cy="3988790"/>
          </a:xfrm>
        </p:spPr>
      </p:pic>
      <p:sp>
        <p:nvSpPr>
          <p:cNvPr id="5" name="Oval 4"/>
          <p:cNvSpPr/>
          <p:nvPr/>
        </p:nvSpPr>
        <p:spPr>
          <a:xfrm>
            <a:off x="963084" y="2174874"/>
            <a:ext cx="1174750" cy="68262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77905" y="3143251"/>
            <a:ext cx="1174750" cy="547688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 descr="P.QV.Log.pdf"/>
          <p:cNvPicPr>
            <a:picLocks noGrp="1" noChangeAspect="1"/>
          </p:cNvPicPr>
          <p:nvPr>
            <p:ph idx="1"/>
          </p:nvPr>
        </p:nvPicPr>
        <p:blipFill>
          <a:blip r:embed="rId3"/>
          <a:srcRect l="-13454" r="-1345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200" dirty="0" smtClean="0"/>
              <a:t>Objectives of seismic inversion for Q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8400" b="1" dirty="0" smtClean="0"/>
          </a:p>
          <a:p>
            <a:pPr>
              <a:buNone/>
            </a:pPr>
            <a:r>
              <a:rPr lang="en-US" sz="8400" b="1" dirty="0" err="1" smtClean="0"/>
              <a:t>d</a:t>
            </a:r>
            <a:r>
              <a:rPr lang="en-US" sz="8400" b="1" baseline="-25000" dirty="0" err="1" smtClean="0"/>
              <a:t>cal</a:t>
            </a:r>
            <a:r>
              <a:rPr lang="en-US" sz="8400" b="1" dirty="0" smtClean="0"/>
              <a:t> </a:t>
            </a:r>
            <a:r>
              <a:rPr lang="en-US" sz="8400" dirty="0" smtClean="0"/>
              <a:t>is the calculated data;                </a:t>
            </a:r>
            <a:r>
              <a:rPr lang="en-US" sz="8400" b="1" dirty="0" smtClean="0"/>
              <a:t>d</a:t>
            </a:r>
            <a:r>
              <a:rPr lang="en-US" sz="8400" b="1" baseline="-25000" dirty="0" smtClean="0"/>
              <a:t>obs</a:t>
            </a:r>
            <a:r>
              <a:rPr lang="en-US" sz="8400" dirty="0" smtClean="0"/>
              <a:t> is the observed data</a:t>
            </a:r>
          </a:p>
          <a:p>
            <a:pPr>
              <a:buNone/>
            </a:pPr>
            <a:r>
              <a:rPr lang="en-US" sz="8400" b="1" dirty="0" smtClean="0"/>
              <a:t>m</a:t>
            </a:r>
            <a:r>
              <a:rPr lang="en-US" sz="8400" dirty="0" smtClean="0"/>
              <a:t> is the model, which is Q here;      </a:t>
            </a:r>
            <a:r>
              <a:rPr lang="en-US" sz="8400" b="1" dirty="0" smtClean="0"/>
              <a:t>A</a:t>
            </a:r>
            <a:r>
              <a:rPr lang="en-US" sz="8400" dirty="0" smtClean="0"/>
              <a:t> is the regularization operator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586626" name="Object 2"/>
          <p:cNvGraphicFramePr>
            <a:graphicFrameLocks noChangeAspect="1"/>
          </p:cNvGraphicFramePr>
          <p:nvPr/>
        </p:nvGraphicFramePr>
        <p:xfrm>
          <a:off x="2451100" y="1349375"/>
          <a:ext cx="39751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654" r:id="rId3" imgW="1727200" imgH="292100" progId="">
                  <p:embed/>
                </p:oleObj>
              </mc:Choice>
              <mc:Fallback>
                <p:oleObj r:id="rId3" imgW="1727200" imgH="2921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1349375"/>
                        <a:ext cx="39751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37416" y="2444758"/>
            <a:ext cx="1428751" cy="55562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fitting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5425" y="2444758"/>
            <a:ext cx="2254251" cy="55562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Model regularization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496469" y="2194528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582180" y="2194528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200" dirty="0" smtClean="0"/>
              <a:t>Objectives of seismic inversion for Q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8400" b="1" dirty="0" smtClean="0"/>
          </a:p>
          <a:p>
            <a:pPr>
              <a:buNone/>
            </a:pPr>
            <a:r>
              <a:rPr lang="en-US" sz="8400" b="1" dirty="0" err="1" smtClean="0"/>
              <a:t>d</a:t>
            </a:r>
            <a:r>
              <a:rPr lang="en-US" sz="8400" b="1" baseline="-25000" dirty="0" err="1" smtClean="0"/>
              <a:t>cal</a:t>
            </a:r>
            <a:r>
              <a:rPr lang="en-US" sz="8400" b="1" dirty="0" smtClean="0"/>
              <a:t> </a:t>
            </a:r>
            <a:r>
              <a:rPr lang="en-US" sz="8400" dirty="0" smtClean="0"/>
              <a:t>is the calculated data;                </a:t>
            </a:r>
            <a:r>
              <a:rPr lang="en-US" sz="8400" b="1" dirty="0" smtClean="0"/>
              <a:t>d</a:t>
            </a:r>
            <a:r>
              <a:rPr lang="en-US" sz="8400" b="1" baseline="-25000" dirty="0" smtClean="0"/>
              <a:t>obs</a:t>
            </a:r>
            <a:r>
              <a:rPr lang="en-US" sz="8400" dirty="0" smtClean="0"/>
              <a:t> is the observed data</a:t>
            </a:r>
          </a:p>
          <a:p>
            <a:pPr>
              <a:buNone/>
            </a:pPr>
            <a:r>
              <a:rPr lang="en-US" sz="8400" b="1" dirty="0" smtClean="0"/>
              <a:t>m</a:t>
            </a:r>
            <a:r>
              <a:rPr lang="en-US" sz="8400" dirty="0" smtClean="0"/>
              <a:t> is the model, which is Q here;      </a:t>
            </a:r>
            <a:r>
              <a:rPr lang="en-US" sz="8400" b="1" dirty="0" smtClean="0"/>
              <a:t>A</a:t>
            </a:r>
            <a:r>
              <a:rPr lang="en-US" sz="8400" dirty="0" smtClean="0"/>
              <a:t> is the regularization operator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586626" name="Object 2"/>
          <p:cNvGraphicFramePr>
            <a:graphicFrameLocks noChangeAspect="1"/>
          </p:cNvGraphicFramePr>
          <p:nvPr/>
        </p:nvGraphicFramePr>
        <p:xfrm>
          <a:off x="2451100" y="1349375"/>
          <a:ext cx="39751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727200" imgH="292100" progId="">
                  <p:embed/>
                </p:oleObj>
              </mc:Choice>
              <mc:Fallback>
                <p:oleObj r:id="rId3" imgW="1727200" imgH="292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1349375"/>
                        <a:ext cx="39751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37416" y="2444758"/>
            <a:ext cx="1428751" cy="55562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fitting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5425" y="2444758"/>
            <a:ext cx="2254251" cy="55562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Model regularization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496469" y="2194528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582180" y="2194528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77417" y="1516658"/>
            <a:ext cx="255588" cy="57090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and Qp</a:t>
            </a:r>
            <a:endParaRPr lang="en-US" dirty="0"/>
          </a:p>
        </p:txBody>
      </p:sp>
      <p:pic>
        <p:nvPicPr>
          <p:cNvPr id="5" name="Content Placeholder 4" descr="layer4.vel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593" r="-11593"/>
          <a:stretch>
            <a:fillRect/>
          </a:stretch>
        </p:blipFill>
        <p:spPr>
          <a:xfrm>
            <a:off x="1" y="1706563"/>
            <a:ext cx="5031746" cy="20314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4" descr="layer4.q.pdf"/>
          <p:cNvPicPr>
            <a:picLocks noChangeAspect="1"/>
          </p:cNvPicPr>
          <p:nvPr/>
        </p:nvPicPr>
        <p:blipFill>
          <a:blip r:embed="rId3"/>
          <a:srcRect l="-14349" r="-14349"/>
          <a:stretch>
            <a:fillRect/>
          </a:stretch>
        </p:blipFill>
        <p:spPr>
          <a:xfrm>
            <a:off x="4159195" y="1706562"/>
            <a:ext cx="5029050" cy="2031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751" y="1404124"/>
            <a:ext cx="167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sto MT (Body)"/>
                <a:cs typeface="Calisto MT (Body)"/>
              </a:rPr>
              <a:t>Velocity</a:t>
            </a:r>
            <a:endParaRPr lang="en-US" b="1" dirty="0">
              <a:solidFill>
                <a:schemeClr val="tx2"/>
              </a:solidFill>
              <a:latin typeface="Calisto MT (Body)"/>
              <a:cs typeface="Calisto MT (Body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2" y="1404124"/>
            <a:ext cx="167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sto MT (Body)"/>
                <a:cs typeface="Calisto MT (Body)"/>
              </a:rPr>
              <a:t>Qp</a:t>
            </a:r>
            <a:endParaRPr lang="en-US" b="1" dirty="0">
              <a:solidFill>
                <a:schemeClr val="tx2"/>
              </a:solidFill>
              <a:latin typeface="Calisto MT (Body)"/>
              <a:cs typeface="Calisto MT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668" y="419893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</a:rPr>
              <a:t>Li et al. (2015); Want et al. (2013) </a:t>
            </a:r>
            <a:endParaRPr lang="en-US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Q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without </a:t>
            </a:r>
            <a:r>
              <a:rPr lang="en-US" dirty="0" smtClean="0"/>
              <a:t>constraint</a:t>
            </a:r>
            <a:endParaRPr lang="en-US" dirty="0"/>
          </a:p>
        </p:txBody>
      </p:sp>
      <p:pic>
        <p:nvPicPr>
          <p:cNvPr id="5" name="Content Placeholder 4" descr="layer4.bqtv.invq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349" r="-1434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Q </a:t>
            </a:r>
            <a:r>
              <a:rPr lang="en-US" dirty="0" smtClean="0">
                <a:solidFill>
                  <a:srgbClr val="F8D92D"/>
                </a:solidFill>
              </a:rPr>
              <a:t>with </a:t>
            </a:r>
            <a:r>
              <a:rPr lang="en-US" dirty="0" smtClean="0"/>
              <a:t>constraint</a:t>
            </a:r>
            <a:endParaRPr lang="en-US" dirty="0"/>
          </a:p>
        </p:txBody>
      </p:sp>
      <p:pic>
        <p:nvPicPr>
          <p:cNvPr id="5" name="Content Placeholder 4" descr="layer4.vc.bqtv.invq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349" r="-1434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Content Placeholder 4" descr="layer4.q.pdf"/>
          <p:cNvPicPr>
            <a:picLocks/>
          </p:cNvPicPr>
          <p:nvPr/>
        </p:nvPicPr>
        <p:blipFill>
          <a:blip r:embed="rId2"/>
          <a:srcRect l="-14349" r="-14349"/>
          <a:stretch>
            <a:fillRect/>
          </a:stretch>
        </p:blipFill>
        <p:spPr>
          <a:xfrm>
            <a:off x="347472" y="959883"/>
            <a:ext cx="8202168" cy="363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compensation</a:t>
            </a:r>
            <a:endParaRPr lang="en-US" dirty="0"/>
          </a:p>
        </p:txBody>
      </p:sp>
      <p:pic>
        <p:nvPicPr>
          <p:cNvPr id="5" name="Content Placeholder 4" descr="layer4.vc.bqtv.bimg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203" r="-1320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pockets or clouds</a:t>
            </a:r>
          </a:p>
          <a:p>
            <a:pPr lvl="1"/>
            <a:r>
              <a:rPr lang="en-US" dirty="0" smtClean="0"/>
              <a:t>are notoriously challenging problems for reservoir identification and interpretation</a:t>
            </a:r>
          </a:p>
          <a:p>
            <a:pPr lvl="1"/>
            <a:r>
              <a:rPr lang="en-US" altLang="zh-CN" dirty="0" smtClean="0"/>
              <a:t>have low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Qp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 </a:t>
            </a:r>
            <a:r>
              <a:rPr lang="en-US" altLang="zh-CN" dirty="0" err="1" smtClean="0"/>
              <a:t>Vp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546" y="2158318"/>
            <a:ext cx="2998961" cy="260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07586" y="4121666"/>
            <a:ext cx="191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33333"/>
                </a:solidFill>
              </a:rPr>
              <a:t>(Zhou, 2011)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compensation</a:t>
            </a:r>
            <a:endParaRPr lang="en-US" dirty="0"/>
          </a:p>
        </p:txBody>
      </p:sp>
      <p:pic>
        <p:nvPicPr>
          <p:cNvPr id="5" name="Content Placeholder 4" descr="layer4.vc.bqtv.img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203" r="-1320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derived an approximate closed-form solution relating Vp to Qp using rock physics modeling.</a:t>
            </a:r>
          </a:p>
          <a:p>
            <a:r>
              <a:rPr lang="en-US" dirty="0" smtClean="0"/>
              <a:t>This solution is validated using field gas well data</a:t>
            </a:r>
          </a:p>
          <a:p>
            <a:r>
              <a:rPr lang="en-US" dirty="0" smtClean="0"/>
              <a:t>We applied our new Qp – Vp to synthetic seismic data</a:t>
            </a:r>
          </a:p>
          <a:p>
            <a:pPr lvl="1"/>
            <a:r>
              <a:rPr lang="en-US" dirty="0" smtClean="0"/>
              <a:t>It produced an improved Q estimated  model</a:t>
            </a:r>
          </a:p>
          <a:p>
            <a:pPr lvl="1"/>
            <a:r>
              <a:rPr lang="en-US" dirty="0" smtClean="0"/>
              <a:t>The improved Q model leads to a better seismic migration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 colleagues</a:t>
            </a:r>
          </a:p>
          <a:p>
            <a:r>
              <a:rPr lang="en-US" dirty="0" smtClean="0"/>
              <a:t>SEP sponsors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779463" y="2318544"/>
            <a:ext cx="7583488" cy="1102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Q?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Modulus: </a:t>
            </a:r>
          </a:p>
          <a:p>
            <a:pPr lvl="1"/>
            <a:r>
              <a:rPr lang="en-US" dirty="0" smtClean="0"/>
              <a:t>Stiffer the rock</a:t>
            </a:r>
            <a:r>
              <a:rPr lang="en-US" altLang="zh-CN" dirty="0" smtClean="0"/>
              <a:t>,</a:t>
            </a:r>
            <a:r>
              <a:rPr lang="en-US" dirty="0" smtClean="0"/>
              <a:t>  the larger the Modulus </a:t>
            </a:r>
          </a:p>
          <a:p>
            <a:pPr lvl="1"/>
            <a:r>
              <a:rPr lang="en-US" dirty="0" smtClean="0"/>
              <a:t>Compressional modulus M= RHOB*Vp*Vp</a:t>
            </a:r>
          </a:p>
          <a:p>
            <a:pPr lvl="1"/>
            <a:r>
              <a:rPr lang="en-US" dirty="0" smtClean="0"/>
              <a:t>Shear modulus G = RHOB*Vs*Vs</a:t>
            </a:r>
          </a:p>
          <a:p>
            <a:pPr lvl="1"/>
            <a:r>
              <a:rPr lang="en-US" dirty="0" smtClean="0"/>
              <a:t>Bulk modulus K = M- 4/3*G</a:t>
            </a:r>
          </a:p>
          <a:p>
            <a:r>
              <a:rPr lang="en-US" dirty="0" smtClean="0"/>
              <a:t>Porosity</a:t>
            </a:r>
          </a:p>
          <a:p>
            <a:pPr lvl="1"/>
            <a:r>
              <a:rPr lang="en-US" dirty="0" smtClean="0"/>
              <a:t>The ratio of pore volume to rock volume </a:t>
            </a:r>
          </a:p>
          <a:p>
            <a:r>
              <a:rPr lang="en-US" dirty="0" smtClean="0"/>
              <a:t>Saturation</a:t>
            </a:r>
          </a:p>
          <a:p>
            <a:pPr lvl="1"/>
            <a:r>
              <a:rPr lang="en-US" dirty="0" smtClean="0"/>
              <a:t>E.g. water saturation: the ratio of water volume to pore volume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333333"/>
              </a:solidFill>
              <a:ea typeface="Lucida Grande"/>
            </a:endParaRPr>
          </a:p>
          <a:p>
            <a:endParaRPr lang="en-US" b="1" baseline="-25000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92393" y="860721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151147" y="111578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151147" y="183503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39098" y="9930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726897" y="155591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848944" y="220502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250577" y="204896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681192" y="1671481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409039" y="132747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666734" y="100021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274627" y="256272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15073" y="2655344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666734" y="2311344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681192" y="111578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843129" y="17339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409039" y="21334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25487" y="248909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91172" y="2700795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473531" y="1427118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39831" y="3333750"/>
            <a:ext cx="8204169" cy="2580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compressional modulus of the mineral phase</a:t>
            </a:r>
            <a:endParaRPr lang="en-US" sz="21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ϕ: total porosity</a:t>
            </a:r>
          </a:p>
          <a:p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333333"/>
                </a:solidFill>
                <a:cs typeface="Arial"/>
              </a:rPr>
              <a:t>Dry</a:t>
            </a:r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: compressional modulus of the dry frame of the rock</a:t>
            </a: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05257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333333"/>
              </a:solidFill>
              <a:ea typeface="Lucida Grande"/>
            </a:endParaRPr>
          </a:p>
          <a:p>
            <a:endParaRPr lang="en-US" b="1" baseline="-25000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92393" y="860721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151147" y="111578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151147" y="183503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39098" y="9930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726897" y="155591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848944" y="220502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250577" y="204896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681192" y="1671481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409039" y="132747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666734" y="100021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274627" y="256272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15073" y="2655344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666734" y="2311344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681192" y="111578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843129" y="17339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409039" y="21334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25487" y="248909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91172" y="2700795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473531" y="1427118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9831" y="3333750"/>
            <a:ext cx="8204169" cy="391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G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modulus of gas</a:t>
            </a:r>
            <a:endParaRPr lang="en-US" sz="21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modulus of water</a:t>
            </a:r>
          </a:p>
          <a:p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100" b="1" baseline="-25000" dirty="0" smtClean="0">
                <a:solidFill>
                  <a:srgbClr val="333333"/>
                </a:solidFill>
                <a:cs typeface="Arial"/>
              </a:rPr>
              <a:t>w</a:t>
            </a:r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: water saturation</a:t>
            </a: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ρ: bulk density</a:t>
            </a:r>
          </a:p>
          <a:p>
            <a:endParaRPr lang="en-US" sz="24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18662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makes a big change?</a:t>
            </a:r>
            <a:endParaRPr lang="en-US" dirty="0"/>
          </a:p>
        </p:txBody>
      </p:sp>
      <p:pic>
        <p:nvPicPr>
          <p:cNvPr id="5" name="Content Placeholder 4" descr="P.sen.Q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0030" y="1644482"/>
            <a:ext cx="1305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W</a:t>
            </a: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Dry</a:t>
            </a:r>
          </a:p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W</a:t>
            </a: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7240029" y="1151699"/>
            <a:ext cx="1115592" cy="3220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Dry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G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C9C5BC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makes a big change?</a:t>
            </a:r>
            <a:endParaRPr lang="en-US" dirty="0"/>
          </a:p>
        </p:txBody>
      </p:sp>
      <p:pic>
        <p:nvPicPr>
          <p:cNvPr id="5" name="Content Placeholder 4" descr="P.sen.Vp.pdf"/>
          <p:cNvPicPr>
            <a:picLocks noGrp="1" noChangeAspect="1"/>
          </p:cNvPicPr>
          <p:nvPr>
            <p:ph idx="1"/>
          </p:nvPr>
        </p:nvPicPr>
        <p:blipFill>
          <a:blip r:embed="rId3"/>
          <a:srcRect l="-13454" r="-134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0030" y="1752319"/>
            <a:ext cx="1305857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baseline="-25000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ρ</a:t>
            </a:r>
          </a:p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Dry</a:t>
            </a:r>
          </a:p>
          <a:p>
            <a:endParaRPr lang="en-US" sz="2600" b="1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7240029" y="1151699"/>
            <a:ext cx="1115592" cy="3220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C9C5BC"/>
                </a:solidFill>
                <a:ea typeface="Lucida Grande"/>
                <a:cs typeface="Arial"/>
              </a:rPr>
              <a:t>S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ϕ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Dry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G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C9C5BC"/>
                </a:solidFill>
                <a:ea typeface="Lucida Grande"/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cs typeface="Arial"/>
              </a:rPr>
              <a:t>S</a:t>
            </a:r>
            <a:r>
              <a:rPr lang="en-US" sz="2600" b="1" baseline="-25000" dirty="0" smtClean="0">
                <a:solidFill>
                  <a:srgbClr val="C9C5BC"/>
                </a:solidFill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chemeClr val="tx2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chemeClr val="tx2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P.Mdry.pdf"/>
          <p:cNvPicPr>
            <a:picLocks noChangeAspect="1"/>
          </p:cNvPicPr>
          <p:nvPr/>
        </p:nvPicPr>
        <p:blipFill>
          <a:blip r:embed="rId3"/>
          <a:srcRect l="-13454" r="-13454"/>
          <a:stretch>
            <a:fillRect/>
          </a:stretch>
        </p:blipFill>
        <p:spPr>
          <a:xfrm>
            <a:off x="154842" y="959851"/>
            <a:ext cx="8989159" cy="398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</a:t>
            </a:r>
            <a:r>
              <a:rPr lang="en-US" baseline="-25000" dirty="0" smtClean="0"/>
              <a:t>dry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2531330" name="Object 2"/>
          <p:cNvGraphicFramePr>
            <a:graphicFrameLocks noChangeAspect="1"/>
          </p:cNvGraphicFramePr>
          <p:nvPr/>
        </p:nvGraphicFramePr>
        <p:xfrm>
          <a:off x="4256446" y="1464758"/>
          <a:ext cx="2218898" cy="63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876" r:id="rId4" imgW="1219200" imgH="469900" progId="">
                  <p:embed/>
                </p:oleObj>
              </mc:Choice>
              <mc:Fallback>
                <p:oleObj r:id="rId4" imgW="1219200" imgH="469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446" y="1464758"/>
                        <a:ext cx="2218898" cy="63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makes a big change?</a:t>
            </a:r>
            <a:endParaRPr lang="en-US" dirty="0"/>
          </a:p>
        </p:txBody>
      </p:sp>
      <p:pic>
        <p:nvPicPr>
          <p:cNvPr id="5" name="Content Placeholder 4" descr="P.sen.Qp.noMdry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0030" y="1040728"/>
            <a:ext cx="1305857" cy="4944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baseline="-25000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</a:p>
          <a:p>
            <a:endParaRPr lang="en-US" sz="26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s</a:t>
            </a: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  <a:endParaRPr lang="en-US" sz="26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7240029" y="1151699"/>
            <a:ext cx="1115592" cy="3220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C9C5BC"/>
                </a:solidFill>
                <a:cs typeface="Arial"/>
              </a:rPr>
              <a:t>Dry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G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C9C5BC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quantification of the relation between </a:t>
            </a:r>
            <a:r>
              <a:rPr lang="en-US" dirty="0" err="1" smtClean="0"/>
              <a:t>Vp</a:t>
            </a:r>
            <a:r>
              <a:rPr lang="en-US" dirty="0" smtClean="0"/>
              <a:t> and </a:t>
            </a:r>
            <a:r>
              <a:rPr lang="en-US" dirty="0" err="1" smtClean="0"/>
              <a:t>Qp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barely studied</a:t>
            </a:r>
          </a:p>
          <a:p>
            <a:pPr lvl="1"/>
            <a:r>
              <a:rPr lang="en-US" dirty="0" smtClean="0"/>
              <a:t>Brings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additional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seismic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inversion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layer4.vc.bqtv.invq.pdf"/>
          <p:cNvPicPr>
            <a:picLocks noChangeAspect="1"/>
          </p:cNvPicPr>
          <p:nvPr/>
        </p:nvPicPr>
        <p:blipFill>
          <a:blip r:embed="rId2"/>
          <a:srcRect l="-14349" r="-14349"/>
          <a:stretch>
            <a:fillRect/>
          </a:stretch>
        </p:blipFill>
        <p:spPr>
          <a:xfrm>
            <a:off x="5706419" y="2383421"/>
            <a:ext cx="3342384" cy="1481328"/>
          </a:xfrm>
          <a:prstGeom prst="rect">
            <a:avLst/>
          </a:prstGeom>
        </p:spPr>
      </p:pic>
      <p:pic>
        <p:nvPicPr>
          <p:cNvPr id="6" name="Content Placeholder 4" descr="layer4.q.pdf"/>
          <p:cNvPicPr>
            <a:picLocks noChangeAspect="1"/>
          </p:cNvPicPr>
          <p:nvPr/>
        </p:nvPicPr>
        <p:blipFill>
          <a:blip r:embed="rId3"/>
          <a:srcRect l="-14349" r="-14349"/>
          <a:stretch>
            <a:fillRect/>
          </a:stretch>
        </p:blipFill>
        <p:spPr>
          <a:xfrm>
            <a:off x="169864" y="2381915"/>
            <a:ext cx="3353223" cy="1480310"/>
          </a:xfrm>
          <a:prstGeom prst="rect">
            <a:avLst/>
          </a:prstGeom>
        </p:spPr>
      </p:pic>
      <p:pic>
        <p:nvPicPr>
          <p:cNvPr id="7" name="Content Placeholder 4" descr="layer4.bqtv.invq.pdf"/>
          <p:cNvPicPr>
            <a:picLocks noChangeAspect="1"/>
          </p:cNvPicPr>
          <p:nvPr/>
        </p:nvPicPr>
        <p:blipFill>
          <a:blip r:embed="rId4"/>
          <a:srcRect l="-14349" r="-14349"/>
          <a:stretch>
            <a:fillRect/>
          </a:stretch>
        </p:blipFill>
        <p:spPr>
          <a:xfrm>
            <a:off x="2999194" y="2383421"/>
            <a:ext cx="3342384" cy="1481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780" y="3933999"/>
            <a:ext cx="174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D0B0A"/>
                </a:solidFill>
              </a:rPr>
              <a:t>True Q</a:t>
            </a:r>
            <a:endParaRPr lang="en-US" b="1" dirty="0">
              <a:solidFill>
                <a:srgbClr val="0D0B0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3086" y="3864750"/>
            <a:ext cx="298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D0B0A"/>
                </a:solidFill>
              </a:rPr>
              <a:t>Inverted Q without additional information </a:t>
            </a:r>
            <a:endParaRPr lang="en-US" b="1" dirty="0">
              <a:solidFill>
                <a:srgbClr val="0D0B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1578" y="3864750"/>
            <a:ext cx="298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D0B0A"/>
                </a:solidFill>
              </a:rPr>
              <a:t>Inverted Q with</a:t>
            </a:r>
          </a:p>
          <a:p>
            <a:r>
              <a:rPr lang="en-US" b="1" dirty="0" smtClean="0">
                <a:solidFill>
                  <a:srgbClr val="0D0B0A"/>
                </a:solidFill>
              </a:rPr>
              <a:t>additional information </a:t>
            </a:r>
            <a:endParaRPr lang="en-US" b="1" dirty="0">
              <a:solidFill>
                <a:srgbClr val="0D0B0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makes a big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2" name="Content Placeholder 11" descr="P.sen.Vp.noMdry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7240030" y="1653470"/>
            <a:ext cx="1305857" cy="294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baseline="-25000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ρ</a:t>
            </a: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  <a:endParaRPr lang="en-US" sz="2600" b="1" dirty="0" smtClean="0">
              <a:solidFill>
                <a:srgbClr val="333333"/>
              </a:solidFill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s</a:t>
            </a:r>
          </a:p>
          <a:p>
            <a:endParaRPr lang="en-US" sz="2600" b="1" dirty="0" smtClean="0"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7240029" y="1151699"/>
            <a:ext cx="1115592" cy="3220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C9C5BC"/>
                </a:solidFill>
                <a:cs typeface="Arial"/>
              </a:rPr>
              <a:t>Dry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Lucida Grande"/>
                <a:cs typeface="Arial"/>
              </a:rPr>
              <a:t>G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C9C5BC"/>
                </a:solidFill>
                <a:ea typeface="Lucida Grande"/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cs typeface="Arial"/>
              </a:rPr>
              <a:t>S</a:t>
            </a:r>
            <a:r>
              <a:rPr lang="en-US" sz="2600" b="1" baseline="-25000" dirty="0" smtClean="0">
                <a:solidFill>
                  <a:srgbClr val="C9C5BC"/>
                </a:solidFill>
                <a:cs typeface="Arial"/>
              </a:rPr>
              <a:t>w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9C5BC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C9C5BC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approximations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of Qp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where 0&lt;S</a:t>
            </a:r>
            <a:r>
              <a:rPr lang="en-US" baseline="-25000" dirty="0" smtClean="0"/>
              <a:t>W</a:t>
            </a:r>
            <a:r>
              <a:rPr lang="en-US" dirty="0" smtClean="0"/>
              <a:t>&lt;1: M</a:t>
            </a:r>
            <a:r>
              <a:rPr lang="en-US" baseline="-25000" dirty="0" smtClean="0"/>
              <a:t>0</a:t>
            </a:r>
            <a:r>
              <a:rPr lang="en-US" dirty="0" smtClean="0"/>
              <a:t>≈M</a:t>
            </a:r>
            <a:r>
              <a:rPr lang="en-US" baseline="-25000" dirty="0" smtClean="0"/>
              <a:t>∞</a:t>
            </a:r>
            <a:r>
              <a:rPr lang="en-US" dirty="0" smtClean="0"/>
              <a:t>;</a:t>
            </a:r>
            <a:r>
              <a:rPr lang="en-US" baseline="-25000" dirty="0" smtClean="0"/>
              <a:t> </a:t>
            </a:r>
            <a:r>
              <a:rPr lang="en-US" dirty="0" smtClean="0"/>
              <a:t>0=S</a:t>
            </a:r>
            <a:r>
              <a:rPr lang="en-US" baseline="-25000" dirty="0" smtClean="0"/>
              <a:t>W </a:t>
            </a:r>
            <a:r>
              <a:rPr lang="en-US" dirty="0" smtClean="0"/>
              <a:t>or</a:t>
            </a:r>
            <a:r>
              <a:rPr lang="en-US" baseline="-25000" dirty="0" smtClean="0"/>
              <a:t> </a:t>
            </a:r>
            <a:r>
              <a:rPr lang="en-US" dirty="0" smtClean="0"/>
              <a:t>S</a:t>
            </a:r>
            <a:r>
              <a:rPr lang="en-US" baseline="-25000" dirty="0" smtClean="0"/>
              <a:t>W</a:t>
            </a:r>
            <a:r>
              <a:rPr lang="en-US" dirty="0" smtClean="0"/>
              <a:t>&lt;1: M</a:t>
            </a:r>
            <a:r>
              <a:rPr lang="en-US" baseline="-25000" dirty="0" smtClean="0"/>
              <a:t>0</a:t>
            </a:r>
            <a:r>
              <a:rPr lang="en-US" dirty="0" smtClean="0"/>
              <a:t>=M</a:t>
            </a:r>
            <a:r>
              <a:rPr lang="en-US" baseline="-25000" dirty="0" smtClean="0"/>
              <a:t>∞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Approximation</a:t>
            </a:r>
            <a:r>
              <a:rPr lang="en-US" dirty="0" smtClean="0"/>
              <a:t>: define M</a:t>
            </a:r>
            <a:r>
              <a:rPr lang="en-US" baseline="-25000" dirty="0" smtClean="0"/>
              <a:t>∞</a:t>
            </a:r>
            <a:r>
              <a:rPr lang="en-US" dirty="0" smtClean="0"/>
              <a:t>=M</a:t>
            </a:r>
            <a:r>
              <a:rPr lang="en-US" baseline="-25000" dirty="0" smtClean="0"/>
              <a:t>0</a:t>
            </a:r>
            <a:r>
              <a:rPr lang="en-US" dirty="0" smtClean="0"/>
              <a:t>(1+Δ) and use Taylor expansion to reduce the high order of Δ</a:t>
            </a:r>
          </a:p>
          <a:p>
            <a:pPr>
              <a:buNone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2557955" name="Object 3"/>
          <p:cNvGraphicFramePr>
            <a:graphicFrameLocks noChangeAspect="1"/>
          </p:cNvGraphicFramePr>
          <p:nvPr/>
        </p:nvGraphicFramePr>
        <p:xfrm>
          <a:off x="1693863" y="1541860"/>
          <a:ext cx="2316162" cy="69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49" r:id="rId3" imgW="1104900" imgH="444500" progId="">
                  <p:embed/>
                </p:oleObj>
              </mc:Choice>
              <mc:Fallback>
                <p:oleObj r:id="rId3" imgW="1104900" imgH="444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1541860"/>
                        <a:ext cx="2316162" cy="698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1507" name="Object 3"/>
          <p:cNvGraphicFramePr>
            <a:graphicFrameLocks noChangeAspect="1"/>
          </p:cNvGraphicFramePr>
          <p:nvPr/>
        </p:nvGraphicFramePr>
        <p:xfrm>
          <a:off x="2044700" y="3545681"/>
          <a:ext cx="11715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50" r:id="rId5" imgW="558800" imgH="584200" progId="">
                  <p:embed/>
                </p:oleObj>
              </mc:Choice>
              <mc:Fallback>
                <p:oleObj r:id="rId5" imgW="558800" imgH="584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545681"/>
                        <a:ext cx="11715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6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 and Saturation</a:t>
            </a:r>
            <a:endParaRPr lang="en-US" dirty="0"/>
          </a:p>
        </p:txBody>
      </p:sp>
      <p:pic>
        <p:nvPicPr>
          <p:cNvPr id="5" name="Content Placeholder 4" descr="layer4Rock.pdf"/>
          <p:cNvPicPr>
            <a:picLocks noGrp="1" noChangeAspect="1"/>
          </p:cNvPicPr>
          <p:nvPr>
            <p:ph idx="1"/>
          </p:nvPr>
        </p:nvPicPr>
        <p:blipFill>
          <a:blip r:embed="rId2"/>
          <a:srcRect t="-63468" b="-63468"/>
          <a:stretch>
            <a:fillRect/>
          </a:stretch>
        </p:blipFill>
        <p:spPr>
          <a:xfrm>
            <a:off x="230506" y="125479"/>
            <a:ext cx="8598325" cy="50180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9668" y="419893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</a:rPr>
              <a:t>Li et al. (2015); Want et al. (2013) 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501" y="1487062"/>
            <a:ext cx="16721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sto MT (Body)"/>
                <a:cs typeface="Calisto MT (Body)"/>
              </a:rPr>
              <a:t>Porosity</a:t>
            </a:r>
            <a:endParaRPr lang="en-US" b="1" dirty="0">
              <a:solidFill>
                <a:schemeClr val="tx2"/>
              </a:solidFill>
              <a:latin typeface="Calisto MT (Body)"/>
              <a:cs typeface="Calisto MT (Body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0918" y="1462863"/>
            <a:ext cx="1951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sto MT (Body)"/>
                <a:cs typeface="Calisto MT (Body)"/>
              </a:rPr>
              <a:t>Gas saturation</a:t>
            </a:r>
            <a:endParaRPr lang="en-US" b="1" dirty="0">
              <a:solidFill>
                <a:schemeClr val="tx2"/>
              </a:solidFill>
              <a:latin typeface="Calisto MT (Body)"/>
              <a:cs typeface="Calisto MT (Body)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our 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baseline="-25000" dirty="0" smtClean="0"/>
              <a:t>Dry</a:t>
            </a:r>
            <a:endParaRPr lang="en-US" baseline="-25000" dirty="0"/>
          </a:p>
        </p:txBody>
      </p:sp>
      <p:pic>
        <p:nvPicPr>
          <p:cNvPr id="5" name="Content Placeholder 4" descr="P.Mdry.log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approximation works?</a:t>
            </a:r>
            <a:endParaRPr lang="en-US" dirty="0"/>
          </a:p>
        </p:txBody>
      </p:sp>
      <p:pic>
        <p:nvPicPr>
          <p:cNvPr id="5" name="Content Placeholder 4" descr="PQV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>
          <a:xfrm>
            <a:off x="344592" y="968921"/>
            <a:ext cx="8201294" cy="36347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7334" y="2385786"/>
            <a:ext cx="17296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 smtClean="0">
                <a:solidFill>
                  <a:srgbClr val="000000"/>
                </a:solidFill>
              </a:rPr>
              <a:t>α</a:t>
            </a:r>
            <a:r>
              <a:rPr lang="en-US" sz="2400" dirty="0" smtClean="0">
                <a:solidFill>
                  <a:srgbClr val="000000"/>
                </a:solidFill>
              </a:rPr>
              <a:t>= 0.05;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S</a:t>
            </a:r>
            <a:r>
              <a:rPr lang="en-US" sz="2400" baseline="-25000" dirty="0" smtClean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 = 0.3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relate velocity to Q?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72229" y="1270001"/>
            <a:ext cx="4713816" cy="1023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chemeClr val="bg1">
                    <a:lumMod val="65000"/>
                  </a:schemeClr>
                </a:solidFill>
                <a:ea typeface="Lucida Grande"/>
                <a:cs typeface="Arial"/>
              </a:rPr>
              <a:t>S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chemeClr val="bg1">
                    <a:lumMod val="65000"/>
                  </a:schemeClr>
                </a:solidFill>
                <a:ea typeface="Lucida Grande"/>
                <a:cs typeface="Arial"/>
              </a:rPr>
              <a:t>ϕ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err="1" smtClean="0">
                <a:solidFill>
                  <a:srgbClr val="333333"/>
                </a:solidFill>
                <a:cs typeface="Arial"/>
              </a:rPr>
              <a:t>Dry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G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K</a:t>
            </a:r>
            <a:r>
              <a:rPr lang="en-US" sz="26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W</a:t>
            </a:r>
            <a:r>
              <a:rPr lang="en-US" sz="2600" b="1" dirty="0" smtClean="0">
                <a:solidFill>
                  <a:srgbClr val="A6A6A6"/>
                </a:solidFill>
                <a:cs typeface="Arial"/>
              </a:rPr>
              <a:t>, </a:t>
            </a:r>
            <a:r>
              <a:rPr lang="en-US" sz="2600" b="1" dirty="0" err="1" smtClean="0">
                <a:solidFill>
                  <a:srgbClr val="A6A6A6"/>
                </a:solidFill>
                <a:cs typeface="Arial"/>
              </a:rPr>
              <a:t>S</a:t>
            </a:r>
            <a:r>
              <a:rPr lang="en-US" sz="2600" b="1" baseline="-25000" dirty="0" err="1" smtClean="0">
                <a:solidFill>
                  <a:srgbClr val="A6A6A6"/>
                </a:solidFill>
                <a:cs typeface="Arial"/>
              </a:rPr>
              <a:t>w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A6A6A6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A6A6A6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494891" y="1579561"/>
            <a:ext cx="59795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89233" y="1579561"/>
            <a:ext cx="52810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9084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Vp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66567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Qp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63" y="2270124"/>
            <a:ext cx="820416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S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: compressional modulus of the mineral phase</a:t>
            </a:r>
            <a:endParaRPr lang="en-US" sz="2100" b="1" baseline="-25000" dirty="0" smtClean="0">
              <a:solidFill>
                <a:srgbClr val="A6A6A6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ϕ: total porosity</a:t>
            </a:r>
          </a:p>
          <a:p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333333"/>
                </a:solidFill>
                <a:cs typeface="Arial"/>
              </a:rPr>
              <a:t>Dry</a:t>
            </a:r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: compressional modulus of the dry frame of the rock</a:t>
            </a:r>
          </a:p>
          <a:p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K</a:t>
            </a:r>
            <a:r>
              <a:rPr lang="en-US" sz="21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G 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and K</a:t>
            </a:r>
            <a:r>
              <a:rPr lang="en-US" sz="2100" b="1" baseline="-25000" dirty="0" smtClean="0">
                <a:solidFill>
                  <a:srgbClr val="A6A6A6"/>
                </a:solidFill>
                <a:ea typeface="Lucida Grande"/>
                <a:cs typeface="Arial"/>
              </a:rPr>
              <a:t>W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: modulus of gas and water, respectively</a:t>
            </a:r>
            <a:endParaRPr lang="en-US" sz="2100" b="1" baseline="-25000" dirty="0" smtClean="0">
              <a:solidFill>
                <a:srgbClr val="A6A6A6"/>
              </a:solidFill>
              <a:ea typeface="Lucida Grande"/>
              <a:cs typeface="Arial"/>
            </a:endParaRPr>
          </a:p>
          <a:p>
            <a:r>
              <a:rPr lang="en-US" sz="2100" b="1" dirty="0" err="1" smtClean="0">
                <a:solidFill>
                  <a:srgbClr val="A6A6A6"/>
                </a:solidFill>
                <a:cs typeface="Arial"/>
              </a:rPr>
              <a:t>S</a:t>
            </a:r>
            <a:r>
              <a:rPr lang="en-US" sz="2100" b="1" baseline="-25000" dirty="0" err="1" smtClean="0">
                <a:solidFill>
                  <a:srgbClr val="A6A6A6"/>
                </a:solidFill>
                <a:cs typeface="Arial"/>
              </a:rPr>
              <a:t>w</a:t>
            </a:r>
            <a:r>
              <a:rPr lang="en-US" sz="2100" b="1" dirty="0" smtClean="0">
                <a:solidFill>
                  <a:srgbClr val="A6A6A6"/>
                </a:solidFill>
                <a:cs typeface="Arial"/>
              </a:rPr>
              <a:t>: water saturation</a:t>
            </a:r>
          </a:p>
          <a:p>
            <a:r>
              <a:rPr lang="en-US" sz="2100" b="1" dirty="0" err="1" smtClean="0">
                <a:solidFill>
                  <a:srgbClr val="A6A6A6"/>
                </a:solidFill>
                <a:ea typeface="Lucida Grande"/>
                <a:cs typeface="Arial"/>
              </a:rPr>
              <a:t>ρ</a:t>
            </a:r>
            <a:r>
              <a:rPr lang="en-US" sz="2100" b="1" dirty="0" smtClean="0">
                <a:solidFill>
                  <a:srgbClr val="A6A6A6"/>
                </a:solidFill>
                <a:ea typeface="Lucida Grande"/>
                <a:cs typeface="Arial"/>
              </a:rPr>
              <a:t>: bulk density</a:t>
            </a: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</a:t>
            </a:r>
            <a:r>
              <a:rPr lang="en-US" baseline="-25000" dirty="0" smtClean="0"/>
              <a:t>dry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en-US" b="1" baseline="-25000" dirty="0" smtClean="0">
                <a:solidFill>
                  <a:schemeClr val="tx1"/>
                </a:solidFill>
              </a:rPr>
              <a:t>Dry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333333"/>
                </a:solidFill>
              </a:rPr>
              <a:t>compressional modulus of the dry frame of the rock</a:t>
            </a:r>
          </a:p>
          <a:p>
            <a:r>
              <a:rPr lang="en-US" b="1" dirty="0" smtClean="0">
                <a:solidFill>
                  <a:srgbClr val="921F07"/>
                </a:solidFill>
              </a:rPr>
              <a:t>M</a:t>
            </a:r>
            <a:r>
              <a:rPr lang="en-US" b="1" baseline="-25000" dirty="0" smtClean="0">
                <a:solidFill>
                  <a:srgbClr val="921F07"/>
                </a:solidFill>
              </a:rPr>
              <a:t>Dry </a:t>
            </a:r>
            <a:r>
              <a:rPr lang="en-US" dirty="0" smtClean="0"/>
              <a:t>is not a direct measurable parameter from the well log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The previous studies built the rock physics model to compute </a:t>
            </a:r>
            <a:r>
              <a:rPr lang="en-US" b="1" dirty="0" smtClean="0">
                <a:solidFill>
                  <a:srgbClr val="921F07"/>
                </a:solidFill>
              </a:rPr>
              <a:t>M</a:t>
            </a:r>
            <a:r>
              <a:rPr lang="en-US" b="1" baseline="-25000" dirty="0" smtClean="0">
                <a:solidFill>
                  <a:srgbClr val="921F07"/>
                </a:solidFill>
              </a:rPr>
              <a:t>Dry </a:t>
            </a:r>
            <a:r>
              <a:rPr lang="en-US" dirty="0" smtClean="0"/>
              <a:t>using other parameter. </a:t>
            </a:r>
            <a:r>
              <a:rPr lang="en-US" dirty="0" smtClean="0">
                <a:solidFill>
                  <a:srgbClr val="333333"/>
                </a:solidFill>
              </a:rPr>
              <a:t>(Raymer et al., 1980; Dvokin and Nur, 1996, etc.)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Problem: these models have not provided an </a:t>
            </a:r>
            <a:r>
              <a:rPr lang="en-US" b="1" dirty="0" smtClean="0">
                <a:solidFill>
                  <a:srgbClr val="008000"/>
                </a:solidFill>
              </a:rPr>
              <a:t>analytical </a:t>
            </a:r>
            <a:r>
              <a:rPr lang="en-US" dirty="0" smtClean="0">
                <a:solidFill>
                  <a:srgbClr val="333333"/>
                </a:solidFill>
              </a:rPr>
              <a:t>equation that can be used </a:t>
            </a:r>
            <a:r>
              <a:rPr lang="en-US" b="1" dirty="0" smtClean="0">
                <a:solidFill>
                  <a:srgbClr val="008000"/>
                </a:solidFill>
              </a:rPr>
              <a:t>conveniently </a:t>
            </a:r>
            <a:r>
              <a:rPr lang="en-US" dirty="0" smtClean="0">
                <a:solidFill>
                  <a:srgbClr val="333333"/>
                </a:solidFill>
              </a:rPr>
              <a:t>to derive Vp vs Qp </a:t>
            </a:r>
          </a:p>
          <a:p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</a:t>
            </a:r>
            <a:r>
              <a:rPr lang="en-US" baseline="-25000" dirty="0" smtClean="0"/>
              <a:t>dry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05858" y="3580117"/>
            <a:ext cx="6625132" cy="1191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6771" y="2330831"/>
            <a:ext cx="2498176" cy="1588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19593" y="3638263"/>
            <a:ext cx="17462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Porosity ϕ</a:t>
            </a:r>
            <a:endParaRPr lang="en-US" sz="2600" b="1" dirty="0" smtClean="0">
              <a:solidFill>
                <a:srgbClr val="333333"/>
              </a:solidFill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235" y="2029360"/>
            <a:ext cx="8954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Dry</a:t>
            </a:r>
          </a:p>
        </p:txBody>
      </p:sp>
      <p:sp>
        <p:nvSpPr>
          <p:cNvPr id="11" name="Oval 10"/>
          <p:cNvSpPr/>
          <p:nvPr/>
        </p:nvSpPr>
        <p:spPr>
          <a:xfrm>
            <a:off x="3919625" y="1894519"/>
            <a:ext cx="1365759" cy="8267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D0B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15374" y="2444255"/>
            <a:ext cx="1365759" cy="8267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D0B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45349" y="2313994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92617" y="2604433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840778" y="2972869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292617" y="2922971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816818" y="2487612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868936" y="1234207"/>
            <a:ext cx="1365759" cy="8267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D0B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91168" y="1400629"/>
            <a:ext cx="197080" cy="1157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189708" y="1630677"/>
            <a:ext cx="197080" cy="1157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98820" y="1572803"/>
            <a:ext cx="197080" cy="1157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33767" y="2739226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020483" y="2739226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475189" y="2398692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019592" y="2233115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93912" y="1958071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627589" y="2030888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306653" y="4221956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53194" y="4154402"/>
            <a:ext cx="75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Arial Black"/>
                <a:cs typeface="Arial Black"/>
              </a:rPr>
              <a:t>pore</a:t>
            </a:r>
            <a:endParaRPr lang="en-US" dirty="0">
              <a:solidFill>
                <a:srgbClr val="333333"/>
              </a:solidFill>
              <a:latin typeface="Arial Black"/>
              <a:cs typeface="Arial Blac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69705" y="959851"/>
            <a:ext cx="22109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M</a:t>
            </a:r>
            <a:r>
              <a:rPr lang="en-US" sz="2600" b="1" baseline="-25000" dirty="0" smtClean="0"/>
              <a:t>Dry </a:t>
            </a:r>
            <a:r>
              <a:rPr lang="en-US" sz="2600" b="1" dirty="0" smtClean="0"/>
              <a:t>~ 1/</a:t>
            </a:r>
            <a:r>
              <a:rPr lang="en-US" sz="2600" b="1" dirty="0" smtClean="0">
                <a:ea typeface="Lucida Grande"/>
              </a:rPr>
              <a:t>ϕ</a:t>
            </a:r>
            <a:r>
              <a:rPr lang="en-US" sz="2600" b="1" dirty="0" smtClean="0"/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</a:t>
            </a:r>
            <a:r>
              <a:rPr lang="en-US" baseline="-25000" dirty="0" smtClean="0"/>
              <a:t>dry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  <a:p>
            <a:endParaRPr lang="en-US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05858" y="3580117"/>
            <a:ext cx="6625132" cy="1191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6771" y="2330831"/>
            <a:ext cx="2498176" cy="1588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19593" y="3638263"/>
            <a:ext cx="17462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Porosity ϕ</a:t>
            </a:r>
            <a:endParaRPr lang="en-US" sz="2600" b="1" dirty="0" smtClean="0">
              <a:solidFill>
                <a:srgbClr val="333333"/>
              </a:solidFill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417" y="1979146"/>
            <a:ext cx="12362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ΔM</a:t>
            </a:r>
            <a:r>
              <a:rPr lang="en-US" sz="2600" b="1" baseline="-25000" dirty="0" smtClean="0">
                <a:solidFill>
                  <a:srgbClr val="333333"/>
                </a:solidFill>
                <a:cs typeface="Arial"/>
              </a:rPr>
              <a:t>Dry</a:t>
            </a:r>
          </a:p>
        </p:txBody>
      </p:sp>
      <p:sp>
        <p:nvSpPr>
          <p:cNvPr id="11" name="Oval 10"/>
          <p:cNvSpPr/>
          <p:nvPr/>
        </p:nvSpPr>
        <p:spPr>
          <a:xfrm>
            <a:off x="3919625" y="1894519"/>
            <a:ext cx="1365759" cy="8267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D0B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14135" y="1204153"/>
            <a:ext cx="1365759" cy="8267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D0B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45349" y="2313994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191378" y="1364331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39539" y="1732767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91378" y="1682869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15579" y="1247510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823045" y="2444255"/>
            <a:ext cx="1365759" cy="8267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D0B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45277" y="2610677"/>
            <a:ext cx="197080" cy="1157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143817" y="2840725"/>
            <a:ext cx="197080" cy="1157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52929" y="2782851"/>
            <a:ext cx="197080" cy="1157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532528" y="1499125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919244" y="1499125"/>
            <a:ext cx="359411" cy="2336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475189" y="2398692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019592" y="2233115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93912" y="1958071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627589" y="2030888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652930" y="959851"/>
            <a:ext cx="25610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(M</a:t>
            </a:r>
            <a:r>
              <a:rPr lang="en-US" sz="2600" b="1" baseline="-25000" dirty="0" smtClean="0"/>
              <a:t>s</a:t>
            </a:r>
            <a:r>
              <a:rPr lang="en-US" sz="2600" b="1" dirty="0" smtClean="0"/>
              <a:t> - M</a:t>
            </a:r>
            <a:r>
              <a:rPr lang="en-US" sz="2600" b="1" baseline="-25000" dirty="0" smtClean="0"/>
              <a:t>Dry</a:t>
            </a:r>
            <a:r>
              <a:rPr lang="en-US" sz="2600" b="1" dirty="0" smtClean="0"/>
              <a:t>)~ </a:t>
            </a:r>
            <a:r>
              <a:rPr lang="en-US" sz="2600" b="1" dirty="0" smtClean="0">
                <a:ea typeface="Lucida Grande"/>
              </a:rPr>
              <a:t>ϕ</a:t>
            </a:r>
            <a:r>
              <a:rPr lang="en-US" sz="2600" b="1" dirty="0" smtClean="0"/>
              <a:t> </a:t>
            </a:r>
            <a:endParaRPr lang="en-US" sz="2600" dirty="0"/>
          </a:p>
        </p:txBody>
      </p:sp>
      <p:sp>
        <p:nvSpPr>
          <p:cNvPr id="35" name="Oval 34"/>
          <p:cNvSpPr/>
          <p:nvPr/>
        </p:nvSpPr>
        <p:spPr>
          <a:xfrm>
            <a:off x="1306653" y="4221956"/>
            <a:ext cx="274320" cy="2057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D0B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53194" y="4154402"/>
            <a:ext cx="75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Arial Black"/>
                <a:cs typeface="Arial Black"/>
              </a:rPr>
              <a:t>pore</a:t>
            </a:r>
            <a:endParaRPr lang="en-US" dirty="0">
              <a:solidFill>
                <a:srgbClr val="333333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</a:t>
            </a:r>
            <a:r>
              <a:rPr lang="en-US" baseline="-25000" dirty="0" smtClean="0"/>
              <a:t>dry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2531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78492"/>
              </p:ext>
            </p:extLst>
          </p:nvPr>
        </p:nvGraphicFramePr>
        <p:xfrm>
          <a:off x="2275358" y="1472208"/>
          <a:ext cx="4071041" cy="146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36" name="Equation" r:id="rId4" imgW="1181100" imgH="469900" progId="Equation.3">
                  <p:embed/>
                </p:oleObj>
              </mc:Choice>
              <mc:Fallback>
                <p:oleObj name="Equation" r:id="rId4" imgW="11811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358" y="1472208"/>
                        <a:ext cx="4071041" cy="1464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3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333333"/>
              </a:solidFill>
              <a:ea typeface="Lucida Grande"/>
            </a:endParaRPr>
          </a:p>
          <a:p>
            <a:endParaRPr lang="en-US" b="1" baseline="-25000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4228" y="488978"/>
            <a:ext cx="5497019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Patchy distribution</a:t>
            </a: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93664" y="1495086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34781" y="162739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75128" y="174169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92892" y="224447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3665" y="235031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39478" y="162739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658135" y="277370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442701" y="273401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777855" y="224447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503949" y="277370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334261" y="326277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160466" y="319709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60090" y="315740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468668" y="205078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34261" y="1839088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539227" y="2094151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93665" y="243815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874730" y="235399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07172" y="2332307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717682" y="2873673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736794" y="2879551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39313" y="2800165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467586" y="343525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300142" y="3317645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182136" y="3262776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240244" y="188613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036094" y="167554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15573" y="4594623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375899" y="3959539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50285" y="1495086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409039" y="175014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409039" y="246939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267023" y="162739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984788" y="219027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267023" y="275430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508469" y="2683331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939084" y="230584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666931" y="196184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6924626" y="163458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532519" y="319709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572965" y="3289709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698488" y="312346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939084" y="175014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101021" y="236832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666931" y="276782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337586" y="1674436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749065" y="3335160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731423" y="2061483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79463" y="488978"/>
            <a:ext cx="380317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Uniform distribution</a:t>
            </a: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2300142" y="4000951"/>
            <a:ext cx="1741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Water 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542" y="4529545"/>
            <a:ext cx="105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Gas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344592" y="47065"/>
            <a:ext cx="8201294" cy="661747"/>
          </a:xfrm>
        </p:spPr>
        <p:txBody>
          <a:bodyPr/>
          <a:lstStyle/>
          <a:p>
            <a:r>
              <a:rPr lang="en-US" dirty="0"/>
              <a:t>What causes attenuation?</a:t>
            </a:r>
          </a:p>
        </p:txBody>
      </p:sp>
    </p:spTree>
    <p:extLst>
      <p:ext uri="{BB962C8B-B14F-4D97-AF65-F5344CB8AC3E}">
        <p14:creationId xmlns:p14="http://schemas.microsoft.com/office/powerpoint/2010/main" val="30150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relate velocity to Q?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72229" y="1270001"/>
            <a:ext cx="4713816" cy="1023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ϕ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A6A6A6"/>
                </a:solidFill>
                <a:cs typeface="Arial"/>
              </a:rPr>
              <a:t>M</a:t>
            </a:r>
            <a:r>
              <a:rPr lang="en-US" sz="2600" b="1" baseline="-25000" dirty="0" err="1" smtClean="0">
                <a:solidFill>
                  <a:srgbClr val="A6A6A6"/>
                </a:solidFill>
                <a:cs typeface="Arial"/>
              </a:rPr>
              <a:t>Dry</a:t>
            </a:r>
            <a:r>
              <a:rPr lang="en-US" sz="2600" b="1" dirty="0" smtClean="0">
                <a:solidFill>
                  <a:srgbClr val="A6A6A6"/>
                </a:solidFill>
                <a:ea typeface="Lucida Grande"/>
                <a:cs typeface="Arial"/>
              </a:rPr>
              <a:t>, 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G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K</a:t>
            </a:r>
            <a:r>
              <a:rPr lang="en-US" sz="26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  <a:r>
              <a:rPr lang="en-US" sz="2600" b="1" dirty="0" smtClean="0">
                <a:solidFill>
                  <a:srgbClr val="333333"/>
                </a:solidFill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600" b="1" baseline="-25000" dirty="0" err="1" smtClean="0">
                <a:solidFill>
                  <a:srgbClr val="333333"/>
                </a:solidFill>
                <a:cs typeface="Arial"/>
              </a:rPr>
              <a:t>w</a:t>
            </a:r>
            <a:r>
              <a:rPr lang="en-US" sz="2600" b="1" dirty="0" smtClean="0">
                <a:solidFill>
                  <a:srgbClr val="333333"/>
                </a:solidFill>
                <a:ea typeface="Lucida Grande"/>
                <a:cs typeface="Arial"/>
              </a:rPr>
              <a:t>, </a:t>
            </a:r>
            <a:r>
              <a:rPr lang="en-US" sz="26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ρ</a:t>
            </a:r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pPr algn="ctr"/>
            <a:endParaRPr lang="en-US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494891" y="1579561"/>
            <a:ext cx="59795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89233" y="1579561"/>
            <a:ext cx="528108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9084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Vp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66567" y="1492250"/>
            <a:ext cx="656167" cy="4524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Qp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63" y="2270124"/>
            <a:ext cx="820416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S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compressional modulus of the mineral phase</a:t>
            </a:r>
            <a:endParaRPr lang="en-US" sz="21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ϕ: total porosity</a:t>
            </a:r>
          </a:p>
          <a:p>
            <a:r>
              <a:rPr lang="en-US" sz="2100" b="1" dirty="0" smtClean="0">
                <a:solidFill>
                  <a:srgbClr val="A6A6A6"/>
                </a:solidFill>
                <a:cs typeface="Arial"/>
              </a:rPr>
              <a:t>M</a:t>
            </a:r>
            <a:r>
              <a:rPr lang="en-US" sz="2100" b="1" baseline="-25000" dirty="0" smtClean="0">
                <a:solidFill>
                  <a:srgbClr val="A6A6A6"/>
                </a:solidFill>
                <a:cs typeface="Arial"/>
              </a:rPr>
              <a:t>Dry</a:t>
            </a:r>
            <a:r>
              <a:rPr lang="en-US" sz="2100" b="1" dirty="0" smtClean="0">
                <a:solidFill>
                  <a:srgbClr val="A6A6A6"/>
                </a:solidFill>
                <a:cs typeface="Arial"/>
              </a:rPr>
              <a:t>: compressional modulus of the dry frame of the rock</a:t>
            </a:r>
          </a:p>
          <a:p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K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G 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and K</a:t>
            </a:r>
            <a:r>
              <a:rPr lang="en-US" sz="2100" b="1" baseline="-25000" dirty="0" smtClean="0">
                <a:solidFill>
                  <a:srgbClr val="333333"/>
                </a:solidFill>
                <a:ea typeface="Lucida Grande"/>
                <a:cs typeface="Arial"/>
              </a:rPr>
              <a:t>W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modulus of gas and water, respectively</a:t>
            </a:r>
            <a:endParaRPr lang="en-US" sz="2100" b="1" baseline="-25000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r>
              <a:rPr lang="en-US" sz="2100" b="1" dirty="0" err="1" smtClean="0">
                <a:solidFill>
                  <a:srgbClr val="333333"/>
                </a:solidFill>
                <a:cs typeface="Arial"/>
              </a:rPr>
              <a:t>S</a:t>
            </a:r>
            <a:r>
              <a:rPr lang="en-US" sz="2100" b="1" baseline="-25000" dirty="0" err="1" smtClean="0">
                <a:solidFill>
                  <a:srgbClr val="333333"/>
                </a:solidFill>
                <a:cs typeface="Arial"/>
              </a:rPr>
              <a:t>w</a:t>
            </a:r>
            <a:r>
              <a:rPr lang="en-US" sz="2100" b="1" dirty="0" smtClean="0">
                <a:solidFill>
                  <a:srgbClr val="333333"/>
                </a:solidFill>
                <a:cs typeface="Arial"/>
              </a:rPr>
              <a:t>: water saturation</a:t>
            </a:r>
          </a:p>
          <a:p>
            <a:r>
              <a:rPr lang="en-US" sz="2100" b="1" dirty="0" err="1" smtClean="0">
                <a:solidFill>
                  <a:srgbClr val="333333"/>
                </a:solidFill>
                <a:ea typeface="Lucida Grande"/>
                <a:cs typeface="Arial"/>
              </a:rPr>
              <a:t>ρ</a:t>
            </a:r>
            <a:r>
              <a:rPr lang="en-US" sz="2100" b="1" dirty="0" smtClean="0">
                <a:solidFill>
                  <a:srgbClr val="333333"/>
                </a:solidFill>
                <a:ea typeface="Lucida Grande"/>
                <a:cs typeface="Arial"/>
              </a:rPr>
              <a:t>: bulk density</a:t>
            </a: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effects of </a:t>
            </a:r>
            <a:r>
              <a:rPr lang="en-US" b="1" dirty="0" smtClean="0">
                <a:ea typeface="Lucida Grande"/>
                <a:cs typeface="Arial"/>
              </a:rPr>
              <a:t>ϕ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P.Phi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454" r="-134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6476" y="2385786"/>
            <a:ext cx="133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= 0.05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attenuation?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333333"/>
              </a:solidFill>
              <a:ea typeface="Lucida Grande"/>
            </a:endParaRPr>
          </a:p>
          <a:p>
            <a:endParaRPr lang="en-US" b="1" baseline="-25000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92393" y="860721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151147" y="111578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151147" y="183503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967493" y="9930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726897" y="155591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823099" y="208979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250577" y="204896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681192" y="1671481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409039" y="132747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666734" y="100021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274627" y="256272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15073" y="2655344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398956" y="241671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681192" y="111578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843129" y="17339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409039" y="21334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079694" y="105913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78599" y="2738523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473531" y="1427118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47277" y="3247654"/>
            <a:ext cx="8204169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333333"/>
              </a:solidFill>
              <a:latin typeface="Arial"/>
              <a:ea typeface="Lucida Grande"/>
              <a:cs typeface="Arial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The oscillatory liquid cross-flow between </a:t>
            </a:r>
            <a:r>
              <a:rPr lang="en-US" sz="2400" b="1" dirty="0" smtClean="0">
                <a:solidFill>
                  <a:srgbClr val="921F07"/>
                </a:solidFill>
                <a:latin typeface="Arial"/>
                <a:cs typeface="Arial"/>
              </a:rPr>
              <a:t>fully-liquid-saturated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patches and the surrounding rock with </a:t>
            </a:r>
            <a:r>
              <a:rPr lang="en-US" sz="2400" b="1" dirty="0" smtClean="0">
                <a:solidFill>
                  <a:srgbClr val="921F07"/>
                </a:solidFill>
                <a:latin typeface="Arial"/>
                <a:cs typeface="Arial"/>
              </a:rPr>
              <a:t>partial-gas-saturated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patches causes attenuation.</a:t>
            </a:r>
            <a:endParaRPr lang="en-US" sz="2400" dirty="0" smtClean="0">
              <a:solidFill>
                <a:schemeClr val="tx2"/>
              </a:solidFill>
              <a:latin typeface="Arial"/>
              <a:ea typeface="Lucida Grande"/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100" b="1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dirty="0" smtClean="0">
              <a:solidFill>
                <a:srgbClr val="333333"/>
              </a:solidFill>
              <a:ea typeface="Lucida Grande"/>
              <a:cs typeface="Arial"/>
            </a:endParaRPr>
          </a:p>
          <a:p>
            <a:endParaRPr lang="en-US" sz="2600" b="1" baseline="-25000" dirty="0" smtClean="0">
              <a:solidFill>
                <a:srgbClr val="333333"/>
              </a:solidFill>
              <a:cs typeface="Arial"/>
            </a:endParaRPr>
          </a:p>
          <a:p>
            <a:endParaRPr lang="en-US" sz="2600" b="1" baseline="-25000" dirty="0" smtClean="0">
              <a:cs typeface="Arial"/>
            </a:endParaRPr>
          </a:p>
          <a:p>
            <a:endParaRPr lang="en-US" baseline="-25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4328" y="1115784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78423" y="1820290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82498" y="2219395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35421" y="2777225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662526" y="1232650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352578" y="1987349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932890" y="2356435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05067" y="2912491"/>
            <a:ext cx="26316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6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333333"/>
              </a:solidFill>
              <a:ea typeface="Lucida Grande"/>
            </a:endParaRPr>
          </a:p>
          <a:p>
            <a:endParaRPr lang="en-US" b="1" baseline="-25000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92393" y="860721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151147" y="111578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151147" y="1835032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967493" y="9930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726897" y="155591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823099" y="2089793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250577" y="204896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681192" y="1671481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409039" y="132747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666734" y="100021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274627" y="256272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15073" y="2655344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398956" y="2416716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681192" y="1115784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843129" y="17339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409039" y="213345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079694" y="105913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78599" y="2738523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473531" y="1427118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477839" y="3286409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1F07"/>
                </a:solidFill>
                <a:latin typeface="Arial Black"/>
                <a:cs typeface="Arial Black"/>
              </a:rPr>
              <a:t>Unrelaxed: M</a:t>
            </a:r>
            <a:r>
              <a:rPr lang="en-US" b="1" baseline="-25000" dirty="0" smtClean="0">
                <a:solidFill>
                  <a:srgbClr val="921F07"/>
                </a:solidFill>
                <a:latin typeface="Arial Black"/>
                <a:cs typeface="Arial Black"/>
              </a:rPr>
              <a:t>∞</a:t>
            </a:r>
          </a:p>
        </p:txBody>
      </p:sp>
      <p:sp>
        <p:nvSpPr>
          <p:cNvPr id="38" name="Not Equal 37"/>
          <p:cNvSpPr/>
          <p:nvPr/>
        </p:nvSpPr>
        <p:spPr>
          <a:xfrm>
            <a:off x="4201583" y="1750866"/>
            <a:ext cx="613184" cy="260630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5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333333"/>
              </a:solidFill>
              <a:ea typeface="Lucida Grande"/>
            </a:endParaRPr>
          </a:p>
          <a:p>
            <a:endParaRPr lang="en-US" b="1" baseline="-25000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344592" y="47065"/>
            <a:ext cx="8201294" cy="661747"/>
          </a:xfrm>
        </p:spPr>
        <p:txBody>
          <a:bodyPr/>
          <a:lstStyle/>
          <a:p>
            <a:r>
              <a:rPr lang="en-US" dirty="0" smtClean="0"/>
              <a:t>Low frequency</a:t>
            </a:r>
            <a:endParaRPr lang="en-US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3625680" y="3271063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1F07"/>
                </a:solidFill>
                <a:latin typeface="Arial Black"/>
                <a:cs typeface="Arial Black"/>
              </a:rPr>
              <a:t>Relaxed: M</a:t>
            </a:r>
            <a:r>
              <a:rPr lang="en-US" b="1" baseline="-25000" dirty="0" smtClean="0">
                <a:solidFill>
                  <a:srgbClr val="921F07"/>
                </a:solidFill>
                <a:latin typeface="Arial Black"/>
                <a:cs typeface="Arial Black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15032" y="869611"/>
            <a:ext cx="2981116" cy="2288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156149" y="100192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996496" y="111622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14260" y="161899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015033" y="172484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860846" y="100192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579503" y="21482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364069" y="210854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699223" y="1618995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425317" y="21482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255629" y="2637300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081834" y="2571617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4981458" y="253192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5390036" y="1425308"/>
            <a:ext cx="564471" cy="423389"/>
          </a:xfrm>
          <a:prstGeom prst="ellipse">
            <a:avLst/>
          </a:prstGeom>
          <a:solidFill>
            <a:srgbClr val="3366FF"/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255629" y="1213613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5460595" y="1468676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3015033" y="1812679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796098" y="1728517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4928540" y="1706832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5639050" y="2248198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658162" y="2254076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460681" y="2174690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388954" y="2809777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4221510" y="2692170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103504" y="2637301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4161612" y="1260657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4957462" y="1050067"/>
            <a:ext cx="323875" cy="2116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1C1C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3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attenuation?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linear solid model relates 1/Qp to the compressional  moduli as a function of </a:t>
            </a:r>
            <a:r>
              <a:rPr lang="en-US" b="1" dirty="0" smtClean="0">
                <a:solidFill>
                  <a:srgbClr val="921F07"/>
                </a:solidFill>
              </a:rPr>
              <a:t>frequency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use the </a:t>
            </a:r>
            <a:r>
              <a:rPr lang="en-US" b="1" dirty="0" smtClean="0">
                <a:solidFill>
                  <a:schemeClr val="accent1"/>
                </a:solidFill>
              </a:rPr>
              <a:t>upper </a:t>
            </a:r>
            <a:r>
              <a:rPr lang="en-US" dirty="0" smtClean="0"/>
              <a:t>bound of 1/Q to describe attenuation, without addressing frequency dependence.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557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83280"/>
              </p:ext>
            </p:extLst>
          </p:nvPr>
        </p:nvGraphicFramePr>
        <p:xfrm>
          <a:off x="2573866" y="2804965"/>
          <a:ext cx="2527300" cy="89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82" name="Equation" r:id="rId4" imgW="1206500" imgH="444500" progId="Equation.3">
                  <p:embed/>
                </p:oleObj>
              </mc:Choice>
              <mc:Fallback>
                <p:oleObj name="Equation" r:id="rId4" imgW="1206500" imgH="4445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866" y="2804965"/>
                        <a:ext cx="2527300" cy="892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45227</TotalTime>
  <Words>1672</Words>
  <Application>Microsoft Macintosh PowerPoint</Application>
  <PresentationFormat>On-screen Show (16:9)</PresentationFormat>
  <Paragraphs>467</Paragraphs>
  <Slides>51</Slides>
  <Notes>17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Precedent</vt:lpstr>
      <vt:lpstr>Equation</vt:lpstr>
      <vt:lpstr> Using rock physics to improve Qp quantification in seismic data</vt:lpstr>
      <vt:lpstr>Outline </vt:lpstr>
      <vt:lpstr>Motivation</vt:lpstr>
      <vt:lpstr>Motivation</vt:lpstr>
      <vt:lpstr>What causes attenuation?</vt:lpstr>
      <vt:lpstr>What causes attenuation?</vt:lpstr>
      <vt:lpstr>High frequency</vt:lpstr>
      <vt:lpstr>Low frequency</vt:lpstr>
      <vt:lpstr>How to quantify attenuation?</vt:lpstr>
      <vt:lpstr>How to quantify velocity?</vt:lpstr>
      <vt:lpstr>How to relate velocity to Q?</vt:lpstr>
      <vt:lpstr>How to relate velocity to Q?</vt:lpstr>
      <vt:lpstr>How to relate velocity to Q?</vt:lpstr>
      <vt:lpstr>What’s the effects of ϕ </vt:lpstr>
      <vt:lpstr>Link Qp to Vp</vt:lpstr>
      <vt:lpstr>How the approximation works?</vt:lpstr>
      <vt:lpstr>Link Qp to Vp</vt:lpstr>
      <vt:lpstr>Link Qp to Vp</vt:lpstr>
      <vt:lpstr>How it works on a field gas log</vt:lpstr>
      <vt:lpstr>How it works on a field gas log</vt:lpstr>
      <vt:lpstr>How it works on a field gas log</vt:lpstr>
      <vt:lpstr>Validation </vt:lpstr>
      <vt:lpstr>Seismic application</vt:lpstr>
      <vt:lpstr>Seismic application</vt:lpstr>
      <vt:lpstr>Velocity and Qp</vt:lpstr>
      <vt:lpstr>Estimated Q without constraint</vt:lpstr>
      <vt:lpstr>Estimated Q with constraint</vt:lpstr>
      <vt:lpstr>True model</vt:lpstr>
      <vt:lpstr>Before compensation</vt:lpstr>
      <vt:lpstr>After compensation</vt:lpstr>
      <vt:lpstr>Conclusions</vt:lpstr>
      <vt:lpstr>Acknowledgements </vt:lpstr>
      <vt:lpstr>Background review</vt:lpstr>
      <vt:lpstr>Background review</vt:lpstr>
      <vt:lpstr>Background review</vt:lpstr>
      <vt:lpstr>Which makes a big change?</vt:lpstr>
      <vt:lpstr>Which makes a big change?</vt:lpstr>
      <vt:lpstr>What is Mdry?</vt:lpstr>
      <vt:lpstr>Which makes a big change?</vt:lpstr>
      <vt:lpstr>Which makes a big change?</vt:lpstr>
      <vt:lpstr>Some approximations</vt:lpstr>
      <vt:lpstr>Porosity and Saturation</vt:lpstr>
      <vt:lpstr>Find our αDry</vt:lpstr>
      <vt:lpstr>How the approximation works?</vt:lpstr>
      <vt:lpstr>How to relate velocity to Q?</vt:lpstr>
      <vt:lpstr>What is Mdry?</vt:lpstr>
      <vt:lpstr>What is Mdry?</vt:lpstr>
      <vt:lpstr>What is Mdry?</vt:lpstr>
      <vt:lpstr>What is Mdry?</vt:lpstr>
      <vt:lpstr>How to relate velocity to Q?</vt:lpstr>
      <vt:lpstr>What’s the effects of ϕ </vt:lpstr>
    </vt:vector>
  </TitlesOfParts>
  <Company>SEP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</dc:title>
  <dc:creator>gayeni</dc:creator>
  <cp:lastModifiedBy>Joe SCHMOE</cp:lastModifiedBy>
  <cp:revision>569</cp:revision>
  <cp:lastPrinted>2012-05-11T06:03:18Z</cp:lastPrinted>
  <dcterms:created xsi:type="dcterms:W3CDTF">2015-05-18T03:40:08Z</dcterms:created>
  <dcterms:modified xsi:type="dcterms:W3CDTF">2015-05-19T00:42:46Z</dcterms:modified>
</cp:coreProperties>
</file>