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85" r:id="rId2"/>
    <p:sldId id="356" r:id="rId3"/>
    <p:sldId id="385" r:id="rId4"/>
    <p:sldId id="360" r:id="rId5"/>
    <p:sldId id="386" r:id="rId6"/>
    <p:sldId id="387" r:id="rId7"/>
    <p:sldId id="398" r:id="rId8"/>
    <p:sldId id="394" r:id="rId9"/>
    <p:sldId id="390" r:id="rId10"/>
    <p:sldId id="388" r:id="rId11"/>
    <p:sldId id="380" r:id="rId12"/>
    <p:sldId id="393" r:id="rId13"/>
    <p:sldId id="392" r:id="rId14"/>
    <p:sldId id="389" r:id="rId15"/>
    <p:sldId id="382" r:id="rId16"/>
    <p:sldId id="358" r:id="rId17"/>
    <p:sldId id="395"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MPA" initials="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9524" autoAdjust="0"/>
  </p:normalViewPr>
  <p:slideViewPr>
    <p:cSldViewPr>
      <p:cViewPr>
        <p:scale>
          <a:sx n="75" d="100"/>
          <a:sy n="75" d="100"/>
        </p:scale>
        <p:origin x="-840" y="-9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993CE8-E631-E84D-B441-62227D4CD3FA}" type="datetime1">
              <a:rPr lang="en-US" smtClean="0"/>
              <a:t>4/10/16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598A28-5C7B-6749-8440-5DB7A257A293}" type="slidenum">
              <a:rPr lang="en-US" smtClean="0"/>
              <a:t>‹#›</a:t>
            </a:fld>
            <a:endParaRPr lang="en-US"/>
          </a:p>
        </p:txBody>
      </p:sp>
    </p:spTree>
    <p:extLst>
      <p:ext uri="{BB962C8B-B14F-4D97-AF65-F5344CB8AC3E}">
        <p14:creationId xmlns:p14="http://schemas.microsoft.com/office/powerpoint/2010/main" val="2444428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28D5B-DF4C-8E49-8D39-B67704A0C0A6}" type="datetime1">
              <a:rPr lang="en-US" smtClean="0"/>
              <a:t>4/10/16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86242-4744-42C7-B8BA-5AF92DDC9217}" type="slidenum">
              <a:rPr lang="en-US" smtClean="0"/>
              <a:t>‹#›</a:t>
            </a:fld>
            <a:endParaRPr lang="en-US"/>
          </a:p>
        </p:txBody>
      </p:sp>
    </p:spTree>
    <p:extLst>
      <p:ext uri="{BB962C8B-B14F-4D97-AF65-F5344CB8AC3E}">
        <p14:creationId xmlns:p14="http://schemas.microsoft.com/office/powerpoint/2010/main" val="27314680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Good</a:t>
            </a:r>
            <a:r>
              <a:rPr lang="en-US" baseline="0" dirty="0" smtClean="0"/>
              <a:t> afternoon everyone, me again. My second presentation is about the implementation of the so-called Energy Imaging Condition. I’ll show the implementation in isotropic and anisotropic VTI media. I derived the latter using a similar criterion as in the elastic case, that I don’t discuss here. </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a:t>
            </a:fld>
            <a:endParaRPr lang="en-US"/>
          </a:p>
        </p:txBody>
      </p:sp>
    </p:spTree>
    <p:extLst>
      <p:ext uri="{BB962C8B-B14F-4D97-AF65-F5344CB8AC3E}">
        <p14:creationId xmlns:p14="http://schemas.microsoft.com/office/powerpoint/2010/main" val="201743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 see synthetic results.</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10</a:t>
            </a:fld>
            <a:endParaRPr lang="en-US"/>
          </a:p>
        </p:txBody>
      </p:sp>
    </p:spTree>
    <p:extLst>
      <p:ext uri="{BB962C8B-B14F-4D97-AF65-F5344CB8AC3E}">
        <p14:creationId xmlns:p14="http://schemas.microsoft.com/office/powerpoint/2010/main" val="49154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dirty="0" err="1" smtClean="0"/>
              <a:t>Marmousi</a:t>
            </a:r>
            <a:r>
              <a:rPr lang="en-US" dirty="0" smtClean="0"/>
              <a:t> anisotropic model. </a:t>
            </a:r>
            <a:r>
              <a:rPr lang="en-US" baseline="0" dirty="0" smtClean="0"/>
              <a:t>The first image is the cross-correlation IC, which contains reflections and artifacts. </a:t>
            </a:r>
          </a:p>
          <a:p>
            <a:r>
              <a:rPr lang="en-US" baseline="0" dirty="0" smtClean="0"/>
              <a:t>The second corresponds to the energy IC with zero cut-off angle removes mainly deeper reflections and preserve the artifacts. Shallow reflections persist because they correspond to  broader angles.</a:t>
            </a:r>
          </a:p>
          <a:p>
            <a:r>
              <a:rPr lang="en-US" dirty="0" smtClean="0"/>
              <a:t>The third one corresponds to the energy IC for cut-off angles of 90 degrees, and the artifacts are almost completely gone.</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12</a:t>
            </a:fld>
            <a:endParaRPr lang="en-US"/>
          </a:p>
        </p:txBody>
      </p:sp>
    </p:spTree>
    <p:extLst>
      <p:ext uri="{BB962C8B-B14F-4D97-AF65-F5344CB8AC3E}">
        <p14:creationId xmlns:p14="http://schemas.microsoft.com/office/powerpoint/2010/main" val="978808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the Hess VTI salt model. </a:t>
            </a:r>
            <a:r>
              <a:rPr lang="en-US" baseline="0" dirty="0" smtClean="0"/>
              <a:t>The first figure shows the result of the cross-correlation imaging condition. The VTI solution works very well in the sense of positioning the seismic events. As before, we have both the reflections and  the artifacts.</a:t>
            </a:r>
          </a:p>
          <a:p>
            <a:r>
              <a:rPr lang="en-US" baseline="0" dirty="0" smtClean="0"/>
              <a:t>Using the EIC with zero cut-off angle we attenuate mainly deeper reflections and conserve the artifacts.</a:t>
            </a:r>
          </a:p>
          <a:p>
            <a:r>
              <a:rPr lang="en-US" dirty="0" smtClean="0"/>
              <a:t>And this time,</a:t>
            </a:r>
            <a:r>
              <a:rPr lang="en-US" baseline="0" dirty="0" smtClean="0"/>
              <a:t> when using the EIC for cut-off angle of 90 degrees, we obtain a fair result. I still don’t have an answer for the remaining artifacts, but my educated guess is that zero-anisotropy areas in the water layer may induce such inaccuracies, I still have to figure it out.</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13</a:t>
            </a:fld>
            <a:endParaRPr lang="en-US"/>
          </a:p>
        </p:txBody>
      </p:sp>
    </p:spTree>
    <p:extLst>
      <p:ext uri="{BB962C8B-B14F-4D97-AF65-F5344CB8AC3E}">
        <p14:creationId xmlns:p14="http://schemas.microsoft.com/office/powerpoint/2010/main" val="1971280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to the conclusions.</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14</a:t>
            </a:fld>
            <a:endParaRPr lang="en-US"/>
          </a:p>
        </p:txBody>
      </p:sp>
    </p:spTree>
    <p:extLst>
      <p:ext uri="{BB962C8B-B14F-4D97-AF65-F5344CB8AC3E}">
        <p14:creationId xmlns:p14="http://schemas.microsoft.com/office/powerpoint/2010/main" val="49154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15</a:t>
            </a:fld>
            <a:endParaRPr lang="en-US"/>
          </a:p>
        </p:txBody>
      </p:sp>
    </p:spTree>
    <p:extLst>
      <p:ext uri="{BB962C8B-B14F-4D97-AF65-F5344CB8AC3E}">
        <p14:creationId xmlns:p14="http://schemas.microsoft.com/office/powerpoint/2010/main" val="49154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dirty="0" err="1" smtClean="0"/>
              <a:t>ouline</a:t>
            </a:r>
            <a:r>
              <a:rPr lang="en-US" dirty="0" smtClean="0"/>
              <a:t> that I’m going to follow…</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2</a:t>
            </a:fld>
            <a:endParaRPr lang="en-US"/>
          </a:p>
        </p:txBody>
      </p:sp>
    </p:spTree>
    <p:extLst>
      <p:ext uri="{BB962C8B-B14F-4D97-AF65-F5344CB8AC3E}">
        <p14:creationId xmlns:p14="http://schemas.microsoft.com/office/powerpoint/2010/main" val="49154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I begin with the motivation.</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3</a:t>
            </a:fld>
            <a:endParaRPr lang="en-US"/>
          </a:p>
        </p:txBody>
      </p:sp>
    </p:spTree>
    <p:extLst>
      <p:ext uri="{BB962C8B-B14F-4D97-AF65-F5344CB8AC3E}">
        <p14:creationId xmlns:p14="http://schemas.microsoft.com/office/powerpoint/2010/main" val="49154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ly, of course, we have the RTM low-wavenumber events when we use the </a:t>
            </a:r>
            <a:r>
              <a:rPr lang="en-US" baseline="0" dirty="0" err="1" smtClean="0"/>
              <a:t>xcorrelation</a:t>
            </a:r>
            <a:r>
              <a:rPr lang="en-US" baseline="0" dirty="0" smtClean="0"/>
              <a:t> imaging condition, where the source and receiver </a:t>
            </a:r>
            <a:r>
              <a:rPr lang="en-US" baseline="0" dirty="0" err="1" smtClean="0"/>
              <a:t>wavefields</a:t>
            </a:r>
            <a:r>
              <a:rPr lang="en-US" baseline="0" dirty="0" smtClean="0"/>
              <a:t> travel in the same direction. </a:t>
            </a:r>
          </a:p>
          <a:p>
            <a:r>
              <a:rPr lang="en-US" baseline="0" dirty="0" smtClean="0"/>
              <a:t>The easiest solution is to apply low-cut filters, at the risk of attenuating useful seismic events.</a:t>
            </a:r>
          </a:p>
          <a:p>
            <a:r>
              <a:rPr lang="en-US" baseline="0" dirty="0" smtClean="0"/>
              <a:t>A smarter solution is performing </a:t>
            </a:r>
            <a:r>
              <a:rPr lang="en-US" baseline="0" dirty="0" err="1" smtClean="0"/>
              <a:t>wavefield</a:t>
            </a:r>
            <a:r>
              <a:rPr lang="en-US" baseline="0" dirty="0" smtClean="0"/>
              <a:t> separation, which works very well vertically, but fails when the low-wavenumber artifacts are due to turning waves, in other words, when the </a:t>
            </a:r>
            <a:r>
              <a:rPr lang="en-US" baseline="0" dirty="0" err="1" smtClean="0"/>
              <a:t>wavefields</a:t>
            </a:r>
            <a:r>
              <a:rPr lang="en-US" baseline="0" dirty="0" smtClean="0"/>
              <a:t> travel horizontally. Besides that, it requires forward and backward Fourier transforms each spatial axis.</a:t>
            </a:r>
          </a:p>
          <a:p>
            <a:r>
              <a:rPr lang="en-US" baseline="0" dirty="0" smtClean="0"/>
              <a:t>Another alternative is to use </a:t>
            </a:r>
            <a:r>
              <a:rPr lang="en-US" baseline="0" dirty="0" err="1" smtClean="0"/>
              <a:t>Poynting</a:t>
            </a:r>
            <a:r>
              <a:rPr lang="en-US" baseline="0" dirty="0" smtClean="0"/>
              <a:t> vectors, but we need to compute a weighting function to select the angles that we would need to nullify.</a:t>
            </a:r>
          </a:p>
          <a:p>
            <a:r>
              <a:rPr lang="en-US" baseline="0" dirty="0" smtClean="0"/>
              <a:t>Alternatively, we can use the EIC.</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4</a:t>
            </a:fld>
            <a:endParaRPr lang="en-US"/>
          </a:p>
        </p:txBody>
      </p:sp>
    </p:spTree>
    <p:extLst>
      <p:ext uri="{BB962C8B-B14F-4D97-AF65-F5344CB8AC3E}">
        <p14:creationId xmlns:p14="http://schemas.microsoft.com/office/powerpoint/2010/main" val="324322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we’ll se some theory, I promise it is brief!</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5</a:t>
            </a:fld>
            <a:endParaRPr lang="en-US"/>
          </a:p>
        </p:txBody>
      </p:sp>
    </p:spTree>
    <p:extLst>
      <p:ext uri="{BB962C8B-B14F-4D97-AF65-F5344CB8AC3E}">
        <p14:creationId xmlns:p14="http://schemas.microsoft.com/office/powerpoint/2010/main" val="49154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with the acoustic, wave equation, where P is pressure and v is P-wave velocity,</a:t>
            </a:r>
          </a:p>
          <a:p>
            <a:r>
              <a:rPr lang="en-US" dirty="0" smtClean="0"/>
              <a:t>We can obtain the energy</a:t>
            </a:r>
            <a:r>
              <a:rPr lang="en-US" baseline="0" dirty="0" smtClean="0"/>
              <a:t> of the solution. The temporal and spatial derivatives constitute the kinetic and the </a:t>
            </a:r>
            <a:r>
              <a:rPr lang="en-US" baseline="0" dirty="0" err="1" smtClean="0"/>
              <a:t>potntial</a:t>
            </a:r>
            <a:r>
              <a:rPr lang="en-US" baseline="0" dirty="0" smtClean="0"/>
              <a:t> energy respectively. and the total energy is conserved in time assuming there is no absorption in the medium. We can identify this expression as a norm of a space-time gradient, with Special Relativity shades, and then come up with an inner-product, now summing in the time direction.</a:t>
            </a:r>
          </a:p>
          <a:p>
            <a:r>
              <a:rPr lang="en-US" baseline="0" dirty="0" smtClean="0"/>
              <a:t>Now this expression is inflexible, so we introduce a cut-off angle, which allows us to reject propagations that we don’t want in the image. I’ll show you how it works.</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6</a:t>
            </a:fld>
            <a:endParaRPr lang="en-US"/>
          </a:p>
        </p:txBody>
      </p:sp>
    </p:spTree>
    <p:extLst>
      <p:ext uri="{BB962C8B-B14F-4D97-AF65-F5344CB8AC3E}">
        <p14:creationId xmlns:p14="http://schemas.microsoft.com/office/powerpoint/2010/main" val="182799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cartoons of the space-time gradients of the source and receiver </a:t>
            </a:r>
            <a:r>
              <a:rPr lang="en-US" dirty="0" err="1" smtClean="0"/>
              <a:t>wavefields</a:t>
            </a:r>
            <a:r>
              <a:rPr lang="en-US" dirty="0" smtClean="0"/>
              <a:t>, which reflect and transmit in the presence of a reflector.</a:t>
            </a:r>
          </a:p>
          <a:p>
            <a:r>
              <a:rPr lang="en-US" dirty="0" smtClean="0"/>
              <a:t>If we set the cut-off angle as zero, it is equivalent to the original inner-product.</a:t>
            </a:r>
            <a:r>
              <a:rPr lang="en-US" baseline="0" dirty="0" smtClean="0"/>
              <a:t> The space-time gradients will make the imaging condition reward backscattering because the corresponding vectors are in the same direction.</a:t>
            </a:r>
          </a:p>
          <a:p>
            <a:r>
              <a:rPr lang="en-US" baseline="0" dirty="0" smtClean="0"/>
              <a:t>On the other hand, if we set the cut-off angle to 180 degrees, giving this minus sign, the gradients corresponding to backscattering become orthogonal in space-time, therefore they are cancelled.</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7</a:t>
            </a:fld>
            <a:endParaRPr lang="en-US"/>
          </a:p>
        </p:txBody>
      </p:sp>
    </p:spTree>
    <p:extLst>
      <p:ext uri="{BB962C8B-B14F-4D97-AF65-F5344CB8AC3E}">
        <p14:creationId xmlns:p14="http://schemas.microsoft.com/office/powerpoint/2010/main" val="213009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these are examples of each</a:t>
            </a:r>
            <a:r>
              <a:rPr lang="en-US" baseline="0" dirty="0" smtClean="0"/>
              <a:t> case. In this case the preservation of the tomographic component (the low-wavenumber artifacts), while attenuating reflections, can be useful when computing the FWI gradient, improving the convergence. In RTM, the other solution speaks by itself.</a:t>
            </a:r>
          </a:p>
          <a:p>
            <a:endParaRPr lang="en-US" baseline="0" dirty="0" smtClean="0"/>
          </a:p>
          <a:p>
            <a:r>
              <a:rPr lang="en-US" baseline="0" dirty="0" smtClean="0"/>
              <a:t>I’ve shown so far the application of EIC in acoustic isotropic media, and it has been developed as well in elastic isotropic media.</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8</a:t>
            </a:fld>
            <a:endParaRPr lang="en-US"/>
          </a:p>
        </p:txBody>
      </p:sp>
    </p:spTree>
    <p:extLst>
      <p:ext uri="{BB962C8B-B14F-4D97-AF65-F5344CB8AC3E}">
        <p14:creationId xmlns:p14="http://schemas.microsoft.com/office/powerpoint/2010/main" val="3191165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 show you </a:t>
            </a:r>
            <a:r>
              <a:rPr lang="en-US" baseline="0" dirty="0" smtClean="0"/>
              <a:t>one implementation in VTI media. I use the approach proposed by Zhang et al., where p is the stress vector with the horizontal and vertical components, B is a matrix that contains the Thomsen parameters, epsilon and delta, and D is a diagonal matrix with the second derivative operators.</a:t>
            </a:r>
          </a:p>
          <a:p>
            <a:r>
              <a:rPr lang="en-US" baseline="0" dirty="0" smtClean="0"/>
              <a:t>I initially decided to expand my code for anisotropy and used this equation, The authors prove the stability by deriving an expression for the energy of the solution and showing that it remains stationary. Matrices lambda and Y come from the </a:t>
            </a:r>
            <a:r>
              <a:rPr lang="en-US" baseline="0" dirty="0" err="1" smtClean="0"/>
              <a:t>diagonalization</a:t>
            </a:r>
            <a:r>
              <a:rPr lang="en-US" baseline="0" dirty="0" smtClean="0"/>
              <a:t> of matrix B. From here we have a norm of a space-time gradient, so I can obtain a VTI EIC for this equation, and here it is. Again, zero cut-off angle means enhancement of the low-wavenumber events; and 180 degrees is their attenuation. The only problem that I can see is that matrix B becomes singular in areas where anisotropy is zero. I fixed that problem in the code by adding an small number to the lambda eigenvalues.</a:t>
            </a:r>
            <a:endParaRPr lang="en-US" dirty="0"/>
          </a:p>
        </p:txBody>
      </p:sp>
      <p:sp>
        <p:nvSpPr>
          <p:cNvPr id="4" name="Slide Number Placeholder 3"/>
          <p:cNvSpPr>
            <a:spLocks noGrp="1"/>
          </p:cNvSpPr>
          <p:nvPr>
            <p:ph type="sldNum" sz="quarter" idx="10"/>
          </p:nvPr>
        </p:nvSpPr>
        <p:spPr/>
        <p:txBody>
          <a:bodyPr/>
          <a:lstStyle/>
          <a:p>
            <a:fld id="{6C486242-4744-42C7-B8BA-5AF92DDC9217}" type="slidenum">
              <a:rPr lang="en-US" smtClean="0"/>
              <a:t>9</a:t>
            </a:fld>
            <a:endParaRPr lang="en-US"/>
          </a:p>
        </p:txBody>
      </p:sp>
    </p:spTree>
    <p:extLst>
      <p:ext uri="{BB962C8B-B14F-4D97-AF65-F5344CB8AC3E}">
        <p14:creationId xmlns:p14="http://schemas.microsoft.com/office/powerpoint/2010/main" val="33707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3" name="Rectangle 12"/>
          <p:cNvSpPr/>
          <p:nvPr userDrawn="1"/>
        </p:nvSpPr>
        <p:spPr>
          <a:xfrm>
            <a:off x="0" y="6356350"/>
            <a:ext cx="12192000" cy="501650"/>
          </a:xfrm>
          <a:prstGeom prst="rect">
            <a:avLst/>
          </a:prstGeom>
          <a:gradFill flip="none" rotWithShape="1">
            <a:gsLst>
              <a:gs pos="0">
                <a:srgbClr val="8C1515">
                  <a:shade val="30000"/>
                  <a:satMod val="115000"/>
                </a:srgbClr>
              </a:gs>
              <a:gs pos="50000">
                <a:srgbClr val="8C1515">
                  <a:shade val="67500"/>
                  <a:satMod val="115000"/>
                </a:srgbClr>
              </a:gs>
              <a:gs pos="100000">
                <a:srgbClr val="8C151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Rectangle 10"/>
          <p:cNvSpPr/>
          <p:nvPr userDrawn="1"/>
        </p:nvSpPr>
        <p:spPr>
          <a:xfrm>
            <a:off x="0" y="2"/>
            <a:ext cx="12192000" cy="783769"/>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title"/>
          </p:nvPr>
        </p:nvSpPr>
        <p:spPr>
          <a:xfrm>
            <a:off x="0" y="2"/>
            <a:ext cx="10515600" cy="783769"/>
          </a:xfrm>
          <a:prstGeom prst="rect">
            <a:avLst/>
          </a:prstGeom>
        </p:spPr>
        <p:txBody>
          <a:bodyPr>
            <a:normAutofit/>
          </a:bodyPr>
          <a:lstStyle>
            <a:lvl1pPr>
              <a:defRPr sz="4000">
                <a:solidFill>
                  <a:schemeClr val="bg1">
                    <a:lumMod val="95000"/>
                  </a:schemeClr>
                </a:solidFill>
                <a:latin typeface="Arial Narrow" panose="020B0606020202030204" pitchFamily="34" charset="0"/>
              </a:defRPr>
            </a:lvl1pPr>
          </a:lstStyle>
          <a:p>
            <a:r>
              <a:rPr lang="en-US" dirty="0" smtClean="0"/>
              <a:t>Click to edit Master title style</a:t>
            </a:r>
            <a:endParaRPr lang="en-US" dirty="0"/>
          </a:p>
        </p:txBody>
      </p:sp>
      <p:pic>
        <p:nvPicPr>
          <p:cNvPr id="14" name="Picture 2" descr="Stanford Exploration Projec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
            <a:ext cx="838200" cy="768991"/>
          </a:xfrm>
          <a:prstGeom prst="rect">
            <a:avLst/>
          </a:prstGeom>
          <a:noFill/>
          <a:extLst>
            <a:ext uri="{909E8E84-426E-40dd-AFC4-6F175D3DCCD1}">
              <a14:hiddenFill xmlns:a14="http://schemas.microsoft.com/office/drawing/2010/main">
                <a:solidFill>
                  <a:srgbClr val="FFFFFF"/>
                </a:solidFill>
              </a14:hiddenFill>
            </a:ext>
          </a:extLst>
        </p:spPr>
      </p:pic>
      <p:sp>
        <p:nvSpPr>
          <p:cNvPr id="18" name="3 CuadroTexto"/>
          <p:cNvSpPr txBox="1"/>
          <p:nvPr userDrawn="1"/>
        </p:nvSpPr>
        <p:spPr>
          <a:xfrm>
            <a:off x="9775545" y="6012"/>
            <a:ext cx="2351400" cy="400110"/>
          </a:xfrm>
          <a:prstGeom prst="rect">
            <a:avLst/>
          </a:prstGeom>
          <a:noFill/>
        </p:spPr>
        <p:txBody>
          <a:bodyPr wrap="non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Alejandro </a:t>
            </a:r>
            <a:r>
              <a:rPr lang="en-US" sz="2000" b="1" dirty="0" err="1" smtClean="0">
                <a:solidFill>
                  <a:schemeClr val="bg1"/>
                </a:solidFill>
                <a:latin typeface="Times New Roman" panose="02020603050405020304" pitchFamily="18" charset="0"/>
                <a:cs typeface="Times New Roman" panose="02020603050405020304" pitchFamily="18" charset="0"/>
              </a:rPr>
              <a:t>Cabrales</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9" name="3 CuadroTexto"/>
          <p:cNvSpPr txBox="1"/>
          <p:nvPr userDrawn="1"/>
        </p:nvSpPr>
        <p:spPr>
          <a:xfrm>
            <a:off x="9420248" y="332656"/>
            <a:ext cx="2724424" cy="400110"/>
          </a:xfrm>
          <a:prstGeom prst="rect">
            <a:avLst/>
          </a:prstGeom>
          <a:noFill/>
        </p:spPr>
        <p:txBody>
          <a:bodyPr wrap="none" rtlCol="0">
            <a:spAutoFit/>
          </a:bodyPr>
          <a:lstStyle/>
          <a:p>
            <a:pPr algn="ctr"/>
            <a:r>
              <a:rPr lang="en-US" sz="2000" b="1" dirty="0" err="1" smtClean="0">
                <a:solidFill>
                  <a:schemeClr val="bg1"/>
                </a:solidFill>
                <a:latin typeface="Times New Roman" panose="02020603050405020304" pitchFamily="18" charset="0"/>
                <a:cs typeface="Times New Roman" panose="02020603050405020304" pitchFamily="18" charset="0"/>
              </a:rPr>
              <a:t>cabrales@stanford.edu</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53333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356350"/>
            <a:ext cx="12192000" cy="501650"/>
          </a:xfrm>
          <a:prstGeom prst="rect">
            <a:avLst/>
          </a:prstGeom>
          <a:gradFill flip="none" rotWithShape="1">
            <a:gsLst>
              <a:gs pos="0">
                <a:srgbClr val="8C1515">
                  <a:shade val="30000"/>
                  <a:satMod val="115000"/>
                </a:srgbClr>
              </a:gs>
              <a:gs pos="50000">
                <a:srgbClr val="8C1515">
                  <a:shade val="67500"/>
                  <a:satMod val="115000"/>
                </a:srgbClr>
              </a:gs>
              <a:gs pos="100000">
                <a:srgbClr val="8C151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Date Placeholder 3"/>
          <p:cNvSpPr>
            <a:spLocks noGrp="1"/>
          </p:cNvSpPr>
          <p:nvPr>
            <p:ph type="dt" sz="half" idx="2"/>
          </p:nvPr>
        </p:nvSpPr>
        <p:spPr>
          <a:xfrm>
            <a:off x="838200" y="6356350"/>
            <a:ext cx="2743200" cy="365125"/>
          </a:xfrm>
          <a:prstGeom prst="rect">
            <a:avLst/>
          </a:prstGeom>
        </p:spPr>
        <p:txBody>
          <a:bodyPr/>
          <a:lstStyle/>
          <a:p>
            <a:endParaRPr lang="en-US"/>
          </a:p>
        </p:txBody>
      </p:sp>
      <p:sp>
        <p:nvSpPr>
          <p:cNvPr id="9" name="Footer Placeholder 4"/>
          <p:cNvSpPr>
            <a:spLocks noGrp="1"/>
          </p:cNvSpPr>
          <p:nvPr>
            <p:ph type="ftr" sz="quarter" idx="3"/>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4"/>
          </p:nvPr>
        </p:nvSpPr>
        <p:spPr>
          <a:xfrm>
            <a:off x="8610600" y="6356350"/>
            <a:ext cx="2743200" cy="365125"/>
          </a:xfrm>
          <a:prstGeom prst="rect">
            <a:avLst/>
          </a:prstGeom>
        </p:spPr>
        <p:txBody>
          <a:bodyPr/>
          <a:lstStyle/>
          <a:p>
            <a:fld id="{8DEF87BF-D974-4BA6-8954-000856103E7A}" type="slidenum">
              <a:rPr lang="en-US" smtClean="0"/>
              <a:t>‹#›</a:t>
            </a:fld>
            <a:endParaRPr lang="en-US"/>
          </a:p>
        </p:txBody>
      </p:sp>
      <p:sp>
        <p:nvSpPr>
          <p:cNvPr id="11" name="Rectangle 10"/>
          <p:cNvSpPr/>
          <p:nvPr userDrawn="1"/>
        </p:nvSpPr>
        <p:spPr>
          <a:xfrm>
            <a:off x="0" y="2"/>
            <a:ext cx="12192000" cy="783769"/>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6520519"/>
      </p:ext>
    </p:extLst>
  </p:cSld>
  <p:clrMap bg1="lt1" tx1="dk1" bg2="lt2" tx2="dk2" accent1="accent1" accent2="accent2" accent3="accent3" accent4="accent4" accent5="accent5" accent6="accent6" hlink="hlink" folHlink="folHlink"/>
  <p:sldLayoutIdLst>
    <p:sldLayoutId id="2147483649"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86203" y="1484784"/>
            <a:ext cx="9417061" cy="2539157"/>
          </a:xfrm>
          <a:prstGeom prst="rect">
            <a:avLst/>
          </a:prstGeom>
          <a:noFill/>
        </p:spPr>
        <p:txBody>
          <a:bodyPr wrap="none" rtlCol="0">
            <a:spAutoFit/>
          </a:bodyPr>
          <a:lstStyle/>
          <a:p>
            <a:pPr algn="ctr">
              <a:lnSpc>
                <a:spcPct val="150000"/>
              </a:lnSpc>
            </a:pPr>
            <a:r>
              <a:rPr lang="en-US" sz="3600" dirty="0" smtClean="0">
                <a:latin typeface="Times New Roman" panose="02020603050405020304" pitchFamily="18" charset="0"/>
                <a:cs typeface="Times New Roman" panose="02020603050405020304" pitchFamily="18" charset="0"/>
              </a:rPr>
              <a:t>REVERSE-TIME MIGRATION</a:t>
            </a:r>
          </a:p>
          <a:p>
            <a:pPr algn="ctr">
              <a:lnSpc>
                <a:spcPct val="150000"/>
              </a:lnSpc>
            </a:pPr>
            <a:r>
              <a:rPr lang="en-US" sz="3600" dirty="0" smtClean="0">
                <a:latin typeface="Times New Roman" panose="02020603050405020304" pitchFamily="18" charset="0"/>
                <a:cs typeface="Times New Roman" panose="02020603050405020304" pitchFamily="18" charset="0"/>
              </a:rPr>
              <a:t>USING THE ENERGY IMAGING CONDITION</a:t>
            </a:r>
          </a:p>
          <a:p>
            <a:pPr algn="ctr">
              <a:lnSpc>
                <a:spcPct val="150000"/>
              </a:lnSpc>
            </a:pPr>
            <a:r>
              <a:rPr lang="en-US" sz="3600" dirty="0" smtClean="0">
                <a:latin typeface="Times New Roman" panose="02020603050405020304" pitchFamily="18" charset="0"/>
                <a:cs typeface="Times New Roman" panose="02020603050405020304" pitchFamily="18" charset="0"/>
              </a:rPr>
              <a:t>IN ISOTROPIC AND VTI MEDIA</a:t>
            </a:r>
          </a:p>
        </p:txBody>
      </p:sp>
      <p:sp>
        <p:nvSpPr>
          <p:cNvPr id="5" name="3 CuadroTexto"/>
          <p:cNvSpPr txBox="1"/>
          <p:nvPr/>
        </p:nvSpPr>
        <p:spPr>
          <a:xfrm>
            <a:off x="9438295" y="5661248"/>
            <a:ext cx="2289133" cy="523220"/>
          </a:xfrm>
          <a:prstGeom prst="rect">
            <a:avLst/>
          </a:prstGeom>
          <a:noFill/>
        </p:spPr>
        <p:txBody>
          <a:bodyPr wrap="none" rtlCol="0">
            <a:spAutoFit/>
          </a:bodyPr>
          <a:lstStyle/>
          <a:p>
            <a:pPr algn="ctr"/>
            <a:r>
              <a:rPr lang="en-US" sz="2800" dirty="0" smtClean="0">
                <a:latin typeface="Times New Roman" panose="02020603050405020304" pitchFamily="18" charset="0"/>
                <a:cs typeface="Times New Roman" panose="02020603050405020304" pitchFamily="18" charset="0"/>
              </a:rPr>
              <a:t>April 12, 2016</a:t>
            </a:r>
            <a:endParaRPr lang="en-US" sz="2800" dirty="0">
              <a:latin typeface="Times New Roman" panose="02020603050405020304" pitchFamily="18" charset="0"/>
              <a:cs typeface="Times New Roman" panose="02020603050405020304" pitchFamily="18" charset="0"/>
            </a:endParaRPr>
          </a:p>
        </p:txBody>
      </p:sp>
      <p:sp>
        <p:nvSpPr>
          <p:cNvPr id="6" name="3 CuadroTexto"/>
          <p:cNvSpPr txBox="1"/>
          <p:nvPr/>
        </p:nvSpPr>
        <p:spPr>
          <a:xfrm>
            <a:off x="4007768" y="4640069"/>
            <a:ext cx="4464496" cy="877163"/>
          </a:xfrm>
          <a:prstGeom prst="rect">
            <a:avLst/>
          </a:prstGeom>
          <a:noFill/>
        </p:spPr>
        <p:txBody>
          <a:bodyPr wrap="square" rtlCol="0">
            <a:spAutoFit/>
          </a:bodyPr>
          <a:lstStyle/>
          <a:p>
            <a:pPr algn="ctr">
              <a:lnSpc>
                <a:spcPct val="150000"/>
              </a:lnSpc>
            </a:pPr>
            <a:r>
              <a:rPr lang="en-US" sz="3600" dirty="0" smtClean="0">
                <a:latin typeface="Times New Roman" panose="02020603050405020304" pitchFamily="18" charset="0"/>
                <a:cs typeface="Times New Roman" panose="02020603050405020304" pitchFamily="18" charset="0"/>
              </a:rPr>
              <a:t>Alejandro </a:t>
            </a:r>
            <a:r>
              <a:rPr lang="en-US" sz="3600" dirty="0" err="1" smtClean="0">
                <a:latin typeface="Times New Roman" panose="02020603050405020304" pitchFamily="18" charset="0"/>
                <a:cs typeface="Times New Roman" panose="02020603050405020304" pitchFamily="18" charset="0"/>
              </a:rPr>
              <a:t>Cabrales</a:t>
            </a:r>
            <a:endParaRPr lang="en-US" sz="36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8328248" y="2"/>
            <a:ext cx="3863752" cy="783769"/>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3 CuadroTexto"/>
          <p:cNvSpPr txBox="1"/>
          <p:nvPr/>
        </p:nvSpPr>
        <p:spPr>
          <a:xfrm>
            <a:off x="3935760" y="4007192"/>
            <a:ext cx="4464496" cy="702756"/>
          </a:xfrm>
          <a:prstGeom prst="rect">
            <a:avLst/>
          </a:prstGeom>
          <a:noFill/>
        </p:spPr>
        <p:txBody>
          <a:bodyPr wrap="square" rtlCol="0">
            <a:spAutoFit/>
          </a:bodyPr>
          <a:lstStyle/>
          <a:p>
            <a:pPr algn="ctr">
              <a:lnSpc>
                <a:spcPct val="150000"/>
              </a:lnSpc>
            </a:pPr>
            <a:r>
              <a:rPr lang="en-US" sz="2800" dirty="0" smtClean="0">
                <a:latin typeface="Times New Roman" panose="02020603050405020304" pitchFamily="18" charset="0"/>
                <a:cs typeface="Times New Roman" panose="02020603050405020304" pitchFamily="18" charset="0"/>
              </a:rPr>
              <a:t>SEP 163, pp. 77 </a:t>
            </a:r>
          </a:p>
        </p:txBody>
      </p:sp>
    </p:spTree>
    <p:extLst>
      <p:ext uri="{BB962C8B-B14F-4D97-AF65-F5344CB8AC3E}">
        <p14:creationId xmlns:p14="http://schemas.microsoft.com/office/powerpoint/2010/main" val="555781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CuadroTexto"/>
          <p:cNvSpPr txBox="1"/>
          <p:nvPr/>
        </p:nvSpPr>
        <p:spPr>
          <a:xfrm>
            <a:off x="3965218" y="1473552"/>
            <a:ext cx="4363030" cy="3831818"/>
          </a:xfrm>
          <a:prstGeom prst="rect">
            <a:avLst/>
          </a:prstGeom>
          <a:noFill/>
        </p:spPr>
        <p:txBody>
          <a:bodyPr wrap="square" rtlCol="0">
            <a:spAutoFit/>
          </a:bodyPr>
          <a:lstStyle/>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Motivation</a:t>
            </a:r>
          </a:p>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Theoretical review</a:t>
            </a:r>
          </a:p>
          <a:p>
            <a:pPr marL="342900" indent="-342900" algn="just">
              <a:lnSpc>
                <a:spcPct val="150000"/>
              </a:lnSpc>
              <a:spcBef>
                <a:spcPts val="600"/>
              </a:spcBef>
              <a:spcAft>
                <a:spcPts val="600"/>
              </a:spcAf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Synthetic examples</a:t>
            </a:r>
          </a:p>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Conclusions</a:t>
            </a:r>
          </a:p>
        </p:txBody>
      </p:sp>
      <p:sp>
        <p:nvSpPr>
          <p:cNvPr id="4"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68608" y="6381328"/>
            <a:ext cx="504056"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10</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15492660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3 CuadroTexto"/>
          <p:cNvSpPr txBox="1"/>
          <p:nvPr/>
        </p:nvSpPr>
        <p:spPr>
          <a:xfrm>
            <a:off x="4210237" y="197804"/>
            <a:ext cx="3784660"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SYNTHETIC EXAMPLES</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8" name="Picture 7" descr="SEG_free_rtm_stack_CI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0" y="1700808"/>
            <a:ext cx="4114800" cy="3097268"/>
          </a:xfrm>
          <a:prstGeom prst="rect">
            <a:avLst/>
          </a:prstGeom>
        </p:spPr>
      </p:pic>
      <p:pic>
        <p:nvPicPr>
          <p:cNvPr id="9" name="Picture 8" descr="SEG_free_rtm_stack_EIC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1699884"/>
            <a:ext cx="4114800" cy="3097268"/>
          </a:xfrm>
          <a:prstGeom prst="rect">
            <a:avLst/>
          </a:prstGeom>
        </p:spPr>
      </p:pic>
      <p:pic>
        <p:nvPicPr>
          <p:cNvPr id="11" name="Picture 10" descr="SEG_free_rtm_stack_EIC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832" y="1699884"/>
            <a:ext cx="4114800" cy="3097268"/>
          </a:xfrm>
          <a:prstGeom prst="rect">
            <a:avLst/>
          </a:prstGeom>
        </p:spPr>
      </p:pic>
      <p:sp>
        <p:nvSpPr>
          <p:cNvPr id="12" name="TextBox 11"/>
          <p:cNvSpPr txBox="1"/>
          <p:nvPr/>
        </p:nvSpPr>
        <p:spPr>
          <a:xfrm>
            <a:off x="725615" y="5157192"/>
            <a:ext cx="2706089" cy="461665"/>
          </a:xfrm>
          <a:prstGeom prst="rect">
            <a:avLst/>
          </a:prstGeom>
          <a:noFill/>
        </p:spPr>
        <p:txBody>
          <a:bodyPr wrap="none" rtlCol="0">
            <a:spAutoFit/>
          </a:bodyPr>
          <a:lstStyle/>
          <a:p>
            <a:r>
              <a:rPr lang="en-US" sz="2400" dirty="0" smtClean="0">
                <a:solidFill>
                  <a:srgbClr val="000000"/>
                </a:solidFill>
                <a:latin typeface="Times New Roman"/>
                <a:cs typeface="Times New Roman"/>
              </a:rPr>
              <a:t>Cross-correlation IC</a:t>
            </a:r>
            <a:endParaRPr lang="en-US" sz="2400" dirty="0">
              <a:solidFill>
                <a:srgbClr val="000000"/>
              </a:solidFill>
              <a:latin typeface="Times New Roman"/>
              <a:cs typeface="Times New Roman"/>
            </a:endParaRPr>
          </a:p>
        </p:txBody>
      </p:sp>
      <p:sp>
        <p:nvSpPr>
          <p:cNvPr id="14" name="TextBox 13"/>
          <p:cNvSpPr txBox="1"/>
          <p:nvPr/>
        </p:nvSpPr>
        <p:spPr>
          <a:xfrm>
            <a:off x="4964249" y="5157192"/>
            <a:ext cx="2423560" cy="461665"/>
          </a:xfrm>
          <a:prstGeom prst="rect">
            <a:avLst/>
          </a:prstGeom>
          <a:noFill/>
        </p:spPr>
        <p:txBody>
          <a:bodyPr wrap="none" rtlCol="0">
            <a:spAutoFit/>
          </a:bodyPr>
          <a:lstStyle/>
          <a:p>
            <a:r>
              <a:rPr lang="en-US" sz="2400" dirty="0" smtClean="0">
                <a:solidFill>
                  <a:srgbClr val="000000"/>
                </a:solidFill>
                <a:latin typeface="Times New Roman"/>
                <a:cs typeface="Times New Roman"/>
              </a:rPr>
              <a:t>Energy IC (</a:t>
            </a:r>
            <a:r>
              <a:rPr lang="en-US" sz="2400" dirty="0" err="1" smtClean="0">
                <a:solidFill>
                  <a:srgbClr val="000000"/>
                </a:solidFill>
                <a:latin typeface="Times New Roman"/>
                <a:cs typeface="Times New Roman"/>
              </a:rPr>
              <a:t>θ</a:t>
            </a:r>
            <a:r>
              <a:rPr lang="en-US" sz="2400" baseline="-25000" dirty="0" err="1" smtClean="0">
                <a:solidFill>
                  <a:srgbClr val="000000"/>
                </a:solidFill>
                <a:latin typeface="Times New Roman"/>
                <a:cs typeface="Times New Roman"/>
              </a:rPr>
              <a:t>c</a:t>
            </a:r>
            <a:r>
              <a:rPr lang="en-US" sz="2400" dirty="0" smtClean="0">
                <a:solidFill>
                  <a:srgbClr val="000000"/>
                </a:solidFill>
                <a:latin typeface="Times New Roman"/>
                <a:cs typeface="Times New Roman"/>
              </a:rPr>
              <a:t>=0°)</a:t>
            </a:r>
            <a:endParaRPr lang="en-US" sz="2400" dirty="0">
              <a:solidFill>
                <a:srgbClr val="000000"/>
              </a:solidFill>
              <a:latin typeface="Times New Roman"/>
              <a:cs typeface="Times New Roman"/>
            </a:endParaRPr>
          </a:p>
        </p:txBody>
      </p:sp>
      <p:sp>
        <p:nvSpPr>
          <p:cNvPr id="15" name="TextBox 14"/>
          <p:cNvSpPr txBox="1"/>
          <p:nvPr/>
        </p:nvSpPr>
        <p:spPr>
          <a:xfrm>
            <a:off x="8924689" y="5157192"/>
            <a:ext cx="2577448" cy="461665"/>
          </a:xfrm>
          <a:prstGeom prst="rect">
            <a:avLst/>
          </a:prstGeom>
          <a:noFill/>
        </p:spPr>
        <p:txBody>
          <a:bodyPr wrap="none" rtlCol="0">
            <a:spAutoFit/>
          </a:bodyPr>
          <a:lstStyle/>
          <a:p>
            <a:r>
              <a:rPr lang="en-US" sz="2400" dirty="0" smtClean="0">
                <a:solidFill>
                  <a:srgbClr val="000000"/>
                </a:solidFill>
                <a:latin typeface="Times New Roman"/>
                <a:cs typeface="Times New Roman"/>
              </a:rPr>
              <a:t>Energy IC (</a:t>
            </a:r>
            <a:r>
              <a:rPr lang="en-US" sz="2400" dirty="0" err="1" smtClean="0">
                <a:solidFill>
                  <a:srgbClr val="000000"/>
                </a:solidFill>
                <a:latin typeface="Times New Roman"/>
                <a:cs typeface="Times New Roman"/>
              </a:rPr>
              <a:t>θ</a:t>
            </a:r>
            <a:r>
              <a:rPr lang="en-US" sz="2400" baseline="-25000" dirty="0" err="1" smtClean="0">
                <a:solidFill>
                  <a:srgbClr val="000000"/>
                </a:solidFill>
                <a:latin typeface="Times New Roman"/>
                <a:cs typeface="Times New Roman"/>
              </a:rPr>
              <a:t>c</a:t>
            </a:r>
            <a:r>
              <a:rPr lang="en-US" sz="2400" dirty="0" smtClean="0">
                <a:solidFill>
                  <a:srgbClr val="000000"/>
                </a:solidFill>
                <a:latin typeface="Times New Roman"/>
                <a:cs typeface="Times New Roman"/>
              </a:rPr>
              <a:t>=90</a:t>
            </a:r>
            <a:r>
              <a:rPr lang="en-US" sz="2400" dirty="0">
                <a:solidFill>
                  <a:srgbClr val="000000"/>
                </a:solidFill>
                <a:latin typeface="Times New Roman"/>
                <a:cs typeface="Times New Roman"/>
              </a:rPr>
              <a:t>°</a:t>
            </a:r>
            <a:r>
              <a:rPr lang="en-US" sz="2400" dirty="0" smtClean="0">
                <a:solidFill>
                  <a:srgbClr val="000000"/>
                </a:solidFill>
                <a:latin typeface="Times New Roman"/>
                <a:cs typeface="Times New Roman"/>
              </a:rPr>
              <a:t>)</a:t>
            </a:r>
            <a:endParaRPr lang="en-US" sz="2400" dirty="0">
              <a:solidFill>
                <a:srgbClr val="000000"/>
              </a:solidFill>
              <a:latin typeface="Times New Roman"/>
              <a:cs typeface="Times New Roman"/>
            </a:endParaRPr>
          </a:p>
        </p:txBody>
      </p:sp>
      <p:sp>
        <p:nvSpPr>
          <p:cNvPr id="10" name="TextBox 9"/>
          <p:cNvSpPr txBox="1"/>
          <p:nvPr/>
        </p:nvSpPr>
        <p:spPr>
          <a:xfrm>
            <a:off x="11568608" y="6381328"/>
            <a:ext cx="504056"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11</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3289599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CuadroTexto"/>
          <p:cNvSpPr txBox="1"/>
          <p:nvPr/>
        </p:nvSpPr>
        <p:spPr>
          <a:xfrm>
            <a:off x="4210237" y="197804"/>
            <a:ext cx="3784660"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SYNTHETIC EXAMPLES</a:t>
            </a:r>
            <a:endParaRPr lang="en-US" sz="2400" b="1" dirty="0">
              <a:solidFill>
                <a:schemeClr val="bg1"/>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1628800"/>
            <a:ext cx="4114800" cy="3990057"/>
            <a:chOff x="0" y="1628800"/>
            <a:chExt cx="4114800" cy="3990057"/>
          </a:xfrm>
        </p:grpSpPr>
        <p:pic>
          <p:nvPicPr>
            <p:cNvPr id="5" name="Picture 4" descr="marm_rtm_stack_CI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8800"/>
              <a:ext cx="4114800" cy="3166011"/>
            </a:xfrm>
            <a:prstGeom prst="rect">
              <a:avLst/>
            </a:prstGeom>
          </p:spPr>
        </p:pic>
        <p:sp>
          <p:nvSpPr>
            <p:cNvPr id="8" name="TextBox 7"/>
            <p:cNvSpPr txBox="1"/>
            <p:nvPr/>
          </p:nvSpPr>
          <p:spPr>
            <a:xfrm>
              <a:off x="725615" y="5157192"/>
              <a:ext cx="2706089" cy="461665"/>
            </a:xfrm>
            <a:prstGeom prst="rect">
              <a:avLst/>
            </a:prstGeom>
            <a:noFill/>
          </p:spPr>
          <p:txBody>
            <a:bodyPr wrap="none" rtlCol="0">
              <a:spAutoFit/>
            </a:bodyPr>
            <a:lstStyle/>
            <a:p>
              <a:r>
                <a:rPr lang="en-US" sz="2400" dirty="0" smtClean="0">
                  <a:solidFill>
                    <a:srgbClr val="000000"/>
                  </a:solidFill>
                  <a:latin typeface="Times New Roman"/>
                  <a:cs typeface="Times New Roman"/>
                </a:rPr>
                <a:t>Cross-correlation IC</a:t>
              </a:r>
              <a:endParaRPr lang="en-US" sz="2400" dirty="0">
                <a:solidFill>
                  <a:srgbClr val="000000"/>
                </a:solidFill>
                <a:latin typeface="Times New Roman"/>
                <a:cs typeface="Times New Roman"/>
              </a:endParaRPr>
            </a:p>
          </p:txBody>
        </p:sp>
      </p:grpSp>
      <p:grpSp>
        <p:nvGrpSpPr>
          <p:cNvPr id="2" name="Group 1"/>
          <p:cNvGrpSpPr/>
          <p:nvPr/>
        </p:nvGrpSpPr>
        <p:grpSpPr>
          <a:xfrm>
            <a:off x="4020468" y="1628800"/>
            <a:ext cx="4114800" cy="3990057"/>
            <a:chOff x="4020468" y="1628800"/>
            <a:chExt cx="4114800" cy="3990057"/>
          </a:xfrm>
        </p:grpSpPr>
        <p:pic>
          <p:nvPicPr>
            <p:cNvPr id="6" name="Picture 5" descr="marm_rtm_stack_EIC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468" y="1628800"/>
              <a:ext cx="4114800" cy="3166011"/>
            </a:xfrm>
            <a:prstGeom prst="rect">
              <a:avLst/>
            </a:prstGeom>
          </p:spPr>
        </p:pic>
        <p:sp>
          <p:nvSpPr>
            <p:cNvPr id="9" name="TextBox 8"/>
            <p:cNvSpPr txBox="1"/>
            <p:nvPr/>
          </p:nvSpPr>
          <p:spPr>
            <a:xfrm>
              <a:off x="4964249" y="5157192"/>
              <a:ext cx="2423560" cy="461665"/>
            </a:xfrm>
            <a:prstGeom prst="rect">
              <a:avLst/>
            </a:prstGeom>
            <a:noFill/>
          </p:spPr>
          <p:txBody>
            <a:bodyPr wrap="none" rtlCol="0">
              <a:spAutoFit/>
            </a:bodyPr>
            <a:lstStyle/>
            <a:p>
              <a:r>
                <a:rPr lang="en-US" sz="2400" dirty="0" smtClean="0">
                  <a:solidFill>
                    <a:srgbClr val="000000"/>
                  </a:solidFill>
                  <a:latin typeface="Times New Roman"/>
                  <a:cs typeface="Times New Roman"/>
                </a:rPr>
                <a:t>Energy IC (</a:t>
              </a:r>
              <a:r>
                <a:rPr lang="en-US" sz="2400" dirty="0" err="1" smtClean="0">
                  <a:solidFill>
                    <a:srgbClr val="000000"/>
                  </a:solidFill>
                  <a:latin typeface="Times New Roman"/>
                  <a:cs typeface="Times New Roman"/>
                </a:rPr>
                <a:t>θ</a:t>
              </a:r>
              <a:r>
                <a:rPr lang="en-US" sz="2400" baseline="-25000" dirty="0" err="1" smtClean="0">
                  <a:solidFill>
                    <a:srgbClr val="000000"/>
                  </a:solidFill>
                  <a:latin typeface="Times New Roman"/>
                  <a:cs typeface="Times New Roman"/>
                </a:rPr>
                <a:t>c</a:t>
              </a:r>
              <a:r>
                <a:rPr lang="en-US" sz="2400" dirty="0" smtClean="0">
                  <a:solidFill>
                    <a:srgbClr val="000000"/>
                  </a:solidFill>
                  <a:latin typeface="Times New Roman"/>
                  <a:cs typeface="Times New Roman"/>
                </a:rPr>
                <a:t>=0°)</a:t>
              </a:r>
              <a:endParaRPr lang="en-US" sz="2400" dirty="0">
                <a:solidFill>
                  <a:srgbClr val="000000"/>
                </a:solidFill>
                <a:latin typeface="Times New Roman"/>
                <a:cs typeface="Times New Roman"/>
              </a:endParaRPr>
            </a:p>
          </p:txBody>
        </p:sp>
      </p:grpSp>
      <p:grpSp>
        <p:nvGrpSpPr>
          <p:cNvPr id="3" name="Group 2"/>
          <p:cNvGrpSpPr/>
          <p:nvPr/>
        </p:nvGrpSpPr>
        <p:grpSpPr>
          <a:xfrm>
            <a:off x="8051800" y="1628800"/>
            <a:ext cx="4114800" cy="3990057"/>
            <a:chOff x="8051800" y="1628800"/>
            <a:chExt cx="4114800" cy="3990057"/>
          </a:xfrm>
        </p:grpSpPr>
        <p:pic>
          <p:nvPicPr>
            <p:cNvPr id="7" name="Picture 6" descr="marm_rtm_stack_EIC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1800" y="1628800"/>
              <a:ext cx="4114800" cy="3166011"/>
            </a:xfrm>
            <a:prstGeom prst="rect">
              <a:avLst/>
            </a:prstGeom>
          </p:spPr>
        </p:pic>
        <p:sp>
          <p:nvSpPr>
            <p:cNvPr id="10" name="TextBox 9"/>
            <p:cNvSpPr txBox="1"/>
            <p:nvPr/>
          </p:nvSpPr>
          <p:spPr>
            <a:xfrm>
              <a:off x="8924689" y="5157192"/>
              <a:ext cx="2577448" cy="461665"/>
            </a:xfrm>
            <a:prstGeom prst="rect">
              <a:avLst/>
            </a:prstGeom>
            <a:noFill/>
          </p:spPr>
          <p:txBody>
            <a:bodyPr wrap="none" rtlCol="0">
              <a:spAutoFit/>
            </a:bodyPr>
            <a:lstStyle/>
            <a:p>
              <a:r>
                <a:rPr lang="en-US" sz="2400" dirty="0" smtClean="0">
                  <a:solidFill>
                    <a:srgbClr val="000000"/>
                  </a:solidFill>
                  <a:latin typeface="Times New Roman"/>
                  <a:cs typeface="Times New Roman"/>
                </a:rPr>
                <a:t>Energy IC (</a:t>
              </a:r>
              <a:r>
                <a:rPr lang="en-US" sz="2400" dirty="0" err="1" smtClean="0">
                  <a:solidFill>
                    <a:srgbClr val="000000"/>
                  </a:solidFill>
                  <a:latin typeface="Times New Roman"/>
                  <a:cs typeface="Times New Roman"/>
                </a:rPr>
                <a:t>θ</a:t>
              </a:r>
              <a:r>
                <a:rPr lang="en-US" sz="2400" baseline="-25000" dirty="0" err="1" smtClean="0">
                  <a:solidFill>
                    <a:srgbClr val="000000"/>
                  </a:solidFill>
                  <a:latin typeface="Times New Roman"/>
                  <a:cs typeface="Times New Roman"/>
                </a:rPr>
                <a:t>c</a:t>
              </a:r>
              <a:r>
                <a:rPr lang="en-US" sz="2400" dirty="0" smtClean="0">
                  <a:solidFill>
                    <a:srgbClr val="000000"/>
                  </a:solidFill>
                  <a:latin typeface="Times New Roman"/>
                  <a:cs typeface="Times New Roman"/>
                </a:rPr>
                <a:t>=90</a:t>
              </a:r>
              <a:r>
                <a:rPr lang="en-US" sz="2400" dirty="0">
                  <a:solidFill>
                    <a:srgbClr val="000000"/>
                  </a:solidFill>
                  <a:latin typeface="Times New Roman"/>
                  <a:cs typeface="Times New Roman"/>
                </a:rPr>
                <a:t>°</a:t>
              </a:r>
              <a:r>
                <a:rPr lang="en-US" sz="2400" dirty="0" smtClean="0">
                  <a:solidFill>
                    <a:srgbClr val="000000"/>
                  </a:solidFill>
                  <a:latin typeface="Times New Roman"/>
                  <a:cs typeface="Times New Roman"/>
                </a:rPr>
                <a:t>)</a:t>
              </a:r>
              <a:endParaRPr lang="en-US" sz="2400" dirty="0">
                <a:solidFill>
                  <a:srgbClr val="000000"/>
                </a:solidFill>
                <a:latin typeface="Times New Roman"/>
                <a:cs typeface="Times New Roman"/>
              </a:endParaRPr>
            </a:p>
          </p:txBody>
        </p:sp>
      </p:grpSp>
      <p:sp>
        <p:nvSpPr>
          <p:cNvPr id="11" name="3 CuadroTexto"/>
          <p:cNvSpPr txBox="1"/>
          <p:nvPr/>
        </p:nvSpPr>
        <p:spPr>
          <a:xfrm>
            <a:off x="4568993" y="1023119"/>
            <a:ext cx="3094266" cy="461665"/>
          </a:xfrm>
          <a:prstGeom prst="rect">
            <a:avLst/>
          </a:prstGeom>
          <a:noFill/>
        </p:spPr>
        <p:txBody>
          <a:bodyPr wrap="none" rtlCol="0">
            <a:spAutoFit/>
          </a:bodyPr>
          <a:lstStyle/>
          <a:p>
            <a:pPr algn="ctr"/>
            <a:r>
              <a:rPr lang="en-US" sz="2400" b="1" dirty="0" err="1" smtClean="0">
                <a:solidFill>
                  <a:srgbClr val="000000"/>
                </a:solidFill>
                <a:latin typeface="Times New Roman" panose="02020603050405020304" pitchFamily="18" charset="0"/>
                <a:cs typeface="Times New Roman" panose="02020603050405020304" pitchFamily="18" charset="0"/>
              </a:rPr>
              <a:t>Marmousi</a:t>
            </a:r>
            <a:r>
              <a:rPr lang="en-US" sz="2400" b="1" dirty="0" smtClean="0">
                <a:solidFill>
                  <a:srgbClr val="000000"/>
                </a:solidFill>
                <a:latin typeface="Times New Roman" panose="02020603050405020304" pitchFamily="18" charset="0"/>
                <a:cs typeface="Times New Roman" panose="02020603050405020304" pitchFamily="18" charset="0"/>
              </a:rPr>
              <a:t> anisotropic</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1568608" y="6381328"/>
            <a:ext cx="504056"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12</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4116289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CuadroTexto"/>
          <p:cNvSpPr txBox="1"/>
          <p:nvPr/>
        </p:nvSpPr>
        <p:spPr>
          <a:xfrm>
            <a:off x="4210237" y="197804"/>
            <a:ext cx="3784660"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SYNTHETIC EXAMPLES</a:t>
            </a:r>
            <a:endParaRPr lang="en-US" sz="2400" b="1" dirty="0">
              <a:solidFill>
                <a:schemeClr val="bg1"/>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721" y="1631140"/>
            <a:ext cx="4114800" cy="3987717"/>
            <a:chOff x="721" y="1631140"/>
            <a:chExt cx="4114800" cy="3987717"/>
          </a:xfrm>
        </p:grpSpPr>
        <p:pic>
          <p:nvPicPr>
            <p:cNvPr id="2" name="Picture 1" descr="Hess2_rtm_stack_CI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 y="1631140"/>
              <a:ext cx="4114800" cy="3166002"/>
            </a:xfrm>
            <a:prstGeom prst="rect">
              <a:avLst/>
            </a:prstGeom>
          </p:spPr>
        </p:pic>
        <p:sp>
          <p:nvSpPr>
            <p:cNvPr id="6" name="TextBox 5"/>
            <p:cNvSpPr txBox="1"/>
            <p:nvPr/>
          </p:nvSpPr>
          <p:spPr>
            <a:xfrm>
              <a:off x="725615" y="5157192"/>
              <a:ext cx="2706089" cy="461665"/>
            </a:xfrm>
            <a:prstGeom prst="rect">
              <a:avLst/>
            </a:prstGeom>
            <a:noFill/>
          </p:spPr>
          <p:txBody>
            <a:bodyPr wrap="none" rtlCol="0">
              <a:spAutoFit/>
            </a:bodyPr>
            <a:lstStyle/>
            <a:p>
              <a:r>
                <a:rPr lang="en-US" sz="2400" dirty="0" smtClean="0">
                  <a:solidFill>
                    <a:srgbClr val="000000"/>
                  </a:solidFill>
                  <a:latin typeface="Times New Roman"/>
                  <a:cs typeface="Times New Roman"/>
                </a:rPr>
                <a:t>Cross-correlation IC</a:t>
              </a:r>
              <a:endParaRPr lang="en-US" sz="2400" dirty="0">
                <a:solidFill>
                  <a:srgbClr val="000000"/>
                </a:solidFill>
                <a:latin typeface="Times New Roman"/>
                <a:cs typeface="Times New Roman"/>
              </a:endParaRPr>
            </a:p>
          </p:txBody>
        </p:sp>
      </p:grpSp>
      <p:grpSp>
        <p:nvGrpSpPr>
          <p:cNvPr id="10" name="Group 9"/>
          <p:cNvGrpSpPr/>
          <p:nvPr/>
        </p:nvGrpSpPr>
        <p:grpSpPr>
          <a:xfrm>
            <a:off x="4020468" y="1631141"/>
            <a:ext cx="4114800" cy="3987716"/>
            <a:chOff x="4020468" y="1631141"/>
            <a:chExt cx="4114800" cy="3987716"/>
          </a:xfrm>
        </p:grpSpPr>
        <p:pic>
          <p:nvPicPr>
            <p:cNvPr id="3" name="Picture 2" descr="Hess2_rtm_stack_EIC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468" y="1631141"/>
              <a:ext cx="4114800" cy="3166011"/>
            </a:xfrm>
            <a:prstGeom prst="rect">
              <a:avLst/>
            </a:prstGeom>
          </p:spPr>
        </p:pic>
        <p:sp>
          <p:nvSpPr>
            <p:cNvPr id="7" name="TextBox 6"/>
            <p:cNvSpPr txBox="1"/>
            <p:nvPr/>
          </p:nvSpPr>
          <p:spPr>
            <a:xfrm>
              <a:off x="4964249" y="5157192"/>
              <a:ext cx="2423560" cy="461665"/>
            </a:xfrm>
            <a:prstGeom prst="rect">
              <a:avLst/>
            </a:prstGeom>
            <a:noFill/>
          </p:spPr>
          <p:txBody>
            <a:bodyPr wrap="none" rtlCol="0">
              <a:spAutoFit/>
            </a:bodyPr>
            <a:lstStyle/>
            <a:p>
              <a:r>
                <a:rPr lang="en-US" sz="2400" dirty="0" smtClean="0">
                  <a:solidFill>
                    <a:srgbClr val="000000"/>
                  </a:solidFill>
                  <a:latin typeface="Times New Roman"/>
                  <a:cs typeface="Times New Roman"/>
                </a:rPr>
                <a:t>Energy IC (</a:t>
              </a:r>
              <a:r>
                <a:rPr lang="en-US" sz="2400" dirty="0" err="1" smtClean="0">
                  <a:solidFill>
                    <a:srgbClr val="000000"/>
                  </a:solidFill>
                  <a:latin typeface="Times New Roman"/>
                  <a:cs typeface="Times New Roman"/>
                </a:rPr>
                <a:t>θ</a:t>
              </a:r>
              <a:r>
                <a:rPr lang="en-US" sz="2400" baseline="-25000" dirty="0" err="1" smtClean="0">
                  <a:solidFill>
                    <a:srgbClr val="000000"/>
                  </a:solidFill>
                  <a:latin typeface="Times New Roman"/>
                  <a:cs typeface="Times New Roman"/>
                </a:rPr>
                <a:t>c</a:t>
              </a:r>
              <a:r>
                <a:rPr lang="en-US" sz="2400" dirty="0" smtClean="0">
                  <a:solidFill>
                    <a:srgbClr val="000000"/>
                  </a:solidFill>
                  <a:latin typeface="Times New Roman"/>
                  <a:cs typeface="Times New Roman"/>
                </a:rPr>
                <a:t>=0°)</a:t>
              </a:r>
              <a:endParaRPr lang="en-US" sz="2400" dirty="0">
                <a:solidFill>
                  <a:srgbClr val="000000"/>
                </a:solidFill>
                <a:latin typeface="Times New Roman"/>
                <a:cs typeface="Times New Roman"/>
              </a:endParaRPr>
            </a:p>
          </p:txBody>
        </p:sp>
      </p:grpSp>
      <p:grpSp>
        <p:nvGrpSpPr>
          <p:cNvPr id="11" name="Group 10"/>
          <p:cNvGrpSpPr/>
          <p:nvPr/>
        </p:nvGrpSpPr>
        <p:grpSpPr>
          <a:xfrm>
            <a:off x="8076480" y="1631140"/>
            <a:ext cx="4114800" cy="3987717"/>
            <a:chOff x="8076480" y="1631140"/>
            <a:chExt cx="4114800" cy="3987717"/>
          </a:xfrm>
        </p:grpSpPr>
        <p:pic>
          <p:nvPicPr>
            <p:cNvPr id="4" name="Picture 3" descr="Hess2_rtm_stack_EIC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480" y="1631140"/>
              <a:ext cx="4114800" cy="3166011"/>
            </a:xfrm>
            <a:prstGeom prst="rect">
              <a:avLst/>
            </a:prstGeom>
          </p:spPr>
        </p:pic>
        <p:sp>
          <p:nvSpPr>
            <p:cNvPr id="8" name="TextBox 7"/>
            <p:cNvSpPr txBox="1"/>
            <p:nvPr/>
          </p:nvSpPr>
          <p:spPr>
            <a:xfrm>
              <a:off x="8924689" y="5157192"/>
              <a:ext cx="2577448" cy="461665"/>
            </a:xfrm>
            <a:prstGeom prst="rect">
              <a:avLst/>
            </a:prstGeom>
            <a:noFill/>
          </p:spPr>
          <p:txBody>
            <a:bodyPr wrap="none" rtlCol="0">
              <a:spAutoFit/>
            </a:bodyPr>
            <a:lstStyle/>
            <a:p>
              <a:r>
                <a:rPr lang="en-US" sz="2400" dirty="0" smtClean="0">
                  <a:solidFill>
                    <a:srgbClr val="000000"/>
                  </a:solidFill>
                  <a:latin typeface="Times New Roman"/>
                  <a:cs typeface="Times New Roman"/>
                </a:rPr>
                <a:t>Energy IC (</a:t>
              </a:r>
              <a:r>
                <a:rPr lang="en-US" sz="2400" dirty="0" err="1" smtClean="0">
                  <a:solidFill>
                    <a:srgbClr val="000000"/>
                  </a:solidFill>
                  <a:latin typeface="Times New Roman"/>
                  <a:cs typeface="Times New Roman"/>
                </a:rPr>
                <a:t>θ</a:t>
              </a:r>
              <a:r>
                <a:rPr lang="en-US" sz="2400" baseline="-25000" dirty="0" err="1" smtClean="0">
                  <a:solidFill>
                    <a:srgbClr val="000000"/>
                  </a:solidFill>
                  <a:latin typeface="Times New Roman"/>
                  <a:cs typeface="Times New Roman"/>
                </a:rPr>
                <a:t>c</a:t>
              </a:r>
              <a:r>
                <a:rPr lang="en-US" sz="2400" dirty="0" smtClean="0">
                  <a:solidFill>
                    <a:srgbClr val="000000"/>
                  </a:solidFill>
                  <a:latin typeface="Times New Roman"/>
                  <a:cs typeface="Times New Roman"/>
                </a:rPr>
                <a:t>=90</a:t>
              </a:r>
              <a:r>
                <a:rPr lang="en-US" sz="2400" dirty="0">
                  <a:solidFill>
                    <a:srgbClr val="000000"/>
                  </a:solidFill>
                  <a:latin typeface="Times New Roman"/>
                  <a:cs typeface="Times New Roman"/>
                </a:rPr>
                <a:t>°</a:t>
              </a:r>
              <a:r>
                <a:rPr lang="en-US" sz="2400" dirty="0" smtClean="0">
                  <a:solidFill>
                    <a:srgbClr val="000000"/>
                  </a:solidFill>
                  <a:latin typeface="Times New Roman"/>
                  <a:cs typeface="Times New Roman"/>
                </a:rPr>
                <a:t>)</a:t>
              </a:r>
              <a:endParaRPr lang="en-US" sz="2400" dirty="0">
                <a:solidFill>
                  <a:srgbClr val="000000"/>
                </a:solidFill>
                <a:latin typeface="Times New Roman"/>
                <a:cs typeface="Times New Roman"/>
              </a:endParaRPr>
            </a:p>
          </p:txBody>
        </p:sp>
      </p:grpSp>
      <p:sp>
        <p:nvSpPr>
          <p:cNvPr id="9" name="3 CuadroTexto"/>
          <p:cNvSpPr txBox="1"/>
          <p:nvPr/>
        </p:nvSpPr>
        <p:spPr>
          <a:xfrm>
            <a:off x="4697112" y="1023119"/>
            <a:ext cx="2838037" cy="461665"/>
          </a:xfrm>
          <a:prstGeom prst="rect">
            <a:avLst/>
          </a:prstGeom>
          <a:noFill/>
        </p:spPr>
        <p:txBody>
          <a:bodyPr wrap="none" rtlCol="0">
            <a:spAutoFit/>
          </a:bodyPr>
          <a:lstStyle/>
          <a:p>
            <a:pPr algn="ctr"/>
            <a:r>
              <a:rPr lang="en-US" sz="2400" b="1" dirty="0" smtClean="0">
                <a:solidFill>
                  <a:srgbClr val="000000"/>
                </a:solidFill>
                <a:latin typeface="Times New Roman" panose="02020603050405020304" pitchFamily="18" charset="0"/>
                <a:cs typeface="Times New Roman" panose="02020603050405020304" pitchFamily="18" charset="0"/>
              </a:rPr>
              <a:t>Hess VTI salt model</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1568608" y="6381328"/>
            <a:ext cx="504056"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13</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4281391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CuadroTexto"/>
          <p:cNvSpPr txBox="1"/>
          <p:nvPr/>
        </p:nvSpPr>
        <p:spPr>
          <a:xfrm>
            <a:off x="3965218" y="1473552"/>
            <a:ext cx="4363030" cy="3831818"/>
          </a:xfrm>
          <a:prstGeom prst="rect">
            <a:avLst/>
          </a:prstGeom>
          <a:noFill/>
        </p:spPr>
        <p:txBody>
          <a:bodyPr wrap="square" rtlCol="0">
            <a:spAutoFit/>
          </a:bodyPr>
          <a:lstStyle/>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Motivation</a:t>
            </a:r>
          </a:p>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Theoretical review</a:t>
            </a:r>
          </a:p>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Synthetic examples</a:t>
            </a:r>
          </a:p>
          <a:p>
            <a:pPr marL="342900" indent="-342900" algn="just">
              <a:lnSpc>
                <a:spcPct val="150000"/>
              </a:lnSpc>
              <a:spcBef>
                <a:spcPts val="600"/>
              </a:spcBef>
              <a:spcAft>
                <a:spcPts val="600"/>
              </a:spcAf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Conclusions</a:t>
            </a:r>
          </a:p>
        </p:txBody>
      </p:sp>
      <p:sp>
        <p:nvSpPr>
          <p:cNvPr id="4"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68608" y="6381328"/>
            <a:ext cx="504056"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14</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15492660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p:nvPr/>
        </p:nvSpPr>
        <p:spPr>
          <a:xfrm>
            <a:off x="4881473" y="197804"/>
            <a:ext cx="2442195"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CONCLUSIONS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3 CuadroTexto"/>
          <p:cNvSpPr txBox="1"/>
          <p:nvPr/>
        </p:nvSpPr>
        <p:spPr>
          <a:xfrm>
            <a:off x="1271464" y="1641475"/>
            <a:ext cx="9721080" cy="2795637"/>
          </a:xfrm>
          <a:prstGeom prst="rect">
            <a:avLst/>
          </a:prstGeom>
          <a:noFill/>
        </p:spPr>
        <p:txBody>
          <a:bodyPr wrap="square" rtlCol="0">
            <a:spAutoFit/>
          </a:bodyPr>
          <a:lstStyle/>
          <a:p>
            <a:pPr marL="571500" indent="-571500" algn="just">
              <a:lnSpc>
                <a:spcPct val="150000"/>
              </a:lnSpc>
              <a:spcBef>
                <a:spcPts val="600"/>
              </a:spcBef>
              <a:spcAft>
                <a:spcPts val="600"/>
              </a:spcAft>
              <a:buFont typeface="Arial"/>
              <a:buChar char="•"/>
            </a:pPr>
            <a:r>
              <a:rPr lang="en-US" sz="2800" dirty="0" smtClean="0">
                <a:latin typeface="Times New Roman" panose="02020603050405020304" pitchFamily="18" charset="0"/>
                <a:cs typeface="Times New Roman" panose="02020603050405020304" pitchFamily="18" charset="0"/>
              </a:rPr>
              <a:t>EIC allows separation of the RTM tomographic and the reflectivity components.</a:t>
            </a:r>
          </a:p>
          <a:p>
            <a:pPr marL="571500" indent="-571500" algn="just">
              <a:lnSpc>
                <a:spcPct val="150000"/>
              </a:lnSpc>
              <a:spcBef>
                <a:spcPts val="600"/>
              </a:spcBef>
              <a:spcAft>
                <a:spcPts val="600"/>
              </a:spcAft>
              <a:buFont typeface="Arial"/>
              <a:buChar char="•"/>
            </a:pPr>
            <a:r>
              <a:rPr lang="en-US" sz="2800" dirty="0" smtClean="0">
                <a:latin typeface="Times New Roman" panose="02020603050405020304" pitchFamily="18" charset="0"/>
                <a:cs typeface="Times New Roman" panose="02020603050405020304" pitchFamily="18" charset="0"/>
              </a:rPr>
              <a:t>Anisotropic cases work fairly well. Need to address remaining artifacts.</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568608" y="6381328"/>
            <a:ext cx="504056"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15</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17378948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p:nvPr/>
        </p:nvSpPr>
        <p:spPr>
          <a:xfrm>
            <a:off x="1271464" y="969010"/>
            <a:ext cx="9721080" cy="5196294"/>
          </a:xfrm>
          <a:prstGeom prst="rect">
            <a:avLst/>
          </a:prstGeom>
          <a:noFill/>
        </p:spPr>
        <p:txBody>
          <a:bodyPr wrap="square" rtlCol="0">
            <a:spAutoFit/>
          </a:bodyPr>
          <a:lstStyle/>
          <a:p>
            <a:pPr marL="571500" indent="-571500" algn="just">
              <a:lnSpc>
                <a:spcPct val="150000"/>
              </a:lnSpc>
              <a:spcBef>
                <a:spcPts val="600"/>
              </a:spcBef>
              <a:spcAft>
                <a:spcPts val="600"/>
              </a:spcAft>
              <a:buFont typeface="Arial"/>
              <a:buChar char="•"/>
            </a:pPr>
            <a:r>
              <a:rPr lang="en-US" sz="2800" dirty="0" smtClean="0">
                <a:latin typeface="Times New Roman" panose="02020603050405020304" pitchFamily="18" charset="0"/>
                <a:cs typeface="Times New Roman" panose="02020603050405020304" pitchFamily="18" charset="0"/>
              </a:rPr>
              <a:t>Thanks to the SEP sponsors for their continuous support.</a:t>
            </a:r>
          </a:p>
          <a:p>
            <a:pPr marL="571500" indent="-571500" algn="just">
              <a:lnSpc>
                <a:spcPct val="150000"/>
              </a:lnSpc>
              <a:spcBef>
                <a:spcPts val="600"/>
              </a:spcBef>
              <a:spcAft>
                <a:spcPts val="600"/>
              </a:spcAft>
              <a:buFont typeface="Arial"/>
              <a:buChar char="•"/>
            </a:pPr>
            <a:r>
              <a:rPr lang="en-US" sz="2800" dirty="0" smtClean="0">
                <a:latin typeface="Times New Roman" panose="02020603050405020304" pitchFamily="18" charset="0"/>
                <a:cs typeface="Times New Roman" panose="02020603050405020304" pitchFamily="18" charset="0"/>
              </a:rPr>
              <a:t>Thanks to Tariq </a:t>
            </a:r>
            <a:r>
              <a:rPr lang="en-US" sz="2800" dirty="0" err="1" smtClean="0">
                <a:latin typeface="Times New Roman" panose="02020603050405020304" pitchFamily="18" charset="0"/>
                <a:cs typeface="Times New Roman" panose="02020603050405020304" pitchFamily="18" charset="0"/>
              </a:rPr>
              <a:t>Alkhalifah</a:t>
            </a:r>
            <a:r>
              <a:rPr lang="en-US" sz="2800" dirty="0" smtClean="0">
                <a:latin typeface="Times New Roman" panose="02020603050405020304" pitchFamily="18" charset="0"/>
                <a:cs typeface="Times New Roman" panose="02020603050405020304" pitchFamily="18" charset="0"/>
              </a:rPr>
              <a:t> for the </a:t>
            </a:r>
            <a:r>
              <a:rPr lang="en-US" sz="2800" dirty="0" err="1" smtClean="0">
                <a:latin typeface="Times New Roman" panose="02020603050405020304" pitchFamily="18" charset="0"/>
                <a:cs typeface="Times New Roman" panose="02020603050405020304" pitchFamily="18" charset="0"/>
              </a:rPr>
              <a:t>Marmousi</a:t>
            </a:r>
            <a:r>
              <a:rPr lang="en-US" sz="2800" dirty="0" smtClean="0">
                <a:latin typeface="Times New Roman" panose="02020603050405020304" pitchFamily="18" charset="0"/>
                <a:cs typeface="Times New Roman" panose="02020603050405020304" pitchFamily="18" charset="0"/>
              </a:rPr>
              <a:t> anisotropic model.</a:t>
            </a:r>
          </a:p>
          <a:p>
            <a:pPr marL="571500" indent="-571500" algn="just">
              <a:lnSpc>
                <a:spcPct val="150000"/>
              </a:lnSpc>
              <a:spcBef>
                <a:spcPts val="600"/>
              </a:spcBef>
              <a:spcAft>
                <a:spcPts val="600"/>
              </a:spcAft>
              <a:buFont typeface="Arial"/>
              <a:buChar char="•"/>
            </a:pPr>
            <a:r>
              <a:rPr lang="en-US" sz="2800" dirty="0" smtClean="0">
                <a:latin typeface="Times New Roman" panose="02020603050405020304" pitchFamily="18" charset="0"/>
                <a:cs typeface="Times New Roman" panose="02020603050405020304" pitchFamily="18" charset="0"/>
              </a:rPr>
              <a:t>Thanks to Hess Corporation for the VTI salt model.</a:t>
            </a:r>
          </a:p>
          <a:p>
            <a:pPr marL="571500" indent="-571500" algn="just">
              <a:lnSpc>
                <a:spcPct val="150000"/>
              </a:lnSpc>
              <a:spcBef>
                <a:spcPts val="600"/>
              </a:spcBef>
              <a:spcAft>
                <a:spcPts val="600"/>
              </a:spcAft>
              <a:buFont typeface="Arial"/>
              <a:buChar char="•"/>
            </a:pPr>
            <a:r>
              <a:rPr lang="en-US" sz="2800" dirty="0" smtClean="0">
                <a:latin typeface="Times New Roman" panose="02020603050405020304" pitchFamily="18" charset="0"/>
                <a:cs typeface="Times New Roman" panose="02020603050405020304" pitchFamily="18" charset="0"/>
              </a:rPr>
              <a:t>Thanks to </a:t>
            </a:r>
            <a:r>
              <a:rPr lang="en-US" sz="2800" dirty="0" err="1" smtClean="0">
                <a:latin typeface="Times New Roman" panose="02020603050405020304" pitchFamily="18" charset="0"/>
                <a:cs typeface="Times New Roman" panose="02020603050405020304" pitchFamily="18" charset="0"/>
              </a:rPr>
              <a:t>Yinbin</a:t>
            </a:r>
            <a:r>
              <a:rPr lang="en-US" sz="2800" dirty="0" smtClean="0">
                <a:latin typeface="Times New Roman" panose="02020603050405020304" pitchFamily="18" charset="0"/>
                <a:cs typeface="Times New Roman" panose="02020603050405020304" pitchFamily="18" charset="0"/>
              </a:rPr>
              <a:t> and </a:t>
            </a:r>
            <a:r>
              <a:rPr lang="en-US" sz="2800" dirty="0" err="1" smtClean="0">
                <a:latin typeface="Times New Roman" panose="02020603050405020304" pitchFamily="18" charset="0"/>
                <a:cs typeface="Times New Roman" panose="02020603050405020304" pitchFamily="18" charset="0"/>
              </a:rPr>
              <a:t>Huy</a:t>
            </a:r>
            <a:r>
              <a:rPr lang="en-US" sz="2800" dirty="0" smtClean="0">
                <a:latin typeface="Times New Roman" panose="02020603050405020304" pitchFamily="18" charset="0"/>
                <a:cs typeface="Times New Roman" panose="02020603050405020304" pitchFamily="18" charset="0"/>
              </a:rPr>
              <a:t>, for comments and corrections.</a:t>
            </a:r>
          </a:p>
          <a:p>
            <a:pPr marL="571500" indent="-571500" algn="just">
              <a:lnSpc>
                <a:spcPct val="150000"/>
              </a:lnSpc>
              <a:spcBef>
                <a:spcPts val="600"/>
              </a:spcBef>
              <a:spcAft>
                <a:spcPts val="600"/>
              </a:spcAft>
              <a:buFont typeface="Arial"/>
              <a:buChar char="•"/>
            </a:pPr>
            <a:r>
              <a:rPr lang="en-US" sz="2800" dirty="0" smtClean="0">
                <a:latin typeface="Times New Roman" panose="02020603050405020304" pitchFamily="18" charset="0"/>
                <a:cs typeface="Times New Roman" panose="02020603050405020304" pitchFamily="18" charset="0"/>
              </a:rPr>
              <a:t>Thanks to </a:t>
            </a:r>
            <a:r>
              <a:rPr lang="en-US" sz="2800" dirty="0" err="1" smtClean="0">
                <a:latin typeface="Times New Roman" panose="02020603050405020304" pitchFamily="18" charset="0"/>
                <a:cs typeface="Times New Roman" panose="02020603050405020304" pitchFamily="18" charset="0"/>
              </a:rPr>
              <a:t>Petroleos</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Mexicanos</a:t>
            </a:r>
            <a:r>
              <a:rPr lang="en-US" sz="2800" dirty="0" smtClean="0">
                <a:latin typeface="Times New Roman" panose="02020603050405020304" pitchFamily="18" charset="0"/>
                <a:cs typeface="Times New Roman" panose="02020603050405020304" pitchFamily="18" charset="0"/>
              </a:rPr>
              <a:t>, for the non-stop financial support.</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568608" y="6381328"/>
            <a:ext cx="504056"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16</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26686695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69526" y="1013827"/>
            <a:ext cx="9650399" cy="830997"/>
          </a:xfrm>
          <a:prstGeom prst="rect">
            <a:avLst/>
          </a:prstGeom>
          <a:noFill/>
        </p:spPr>
        <p:txBody>
          <a:bodyPr wrap="none" rtlCol="0">
            <a:spAutoFit/>
          </a:bodyPr>
          <a:lstStyle/>
          <a:p>
            <a:pPr algn="ctr"/>
            <a:r>
              <a:rPr lang="en-US" sz="4800" dirty="0" smtClean="0">
                <a:latin typeface="Times New Roman" panose="02020603050405020304" pitchFamily="18" charset="0"/>
                <a:cs typeface="Times New Roman" panose="02020603050405020304" pitchFamily="18" charset="0"/>
              </a:rPr>
              <a:t>THANKS FOR YOUR ATTENTION!</a:t>
            </a:r>
            <a:endParaRPr lang="en-US" sz="4800" dirty="0">
              <a:latin typeface="Times New Roman" panose="02020603050405020304" pitchFamily="18" charset="0"/>
              <a:cs typeface="Times New Roman" panose="02020603050405020304" pitchFamily="18" charset="0"/>
            </a:endParaRPr>
          </a:p>
        </p:txBody>
      </p:sp>
      <p:pic>
        <p:nvPicPr>
          <p:cNvPr id="5" name="Picture 4" descr="Hess2_rtm_stack_EIC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480" y="2207204"/>
            <a:ext cx="4114800" cy="3166011"/>
          </a:xfrm>
          <a:prstGeom prst="rect">
            <a:avLst/>
          </a:prstGeom>
        </p:spPr>
      </p:pic>
      <p:pic>
        <p:nvPicPr>
          <p:cNvPr id="6" name="Picture 5" descr="Hess2_rtm_stack_EIC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468" y="2207205"/>
            <a:ext cx="4114800" cy="3166011"/>
          </a:xfrm>
          <a:prstGeom prst="rect">
            <a:avLst/>
          </a:prstGeom>
        </p:spPr>
      </p:pic>
      <p:pic>
        <p:nvPicPr>
          <p:cNvPr id="7" name="Picture 6" descr="Hess2_rtm_stack_CIC.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 y="2207204"/>
            <a:ext cx="4114800" cy="3166002"/>
          </a:xfrm>
          <a:prstGeom prst="rect">
            <a:avLst/>
          </a:prstGeom>
        </p:spPr>
      </p:pic>
      <p:sp>
        <p:nvSpPr>
          <p:cNvPr id="8" name="TextBox 7"/>
          <p:cNvSpPr txBox="1"/>
          <p:nvPr/>
        </p:nvSpPr>
        <p:spPr>
          <a:xfrm>
            <a:off x="11568608" y="6381328"/>
            <a:ext cx="504056"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17</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9955450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CuadroTexto"/>
          <p:cNvSpPr txBox="1"/>
          <p:nvPr/>
        </p:nvSpPr>
        <p:spPr>
          <a:xfrm>
            <a:off x="3965218" y="1473552"/>
            <a:ext cx="4363030" cy="3831818"/>
          </a:xfrm>
          <a:prstGeom prst="rect">
            <a:avLst/>
          </a:prstGeom>
          <a:noFill/>
        </p:spPr>
        <p:txBody>
          <a:bodyPr wrap="square" rtlCol="0">
            <a:spAutoFit/>
          </a:bodyPr>
          <a:lstStyle/>
          <a:p>
            <a:pPr marL="342900" indent="-342900" algn="just">
              <a:lnSpc>
                <a:spcPct val="150000"/>
              </a:lnSpc>
              <a:spcBef>
                <a:spcPts val="600"/>
              </a:spcBef>
              <a:spcAft>
                <a:spcPts val="600"/>
              </a:spcAf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Motivation</a:t>
            </a:r>
          </a:p>
          <a:p>
            <a:pPr marL="342900" indent="-342900" algn="just">
              <a:lnSpc>
                <a:spcPct val="150000"/>
              </a:lnSpc>
              <a:spcBef>
                <a:spcPts val="600"/>
              </a:spcBef>
              <a:spcAft>
                <a:spcPts val="600"/>
              </a:spcAf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Theoretical review</a:t>
            </a:r>
          </a:p>
          <a:p>
            <a:pPr marL="342900" indent="-342900" algn="just">
              <a:lnSpc>
                <a:spcPct val="150000"/>
              </a:lnSpc>
              <a:spcBef>
                <a:spcPts val="600"/>
              </a:spcBef>
              <a:spcAft>
                <a:spcPts val="600"/>
              </a:spcAf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Synthetic examples</a:t>
            </a:r>
          </a:p>
          <a:p>
            <a:pPr marL="342900" indent="-342900" algn="just">
              <a:lnSpc>
                <a:spcPct val="150000"/>
              </a:lnSpc>
              <a:spcBef>
                <a:spcPts val="600"/>
              </a:spcBef>
              <a:spcAft>
                <a:spcPts val="600"/>
              </a:spcAf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Conclusions</a:t>
            </a:r>
          </a:p>
        </p:txBody>
      </p:sp>
      <p:sp>
        <p:nvSpPr>
          <p:cNvPr id="4"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1568608" y="6381328"/>
            <a:ext cx="360040"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2</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28604714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CuadroTexto"/>
          <p:cNvSpPr txBox="1"/>
          <p:nvPr/>
        </p:nvSpPr>
        <p:spPr>
          <a:xfrm>
            <a:off x="3965218" y="1473552"/>
            <a:ext cx="4363030" cy="3831818"/>
          </a:xfrm>
          <a:prstGeom prst="rect">
            <a:avLst/>
          </a:prstGeom>
          <a:noFill/>
        </p:spPr>
        <p:txBody>
          <a:bodyPr wrap="square" rtlCol="0">
            <a:spAutoFit/>
          </a:bodyPr>
          <a:lstStyle/>
          <a:p>
            <a:pPr marL="342900" indent="-342900" algn="just">
              <a:lnSpc>
                <a:spcPct val="150000"/>
              </a:lnSpc>
              <a:spcBef>
                <a:spcPts val="600"/>
              </a:spcBef>
              <a:spcAft>
                <a:spcPts val="600"/>
              </a:spcAf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Motivation</a:t>
            </a:r>
          </a:p>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Theoretical review</a:t>
            </a:r>
          </a:p>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Synthetic examples</a:t>
            </a:r>
          </a:p>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Conclusions</a:t>
            </a:r>
          </a:p>
        </p:txBody>
      </p:sp>
      <p:sp>
        <p:nvSpPr>
          <p:cNvPr id="4"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68608" y="6381328"/>
            <a:ext cx="360040" cy="461665"/>
          </a:xfrm>
          <a:prstGeom prst="rect">
            <a:avLst/>
          </a:prstGeom>
          <a:noFill/>
        </p:spPr>
        <p:txBody>
          <a:bodyPr wrap="square" rtlCol="0">
            <a:spAutoFit/>
          </a:bodyPr>
          <a:lstStyle/>
          <a:p>
            <a:r>
              <a:rPr lang="en-US" sz="2400" b="1" dirty="0">
                <a:solidFill>
                  <a:schemeClr val="bg1"/>
                </a:solidFill>
                <a:latin typeface="Times New Roman"/>
                <a:cs typeface="Times New Roman"/>
              </a:rPr>
              <a:t>3</a:t>
            </a:r>
          </a:p>
        </p:txBody>
      </p:sp>
    </p:spTree>
    <p:extLst>
      <p:ext uri="{BB962C8B-B14F-4D97-AF65-F5344CB8AC3E}">
        <p14:creationId xmlns:p14="http://schemas.microsoft.com/office/powerpoint/2010/main" val="29811235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p:cNvSpPr txBox="1"/>
          <p:nvPr/>
        </p:nvSpPr>
        <p:spPr>
          <a:xfrm>
            <a:off x="1487488" y="1268760"/>
            <a:ext cx="9433048" cy="584776"/>
          </a:xfrm>
          <a:prstGeom prst="rect">
            <a:avLst/>
          </a:prstGeom>
          <a:noFill/>
        </p:spPr>
        <p:txBody>
          <a:bodyPr wrap="square" rtlCol="0">
            <a:spAutoFit/>
          </a:bodyPr>
          <a:lstStyle/>
          <a:p>
            <a:pPr marL="457200" indent="-457200" algn="just">
              <a:spcBef>
                <a:spcPts val="600"/>
              </a:spcBef>
              <a:spcAft>
                <a:spcPts val="600"/>
              </a:spcAf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RTM low-wavenumber artifacts.</a:t>
            </a:r>
            <a:endParaRPr lang="en-US" sz="3200" dirty="0">
              <a:latin typeface="Times New Roman" panose="02020603050405020304" pitchFamily="18" charset="0"/>
              <a:cs typeface="Times New Roman" panose="02020603050405020304" pitchFamily="18" charset="0"/>
            </a:endParaRPr>
          </a:p>
        </p:txBody>
      </p:sp>
      <p:sp>
        <p:nvSpPr>
          <p:cNvPr id="14" name="3 CuadroTexto"/>
          <p:cNvSpPr txBox="1"/>
          <p:nvPr/>
        </p:nvSpPr>
        <p:spPr>
          <a:xfrm>
            <a:off x="1487488" y="2351782"/>
            <a:ext cx="9433048" cy="584776"/>
          </a:xfrm>
          <a:prstGeom prst="rect">
            <a:avLst/>
          </a:prstGeom>
          <a:noFill/>
        </p:spPr>
        <p:txBody>
          <a:bodyPr wrap="square" rtlCol="0">
            <a:spAutoFit/>
          </a:bodyPr>
          <a:lstStyle/>
          <a:p>
            <a:pPr marL="457200" indent="-457200" algn="just">
              <a:spcBef>
                <a:spcPts val="600"/>
              </a:spcBef>
              <a:spcAft>
                <a:spcPts val="600"/>
              </a:spcAf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Low-cut filters?</a:t>
            </a:r>
            <a:endParaRPr lang="en-US" sz="3200" dirty="0">
              <a:latin typeface="Times New Roman" panose="02020603050405020304" pitchFamily="18" charset="0"/>
              <a:cs typeface="Times New Roman" panose="02020603050405020304" pitchFamily="18" charset="0"/>
            </a:endParaRPr>
          </a:p>
        </p:txBody>
      </p:sp>
      <p:sp>
        <p:nvSpPr>
          <p:cNvPr id="18" name="3 CuadroTexto"/>
          <p:cNvSpPr txBox="1"/>
          <p:nvPr/>
        </p:nvSpPr>
        <p:spPr>
          <a:xfrm>
            <a:off x="1487488" y="3359894"/>
            <a:ext cx="9433048" cy="1077218"/>
          </a:xfrm>
          <a:prstGeom prst="rect">
            <a:avLst/>
          </a:prstGeom>
          <a:noFill/>
        </p:spPr>
        <p:txBody>
          <a:bodyPr wrap="square" rtlCol="0">
            <a:spAutoFit/>
          </a:bodyPr>
          <a:lstStyle/>
          <a:p>
            <a:pPr marL="457200" indent="-457200" algn="just">
              <a:spcBef>
                <a:spcPts val="600"/>
              </a:spcBef>
              <a:spcAft>
                <a:spcPts val="600"/>
              </a:spcAft>
              <a:buFont typeface="Arial" panose="020B0604020202020204" pitchFamily="34" charset="0"/>
              <a:buChar char="•"/>
            </a:pPr>
            <a:r>
              <a:rPr lang="en-US" sz="3200" dirty="0" err="1" smtClean="0">
                <a:latin typeface="Times New Roman" panose="02020603050405020304" pitchFamily="18" charset="0"/>
                <a:cs typeface="Times New Roman" panose="02020603050405020304" pitchFamily="18" charset="0"/>
              </a:rPr>
              <a:t>Wavefield</a:t>
            </a:r>
            <a:r>
              <a:rPr lang="en-US" sz="3200" dirty="0" smtClean="0">
                <a:latin typeface="Times New Roman" panose="02020603050405020304" pitchFamily="18" charset="0"/>
                <a:cs typeface="Times New Roman" panose="02020603050405020304" pitchFamily="18" charset="0"/>
              </a:rPr>
              <a:t> separation: Works well vertically; requires Fourier transforms.</a:t>
            </a:r>
            <a:endParaRPr lang="en-US" sz="3200" dirty="0">
              <a:latin typeface="Times New Roman" panose="02020603050405020304" pitchFamily="18" charset="0"/>
              <a:cs typeface="Times New Roman" panose="02020603050405020304" pitchFamily="18" charset="0"/>
            </a:endParaRPr>
          </a:p>
        </p:txBody>
      </p:sp>
      <p:sp>
        <p:nvSpPr>
          <p:cNvPr id="7" name="3 CuadroTexto"/>
          <p:cNvSpPr txBox="1"/>
          <p:nvPr/>
        </p:nvSpPr>
        <p:spPr>
          <a:xfrm>
            <a:off x="4998370" y="197804"/>
            <a:ext cx="220835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MOTIVATION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3 CuadroTexto"/>
          <p:cNvSpPr txBox="1"/>
          <p:nvPr/>
        </p:nvSpPr>
        <p:spPr>
          <a:xfrm>
            <a:off x="1487488" y="4880773"/>
            <a:ext cx="9433048" cy="584776"/>
          </a:xfrm>
          <a:prstGeom prst="rect">
            <a:avLst/>
          </a:prstGeom>
          <a:noFill/>
        </p:spPr>
        <p:txBody>
          <a:bodyPr wrap="square" rtlCol="0">
            <a:spAutoFit/>
          </a:bodyPr>
          <a:lstStyle/>
          <a:p>
            <a:pPr marL="457200" indent="-457200" algn="just">
              <a:spcBef>
                <a:spcPts val="600"/>
              </a:spcBef>
              <a:spcAft>
                <a:spcPts val="600"/>
              </a:spcAft>
              <a:buFont typeface="Arial" panose="020B0604020202020204" pitchFamily="34" charset="0"/>
              <a:buChar char="•"/>
            </a:pPr>
            <a:r>
              <a:rPr lang="en-US" sz="3200" dirty="0" err="1" smtClean="0">
                <a:latin typeface="Times New Roman" panose="02020603050405020304" pitchFamily="18" charset="0"/>
                <a:cs typeface="Times New Roman" panose="02020603050405020304" pitchFamily="18" charset="0"/>
              </a:rPr>
              <a:t>Poynting</a:t>
            </a:r>
            <a:r>
              <a:rPr lang="en-US" sz="3200" dirty="0" smtClean="0">
                <a:latin typeface="Times New Roman" panose="02020603050405020304" pitchFamily="18" charset="0"/>
                <a:cs typeface="Times New Roman" panose="02020603050405020304" pitchFamily="18" charset="0"/>
              </a:rPr>
              <a:t> vectors: Required weighting function.</a:t>
            </a:r>
            <a:endParaRPr lang="en-US" sz="3200" dirty="0">
              <a:latin typeface="Times New Roman" panose="02020603050405020304" pitchFamily="18" charset="0"/>
              <a:cs typeface="Times New Roman" panose="02020603050405020304" pitchFamily="18" charset="0"/>
            </a:endParaRPr>
          </a:p>
        </p:txBody>
      </p:sp>
      <p:pic>
        <p:nvPicPr>
          <p:cNvPr id="10" name="Picture 9" descr="SEG_free_rtm_stack_CI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2" y="557106"/>
            <a:ext cx="3528392" cy="2655870"/>
          </a:xfrm>
          <a:prstGeom prst="rect">
            <a:avLst/>
          </a:prstGeom>
        </p:spPr>
      </p:pic>
      <p:sp>
        <p:nvSpPr>
          <p:cNvPr id="11" name="TextBox 10"/>
          <p:cNvSpPr txBox="1"/>
          <p:nvPr/>
        </p:nvSpPr>
        <p:spPr>
          <a:xfrm>
            <a:off x="11568608" y="6381328"/>
            <a:ext cx="360040"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4</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1048554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CuadroTexto"/>
          <p:cNvSpPr txBox="1"/>
          <p:nvPr/>
        </p:nvSpPr>
        <p:spPr>
          <a:xfrm>
            <a:off x="3965218" y="1473552"/>
            <a:ext cx="4363030" cy="3831818"/>
          </a:xfrm>
          <a:prstGeom prst="rect">
            <a:avLst/>
          </a:prstGeom>
          <a:noFill/>
        </p:spPr>
        <p:txBody>
          <a:bodyPr wrap="square" rtlCol="0">
            <a:spAutoFit/>
          </a:bodyPr>
          <a:lstStyle/>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Motivation</a:t>
            </a:r>
          </a:p>
          <a:p>
            <a:pPr marL="342900" indent="-342900" algn="just">
              <a:lnSpc>
                <a:spcPct val="150000"/>
              </a:lnSpc>
              <a:spcBef>
                <a:spcPts val="600"/>
              </a:spcBef>
              <a:spcAft>
                <a:spcPts val="600"/>
              </a:spcAf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Theoretical review</a:t>
            </a:r>
          </a:p>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Synthetic examples</a:t>
            </a:r>
          </a:p>
          <a:p>
            <a:pPr marL="342900" indent="-342900" algn="just">
              <a:lnSpc>
                <a:spcPct val="150000"/>
              </a:lnSpc>
              <a:spcBef>
                <a:spcPts val="600"/>
              </a:spcBef>
              <a:spcAft>
                <a:spcPts val="600"/>
              </a:spcAft>
              <a:buFont typeface="Arial" panose="020B0604020202020204" pitchFamily="34" charset="0"/>
              <a:buChar char="•"/>
            </a:pPr>
            <a:r>
              <a:rPr lang="en-US" sz="3600" dirty="0" smtClean="0">
                <a:solidFill>
                  <a:schemeClr val="tx1">
                    <a:alpha val="50000"/>
                  </a:schemeClr>
                </a:solidFill>
                <a:latin typeface="Times New Roman" panose="02020603050405020304" pitchFamily="18" charset="0"/>
                <a:cs typeface="Times New Roman" panose="02020603050405020304" pitchFamily="18" charset="0"/>
              </a:rPr>
              <a:t>Conclusions</a:t>
            </a:r>
          </a:p>
        </p:txBody>
      </p:sp>
      <p:sp>
        <p:nvSpPr>
          <p:cNvPr id="4" name="3 CuadroTexto"/>
          <p:cNvSpPr txBox="1"/>
          <p:nvPr/>
        </p:nvSpPr>
        <p:spPr>
          <a:xfrm>
            <a:off x="5300083" y="197804"/>
            <a:ext cx="1604927"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OUTLINE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68608" y="6381328"/>
            <a:ext cx="360040" cy="461665"/>
          </a:xfrm>
          <a:prstGeom prst="rect">
            <a:avLst/>
          </a:prstGeom>
          <a:noFill/>
        </p:spPr>
        <p:txBody>
          <a:bodyPr wrap="square" rtlCol="0">
            <a:spAutoFit/>
          </a:bodyPr>
          <a:lstStyle/>
          <a:p>
            <a:r>
              <a:rPr lang="en-US" sz="2400" b="1" dirty="0">
                <a:solidFill>
                  <a:schemeClr val="bg1"/>
                </a:solidFill>
                <a:latin typeface="Times New Roman"/>
                <a:cs typeface="Times New Roman"/>
              </a:rPr>
              <a:t>5</a:t>
            </a:r>
          </a:p>
        </p:txBody>
      </p:sp>
    </p:spTree>
    <p:extLst>
      <p:ext uri="{BB962C8B-B14F-4D97-AF65-F5344CB8AC3E}">
        <p14:creationId xmlns:p14="http://schemas.microsoft.com/office/powerpoint/2010/main" val="2318636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CuadroTexto"/>
          <p:cNvSpPr txBox="1"/>
          <p:nvPr/>
        </p:nvSpPr>
        <p:spPr>
          <a:xfrm>
            <a:off x="4195629" y="197804"/>
            <a:ext cx="3813865"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THEORETICAL REVIEW</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3 CuadroTexto"/>
          <p:cNvSpPr txBox="1"/>
          <p:nvPr/>
        </p:nvSpPr>
        <p:spPr>
          <a:xfrm>
            <a:off x="479376" y="4263479"/>
            <a:ext cx="2088232" cy="461665"/>
          </a:xfrm>
          <a:prstGeom prst="rect">
            <a:avLst/>
          </a:prstGeom>
          <a:noFill/>
        </p:spPr>
        <p:txBody>
          <a:bodyPr wrap="square" rtlCol="0">
            <a:spAutoFit/>
          </a:bodyPr>
          <a:lstStyle/>
          <a:p>
            <a:pPr algn="just">
              <a:spcBef>
                <a:spcPts val="600"/>
              </a:spcBef>
              <a:spcAft>
                <a:spcPts val="600"/>
              </a:spcAft>
            </a:pPr>
            <a:r>
              <a:rPr lang="en-US" sz="2400" dirty="0" smtClean="0">
                <a:latin typeface="Times New Roman" panose="02020603050405020304" pitchFamily="18" charset="0"/>
                <a:cs typeface="Times New Roman" panose="02020603050405020304" pitchFamily="18" charset="0"/>
              </a:rPr>
              <a:t>Isotropic EIC:</a:t>
            </a:r>
            <a:endParaRPr lang="en-US" sz="2400" dirty="0">
              <a:latin typeface="Times New Roman" panose="02020603050405020304" pitchFamily="18" charset="0"/>
              <a:cs typeface="Times New Roman" panose="02020603050405020304" pitchFamily="18" charset="0"/>
            </a:endParaRPr>
          </a:p>
        </p:txBody>
      </p:sp>
      <p:pic>
        <p:nvPicPr>
          <p:cNvPr id="63" name="Picture 62" descr="Acoustic_Wave_Eq.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824" y="836712"/>
            <a:ext cx="3024336" cy="1008113"/>
          </a:xfrm>
          <a:prstGeom prst="rect">
            <a:avLst/>
          </a:prstGeom>
        </p:spPr>
      </p:pic>
      <p:sp>
        <p:nvSpPr>
          <p:cNvPr id="64" name="3 CuadroTexto"/>
          <p:cNvSpPr txBox="1"/>
          <p:nvPr/>
        </p:nvSpPr>
        <p:spPr>
          <a:xfrm>
            <a:off x="479376" y="1844824"/>
            <a:ext cx="7560840" cy="461665"/>
          </a:xfrm>
          <a:prstGeom prst="rect">
            <a:avLst/>
          </a:prstGeom>
          <a:noFill/>
        </p:spPr>
        <p:txBody>
          <a:bodyPr wrap="square" rtlCol="0">
            <a:spAutoFit/>
          </a:bodyPr>
          <a:lstStyle/>
          <a:p>
            <a:pPr algn="just">
              <a:spcBef>
                <a:spcPts val="600"/>
              </a:spcBef>
              <a:spcAft>
                <a:spcPts val="600"/>
              </a:spcAft>
            </a:pPr>
            <a:r>
              <a:rPr lang="en-US" sz="2400" dirty="0" smtClean="0">
                <a:latin typeface="Times New Roman" panose="02020603050405020304" pitchFamily="18" charset="0"/>
                <a:cs typeface="Times New Roman" panose="02020603050405020304" pitchFamily="18" charset="0"/>
              </a:rPr>
              <a:t>Energy of the solution (Rocha, 2016):</a:t>
            </a:r>
            <a:endParaRPr lang="en-US" sz="2400" dirty="0">
              <a:latin typeface="Times New Roman" panose="02020603050405020304" pitchFamily="18" charset="0"/>
              <a:cs typeface="Times New Roman" panose="02020603050405020304" pitchFamily="18" charset="0"/>
            </a:endParaRPr>
          </a:p>
        </p:txBody>
      </p:sp>
      <p:sp>
        <p:nvSpPr>
          <p:cNvPr id="74" name="3 CuadroTexto"/>
          <p:cNvSpPr txBox="1"/>
          <p:nvPr/>
        </p:nvSpPr>
        <p:spPr>
          <a:xfrm>
            <a:off x="479376" y="980728"/>
            <a:ext cx="3384376" cy="461665"/>
          </a:xfrm>
          <a:prstGeom prst="rect">
            <a:avLst/>
          </a:prstGeom>
          <a:noFill/>
        </p:spPr>
        <p:txBody>
          <a:bodyPr wrap="square" rtlCol="0">
            <a:spAutoFit/>
          </a:bodyPr>
          <a:lstStyle/>
          <a:p>
            <a:pPr algn="just">
              <a:spcBef>
                <a:spcPts val="600"/>
              </a:spcBef>
              <a:spcAft>
                <a:spcPts val="600"/>
              </a:spcAft>
            </a:pPr>
            <a:r>
              <a:rPr lang="en-US" sz="2400" dirty="0" smtClean="0">
                <a:latin typeface="Times New Roman" panose="02020603050405020304" pitchFamily="18" charset="0"/>
                <a:cs typeface="Times New Roman" panose="02020603050405020304" pitchFamily="18" charset="0"/>
              </a:rPr>
              <a:t>Acoustic wave equation:</a:t>
            </a:r>
            <a:endParaRPr lang="en-US" sz="2400"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4079776" y="3314601"/>
            <a:ext cx="4392488" cy="648072"/>
            <a:chOff x="4799856" y="3501008"/>
            <a:chExt cx="4392488" cy="648072"/>
          </a:xfrm>
        </p:grpSpPr>
        <p:sp>
          <p:nvSpPr>
            <p:cNvPr id="9" name="3 CuadroTexto"/>
            <p:cNvSpPr txBox="1"/>
            <p:nvPr/>
          </p:nvSpPr>
          <p:spPr>
            <a:xfrm>
              <a:off x="4799856" y="3687415"/>
              <a:ext cx="2016224" cy="461665"/>
            </a:xfrm>
            <a:prstGeom prst="rect">
              <a:avLst/>
            </a:prstGeom>
            <a:noFill/>
          </p:spPr>
          <p:txBody>
            <a:bodyPr wrap="square" rtlCol="0">
              <a:spAutoFit/>
            </a:bodyPr>
            <a:lstStyle/>
            <a:p>
              <a:pPr algn="just">
                <a:spcBef>
                  <a:spcPts val="600"/>
                </a:spcBef>
                <a:spcAft>
                  <a:spcPts val="600"/>
                </a:spcAft>
              </a:pPr>
              <a:r>
                <a:rPr lang="en-US" sz="2400" dirty="0" smtClean="0">
                  <a:latin typeface="Times New Roman" panose="02020603050405020304" pitchFamily="18" charset="0"/>
                  <a:cs typeface="Times New Roman" panose="02020603050405020304" pitchFamily="18" charset="0"/>
                </a:rPr>
                <a:t>Kinetic energy</a:t>
              </a:r>
              <a:endParaRPr lang="en-US" sz="2400" dirty="0">
                <a:latin typeface="Times New Roman" panose="02020603050405020304" pitchFamily="18" charset="0"/>
                <a:cs typeface="Times New Roman" panose="02020603050405020304" pitchFamily="18" charset="0"/>
              </a:endParaRPr>
            </a:p>
          </p:txBody>
        </p:sp>
        <p:sp>
          <p:nvSpPr>
            <p:cNvPr id="10" name="3 CuadroTexto"/>
            <p:cNvSpPr txBox="1"/>
            <p:nvPr/>
          </p:nvSpPr>
          <p:spPr>
            <a:xfrm>
              <a:off x="6888088" y="3687415"/>
              <a:ext cx="2304256" cy="461665"/>
            </a:xfrm>
            <a:prstGeom prst="rect">
              <a:avLst/>
            </a:prstGeom>
            <a:noFill/>
          </p:spPr>
          <p:txBody>
            <a:bodyPr wrap="square" rtlCol="0">
              <a:spAutoFit/>
            </a:bodyPr>
            <a:lstStyle/>
            <a:p>
              <a:pPr algn="just">
                <a:spcBef>
                  <a:spcPts val="600"/>
                </a:spcBef>
                <a:spcAft>
                  <a:spcPts val="600"/>
                </a:spcAft>
              </a:pPr>
              <a:r>
                <a:rPr lang="en-US" sz="2400" dirty="0" smtClean="0">
                  <a:latin typeface="Times New Roman" panose="02020603050405020304" pitchFamily="18" charset="0"/>
                  <a:cs typeface="Times New Roman" panose="02020603050405020304" pitchFamily="18" charset="0"/>
                </a:rPr>
                <a:t>Potential energy</a:t>
              </a:r>
              <a:endParaRPr lang="en-US" sz="2400" dirty="0">
                <a:latin typeface="Times New Roman" panose="02020603050405020304" pitchFamily="18" charset="0"/>
                <a:cs typeface="Times New Roman" panose="02020603050405020304" pitchFamily="18" charset="0"/>
              </a:endParaRPr>
            </a:p>
          </p:txBody>
        </p:sp>
        <p:sp>
          <p:nvSpPr>
            <p:cNvPr id="2" name="Left Brace 1"/>
            <p:cNvSpPr/>
            <p:nvPr/>
          </p:nvSpPr>
          <p:spPr>
            <a:xfrm rot="16200000">
              <a:off x="7608168" y="3212976"/>
              <a:ext cx="288032" cy="86409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Left Brace 11"/>
            <p:cNvSpPr/>
            <p:nvPr/>
          </p:nvSpPr>
          <p:spPr>
            <a:xfrm rot="16200000">
              <a:off x="5627950" y="2744923"/>
              <a:ext cx="360037" cy="187221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pic>
        <p:nvPicPr>
          <p:cNvPr id="11" name="Picture 10" descr="Energy_Acoustic_WE.pdf"/>
          <p:cNvPicPr>
            <a:picLocks noChangeAspect="1"/>
          </p:cNvPicPr>
          <p:nvPr/>
        </p:nvPicPr>
        <p:blipFill rotWithShape="1">
          <a:blip r:embed="rId4">
            <a:extLst>
              <a:ext uri="{28A0092B-C50C-407E-A947-70E740481C1C}">
                <a14:useLocalDpi xmlns:a14="http://schemas.microsoft.com/office/drawing/2010/main" val="0"/>
              </a:ext>
            </a:extLst>
          </a:blip>
          <a:srcRect r="27764"/>
          <a:stretch/>
        </p:blipFill>
        <p:spPr>
          <a:xfrm>
            <a:off x="2207568" y="2306613"/>
            <a:ext cx="6089765" cy="1007988"/>
          </a:xfrm>
          <a:prstGeom prst="rect">
            <a:avLst/>
          </a:prstGeom>
        </p:spPr>
      </p:pic>
      <p:pic>
        <p:nvPicPr>
          <p:cNvPr id="21" name="Picture 20" descr="Energy_Acoustic_WE.pdf"/>
          <p:cNvPicPr>
            <a:picLocks noChangeAspect="1"/>
          </p:cNvPicPr>
          <p:nvPr/>
        </p:nvPicPr>
        <p:blipFill rotWithShape="1">
          <a:blip r:embed="rId4">
            <a:extLst>
              <a:ext uri="{28A0092B-C50C-407E-A947-70E740481C1C}">
                <a14:useLocalDpi xmlns:a14="http://schemas.microsoft.com/office/drawing/2010/main" val="0"/>
              </a:ext>
            </a:extLst>
          </a:blip>
          <a:srcRect l="71432"/>
          <a:stretch/>
        </p:blipFill>
        <p:spPr>
          <a:xfrm>
            <a:off x="8256240" y="2306489"/>
            <a:ext cx="2408413" cy="1007988"/>
          </a:xfrm>
          <a:prstGeom prst="rect">
            <a:avLst/>
          </a:prstGeom>
        </p:spPr>
      </p:pic>
      <p:pic>
        <p:nvPicPr>
          <p:cNvPr id="15" name="Picture 14" descr="EIC_acoustic.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0565" y="5192410"/>
            <a:ext cx="7399891" cy="972894"/>
          </a:xfrm>
          <a:prstGeom prst="rect">
            <a:avLst/>
          </a:prstGeom>
        </p:spPr>
      </p:pic>
      <p:pic>
        <p:nvPicPr>
          <p:cNvPr id="16" name="Picture 15" descr="EIC_acoustic_dot_prod.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3632" y="4077072"/>
            <a:ext cx="8787158" cy="973075"/>
          </a:xfrm>
          <a:prstGeom prst="rect">
            <a:avLst/>
          </a:prstGeom>
        </p:spPr>
      </p:pic>
      <p:sp>
        <p:nvSpPr>
          <p:cNvPr id="25" name="TextBox 24"/>
          <p:cNvSpPr txBox="1"/>
          <p:nvPr/>
        </p:nvSpPr>
        <p:spPr>
          <a:xfrm>
            <a:off x="11568608" y="6381328"/>
            <a:ext cx="360040"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6</a:t>
            </a:r>
            <a:endParaRPr lang="en-US" sz="2400" b="1" dirty="0">
              <a:solidFill>
                <a:schemeClr val="bg1"/>
              </a:solidFill>
              <a:latin typeface="Times New Roman"/>
              <a:cs typeface="Times New Roman"/>
            </a:endParaRPr>
          </a:p>
        </p:txBody>
      </p:sp>
      <p:pic>
        <p:nvPicPr>
          <p:cNvPr id="20" name="Picture 19" descr="Millennium Falcon.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6360" y="620688"/>
            <a:ext cx="2855640" cy="2206631"/>
          </a:xfrm>
          <a:prstGeom prst="rect">
            <a:avLst/>
          </a:prstGeom>
        </p:spPr>
      </p:pic>
    </p:spTree>
    <p:extLst>
      <p:ext uri="{BB962C8B-B14F-4D97-AF65-F5344CB8AC3E}">
        <p14:creationId xmlns:p14="http://schemas.microsoft.com/office/powerpoint/2010/main" val="2382430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0"/>
                                        </p:tgtEl>
                                        <p:attrNameLst>
                                          <p:attrName>ppt_x</p:attrName>
                                        </p:attrNameLst>
                                      </p:cBhvr>
                                      <p:tavLst>
                                        <p:tav tm="0">
                                          <p:val>
                                            <p:strVal val="ppt_x"/>
                                          </p:val>
                                        </p:tav>
                                        <p:tav tm="100000">
                                          <p:val>
                                            <p:strVal val="ppt_x"/>
                                          </p:val>
                                        </p:tav>
                                      </p:tavLst>
                                    </p:anim>
                                    <p:anim calcmode="lin" valueType="num">
                                      <p:cBhvr additive="base">
                                        <p:cTn id="35" dur="500"/>
                                        <p:tgtEl>
                                          <p:spTgt spid="20"/>
                                        </p:tgtEl>
                                        <p:attrNameLst>
                                          <p:attrName>ppt_y</p:attrName>
                                        </p:attrNameLst>
                                      </p:cBhvr>
                                      <p:tavLst>
                                        <p:tav tm="0">
                                          <p:val>
                                            <p:strVal val="ppt_y"/>
                                          </p:val>
                                        </p:tav>
                                        <p:tav tm="100000">
                                          <p:val>
                                            <p:strVal val="1+ppt_h/2"/>
                                          </p:val>
                                        </p:tav>
                                      </p:tavLst>
                                    </p:anim>
                                    <p:set>
                                      <p:cBhvr>
                                        <p:cTn id="36" dur="1" fill="hold">
                                          <p:stCondLst>
                                            <p:cond delay="4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9120336" y="5877272"/>
            <a:ext cx="2850587" cy="369332"/>
          </a:xfrm>
          <a:prstGeom prst="rect">
            <a:avLst/>
          </a:prstGeom>
          <a:noFill/>
        </p:spPr>
        <p:txBody>
          <a:bodyPr wrap="square" rtlCol="0">
            <a:spAutoFit/>
          </a:bodyPr>
          <a:lstStyle/>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Figures after Rocha (2016)</a:t>
            </a:r>
            <a:endParaRPr lang="en-US" dirty="0">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4577264" y="1844824"/>
            <a:ext cx="3318936" cy="3149603"/>
            <a:chOff x="4367808" y="1844824"/>
            <a:chExt cx="3318936" cy="3149603"/>
          </a:xfrm>
        </p:grpSpPr>
        <p:pic>
          <p:nvPicPr>
            <p:cNvPr id="22" name="Picture 21" descr="Cartoon_EIC_Rocha_thesis.pdf"/>
            <p:cNvPicPr>
              <a:picLocks noChangeAspect="1"/>
            </p:cNvPicPr>
            <p:nvPr/>
          </p:nvPicPr>
          <p:blipFill rotWithShape="1">
            <a:blip r:embed="rId3">
              <a:extLst>
                <a:ext uri="{28A0092B-C50C-407E-A947-70E740481C1C}">
                  <a14:useLocalDpi xmlns:a14="http://schemas.microsoft.com/office/drawing/2010/main" val="0"/>
                </a:ext>
              </a:extLst>
            </a:blip>
            <a:srcRect l="17786" t="53847" r="53208" b="10532"/>
            <a:stretch/>
          </p:blipFill>
          <p:spPr>
            <a:xfrm>
              <a:off x="4367808" y="1844824"/>
              <a:ext cx="3318936" cy="3149603"/>
            </a:xfrm>
            <a:prstGeom prst="rect">
              <a:avLst/>
            </a:prstGeom>
            <a:ln>
              <a:solidFill>
                <a:schemeClr val="tx1"/>
              </a:solidFill>
            </a:ln>
          </p:spPr>
        </p:pic>
        <p:sp>
          <p:nvSpPr>
            <p:cNvPr id="13" name="3 CuadroTexto"/>
            <p:cNvSpPr txBox="1"/>
            <p:nvPr/>
          </p:nvSpPr>
          <p:spPr>
            <a:xfrm>
              <a:off x="4367808" y="4581128"/>
              <a:ext cx="936104" cy="400110"/>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2</a:t>
              </a:r>
              <a:r>
                <a:rPr lang="el-GR" sz="2000" dirty="0" smtClean="0">
                  <a:latin typeface="Times New Roman" panose="02020603050405020304" pitchFamily="18" charset="0"/>
                  <a:cs typeface="Times New Roman" panose="02020603050405020304" pitchFamily="18" charset="0"/>
                </a:rPr>
                <a:t>θ</a:t>
              </a:r>
              <a:r>
                <a:rPr lang="en-US" sz="2000" baseline="-25000" dirty="0" smtClean="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pic>
        <p:nvPicPr>
          <p:cNvPr id="20" name="Picture 19" descr="Cartoon_EIC_Rocha_thesis.pdf"/>
          <p:cNvPicPr>
            <a:picLocks noChangeAspect="1"/>
          </p:cNvPicPr>
          <p:nvPr/>
        </p:nvPicPr>
        <p:blipFill rotWithShape="1">
          <a:blip r:embed="rId3">
            <a:extLst>
              <a:ext uri="{28A0092B-C50C-407E-A947-70E740481C1C}">
                <a14:useLocalDpi xmlns:a14="http://schemas.microsoft.com/office/drawing/2010/main" val="0"/>
              </a:ext>
            </a:extLst>
          </a:blip>
          <a:srcRect l="17934" t="13630" r="53060" b="50749"/>
          <a:stretch/>
        </p:blipFill>
        <p:spPr>
          <a:xfrm>
            <a:off x="760840" y="188640"/>
            <a:ext cx="3318936" cy="3149603"/>
          </a:xfrm>
          <a:prstGeom prst="rect">
            <a:avLst/>
          </a:prstGeom>
          <a:ln>
            <a:solidFill>
              <a:schemeClr val="tx1"/>
            </a:solidFill>
          </a:ln>
        </p:spPr>
      </p:pic>
      <p:pic>
        <p:nvPicPr>
          <p:cNvPr id="21" name="Picture 20" descr="Cartoon_EIC_Rocha_thesis.pdf"/>
          <p:cNvPicPr>
            <a:picLocks noChangeAspect="1"/>
          </p:cNvPicPr>
          <p:nvPr/>
        </p:nvPicPr>
        <p:blipFill rotWithShape="1">
          <a:blip r:embed="rId3">
            <a:extLst>
              <a:ext uri="{28A0092B-C50C-407E-A947-70E740481C1C}">
                <a14:useLocalDpi xmlns:a14="http://schemas.microsoft.com/office/drawing/2010/main" val="0"/>
              </a:ext>
            </a:extLst>
          </a:blip>
          <a:srcRect l="51824" t="13630" r="19170" b="50749"/>
          <a:stretch/>
        </p:blipFill>
        <p:spPr>
          <a:xfrm>
            <a:off x="760840" y="3501008"/>
            <a:ext cx="3318936" cy="3149603"/>
          </a:xfrm>
          <a:prstGeom prst="rect">
            <a:avLst/>
          </a:prstGeom>
          <a:ln>
            <a:solidFill>
              <a:schemeClr val="tx1"/>
            </a:solidFill>
          </a:ln>
        </p:spPr>
      </p:pic>
      <p:grpSp>
        <p:nvGrpSpPr>
          <p:cNvPr id="25" name="Group 24"/>
          <p:cNvGrpSpPr/>
          <p:nvPr/>
        </p:nvGrpSpPr>
        <p:grpSpPr>
          <a:xfrm>
            <a:off x="8544272" y="1844824"/>
            <a:ext cx="3318936" cy="3149603"/>
            <a:chOff x="8256240" y="1844824"/>
            <a:chExt cx="3318936" cy="3149603"/>
          </a:xfrm>
        </p:grpSpPr>
        <p:pic>
          <p:nvPicPr>
            <p:cNvPr id="23" name="Picture 22" descr="Cartoon_EIC_Rocha_thesis.pdf"/>
            <p:cNvPicPr>
              <a:picLocks noChangeAspect="1"/>
            </p:cNvPicPr>
            <p:nvPr/>
          </p:nvPicPr>
          <p:blipFill rotWithShape="1">
            <a:blip r:embed="rId3">
              <a:extLst>
                <a:ext uri="{28A0092B-C50C-407E-A947-70E740481C1C}">
                  <a14:useLocalDpi xmlns:a14="http://schemas.microsoft.com/office/drawing/2010/main" val="0"/>
                </a:ext>
              </a:extLst>
            </a:blip>
            <a:srcRect l="51527" t="53655" r="19467" b="10724"/>
            <a:stretch/>
          </p:blipFill>
          <p:spPr>
            <a:xfrm>
              <a:off x="8256240" y="1844824"/>
              <a:ext cx="3318936" cy="3149603"/>
            </a:xfrm>
            <a:prstGeom prst="rect">
              <a:avLst/>
            </a:prstGeom>
            <a:ln>
              <a:solidFill>
                <a:schemeClr val="tx1"/>
              </a:solidFill>
            </a:ln>
          </p:spPr>
        </p:pic>
        <p:sp>
          <p:nvSpPr>
            <p:cNvPr id="12" name="3 CuadroTexto"/>
            <p:cNvSpPr txBox="1"/>
            <p:nvPr/>
          </p:nvSpPr>
          <p:spPr>
            <a:xfrm>
              <a:off x="8256240" y="4581128"/>
              <a:ext cx="1230704" cy="400110"/>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2</a:t>
              </a:r>
              <a:r>
                <a:rPr lang="el-GR" sz="2000" dirty="0" smtClean="0">
                  <a:latin typeface="Times New Roman" panose="02020603050405020304" pitchFamily="18" charset="0"/>
                  <a:cs typeface="Times New Roman" panose="02020603050405020304" pitchFamily="18" charset="0"/>
                </a:rPr>
                <a:t>θ</a:t>
              </a:r>
              <a:r>
                <a:rPr lang="en-US" sz="2000" baseline="-25000" dirty="0"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=180°</a:t>
              </a:r>
              <a:endParaRPr lang="en-US" sz="2000" dirty="0">
                <a:latin typeface="Times New Roman" panose="02020603050405020304" pitchFamily="18" charset="0"/>
                <a:cs typeface="Times New Roman" panose="02020603050405020304" pitchFamily="18" charset="0"/>
              </a:endParaRPr>
            </a:p>
          </p:txBody>
        </p:sp>
      </p:grpSp>
      <p:sp>
        <p:nvSpPr>
          <p:cNvPr id="26" name="3 CuadroTexto"/>
          <p:cNvSpPr txBox="1"/>
          <p:nvPr/>
        </p:nvSpPr>
        <p:spPr>
          <a:xfrm>
            <a:off x="695400" y="188640"/>
            <a:ext cx="1152128" cy="461665"/>
          </a:xfrm>
          <a:prstGeom prst="rect">
            <a:avLst/>
          </a:prstGeom>
          <a:noFill/>
        </p:spPr>
        <p:txBody>
          <a:bodyPr wrap="square" rtlCol="0">
            <a:spAutoFit/>
          </a:bodyPr>
          <a:lstStyle/>
          <a:p>
            <a:pPr algn="just"/>
            <a:r>
              <a:rPr lang="en-US" sz="2400" dirty="0" smtClean="0">
                <a:latin typeface="ＭＳ ゴシック"/>
                <a:ea typeface="ＭＳ ゴシック"/>
                <a:cs typeface="ＭＳ ゴシック"/>
              </a:rPr>
              <a:t>☐</a:t>
            </a:r>
            <a:r>
              <a:rPr lang="en-US" sz="2400" i="1"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x</a:t>
            </a:r>
            <a:r>
              <a:rPr lang="en-US" sz="2400" dirty="0" err="1"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7" name="3 CuadroTexto"/>
          <p:cNvSpPr txBox="1"/>
          <p:nvPr/>
        </p:nvSpPr>
        <p:spPr>
          <a:xfrm>
            <a:off x="695400" y="3512621"/>
            <a:ext cx="1224136" cy="461665"/>
          </a:xfrm>
          <a:prstGeom prst="rect">
            <a:avLst/>
          </a:prstGeom>
          <a:noFill/>
        </p:spPr>
        <p:txBody>
          <a:bodyPr wrap="square" rtlCol="0">
            <a:spAutoFit/>
          </a:bodyPr>
          <a:lstStyle/>
          <a:p>
            <a:pPr algn="just"/>
            <a:r>
              <a:rPr lang="en-US" sz="2400" dirty="0">
                <a:latin typeface="ＭＳ ゴシック"/>
                <a:ea typeface="ＭＳ ゴシック"/>
                <a:cs typeface="ＭＳ ゴシック"/>
              </a:rPr>
              <a:t>☐</a:t>
            </a:r>
            <a:r>
              <a:rPr lang="en-US" sz="2400" i="1" dirty="0"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x</a:t>
            </a:r>
            <a:r>
              <a:rPr lang="en-US" sz="2400" dirty="0" err="1"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8" name="3 CuadroTexto"/>
          <p:cNvSpPr txBox="1"/>
          <p:nvPr/>
        </p:nvSpPr>
        <p:spPr>
          <a:xfrm>
            <a:off x="4195629" y="197804"/>
            <a:ext cx="3813865"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THEORETICAL REVIEW</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9" name="Picture 28" descr="EIC_acoustic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824" y="1052736"/>
            <a:ext cx="3513118" cy="504056"/>
          </a:xfrm>
          <a:prstGeom prst="rect">
            <a:avLst/>
          </a:prstGeom>
        </p:spPr>
      </p:pic>
      <p:pic>
        <p:nvPicPr>
          <p:cNvPr id="30" name="Picture 29" descr="EIC_acoustic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0840" y="1052736"/>
            <a:ext cx="3513118" cy="504056"/>
          </a:xfrm>
          <a:prstGeom prst="rect">
            <a:avLst/>
          </a:prstGeom>
        </p:spPr>
      </p:pic>
      <p:sp>
        <p:nvSpPr>
          <p:cNvPr id="31" name="TextBox 30"/>
          <p:cNvSpPr txBox="1"/>
          <p:nvPr/>
        </p:nvSpPr>
        <p:spPr>
          <a:xfrm>
            <a:off x="11568608" y="6381328"/>
            <a:ext cx="360040" cy="461665"/>
          </a:xfrm>
          <a:prstGeom prst="rect">
            <a:avLst/>
          </a:prstGeom>
          <a:noFill/>
        </p:spPr>
        <p:txBody>
          <a:bodyPr wrap="square" rtlCol="0">
            <a:spAutoFit/>
          </a:bodyPr>
          <a:lstStyle/>
          <a:p>
            <a:r>
              <a:rPr lang="en-US" sz="2400" b="1" dirty="0">
                <a:solidFill>
                  <a:schemeClr val="bg1"/>
                </a:solidFill>
                <a:latin typeface="Times New Roman"/>
                <a:cs typeface="Times New Roman"/>
              </a:rPr>
              <a:t>7</a:t>
            </a:r>
          </a:p>
        </p:txBody>
      </p:sp>
    </p:spTree>
    <p:extLst>
      <p:ext uri="{BB962C8B-B14F-4D97-AF65-F5344CB8AC3E}">
        <p14:creationId xmlns:p14="http://schemas.microsoft.com/office/powerpoint/2010/main" val="36710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3 CuadroTexto"/>
          <p:cNvSpPr txBox="1"/>
          <p:nvPr/>
        </p:nvSpPr>
        <p:spPr>
          <a:xfrm>
            <a:off x="4195629" y="197804"/>
            <a:ext cx="3813865"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THEORETICAL REVIEW</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13" name="Picture 12" descr="SEG_free_rtm_stack_EIC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3284984"/>
            <a:ext cx="4687559" cy="3528392"/>
          </a:xfrm>
          <a:prstGeom prst="rect">
            <a:avLst/>
          </a:prstGeom>
        </p:spPr>
      </p:pic>
      <p:pic>
        <p:nvPicPr>
          <p:cNvPr id="14" name="Picture 13" descr="SEG_free_rtm_stack_EIC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072" y="3284984"/>
            <a:ext cx="4687559" cy="3528392"/>
          </a:xfrm>
          <a:prstGeom prst="rect">
            <a:avLst/>
          </a:prstGeom>
        </p:spPr>
      </p:pic>
      <p:sp>
        <p:nvSpPr>
          <p:cNvPr id="23" name="3 CuadroTexto"/>
          <p:cNvSpPr txBox="1"/>
          <p:nvPr/>
        </p:nvSpPr>
        <p:spPr>
          <a:xfrm>
            <a:off x="9264353" y="-33865"/>
            <a:ext cx="1440159" cy="276999"/>
          </a:xfrm>
          <a:prstGeom prst="rect">
            <a:avLst/>
          </a:prstGeom>
          <a:noFill/>
        </p:spPr>
        <p:txBody>
          <a:bodyPr wrap="square" rtlCol="0">
            <a:spAutoFit/>
          </a:bodyPr>
          <a:lstStyle/>
          <a:p>
            <a:pPr algn="just">
              <a:spcBef>
                <a:spcPts val="600"/>
              </a:spcBef>
              <a:spcAft>
                <a:spcPts val="600"/>
              </a:spcAft>
            </a:pPr>
            <a:r>
              <a:rPr lang="en-US" sz="1200" dirty="0" smtClean="0">
                <a:latin typeface="Times New Roman" panose="02020603050405020304" pitchFamily="18" charset="0"/>
                <a:cs typeface="Times New Roman" panose="02020603050405020304" pitchFamily="18" charset="0"/>
              </a:rPr>
              <a:t>After Rocha (2016)</a:t>
            </a:r>
            <a:endParaRPr lang="en-US" sz="1200" dirty="0">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1847528" y="63373"/>
            <a:ext cx="3318936" cy="3149603"/>
            <a:chOff x="4367808" y="1844824"/>
            <a:chExt cx="3318936" cy="3149603"/>
          </a:xfrm>
        </p:grpSpPr>
        <p:pic>
          <p:nvPicPr>
            <p:cNvPr id="34" name="Picture 33" descr="Cartoon_EIC_Rocha_thesis.pdf"/>
            <p:cNvPicPr>
              <a:picLocks noChangeAspect="1"/>
            </p:cNvPicPr>
            <p:nvPr/>
          </p:nvPicPr>
          <p:blipFill rotWithShape="1">
            <a:blip r:embed="rId5">
              <a:extLst>
                <a:ext uri="{28A0092B-C50C-407E-A947-70E740481C1C}">
                  <a14:useLocalDpi xmlns:a14="http://schemas.microsoft.com/office/drawing/2010/main" val="0"/>
                </a:ext>
              </a:extLst>
            </a:blip>
            <a:srcRect l="17786" t="53847" r="53208" b="10532"/>
            <a:stretch/>
          </p:blipFill>
          <p:spPr>
            <a:xfrm>
              <a:off x="4367808" y="1844824"/>
              <a:ext cx="3318936" cy="3149603"/>
            </a:xfrm>
            <a:prstGeom prst="rect">
              <a:avLst/>
            </a:prstGeom>
            <a:ln>
              <a:solidFill>
                <a:schemeClr val="tx1"/>
              </a:solidFill>
            </a:ln>
          </p:spPr>
        </p:pic>
        <p:sp>
          <p:nvSpPr>
            <p:cNvPr id="35" name="3 CuadroTexto"/>
            <p:cNvSpPr txBox="1"/>
            <p:nvPr/>
          </p:nvSpPr>
          <p:spPr>
            <a:xfrm>
              <a:off x="4367808" y="4581128"/>
              <a:ext cx="936104" cy="400110"/>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2</a:t>
              </a:r>
              <a:r>
                <a:rPr lang="el-GR" sz="2000" dirty="0" smtClean="0">
                  <a:latin typeface="Times New Roman" panose="02020603050405020304" pitchFamily="18" charset="0"/>
                  <a:cs typeface="Times New Roman" panose="02020603050405020304" pitchFamily="18" charset="0"/>
                </a:rPr>
                <a:t>θ</a:t>
              </a:r>
              <a:r>
                <a:rPr lang="en-US" sz="2000" baseline="-25000" dirty="0" smtClean="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grpSp>
        <p:nvGrpSpPr>
          <p:cNvPr id="36" name="Group 35"/>
          <p:cNvGrpSpPr/>
          <p:nvPr/>
        </p:nvGrpSpPr>
        <p:grpSpPr>
          <a:xfrm>
            <a:off x="7608168" y="44624"/>
            <a:ext cx="3318936" cy="3149603"/>
            <a:chOff x="8256240" y="1844824"/>
            <a:chExt cx="3318936" cy="3149603"/>
          </a:xfrm>
        </p:grpSpPr>
        <p:pic>
          <p:nvPicPr>
            <p:cNvPr id="37" name="Picture 36" descr="Cartoon_EIC_Rocha_thesis.pdf"/>
            <p:cNvPicPr>
              <a:picLocks noChangeAspect="1"/>
            </p:cNvPicPr>
            <p:nvPr/>
          </p:nvPicPr>
          <p:blipFill rotWithShape="1">
            <a:blip r:embed="rId5">
              <a:extLst>
                <a:ext uri="{28A0092B-C50C-407E-A947-70E740481C1C}">
                  <a14:useLocalDpi xmlns:a14="http://schemas.microsoft.com/office/drawing/2010/main" val="0"/>
                </a:ext>
              </a:extLst>
            </a:blip>
            <a:srcRect l="51527" t="53655" r="19467" b="10724"/>
            <a:stretch/>
          </p:blipFill>
          <p:spPr>
            <a:xfrm>
              <a:off x="8256240" y="1844824"/>
              <a:ext cx="3318936" cy="3149603"/>
            </a:xfrm>
            <a:prstGeom prst="rect">
              <a:avLst/>
            </a:prstGeom>
            <a:ln>
              <a:solidFill>
                <a:schemeClr val="tx1"/>
              </a:solidFill>
            </a:ln>
          </p:spPr>
        </p:pic>
        <p:sp>
          <p:nvSpPr>
            <p:cNvPr id="38" name="3 CuadroTexto"/>
            <p:cNvSpPr txBox="1"/>
            <p:nvPr/>
          </p:nvSpPr>
          <p:spPr>
            <a:xfrm>
              <a:off x="8256240" y="4581128"/>
              <a:ext cx="1230704" cy="400110"/>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2</a:t>
              </a:r>
              <a:r>
                <a:rPr lang="el-GR" sz="2000" dirty="0" smtClean="0">
                  <a:latin typeface="Times New Roman" panose="02020603050405020304" pitchFamily="18" charset="0"/>
                  <a:cs typeface="Times New Roman" panose="02020603050405020304" pitchFamily="18" charset="0"/>
                </a:rPr>
                <a:t>θ</a:t>
              </a:r>
              <a:r>
                <a:rPr lang="en-US" sz="2000" baseline="-25000" dirty="0"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=180°</a:t>
              </a:r>
              <a:endParaRPr lang="en-US" sz="2000" dirty="0">
                <a:latin typeface="Times New Roman" panose="02020603050405020304" pitchFamily="18" charset="0"/>
                <a:cs typeface="Times New Roman" panose="02020603050405020304" pitchFamily="18" charset="0"/>
              </a:endParaRPr>
            </a:p>
          </p:txBody>
        </p:sp>
      </p:grpSp>
      <p:sp>
        <p:nvSpPr>
          <p:cNvPr id="39" name="TextBox 38"/>
          <p:cNvSpPr txBox="1"/>
          <p:nvPr/>
        </p:nvSpPr>
        <p:spPr>
          <a:xfrm>
            <a:off x="11568608" y="6381328"/>
            <a:ext cx="360040" cy="461665"/>
          </a:xfrm>
          <a:prstGeom prst="rect">
            <a:avLst/>
          </a:prstGeom>
          <a:noFill/>
        </p:spPr>
        <p:txBody>
          <a:bodyPr wrap="square" rtlCol="0">
            <a:spAutoFit/>
          </a:bodyPr>
          <a:lstStyle/>
          <a:p>
            <a:r>
              <a:rPr lang="en-US" sz="2400" b="1" dirty="0">
                <a:latin typeface="Times New Roman"/>
                <a:cs typeface="Times New Roman"/>
              </a:rPr>
              <a:t>8</a:t>
            </a:r>
          </a:p>
        </p:txBody>
      </p:sp>
    </p:spTree>
    <p:extLst>
      <p:ext uri="{BB962C8B-B14F-4D97-AF65-F5344CB8AC3E}">
        <p14:creationId xmlns:p14="http://schemas.microsoft.com/office/powerpoint/2010/main" val="18518293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CuadroTexto"/>
          <p:cNvSpPr txBox="1"/>
          <p:nvPr/>
        </p:nvSpPr>
        <p:spPr>
          <a:xfrm>
            <a:off x="4195629" y="197804"/>
            <a:ext cx="3813865" cy="461665"/>
          </a:xfrm>
          <a:prstGeom prst="rect">
            <a:avLst/>
          </a:prstGeom>
          <a:noFill/>
        </p:spPr>
        <p:txBody>
          <a:bodyPr wrap="non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THEORETICAL REVIEW</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3 CuadroTexto"/>
          <p:cNvSpPr txBox="1"/>
          <p:nvPr/>
        </p:nvSpPr>
        <p:spPr>
          <a:xfrm>
            <a:off x="479376" y="836712"/>
            <a:ext cx="5256584" cy="461665"/>
          </a:xfrm>
          <a:prstGeom prst="rect">
            <a:avLst/>
          </a:prstGeom>
          <a:noFill/>
        </p:spPr>
        <p:txBody>
          <a:bodyPr wrap="square" rtlCol="0">
            <a:spAutoFit/>
          </a:bodyPr>
          <a:lstStyle/>
          <a:p>
            <a:pPr algn="just">
              <a:spcBef>
                <a:spcPts val="600"/>
              </a:spcBef>
              <a:spcAft>
                <a:spcPts val="600"/>
              </a:spcAft>
            </a:pPr>
            <a:r>
              <a:rPr lang="en-US" sz="2400" dirty="0" smtClean="0">
                <a:latin typeface="Times New Roman" panose="02020603050405020304" pitchFamily="18" charset="0"/>
                <a:cs typeface="Times New Roman" panose="02020603050405020304" pitchFamily="18" charset="0"/>
              </a:rPr>
              <a:t>VTI wave equation </a:t>
            </a:r>
            <a:r>
              <a:rPr lang="en-US" sz="2400" dirty="0">
                <a:latin typeface="Times New Roman" panose="02020603050405020304" pitchFamily="18" charset="0"/>
                <a:cs typeface="Times New Roman" panose="02020603050405020304" pitchFamily="18" charset="0"/>
              </a:rPr>
              <a:t>(Zhang et al., 2011</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3" name="3 CuadroTexto"/>
          <p:cNvSpPr txBox="1"/>
          <p:nvPr/>
        </p:nvSpPr>
        <p:spPr>
          <a:xfrm>
            <a:off x="479376" y="2564904"/>
            <a:ext cx="5760640" cy="461665"/>
          </a:xfrm>
          <a:prstGeom prst="rect">
            <a:avLst/>
          </a:prstGeom>
          <a:noFill/>
        </p:spPr>
        <p:txBody>
          <a:bodyPr wrap="square" rtlCol="0">
            <a:spAutoFit/>
          </a:bodyPr>
          <a:lstStyle/>
          <a:p>
            <a:pPr algn="just">
              <a:spcBef>
                <a:spcPts val="600"/>
              </a:spcBef>
              <a:spcAft>
                <a:spcPts val="600"/>
              </a:spcAft>
            </a:pPr>
            <a:r>
              <a:rPr lang="en-US" sz="2400" dirty="0" smtClean="0">
                <a:latin typeface="Times New Roman" panose="02020603050405020304" pitchFamily="18" charset="0"/>
                <a:cs typeface="Times New Roman" panose="02020603050405020304" pitchFamily="18" charset="0"/>
              </a:rPr>
              <a:t>Energy of </a:t>
            </a:r>
            <a:r>
              <a:rPr lang="en-US" sz="2400" dirty="0">
                <a:latin typeface="Times New Roman" panose="02020603050405020304" pitchFamily="18" charset="0"/>
                <a:cs typeface="Times New Roman" panose="02020603050405020304" pitchFamily="18" charset="0"/>
              </a:rPr>
              <a:t>VTI solution (Zhang et al., 2011):</a:t>
            </a:r>
          </a:p>
        </p:txBody>
      </p:sp>
      <p:pic>
        <p:nvPicPr>
          <p:cNvPr id="5" name="Picture 4" descr="Energy_VTI_W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684" y="3212976"/>
            <a:ext cx="7331724" cy="864096"/>
          </a:xfrm>
          <a:prstGeom prst="rect">
            <a:avLst/>
          </a:prstGeom>
        </p:spPr>
      </p:pic>
      <p:sp>
        <p:nvSpPr>
          <p:cNvPr id="26" name="3 CuadroTexto"/>
          <p:cNvSpPr txBox="1"/>
          <p:nvPr/>
        </p:nvSpPr>
        <p:spPr>
          <a:xfrm>
            <a:off x="479376" y="4398203"/>
            <a:ext cx="5688632" cy="461665"/>
          </a:xfrm>
          <a:prstGeom prst="rect">
            <a:avLst/>
          </a:prstGeom>
          <a:noFill/>
        </p:spPr>
        <p:txBody>
          <a:bodyPr wrap="square" rtlCol="0">
            <a:spAutoFit/>
          </a:bodyPr>
          <a:lstStyle/>
          <a:p>
            <a:pPr algn="just">
              <a:spcBef>
                <a:spcPts val="600"/>
              </a:spcBef>
              <a:spcAft>
                <a:spcPts val="600"/>
              </a:spcAft>
            </a:pPr>
            <a:r>
              <a:rPr lang="en-US" sz="2400" dirty="0" smtClean="0">
                <a:latin typeface="Times New Roman" panose="02020603050405020304" pitchFamily="18" charset="0"/>
                <a:cs typeface="Times New Roman" panose="02020603050405020304" pitchFamily="18" charset="0"/>
              </a:rPr>
              <a:t>EIC for the VTI wave equation:</a:t>
            </a:r>
            <a:endParaRPr lang="en-US" sz="2400" dirty="0">
              <a:latin typeface="Times New Roman" panose="02020603050405020304" pitchFamily="18" charset="0"/>
              <a:cs typeface="Times New Roman" panose="02020603050405020304" pitchFamily="18" charset="0"/>
            </a:endParaRPr>
          </a:p>
        </p:txBody>
      </p:sp>
      <p:pic>
        <p:nvPicPr>
          <p:cNvPr id="7" name="Picture 6" descr="VTI_W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045" y="1412776"/>
            <a:ext cx="9162475" cy="936104"/>
          </a:xfrm>
          <a:prstGeom prst="rect">
            <a:avLst/>
          </a:prstGeom>
        </p:spPr>
      </p:pic>
      <p:pic>
        <p:nvPicPr>
          <p:cNvPr id="8" name="Picture 7" descr="EIC_VTI.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512" y="5085184"/>
            <a:ext cx="8895106" cy="864096"/>
          </a:xfrm>
          <a:prstGeom prst="rect">
            <a:avLst/>
          </a:prstGeom>
        </p:spPr>
      </p:pic>
      <p:sp>
        <p:nvSpPr>
          <p:cNvPr id="9" name="TextBox 8"/>
          <p:cNvSpPr txBox="1"/>
          <p:nvPr/>
        </p:nvSpPr>
        <p:spPr>
          <a:xfrm>
            <a:off x="11568608" y="6381328"/>
            <a:ext cx="360040" cy="461665"/>
          </a:xfrm>
          <a:prstGeom prst="rect">
            <a:avLst/>
          </a:prstGeom>
          <a:noFill/>
        </p:spPr>
        <p:txBody>
          <a:bodyPr wrap="square" rtlCol="0">
            <a:spAutoFit/>
          </a:bodyPr>
          <a:lstStyle/>
          <a:p>
            <a:r>
              <a:rPr lang="en-US" sz="2400" b="1" dirty="0" smtClean="0">
                <a:solidFill>
                  <a:schemeClr val="bg1"/>
                </a:solidFill>
                <a:latin typeface="Times New Roman"/>
                <a:cs typeface="Times New Roman"/>
              </a:rPr>
              <a:t>9</a:t>
            </a:r>
            <a:endParaRPr lang="en-US" sz="2400" b="1" dirty="0">
              <a:solidFill>
                <a:schemeClr val="bg1"/>
              </a:solidFill>
              <a:latin typeface="Times New Roman"/>
              <a:cs typeface="Times New Roman"/>
            </a:endParaRPr>
          </a:p>
        </p:txBody>
      </p:sp>
    </p:spTree>
    <p:extLst>
      <p:ext uri="{BB962C8B-B14F-4D97-AF65-F5344CB8AC3E}">
        <p14:creationId xmlns:p14="http://schemas.microsoft.com/office/powerpoint/2010/main" val="3540224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85287</TotalTime>
  <Words>1343</Words>
  <Application>Microsoft Macintosh PowerPoint</Application>
  <PresentationFormat>Custom</PresentationFormat>
  <Paragraphs>137</Paragraphs>
  <Slides>17</Slides>
  <Notes>14</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Cabrales Vargas Alejandro</dc:creator>
  <cp:lastModifiedBy>Student</cp:lastModifiedBy>
  <cp:revision>1266</cp:revision>
  <dcterms:created xsi:type="dcterms:W3CDTF">2014-03-10T15:01:40Z</dcterms:created>
  <dcterms:modified xsi:type="dcterms:W3CDTF">2016-04-11T01:29:19Z</dcterms:modified>
</cp:coreProperties>
</file>