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9" r:id="rId2"/>
    <p:sldId id="289" r:id="rId3"/>
    <p:sldId id="316" r:id="rId4"/>
    <p:sldId id="293" r:id="rId5"/>
    <p:sldId id="296" r:id="rId6"/>
    <p:sldId id="297" r:id="rId7"/>
    <p:sldId id="298" r:id="rId8"/>
    <p:sldId id="292" r:id="rId9"/>
    <p:sldId id="299" r:id="rId10"/>
    <p:sldId id="300" r:id="rId11"/>
    <p:sldId id="317" r:id="rId12"/>
    <p:sldId id="313" r:id="rId13"/>
    <p:sldId id="312" r:id="rId14"/>
    <p:sldId id="301" r:id="rId15"/>
    <p:sldId id="302" r:id="rId16"/>
    <p:sldId id="303" r:id="rId17"/>
    <p:sldId id="304" r:id="rId18"/>
    <p:sldId id="305" r:id="rId19"/>
    <p:sldId id="318" r:id="rId20"/>
    <p:sldId id="306" r:id="rId21"/>
    <p:sldId id="308" r:id="rId22"/>
    <p:sldId id="309" r:id="rId23"/>
    <p:sldId id="310" r:id="rId24"/>
    <p:sldId id="311" r:id="rId25"/>
    <p:sldId id="277" r:id="rId26"/>
    <p:sldId id="319" r:id="rId27"/>
    <p:sldId id="314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E20C"/>
    <a:srgbClr val="20F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7" autoAdjust="0"/>
    <p:restoredTop sz="85075" autoAdjust="0"/>
  </p:normalViewPr>
  <p:slideViewPr>
    <p:cSldViewPr snapToGrid="0" snapToObjects="1">
      <p:cViewPr>
        <p:scale>
          <a:sx n="90" d="100"/>
          <a:sy n="90" d="100"/>
        </p:scale>
        <p:origin x="2216" y="6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5DAAE-396F-E149-B3DA-4DCCEA839C59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74888-9AF7-D643-AEEA-A6665A179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434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DC468-4327-C642-8CF1-7F055290CFED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8577A-6A86-3745-9000-DAF1D9F9B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586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5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5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SUPERVISED</a:t>
            </a:r>
            <a:r>
              <a:rPr lang="en-US" baseline="0" dirty="0" smtClean="0"/>
              <a:t>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5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5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5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ambient noise data becoming increasingly easy to record, data volumes are increasing,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only extract their full value if we further automate the processing workflow.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worked on some tools,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mixing traditional signal processing and machine learning,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automatically assist geophysicists in analyzing the ambient noise recorded and selecting non-ideal noises.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5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8577A-6A86-3745-9000-DAF1D9F9B7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D439-C66E-FD4E-B139-913219732FCF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3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4172D-9842-B945-AEA4-4D59F561D0E5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8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ED75-2C40-1F4C-AE82-2B9CFB46D8AB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597182"/>
          </a:xfrm>
        </p:spPr>
        <p:txBody>
          <a:bodyPr>
            <a:normAutofit/>
          </a:bodyPr>
          <a:lstStyle>
            <a:lvl1pPr>
              <a:defRPr sz="3600"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3247"/>
            <a:ext cx="8229600" cy="3651376"/>
          </a:xfrm>
        </p:spPr>
        <p:txBody>
          <a:bodyPr/>
          <a:lstStyle>
            <a:lvl1pPr>
              <a:defRPr sz="2800">
                <a:latin typeface="Helvetica Light"/>
                <a:cs typeface="Helvetica Light"/>
              </a:defRPr>
            </a:lvl1pPr>
            <a:lvl2pPr>
              <a:defRPr sz="2400">
                <a:latin typeface="Helvetica Light"/>
                <a:cs typeface="Helvetica Light"/>
              </a:defRPr>
            </a:lvl2pPr>
            <a:lvl3pPr>
              <a:defRPr sz="2000">
                <a:latin typeface="Helvetica Light"/>
                <a:cs typeface="Helvetica Light"/>
              </a:defRPr>
            </a:lvl3pPr>
            <a:lvl4pPr>
              <a:defRPr sz="1800">
                <a:latin typeface="Helvetica Light"/>
                <a:cs typeface="Helvetica Light"/>
              </a:defRPr>
            </a:lvl4pPr>
            <a:lvl5pPr>
              <a:defRPr sz="1800">
                <a:latin typeface="Helvetica Light"/>
                <a:cs typeface="Helvetica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13A-8525-E644-B7D3-EE1FFD5C8948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5E21-1BA4-6949-A1A3-D0C9D10EE345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2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E62C-23D5-6B44-B945-9845822C5927}" type="datetime1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8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398EE-4D97-2440-84E7-FBFCFCD0AC3F}" type="datetime1">
              <a:rPr lang="en-US" smtClean="0"/>
              <a:t>4/19/17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192D-BBC8-5F4B-8DF1-05C49CB5623B}" type="datetime1">
              <a:rPr lang="en-US" smtClean="0"/>
              <a:t>4/19/17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9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F4B-D4CD-E842-8C19-25CEBA9D699D}" type="datetime1">
              <a:rPr lang="en-US" smtClean="0"/>
              <a:t>4/19/17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5902A-4250-CA4E-B3DF-6690FA905B52}" type="datetime1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7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BE6D-47F1-D746-8F84-545FFADCDD1E}" type="datetime1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3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CA8FA-6FDC-5D40-A66B-B4EAE1451BF9}" type="datetime1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4BD56-DF77-5C40-9718-6DC5FEF23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6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Light"/>
          <a:ea typeface="+mj-ea"/>
          <a:cs typeface="Helvetica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Light"/>
          <a:ea typeface="+mn-ea"/>
          <a:cs typeface="Helvetica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Light"/>
          <a:ea typeface="+mn-ea"/>
          <a:cs typeface="Helvetica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Light"/>
          <a:ea typeface="+mn-ea"/>
          <a:cs typeface="Helvetica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Light"/>
          <a:ea typeface="+mn-ea"/>
          <a:cs typeface="Helvetica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Light"/>
          <a:ea typeface="+mn-ea"/>
          <a:cs typeface="Helvetica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7499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AUTOMATED NOISE EXPLORATION</a:t>
            </a:r>
            <a:b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IN URBAN AREAS 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" y="2498336"/>
            <a:ext cx="1479831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88077" y="2498336"/>
            <a:ext cx="1555923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55119" y="3526937"/>
            <a:ext cx="1732790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685800" y="3526937"/>
            <a:ext cx="7772400" cy="1385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en-US" sz="16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Fantine Huot </a:t>
            </a:r>
          </a:p>
          <a:p>
            <a:r>
              <a:rPr lang="en-US" sz="1600" dirty="0" err="1" smtClean="0">
                <a:solidFill>
                  <a:schemeClr val="bg1"/>
                </a:solidFill>
                <a:latin typeface="Lucida Calligraphy"/>
                <a:cs typeface="Lucida Calligraphy"/>
              </a:rPr>
              <a:t>Yinbin</a:t>
            </a:r>
            <a:r>
              <a:rPr lang="en-US" sz="16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 Ma, </a:t>
            </a:r>
            <a:r>
              <a:rPr lang="en-US" sz="1600" dirty="0">
                <a:solidFill>
                  <a:schemeClr val="bg1"/>
                </a:solidFill>
                <a:latin typeface="Lucida Calligraphy"/>
                <a:cs typeface="Lucida Calligraphy"/>
              </a:rPr>
              <a:t>Robert </a:t>
            </a:r>
            <a:r>
              <a:rPr lang="en-US" sz="1600" dirty="0" err="1">
                <a:solidFill>
                  <a:schemeClr val="bg1"/>
                </a:solidFill>
                <a:latin typeface="Lucida Calligraphy"/>
                <a:cs typeface="Lucida Calligraphy"/>
              </a:rPr>
              <a:t>Cieplicki</a:t>
            </a:r>
            <a:r>
              <a:rPr lang="en-US" sz="1600" dirty="0">
                <a:solidFill>
                  <a:schemeClr val="bg1"/>
                </a:solidFill>
                <a:latin typeface="Lucida Calligraphy"/>
                <a:cs typeface="Lucida Calligraphy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Lucida Calligraphy"/>
                <a:cs typeface="Lucida Calligraphy"/>
              </a:rPr>
              <a:t>Biondo</a:t>
            </a:r>
            <a:r>
              <a:rPr lang="en-US" sz="1600" dirty="0">
                <a:solidFill>
                  <a:schemeClr val="bg1"/>
                </a:solidFill>
                <a:latin typeface="Lucida Calligraphy"/>
                <a:cs typeface="Lucida Calligraphy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ucida Calligraphy"/>
                <a:cs typeface="Lucida Calligraphy"/>
              </a:rPr>
              <a:t>Biondi</a:t>
            </a:r>
            <a:endParaRPr lang="en-US" sz="1600" dirty="0" smtClean="0">
              <a:solidFill>
                <a:schemeClr val="bg1"/>
              </a:solidFill>
              <a:latin typeface="Lucida Calligraphy"/>
              <a:cs typeface="Lucida Calligraphy"/>
            </a:endParaRPr>
          </a:p>
          <a:p>
            <a:endParaRPr lang="en-US" sz="1600" dirty="0">
              <a:solidFill>
                <a:schemeClr val="bg1"/>
              </a:solidFill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22324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9</a:t>
            </a:fld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3" y="249862"/>
            <a:ext cx="7625745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DATA ATTRIBUTES USING </a:t>
            </a:r>
            <a:r>
              <a:rPr lang="en-US" sz="2000" dirty="0" smtClean="0">
                <a:solidFill>
                  <a:schemeClr val="accent4"/>
                </a:solidFill>
                <a:latin typeface="Gill Sans"/>
                <a:cs typeface="Gill Sans"/>
              </a:rPr>
              <a:t>CONTINUOUS WAVELET TRANSFORMS</a:t>
            </a:r>
            <a:endParaRPr lang="en-US" sz="2000" dirty="0">
              <a:solidFill>
                <a:schemeClr val="accent4"/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54BD56-DF77-5C40-9718-6DC5FEF2357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4" name="Picture 13" descr="Screen Shot 2016-02-21 at 5.19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0" y="1004001"/>
            <a:ext cx="6852937" cy="1017922"/>
          </a:xfrm>
          <a:prstGeom prst="rect">
            <a:avLst/>
          </a:prstGeom>
        </p:spPr>
      </p:pic>
      <p:pic>
        <p:nvPicPr>
          <p:cNvPr id="16" name="Picture 15" descr="testcw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6" t="10971" r="13434" b="11681"/>
          <a:stretch/>
        </p:blipFill>
        <p:spPr>
          <a:xfrm rot="16200000">
            <a:off x="3448095" y="712517"/>
            <a:ext cx="1957291" cy="5115596"/>
          </a:xfrm>
          <a:prstGeom prst="rect">
            <a:avLst/>
          </a:prstGeom>
        </p:spPr>
      </p:pic>
      <p:pic>
        <p:nvPicPr>
          <p:cNvPr id="17" name="Picture 16" descr="morlet8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82425" y="1864582"/>
            <a:ext cx="1061836" cy="2831563"/>
          </a:xfrm>
          <a:prstGeom prst="rect">
            <a:avLst/>
          </a:prstGeom>
        </p:spPr>
      </p:pic>
      <p:pic>
        <p:nvPicPr>
          <p:cNvPr id="18" name="Picture 17" descr="morlet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00890" y="1883044"/>
            <a:ext cx="1051766" cy="28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1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458E-6 -3.33333E-6 L 0.32476 -0.000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8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22222E-6 L 0.32633 2.2222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10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43280" y="1209040"/>
            <a:ext cx="233680" cy="1148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ep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9" y="1259502"/>
            <a:ext cx="3994383" cy="3075733"/>
          </a:xfrm>
          <a:prstGeom prst="rect">
            <a:avLst/>
          </a:prstGeom>
        </p:spPr>
      </p:pic>
      <p:pic>
        <p:nvPicPr>
          <p:cNvPr id="6" name="Picture 5" descr="cw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30" y="1124947"/>
            <a:ext cx="4220360" cy="33257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4123" y="249862"/>
            <a:ext cx="7646736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DATA ATTRIBUTES USING </a:t>
            </a:r>
            <a:r>
              <a:rPr lang="en-US" sz="2000" dirty="0" smtClean="0">
                <a:solidFill>
                  <a:schemeClr val="accent4"/>
                </a:solidFill>
                <a:latin typeface="Gill Sans"/>
                <a:cs typeface="Gill Sans"/>
              </a:rPr>
              <a:t>CONTINUOUS WAVELET TRANSFORMS</a:t>
            </a:r>
            <a:endParaRPr lang="en-US" sz="2000" dirty="0">
              <a:solidFill>
                <a:schemeClr val="accent4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8900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11</a:t>
            </a:fld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5" y="249862"/>
            <a:ext cx="3627048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HIERARCHICAL CLUSTERING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7-02-08 at 12.56.08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00" y="723107"/>
            <a:ext cx="6316020" cy="40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33673"/>
            <a:ext cx="9144000" cy="296013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4" y="249862"/>
            <a:ext cx="3417143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CHOICES HAD TO BE MADE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1697" y="1574544"/>
            <a:ext cx="763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Gill Sans"/>
                <a:cs typeface="Gill Sans"/>
              </a:rPr>
              <a:t>Which attributes to compute?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EE54BD56-DF77-5C40-9718-6DC5FEF23575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1697" y="1873599"/>
            <a:ext cx="763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Gill Sans"/>
                <a:cs typeface="Gill Sans"/>
              </a:rPr>
              <a:t>What clustering algorithm?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874" y="2195026"/>
            <a:ext cx="763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Gill Sans"/>
                <a:cs typeface="Gill Sans"/>
              </a:rPr>
              <a:t>What type of linkage?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874" y="2488692"/>
            <a:ext cx="763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Gill Sans"/>
                <a:cs typeface="Gill Sans"/>
              </a:rPr>
              <a:t>How many clusters?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53" y="2796313"/>
            <a:ext cx="763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Gill Sans"/>
                <a:cs typeface="Gill Sans"/>
              </a:rPr>
              <a:t>How to interpret these clusters?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845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13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43280" y="1209040"/>
            <a:ext cx="233680" cy="1148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4" y="249862"/>
            <a:ext cx="5337777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SO WHAT TYPE OF NOISE DID WE IDENTIFY ? 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S229_DAS_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048" b="1856"/>
          <a:stretch/>
        </p:blipFill>
        <p:spPr>
          <a:xfrm>
            <a:off x="1740283" y="689349"/>
            <a:ext cx="5522441" cy="4088411"/>
          </a:xfrm>
          <a:prstGeom prst="rect">
            <a:avLst/>
          </a:prstGeom>
        </p:spPr>
      </p:pic>
      <p:pic>
        <p:nvPicPr>
          <p:cNvPr id="9" name="Picture 8" descr="label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93" y="1015431"/>
            <a:ext cx="254173" cy="1092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6361" y="968388"/>
            <a:ext cx="2397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  <a:latin typeface="Gill Sans"/>
                <a:cs typeface="Gill Sans"/>
              </a:rPr>
              <a:t>Cars</a:t>
            </a:r>
          </a:p>
          <a:p>
            <a:r>
              <a:rPr lang="en-US" sz="1600" dirty="0" smtClean="0">
                <a:solidFill>
                  <a:srgbClr val="595959"/>
                </a:solidFill>
                <a:latin typeface="Gill Sans"/>
                <a:cs typeface="Gill Sans"/>
              </a:rPr>
              <a:t>Coherent noise</a:t>
            </a:r>
          </a:p>
          <a:p>
            <a:r>
              <a:rPr lang="en-US" sz="1600" dirty="0" smtClean="0">
                <a:solidFill>
                  <a:srgbClr val="595959"/>
                </a:solidFill>
                <a:latin typeface="Gill Sans"/>
                <a:cs typeface="Gill Sans"/>
              </a:rPr>
              <a:t>Laser noise</a:t>
            </a:r>
          </a:p>
          <a:p>
            <a:r>
              <a:rPr lang="en-US" sz="1600" dirty="0" smtClean="0">
                <a:solidFill>
                  <a:srgbClr val="595959"/>
                </a:solidFill>
                <a:latin typeface="Gill Sans"/>
                <a:cs typeface="Gill Sans"/>
              </a:rPr>
              <a:t>Background noise</a:t>
            </a:r>
          </a:p>
          <a:p>
            <a:endParaRPr lang="en-US" sz="1600" dirty="0" smtClean="0">
              <a:solidFill>
                <a:srgbClr val="595959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280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tockSnap_YLPSW7DA0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8" b="13904"/>
          <a:stretch/>
        </p:blipFill>
        <p:spPr>
          <a:xfrm>
            <a:off x="-1" y="776774"/>
            <a:ext cx="9144001" cy="410612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4" y="249862"/>
            <a:ext cx="2535541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IS THIS OF ANY USE?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25947" y="2401886"/>
            <a:ext cx="3175758" cy="670598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IDENTIFY MAIN</a:t>
            </a:r>
            <a:r>
              <a:rPr lang="en-US" sz="1600" dirty="0">
                <a:latin typeface="Gill Sans"/>
                <a:cs typeface="Gill Sans"/>
              </a:rPr>
              <a:t> </a:t>
            </a:r>
            <a:r>
              <a:rPr lang="en-US" sz="1600" dirty="0" smtClean="0">
                <a:latin typeface="Gill Sans"/>
                <a:cs typeface="Gill Sans"/>
              </a:rPr>
              <a:t>TYPES </a:t>
            </a:r>
          </a:p>
          <a:p>
            <a:pPr algn="ctr"/>
            <a:r>
              <a:rPr lang="en-US" sz="1600" dirty="0" smtClean="0">
                <a:latin typeface="Gill Sans"/>
                <a:cs typeface="Gill Sans"/>
              </a:rPr>
              <a:t>OF NOISE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6318" y="1420228"/>
            <a:ext cx="3175758" cy="670598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TRACK  VEHICLE  TRAFFIC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36318" y="2401886"/>
            <a:ext cx="3175758" cy="670598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EARTHQUAKE DETECTION?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5947" y="1420228"/>
            <a:ext cx="3175758" cy="670598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AUTOMATIC DATA EXPLORATION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5947" y="3388598"/>
            <a:ext cx="3175758" cy="670598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SELECTIVELY FILTER OUT </a:t>
            </a:r>
          </a:p>
          <a:p>
            <a:pPr algn="ctr"/>
            <a:r>
              <a:rPr lang="en-US" sz="1600" dirty="0" smtClean="0">
                <a:latin typeface="Gill Sans"/>
                <a:cs typeface="Gill Sans"/>
              </a:rPr>
              <a:t>NON-IDEAL NOISE SOURCES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6318" y="3388598"/>
            <a:ext cx="3175758" cy="670598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AUTOMATICALLY RETRIEVE ARRAY GEOMETRY?</a:t>
            </a:r>
            <a:endParaRPr lang="en-US" sz="1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280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6565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LET’S FOCUS ON </a:t>
            </a:r>
            <a:b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THE HIGH AMPLITUDE EVENTS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" y="2498336"/>
            <a:ext cx="1794689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0743" y="2498336"/>
            <a:ext cx="1923257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2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16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3" y="249862"/>
            <a:ext cx="5054405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EVENT DETECTION USING </a:t>
            </a:r>
            <a:r>
              <a:rPr lang="en-US" sz="2000" dirty="0" smtClean="0">
                <a:solidFill>
                  <a:schemeClr val="accent5"/>
                </a:solidFill>
                <a:latin typeface="Gill Sans"/>
                <a:cs typeface="Gill Sans"/>
              </a:rPr>
              <a:t>EDGE DENSITY</a:t>
            </a:r>
            <a:endParaRPr lang="en-US" sz="2000" dirty="0">
              <a:solidFill>
                <a:schemeClr val="accent5"/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FF80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_hour_dat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4"/>
          <a:stretch/>
        </p:blipFill>
        <p:spPr>
          <a:xfrm>
            <a:off x="1847166" y="538358"/>
            <a:ext cx="6058397" cy="46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17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5" y="249862"/>
            <a:ext cx="2598512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SIMILARITY MEASURE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FF80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g_cluster_even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52" y="714088"/>
            <a:ext cx="5905882" cy="4429412"/>
          </a:xfrm>
          <a:prstGeom prst="rect">
            <a:avLst/>
          </a:prstGeom>
        </p:spPr>
      </p:pic>
      <p:pic>
        <p:nvPicPr>
          <p:cNvPr id="3" name="Picture 2" descr="fig_chrono_events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52" y="714089"/>
            <a:ext cx="5905882" cy="44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18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5" y="249862"/>
            <a:ext cx="1712463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CLUSTERING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FF80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g_cluster_even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52" y="714088"/>
            <a:ext cx="5905882" cy="442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1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43280" y="1209040"/>
            <a:ext cx="233680" cy="1148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4" y="249862"/>
            <a:ext cx="6129075" cy="313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FIBER OPTICS ARRAY UNDER STANFORD CAMPUS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12B2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as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78" y="1207466"/>
            <a:ext cx="4719844" cy="3476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697" y="717105"/>
            <a:ext cx="7630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  <a:latin typeface="Gill Sans"/>
                <a:cs typeface="Gill Sans"/>
              </a:rPr>
              <a:t>Continuous recording - 2.4 km loop - 600 sensors - 50 samples per second</a:t>
            </a:r>
          </a:p>
        </p:txBody>
      </p:sp>
    </p:spTree>
    <p:extLst>
      <p:ext uri="{BB962C8B-B14F-4D97-AF65-F5344CB8AC3E}">
        <p14:creationId xmlns:p14="http://schemas.microsoft.com/office/powerpoint/2010/main" val="21227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19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5" y="249862"/>
            <a:ext cx="2698582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CLUSTERED EVENTS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FF80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_550_even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43" y="1104718"/>
            <a:ext cx="4254759" cy="3191069"/>
          </a:xfrm>
          <a:prstGeom prst="rect">
            <a:avLst/>
          </a:prstGeom>
        </p:spPr>
      </p:pic>
      <p:pic>
        <p:nvPicPr>
          <p:cNvPr id="3" name="Picture 2" descr="fig_200_ev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0" y="1178197"/>
            <a:ext cx="4103649" cy="30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1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20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5" y="249862"/>
            <a:ext cx="2698582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CLUSTERED EVENTS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FF80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ig_550_even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43" y="1262173"/>
            <a:ext cx="4254759" cy="3191069"/>
          </a:xfrm>
          <a:prstGeom prst="rect">
            <a:avLst/>
          </a:prstGeom>
        </p:spPr>
      </p:pic>
      <p:pic>
        <p:nvPicPr>
          <p:cNvPr id="3" name="Picture 2" descr="fig_200_ev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0" y="1335652"/>
            <a:ext cx="4103649" cy="3077737"/>
          </a:xfrm>
          <a:prstGeom prst="rect">
            <a:avLst/>
          </a:prstGeom>
        </p:spPr>
      </p:pic>
      <p:pic>
        <p:nvPicPr>
          <p:cNvPr id="5" name="Picture 4" descr="fig_055_even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1150705"/>
            <a:ext cx="4098318" cy="3073738"/>
          </a:xfrm>
          <a:prstGeom prst="rect">
            <a:avLst/>
          </a:prstGeom>
        </p:spPr>
      </p:pic>
      <p:pic>
        <p:nvPicPr>
          <p:cNvPr id="6" name="Picture 5" descr="fig_460_even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72" y="1104718"/>
            <a:ext cx="4263456" cy="31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6565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DAS IS WATCHING YOU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" y="2498336"/>
            <a:ext cx="2487377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33008" y="2498336"/>
            <a:ext cx="2510992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34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22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5" y="249862"/>
            <a:ext cx="5810063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EVENT DETECTION USING </a:t>
            </a:r>
            <a:r>
              <a:rPr lang="en-US" sz="2000" dirty="0" smtClean="0">
                <a:solidFill>
                  <a:schemeClr val="accent1"/>
                </a:solidFill>
                <a:latin typeface="Gill Sans"/>
                <a:cs typeface="Gill Sans"/>
              </a:rPr>
              <a:t>TEMPLATE MATCHING </a:t>
            </a:r>
            <a:endParaRPr lang="en-US" sz="2000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4E67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mplate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95" y="760150"/>
            <a:ext cx="2463191" cy="1847394"/>
          </a:xfrm>
          <a:prstGeom prst="rect">
            <a:avLst/>
          </a:prstGeom>
        </p:spPr>
      </p:pic>
      <p:pic>
        <p:nvPicPr>
          <p:cNvPr id="8" name="Picture 7" descr="Template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27" y="810238"/>
            <a:ext cx="2379617" cy="1784713"/>
          </a:xfrm>
          <a:prstGeom prst="rect">
            <a:avLst/>
          </a:prstGeom>
        </p:spPr>
      </p:pic>
      <p:pic>
        <p:nvPicPr>
          <p:cNvPr id="9" name="Picture 8" descr="Template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5" y="810238"/>
            <a:ext cx="2379617" cy="1784713"/>
          </a:xfrm>
          <a:prstGeom prst="rect">
            <a:avLst/>
          </a:prstGeom>
        </p:spPr>
      </p:pic>
      <p:pic>
        <p:nvPicPr>
          <p:cNvPr id="10" name="Picture 9" descr="Template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5" y="2982684"/>
            <a:ext cx="2379617" cy="1784713"/>
          </a:xfrm>
          <a:prstGeom prst="rect">
            <a:avLst/>
          </a:prstGeom>
        </p:spPr>
      </p:pic>
      <p:pic>
        <p:nvPicPr>
          <p:cNvPr id="12" name="Picture 11" descr="Template1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07" y="2941721"/>
            <a:ext cx="2419757" cy="1814817"/>
          </a:xfrm>
          <a:prstGeom prst="rect">
            <a:avLst/>
          </a:prstGeom>
        </p:spPr>
      </p:pic>
      <p:pic>
        <p:nvPicPr>
          <p:cNvPr id="13" name="Picture 12" descr="Template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56" y="2911883"/>
            <a:ext cx="2454838" cy="184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23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4" y="249862"/>
            <a:ext cx="2504055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BUS,  YOU ARE LATE!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4E67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WAGC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0" y="781138"/>
            <a:ext cx="4817324" cy="3612993"/>
          </a:xfrm>
          <a:prstGeom prst="rect">
            <a:avLst/>
          </a:prstGeom>
        </p:spPr>
      </p:pic>
      <p:pic>
        <p:nvPicPr>
          <p:cNvPr id="8" name="Picture 7" descr="BWAGC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16" y="803162"/>
            <a:ext cx="4787958" cy="35909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35808" y="4494346"/>
            <a:ext cx="690044" cy="235338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37592" y="4427808"/>
            <a:ext cx="1559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Gill Sans"/>
                <a:cs typeface="Gill Sans"/>
              </a:rPr>
              <a:t>Detected events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02266" y="4500563"/>
            <a:ext cx="690044" cy="235338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67154" y="4431621"/>
            <a:ext cx="2779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  <a:latin typeface="Gill Sans"/>
                <a:cs typeface="Gill Sans"/>
              </a:rPr>
              <a:t>Official bus schedule</a:t>
            </a:r>
          </a:p>
        </p:txBody>
      </p:sp>
    </p:spTree>
    <p:extLst>
      <p:ext uri="{BB962C8B-B14F-4D97-AF65-F5344CB8AC3E}">
        <p14:creationId xmlns:p14="http://schemas.microsoft.com/office/powerpoint/2010/main" val="40892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2244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PARTING WORDS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43669"/>
            <a:ext cx="3001645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39729" y="1143669"/>
            <a:ext cx="3004270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1697" y="1870875"/>
            <a:ext cx="763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The more data, the better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874" y="2226096"/>
            <a:ext cx="7630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Leveraging machine learning algorithms can help us automate and speed up processing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689" y="2964760"/>
            <a:ext cx="76300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This is only the beginning: there are many types of games we could play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594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6565"/>
            <a:ext cx="7772400" cy="110251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THANK YOU!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" y="2498336"/>
            <a:ext cx="3253531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66853" y="2498336"/>
            <a:ext cx="3277147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685800" y="3421968"/>
            <a:ext cx="7772400" cy="86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en-US" sz="16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Feedback? Questions? Please share!</a:t>
            </a:r>
          </a:p>
          <a:p>
            <a:r>
              <a:rPr lang="en-US" sz="1600" u="sng" dirty="0" err="1" smtClean="0">
                <a:solidFill>
                  <a:schemeClr val="bg1"/>
                </a:solidFill>
                <a:latin typeface="Lucida Calligraphy"/>
                <a:cs typeface="Lucida Calligraphy"/>
              </a:rPr>
              <a:t>fantine@stanford.edu</a:t>
            </a:r>
            <a:endParaRPr lang="en-US" sz="1600" u="sng" dirty="0">
              <a:solidFill>
                <a:schemeClr val="bg1"/>
              </a:solidFill>
              <a:latin typeface="Lucida Calligraphy"/>
              <a:cs typeface="Lucida Calligraphy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797099" y="3233021"/>
            <a:ext cx="1732790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8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26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5" y="249862"/>
            <a:ext cx="3627048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HIERARCHICAL CLUSTERING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7-02-08 at 12.54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35" y="968259"/>
            <a:ext cx="5639770" cy="36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ckSnap_QDXWH4M6K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" t="8617" r="296" b="24231"/>
          <a:stretch/>
        </p:blipFill>
        <p:spPr>
          <a:xfrm>
            <a:off x="-27175" y="776775"/>
            <a:ext cx="9171176" cy="410612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5" y="249862"/>
            <a:ext cx="1695919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MOTIVATION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12B2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35845" y="1408528"/>
            <a:ext cx="3175758" cy="67059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CHEAP ACQUISITION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23724" y="2430599"/>
            <a:ext cx="3175758" cy="67059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LARGE DATA VOLUMES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11603" y="3439881"/>
            <a:ext cx="3175758" cy="67059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AUTOMATED PROCESSING</a:t>
            </a:r>
            <a:endParaRPr lang="en-US" sz="1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5931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3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43280" y="1209040"/>
            <a:ext cx="233680" cy="1148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5" y="249862"/>
            <a:ext cx="2598511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BASICALLY</a:t>
            </a:r>
            <a:r>
              <a:rPr lang="mr-I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…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NOISE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12B2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gure_ra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67" y="687695"/>
            <a:ext cx="5934416" cy="44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5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bp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86" y="673790"/>
            <a:ext cx="5952957" cy="44647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4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43280" y="1209040"/>
            <a:ext cx="233680" cy="1148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12B2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4125" y="249862"/>
            <a:ext cx="2598511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BASICALLY</a:t>
            </a:r>
            <a:r>
              <a:rPr lang="mr-I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…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NOISE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2500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ure_ag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63" y="687695"/>
            <a:ext cx="5934416" cy="44508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5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43280" y="1209040"/>
            <a:ext cx="233680" cy="1148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12B2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4125" y="249862"/>
            <a:ext cx="2598511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BASICALLY</a:t>
            </a:r>
            <a:r>
              <a:rPr lang="mr-I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…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NOISE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1411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6565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ALL NOISE IS EQUAL, </a:t>
            </a:r>
            <a:b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BUT SOME NOISE </a:t>
            </a:r>
            <a:b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IS MORE EQUAL THAN OTHERS</a:t>
            </a:r>
            <a:endParaRPr lang="en-US" sz="28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" y="2498336"/>
            <a:ext cx="3033131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13787" y="2498336"/>
            <a:ext cx="3130213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2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BD56-DF77-5C40-9718-6DC5FEF23575}" type="slidenum">
              <a:rPr lang="en-US" smtClean="0"/>
              <a:t>7</a:t>
            </a:fld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136588" y="803162"/>
            <a:ext cx="986118" cy="196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43280" y="1209040"/>
            <a:ext cx="233680" cy="1148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4" y="249862"/>
            <a:ext cx="7006524" cy="287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AUTOMATICALLY IDENTIFYING DIFFERENT TYPES OF NOISE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S229_DAS_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048" b="1856"/>
          <a:stretch/>
        </p:blipFill>
        <p:spPr>
          <a:xfrm>
            <a:off x="1740283" y="689349"/>
            <a:ext cx="5522441" cy="4088411"/>
          </a:xfrm>
          <a:prstGeom prst="rect">
            <a:avLst/>
          </a:prstGeom>
        </p:spPr>
      </p:pic>
      <p:pic>
        <p:nvPicPr>
          <p:cNvPr id="9" name="Picture 8" descr="label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93" y="1015431"/>
            <a:ext cx="254173" cy="1092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6361" y="968388"/>
            <a:ext cx="778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95959"/>
                </a:solidFill>
                <a:latin typeface="Gill Sans"/>
                <a:cs typeface="Gill Sans"/>
              </a:rPr>
              <a:t>Cars</a:t>
            </a:r>
          </a:p>
          <a:p>
            <a:r>
              <a:rPr lang="en-US" sz="1600" dirty="0" smtClean="0">
                <a:solidFill>
                  <a:srgbClr val="595959"/>
                </a:solidFill>
                <a:latin typeface="Gill Sans"/>
                <a:cs typeface="Gill Sans"/>
              </a:rPr>
              <a:t>?</a:t>
            </a:r>
          </a:p>
          <a:p>
            <a:r>
              <a:rPr lang="en-US" sz="1600" dirty="0" smtClean="0">
                <a:solidFill>
                  <a:srgbClr val="595959"/>
                </a:solidFill>
                <a:latin typeface="Gill Sans"/>
                <a:cs typeface="Gill Sans"/>
              </a:rPr>
              <a:t>?</a:t>
            </a:r>
          </a:p>
          <a:p>
            <a:r>
              <a:rPr lang="en-US" sz="1600" dirty="0">
                <a:solidFill>
                  <a:srgbClr val="595959"/>
                </a:solidFill>
                <a:latin typeface="Gill Sans"/>
                <a:cs typeface="Gill Sans"/>
              </a:rPr>
              <a:t>?</a:t>
            </a:r>
            <a:endParaRPr lang="en-US" sz="1600" dirty="0" smtClean="0">
              <a:solidFill>
                <a:srgbClr val="595959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015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ckSnap_LCLKTHHCM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24000"/>
          <a:stretch/>
        </p:blipFill>
        <p:spPr>
          <a:xfrm>
            <a:off x="-1" y="776774"/>
            <a:ext cx="9144002" cy="410612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" y="427608"/>
            <a:ext cx="9144000" cy="0"/>
          </a:xfrm>
          <a:prstGeom prst="line">
            <a:avLst/>
          </a:prstGeom>
          <a:ln w="952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4123" y="249861"/>
            <a:ext cx="1090351" cy="307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HOW ? 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0"/>
            <a:ext cx="9144000" cy="78407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0895" y="1429522"/>
            <a:ext cx="3175758" cy="670598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TAKE A BIG CHUNK OF DATA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8774" y="2451593"/>
            <a:ext cx="3175758" cy="670598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COMPUTE DATA ATTRIBUTES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06653" y="3460875"/>
            <a:ext cx="3175758" cy="670598"/>
          </a:xfrm>
          <a:prstGeom prst="rect">
            <a:avLst/>
          </a:prstGeom>
          <a:solidFill>
            <a:srgbClr val="5DCE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PERFORM CLUSTERING</a:t>
            </a:r>
            <a:endParaRPr lang="en-US" sz="1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3210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9976</TotalTime>
  <Words>360</Words>
  <Application>Microsoft Macintosh PowerPoint</Application>
  <PresentationFormat>On-screen Show (16:9)</PresentationFormat>
  <Paragraphs>116</Paragraphs>
  <Slides>27</Slides>
  <Notes>27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Gill Sans</vt:lpstr>
      <vt:lpstr>Helvetica Light</vt:lpstr>
      <vt:lpstr>Lucida Calligraphy</vt:lpstr>
      <vt:lpstr>Office Theme</vt:lpstr>
      <vt:lpstr>AUTOMATED NOISE EXPLORATION IN URBAN AREAS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NOISE IS EQUAL,  BUT SOME NOISE  IS MORE EQUAL THAN OTHERS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FOCUS ON  THE HIGH AMPLITUDE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DAS IS WATCHING YOU</vt:lpstr>
      <vt:lpstr>PowerPoint Presentation</vt:lpstr>
      <vt:lpstr>PowerPoint Presentation</vt:lpstr>
      <vt:lpstr>PARTING WORDS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survey design to optimize resolution in waveform inversion</dc:title>
  <dc:creator>Fantine Huot</dc:creator>
  <cp:lastModifiedBy>Robert Graham Clapp</cp:lastModifiedBy>
  <cp:revision>174</cp:revision>
  <dcterms:created xsi:type="dcterms:W3CDTF">2016-05-19T18:29:44Z</dcterms:created>
  <dcterms:modified xsi:type="dcterms:W3CDTF">2017-04-19T12:50:01Z</dcterms:modified>
</cp:coreProperties>
</file>