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7"/>
  </p:notesMasterIdLst>
  <p:sldIdLst>
    <p:sldId id="285" r:id="rId3"/>
    <p:sldId id="680" r:id="rId4"/>
    <p:sldId id="685" r:id="rId5"/>
    <p:sldId id="686" r:id="rId6"/>
    <p:sldId id="697" r:id="rId7"/>
    <p:sldId id="586" r:id="rId8"/>
    <p:sldId id="593" r:id="rId9"/>
    <p:sldId id="651" r:id="rId10"/>
    <p:sldId id="653" r:id="rId11"/>
    <p:sldId id="654" r:id="rId12"/>
    <p:sldId id="655" r:id="rId13"/>
    <p:sldId id="656" r:id="rId14"/>
    <p:sldId id="657" r:id="rId15"/>
    <p:sldId id="658" r:id="rId16"/>
    <p:sldId id="659" r:id="rId17"/>
    <p:sldId id="661" r:id="rId18"/>
    <p:sldId id="662" r:id="rId19"/>
    <p:sldId id="663" r:id="rId20"/>
    <p:sldId id="671" r:id="rId21"/>
    <p:sldId id="664" r:id="rId22"/>
    <p:sldId id="665" r:id="rId23"/>
    <p:sldId id="666" r:id="rId24"/>
    <p:sldId id="667" r:id="rId25"/>
    <p:sldId id="668" r:id="rId26"/>
    <p:sldId id="669" r:id="rId27"/>
    <p:sldId id="670" r:id="rId28"/>
    <p:sldId id="570" r:id="rId29"/>
    <p:sldId id="595" r:id="rId30"/>
    <p:sldId id="621" r:id="rId31"/>
    <p:sldId id="690" r:id="rId32"/>
    <p:sldId id="694" r:id="rId33"/>
    <p:sldId id="695" r:id="rId34"/>
    <p:sldId id="696" r:id="rId35"/>
    <p:sldId id="596" r:id="rId36"/>
    <p:sldId id="599" r:id="rId37"/>
    <p:sldId id="615" r:id="rId38"/>
    <p:sldId id="616" r:id="rId39"/>
    <p:sldId id="600" r:id="rId40"/>
    <p:sldId id="601" r:id="rId41"/>
    <p:sldId id="597" r:id="rId42"/>
    <p:sldId id="691" r:id="rId43"/>
    <p:sldId id="692" r:id="rId44"/>
    <p:sldId id="693" r:id="rId45"/>
    <p:sldId id="380" r:id="rId46"/>
    <p:sldId id="635" r:id="rId47"/>
    <p:sldId id="636" r:id="rId48"/>
    <p:sldId id="637" r:id="rId49"/>
    <p:sldId id="638" r:id="rId50"/>
    <p:sldId id="639" r:id="rId51"/>
    <p:sldId id="640" r:id="rId52"/>
    <p:sldId id="641" r:id="rId53"/>
    <p:sldId id="642" r:id="rId54"/>
    <p:sldId id="643" r:id="rId55"/>
    <p:sldId id="648" r:id="rId56"/>
    <p:sldId id="649" r:id="rId57"/>
    <p:sldId id="681" r:id="rId58"/>
    <p:sldId id="682" r:id="rId59"/>
    <p:sldId id="683" r:id="rId60"/>
    <p:sldId id="684" r:id="rId61"/>
    <p:sldId id="602" r:id="rId62"/>
    <p:sldId id="603" r:id="rId63"/>
    <p:sldId id="598" r:id="rId64"/>
    <p:sldId id="604" r:id="rId65"/>
    <p:sldId id="605" r:id="rId6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MPA" initial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91023" autoAdjust="0"/>
  </p:normalViewPr>
  <p:slideViewPr>
    <p:cSldViewPr snapToGrid="0">
      <p:cViewPr>
        <p:scale>
          <a:sx n="120" d="100"/>
          <a:sy n="120" d="100"/>
        </p:scale>
        <p:origin x="680" y="288"/>
      </p:cViewPr>
      <p:guideLst>
        <p:guide orient="horz" pos="2160"/>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6A02-D77F-4D35-883E-E219CB50AF75}" type="datetimeFigureOut">
              <a:rPr lang="en-US" smtClean="0"/>
              <a:t>4/13/17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86242-4744-42C7-B8BA-5AF92DDC9217}" type="slidenum">
              <a:rPr lang="en-US" smtClean="0"/>
              <a:t>‹#›</a:t>
            </a:fld>
            <a:endParaRPr lang="en-US"/>
          </a:p>
        </p:txBody>
      </p:sp>
    </p:spTree>
    <p:extLst>
      <p:ext uri="{BB962C8B-B14F-4D97-AF65-F5344CB8AC3E}">
        <p14:creationId xmlns:p14="http://schemas.microsoft.com/office/powerpoint/2010/main" val="273146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a:t>
            </a:fld>
            <a:endParaRPr lang="en-US"/>
          </a:p>
        </p:txBody>
      </p:sp>
    </p:spTree>
    <p:extLst>
      <p:ext uri="{BB962C8B-B14F-4D97-AF65-F5344CB8AC3E}">
        <p14:creationId xmlns:p14="http://schemas.microsoft.com/office/powerpoint/2010/main" val="201743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13</a:t>
            </a:fld>
            <a:endParaRPr lang="en-US"/>
          </a:p>
        </p:txBody>
      </p:sp>
    </p:spTree>
    <p:extLst>
      <p:ext uri="{BB962C8B-B14F-4D97-AF65-F5344CB8AC3E}">
        <p14:creationId xmlns:p14="http://schemas.microsoft.com/office/powerpoint/2010/main" val="39828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14</a:t>
            </a:fld>
            <a:endParaRPr lang="en-US"/>
          </a:p>
        </p:txBody>
      </p:sp>
    </p:spTree>
    <p:extLst>
      <p:ext uri="{BB962C8B-B14F-4D97-AF65-F5344CB8AC3E}">
        <p14:creationId xmlns:p14="http://schemas.microsoft.com/office/powerpoint/2010/main" val="37973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15</a:t>
            </a:fld>
            <a:endParaRPr lang="en-US"/>
          </a:p>
        </p:txBody>
      </p:sp>
    </p:spTree>
    <p:extLst>
      <p:ext uri="{BB962C8B-B14F-4D97-AF65-F5344CB8AC3E}">
        <p14:creationId xmlns:p14="http://schemas.microsoft.com/office/powerpoint/2010/main" val="111301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16</a:t>
            </a:fld>
            <a:endParaRPr lang="en-US"/>
          </a:p>
        </p:txBody>
      </p:sp>
    </p:spTree>
    <p:extLst>
      <p:ext uri="{BB962C8B-B14F-4D97-AF65-F5344CB8AC3E}">
        <p14:creationId xmlns:p14="http://schemas.microsoft.com/office/powerpoint/2010/main" val="163695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17</a:t>
            </a:fld>
            <a:endParaRPr lang="en-US"/>
          </a:p>
        </p:txBody>
      </p:sp>
    </p:spTree>
    <p:extLst>
      <p:ext uri="{BB962C8B-B14F-4D97-AF65-F5344CB8AC3E}">
        <p14:creationId xmlns:p14="http://schemas.microsoft.com/office/powerpoint/2010/main" val="11766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18</a:t>
            </a:fld>
            <a:endParaRPr lang="en-US"/>
          </a:p>
        </p:txBody>
      </p:sp>
    </p:spTree>
    <p:extLst>
      <p:ext uri="{BB962C8B-B14F-4D97-AF65-F5344CB8AC3E}">
        <p14:creationId xmlns:p14="http://schemas.microsoft.com/office/powerpoint/2010/main" val="121681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19</a:t>
            </a:fld>
            <a:endParaRPr lang="en-US"/>
          </a:p>
        </p:txBody>
      </p:sp>
    </p:spTree>
    <p:extLst>
      <p:ext uri="{BB962C8B-B14F-4D97-AF65-F5344CB8AC3E}">
        <p14:creationId xmlns:p14="http://schemas.microsoft.com/office/powerpoint/2010/main" val="115933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20</a:t>
            </a:fld>
            <a:endParaRPr lang="en-US"/>
          </a:p>
        </p:txBody>
      </p:sp>
    </p:spTree>
    <p:extLst>
      <p:ext uri="{BB962C8B-B14F-4D97-AF65-F5344CB8AC3E}">
        <p14:creationId xmlns:p14="http://schemas.microsoft.com/office/powerpoint/2010/main" val="1497476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21</a:t>
            </a:fld>
            <a:endParaRPr lang="en-US"/>
          </a:p>
        </p:txBody>
      </p:sp>
    </p:spTree>
    <p:extLst>
      <p:ext uri="{BB962C8B-B14F-4D97-AF65-F5344CB8AC3E}">
        <p14:creationId xmlns:p14="http://schemas.microsoft.com/office/powerpoint/2010/main" val="1332205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22</a:t>
            </a:fld>
            <a:endParaRPr lang="en-US"/>
          </a:p>
        </p:txBody>
      </p:sp>
    </p:spTree>
    <p:extLst>
      <p:ext uri="{BB962C8B-B14F-4D97-AF65-F5344CB8AC3E}">
        <p14:creationId xmlns:p14="http://schemas.microsoft.com/office/powerpoint/2010/main" val="144736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reproduce this</a:t>
            </a:r>
            <a:r>
              <a:rPr lang="en-US" baseline="0" dirty="0" smtClean="0"/>
              <a:t> last expression here.</a:t>
            </a:r>
            <a:endParaRPr lang="en-US" dirty="0" smtClean="0"/>
          </a:p>
          <a:p>
            <a:r>
              <a:rPr lang="en-US" dirty="0" smtClean="0"/>
              <a:t>Now, we need to constrain</a:t>
            </a:r>
            <a:r>
              <a:rPr lang="en-US" baseline="0" dirty="0" smtClean="0"/>
              <a:t> the perturbation of the background model, for we only want values that promote improvement of the image, to our previous result for the fitting function, we impose the minimization of the negative of this function, therefore maximizing of stacking power.</a:t>
            </a:r>
          </a:p>
          <a:p>
            <a:endParaRPr lang="en-US" baseline="0" dirty="0" smtClean="0"/>
          </a:p>
          <a:p>
            <a:r>
              <a:rPr lang="en-US" baseline="0" dirty="0" smtClean="0"/>
              <a:t>So the misfit function for LWIVU is this one. So we fit these components of the image to the migrated image, keeping the most background model fixed. And we can define the forward and </a:t>
            </a:r>
            <a:r>
              <a:rPr lang="en-US" baseline="0" dirty="0" err="1" smtClean="0"/>
              <a:t>adjoint</a:t>
            </a:r>
            <a:r>
              <a:rPr lang="en-US" baseline="0" dirty="0" smtClean="0"/>
              <a:t> operators, and therefore use the conj. gradient method for the inversion.</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a:t>
            </a:fld>
            <a:endParaRPr lang="en-US"/>
          </a:p>
        </p:txBody>
      </p:sp>
    </p:spTree>
    <p:extLst>
      <p:ext uri="{BB962C8B-B14F-4D97-AF65-F5344CB8AC3E}">
        <p14:creationId xmlns:p14="http://schemas.microsoft.com/office/powerpoint/2010/main" val="921615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23</a:t>
            </a:fld>
            <a:endParaRPr lang="en-US"/>
          </a:p>
        </p:txBody>
      </p:sp>
    </p:spTree>
    <p:extLst>
      <p:ext uri="{BB962C8B-B14F-4D97-AF65-F5344CB8AC3E}">
        <p14:creationId xmlns:p14="http://schemas.microsoft.com/office/powerpoint/2010/main" val="182971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24</a:t>
            </a:fld>
            <a:endParaRPr lang="en-US"/>
          </a:p>
        </p:txBody>
      </p:sp>
    </p:spTree>
    <p:extLst>
      <p:ext uri="{BB962C8B-B14F-4D97-AF65-F5344CB8AC3E}">
        <p14:creationId xmlns:p14="http://schemas.microsoft.com/office/powerpoint/2010/main" val="150481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25</a:t>
            </a:fld>
            <a:endParaRPr lang="en-US"/>
          </a:p>
        </p:txBody>
      </p:sp>
    </p:spTree>
    <p:extLst>
      <p:ext uri="{BB962C8B-B14F-4D97-AF65-F5344CB8AC3E}">
        <p14:creationId xmlns:p14="http://schemas.microsoft.com/office/powerpoint/2010/main" val="172102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26</a:t>
            </a:fld>
            <a:endParaRPr lang="en-US"/>
          </a:p>
        </p:txBody>
      </p:sp>
    </p:spTree>
    <p:extLst>
      <p:ext uri="{BB962C8B-B14F-4D97-AF65-F5344CB8AC3E}">
        <p14:creationId xmlns:p14="http://schemas.microsoft.com/office/powerpoint/2010/main" val="1062439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flowchart of the CGM applied</a:t>
            </a:r>
            <a:r>
              <a:rPr lang="en-US" baseline="0" dirty="0" smtClean="0"/>
              <a:t> to LWIVU, somewhat clustered. The intention is to show what potentially could be </a:t>
            </a:r>
            <a:r>
              <a:rPr lang="en-US" baseline="0" dirty="0" err="1" smtClean="0"/>
              <a:t>precomputed</a:t>
            </a:r>
            <a:r>
              <a:rPr lang="en-US" baseline="0" dirty="0" smtClean="0"/>
              <a:t> and stored, and what would be need to be computed on the fly.</a:t>
            </a:r>
          </a:p>
          <a:p>
            <a:endParaRPr lang="en-US" baseline="0" dirty="0" smtClean="0"/>
          </a:p>
          <a:p>
            <a:r>
              <a:rPr lang="en-US" baseline="0" dirty="0" smtClean="0"/>
              <a:t>In the first category, we  of course have the migrated image, that is supply to the process in the very beginning.</a:t>
            </a:r>
          </a:p>
          <a:p>
            <a:r>
              <a:rPr lang="en-US" baseline="0" dirty="0" smtClean="0"/>
              <a:t>Then we have the Gauss-Newton Hessian. For small examples, and first attempts I may compute the diagonal on the fly, but bigger models would required to </a:t>
            </a:r>
            <a:r>
              <a:rPr lang="en-US" baseline="0" dirty="0" err="1" smtClean="0"/>
              <a:t>precompute</a:t>
            </a:r>
            <a:r>
              <a:rPr lang="en-US" baseline="0" dirty="0" smtClean="0"/>
              <a:t> it and store it, and supply it as needed.</a:t>
            </a:r>
          </a:p>
          <a:p>
            <a:r>
              <a:rPr lang="en-US" baseline="0" dirty="0" smtClean="0"/>
              <a:t>The same in principle can be said about source and receiver </a:t>
            </a:r>
            <a:r>
              <a:rPr lang="en-US" baseline="0" dirty="0" err="1" smtClean="0"/>
              <a:t>wavefields</a:t>
            </a:r>
            <a:r>
              <a:rPr lang="en-US" baseline="0" dirty="0" smtClean="0"/>
              <a:t> that we need for WEMVA. However, if we use random boundary conditions we save a lot of storage, but at the price of re-computing such </a:t>
            </a:r>
            <a:r>
              <a:rPr lang="en-US" baseline="0" dirty="0" err="1" smtClean="0"/>
              <a:t>wavefields</a:t>
            </a:r>
            <a:r>
              <a:rPr lang="en-US" baseline="0" dirty="0" smtClean="0"/>
              <a:t>.</a:t>
            </a:r>
          </a:p>
          <a:p>
            <a:r>
              <a:rPr lang="en-US" baseline="0" dirty="0" smtClean="0"/>
              <a:t>Finally, the source and receiver scattered </a:t>
            </a:r>
            <a:r>
              <a:rPr lang="en-US" baseline="0" dirty="0" err="1" smtClean="0"/>
              <a:t>wavefields</a:t>
            </a:r>
            <a:r>
              <a:rPr lang="en-US" baseline="0" dirty="0" smtClean="0"/>
              <a:t> that WEMVA require have to be recomputed each iteration because they act upon the perturbations, which are updated.</a:t>
            </a:r>
          </a:p>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27</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flowchart of the CGM applied</a:t>
            </a:r>
            <a:r>
              <a:rPr lang="en-US" baseline="0" dirty="0" smtClean="0"/>
              <a:t> to LWIVU, somewhat clustered. The intention is to show what potentially could be </a:t>
            </a:r>
            <a:r>
              <a:rPr lang="en-US" baseline="0" dirty="0" err="1" smtClean="0"/>
              <a:t>precomputed</a:t>
            </a:r>
            <a:r>
              <a:rPr lang="en-US" baseline="0" dirty="0" smtClean="0"/>
              <a:t> and stored, and what would be need to be computed on the fly.</a:t>
            </a:r>
          </a:p>
          <a:p>
            <a:endParaRPr lang="en-US" baseline="0" dirty="0" smtClean="0"/>
          </a:p>
          <a:p>
            <a:r>
              <a:rPr lang="en-US" baseline="0" dirty="0" smtClean="0"/>
              <a:t>In the first category, we  of course have the migrated image, that is supply to the process in the very beginning.</a:t>
            </a:r>
          </a:p>
          <a:p>
            <a:r>
              <a:rPr lang="en-US" baseline="0" dirty="0" smtClean="0"/>
              <a:t>Then we have the Gauss-Newton Hessian. For small examples, and first attempts I may compute the diagonal on the fly, but bigger models would required to </a:t>
            </a:r>
            <a:r>
              <a:rPr lang="en-US" baseline="0" dirty="0" err="1" smtClean="0"/>
              <a:t>precompute</a:t>
            </a:r>
            <a:r>
              <a:rPr lang="en-US" baseline="0" dirty="0" smtClean="0"/>
              <a:t> it and store it, and supply it as needed.</a:t>
            </a:r>
          </a:p>
          <a:p>
            <a:r>
              <a:rPr lang="en-US" baseline="0" dirty="0" smtClean="0"/>
              <a:t>The same in principle can be said about source and receiver </a:t>
            </a:r>
            <a:r>
              <a:rPr lang="en-US" baseline="0" dirty="0" err="1" smtClean="0"/>
              <a:t>wavefields</a:t>
            </a:r>
            <a:r>
              <a:rPr lang="en-US" baseline="0" dirty="0" smtClean="0"/>
              <a:t> that we need for WEMVA. However, if we use random boundary conditions we save a lot of storage, but at the price of re-computing such </a:t>
            </a:r>
            <a:r>
              <a:rPr lang="en-US" baseline="0" dirty="0" err="1" smtClean="0"/>
              <a:t>wavefields</a:t>
            </a:r>
            <a:r>
              <a:rPr lang="en-US" baseline="0" dirty="0" smtClean="0"/>
              <a:t>.</a:t>
            </a:r>
          </a:p>
          <a:p>
            <a:r>
              <a:rPr lang="en-US" baseline="0" dirty="0" smtClean="0"/>
              <a:t>Finally, the source and receiver scattered </a:t>
            </a:r>
            <a:r>
              <a:rPr lang="en-US" baseline="0" dirty="0" err="1" smtClean="0"/>
              <a:t>wavefields</a:t>
            </a:r>
            <a:r>
              <a:rPr lang="en-US" baseline="0" dirty="0" smtClean="0"/>
              <a:t> that WEMVA require have to be recomputed each iteration because they act upon the perturbations, which are updated.</a:t>
            </a:r>
          </a:p>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28</a:t>
            </a:fld>
            <a:endParaRPr lang="en-US"/>
          </a:p>
        </p:txBody>
      </p:sp>
    </p:spTree>
    <p:extLst>
      <p:ext uri="{BB962C8B-B14F-4D97-AF65-F5344CB8AC3E}">
        <p14:creationId xmlns:p14="http://schemas.microsoft.com/office/powerpoint/2010/main" val="46376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34</a:t>
            </a:fld>
            <a:endParaRPr lang="en-US"/>
          </a:p>
        </p:txBody>
      </p:sp>
    </p:spTree>
    <p:extLst>
      <p:ext uri="{BB962C8B-B14F-4D97-AF65-F5344CB8AC3E}">
        <p14:creationId xmlns:p14="http://schemas.microsoft.com/office/powerpoint/2010/main" val="1002588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40</a:t>
            </a:fld>
            <a:endParaRPr lang="en-US"/>
          </a:p>
        </p:txBody>
      </p:sp>
    </p:spTree>
    <p:extLst>
      <p:ext uri="{BB962C8B-B14F-4D97-AF65-F5344CB8AC3E}">
        <p14:creationId xmlns:p14="http://schemas.microsoft.com/office/powerpoint/2010/main" val="149548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44</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45</a:t>
            </a:fld>
            <a:endParaRPr lang="en-US"/>
          </a:p>
        </p:txBody>
      </p:sp>
    </p:spTree>
    <p:extLst>
      <p:ext uri="{BB962C8B-B14F-4D97-AF65-F5344CB8AC3E}">
        <p14:creationId xmlns:p14="http://schemas.microsoft.com/office/powerpoint/2010/main" val="182825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6</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46</a:t>
            </a:fld>
            <a:endParaRPr lang="en-US"/>
          </a:p>
        </p:txBody>
      </p:sp>
    </p:spTree>
    <p:extLst>
      <p:ext uri="{BB962C8B-B14F-4D97-AF65-F5344CB8AC3E}">
        <p14:creationId xmlns:p14="http://schemas.microsoft.com/office/powerpoint/2010/main" val="708096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47</a:t>
            </a:fld>
            <a:endParaRPr lang="en-US"/>
          </a:p>
        </p:txBody>
      </p:sp>
    </p:spTree>
    <p:extLst>
      <p:ext uri="{BB962C8B-B14F-4D97-AF65-F5344CB8AC3E}">
        <p14:creationId xmlns:p14="http://schemas.microsoft.com/office/powerpoint/2010/main" val="190840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48</a:t>
            </a:fld>
            <a:endParaRPr lang="en-US"/>
          </a:p>
        </p:txBody>
      </p:sp>
    </p:spTree>
    <p:extLst>
      <p:ext uri="{BB962C8B-B14F-4D97-AF65-F5344CB8AC3E}">
        <p14:creationId xmlns:p14="http://schemas.microsoft.com/office/powerpoint/2010/main" val="2019451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49</a:t>
            </a:fld>
            <a:endParaRPr lang="en-US"/>
          </a:p>
        </p:txBody>
      </p:sp>
    </p:spTree>
    <p:extLst>
      <p:ext uri="{BB962C8B-B14F-4D97-AF65-F5344CB8AC3E}">
        <p14:creationId xmlns:p14="http://schemas.microsoft.com/office/powerpoint/2010/main" val="208252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50</a:t>
            </a:fld>
            <a:endParaRPr lang="en-US"/>
          </a:p>
        </p:txBody>
      </p:sp>
    </p:spTree>
    <p:extLst>
      <p:ext uri="{BB962C8B-B14F-4D97-AF65-F5344CB8AC3E}">
        <p14:creationId xmlns:p14="http://schemas.microsoft.com/office/powerpoint/2010/main" val="82988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51</a:t>
            </a:fld>
            <a:endParaRPr lang="en-US"/>
          </a:p>
        </p:txBody>
      </p:sp>
    </p:spTree>
    <p:extLst>
      <p:ext uri="{BB962C8B-B14F-4D97-AF65-F5344CB8AC3E}">
        <p14:creationId xmlns:p14="http://schemas.microsoft.com/office/powerpoint/2010/main" val="1886449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52</a:t>
            </a:fld>
            <a:endParaRPr lang="en-US"/>
          </a:p>
        </p:txBody>
      </p:sp>
    </p:spTree>
    <p:extLst>
      <p:ext uri="{BB962C8B-B14F-4D97-AF65-F5344CB8AC3E}">
        <p14:creationId xmlns:p14="http://schemas.microsoft.com/office/powerpoint/2010/main" val="1915388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53</a:t>
            </a:fld>
            <a:endParaRPr lang="en-US"/>
          </a:p>
        </p:txBody>
      </p:sp>
    </p:spTree>
    <p:extLst>
      <p:ext uri="{BB962C8B-B14F-4D97-AF65-F5344CB8AC3E}">
        <p14:creationId xmlns:p14="http://schemas.microsoft.com/office/powerpoint/2010/main" val="413282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54</a:t>
            </a:fld>
            <a:endParaRPr lang="en-US"/>
          </a:p>
        </p:txBody>
      </p:sp>
    </p:spTree>
    <p:extLst>
      <p:ext uri="{BB962C8B-B14F-4D97-AF65-F5344CB8AC3E}">
        <p14:creationId xmlns:p14="http://schemas.microsoft.com/office/powerpoint/2010/main" val="1698370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55</a:t>
            </a:fld>
            <a:endParaRPr lang="en-US"/>
          </a:p>
        </p:txBody>
      </p:sp>
    </p:spTree>
    <p:extLst>
      <p:ext uri="{BB962C8B-B14F-4D97-AF65-F5344CB8AC3E}">
        <p14:creationId xmlns:p14="http://schemas.microsoft.com/office/powerpoint/2010/main" val="181724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7</a:t>
            </a:fld>
            <a:endParaRPr lang="en-US"/>
          </a:p>
        </p:txBody>
      </p:sp>
    </p:spTree>
    <p:extLst>
      <p:ext uri="{BB962C8B-B14F-4D97-AF65-F5344CB8AC3E}">
        <p14:creationId xmlns:p14="http://schemas.microsoft.com/office/powerpoint/2010/main" val="2025081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62</a:t>
            </a:fld>
            <a:endParaRPr lang="en-US"/>
          </a:p>
        </p:txBody>
      </p:sp>
    </p:spTree>
    <p:extLst>
      <p:ext uri="{BB962C8B-B14F-4D97-AF65-F5344CB8AC3E}">
        <p14:creationId xmlns:p14="http://schemas.microsoft.com/office/powerpoint/2010/main" val="96302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8</a:t>
            </a:fld>
            <a:endParaRPr lang="en-US"/>
          </a:p>
        </p:txBody>
      </p:sp>
    </p:spTree>
    <p:extLst>
      <p:ext uri="{BB962C8B-B14F-4D97-AF65-F5344CB8AC3E}">
        <p14:creationId xmlns:p14="http://schemas.microsoft.com/office/powerpoint/2010/main" val="28328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9</a:t>
            </a:fld>
            <a:endParaRPr lang="en-US"/>
          </a:p>
        </p:txBody>
      </p:sp>
    </p:spTree>
    <p:extLst>
      <p:ext uri="{BB962C8B-B14F-4D97-AF65-F5344CB8AC3E}">
        <p14:creationId xmlns:p14="http://schemas.microsoft.com/office/powerpoint/2010/main" val="258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10</a:t>
            </a:fld>
            <a:endParaRPr lang="en-US"/>
          </a:p>
        </p:txBody>
      </p:sp>
    </p:spTree>
    <p:extLst>
      <p:ext uri="{BB962C8B-B14F-4D97-AF65-F5344CB8AC3E}">
        <p14:creationId xmlns:p14="http://schemas.microsoft.com/office/powerpoint/2010/main" val="133870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11</a:t>
            </a:fld>
            <a:endParaRPr lang="en-US"/>
          </a:p>
        </p:txBody>
      </p:sp>
    </p:spTree>
    <p:extLst>
      <p:ext uri="{BB962C8B-B14F-4D97-AF65-F5344CB8AC3E}">
        <p14:creationId xmlns:p14="http://schemas.microsoft.com/office/powerpoint/2010/main" val="9404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12</a:t>
            </a:fld>
            <a:endParaRPr lang="en-US"/>
          </a:p>
        </p:txBody>
      </p:sp>
    </p:spTree>
    <p:extLst>
      <p:ext uri="{BB962C8B-B14F-4D97-AF65-F5344CB8AC3E}">
        <p14:creationId xmlns:p14="http://schemas.microsoft.com/office/powerpoint/2010/main" val="17226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442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E67CB-D90B-CF4A-8C67-22ED86D72F81}" type="datetime1">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24513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BA548-D905-3742-A236-5D75C7F9F3E3}" type="datetime1">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0592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F4182-EEF4-624C-90A7-AAFE9D7920F4}" type="datetime1">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46431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731C3-1BCB-C14B-A524-A5EDD6C2EB30}" type="datetime1">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8960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a:prstGeom prst="rect">
            <a:avLst/>
          </a:prstGeom>
        </p:spPr>
        <p:txBody>
          <a:bodyPr/>
          <a:lstStyle/>
          <a:p>
            <a:fld id="{DAB90811-A9BA-D641-85C8-C23D9A37465A}" type="datetime1">
              <a:rPr lang="en-US" smtClean="0"/>
              <a:t>4/13/17</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lstStyle/>
          <a:p>
            <a:fld id="{8DEF87BF-D974-4BA6-8954-000856103E7A}" type="slidenum">
              <a:rPr lang="en-US" smtClean="0"/>
              <a:t>‹#›</a:t>
            </a:fld>
            <a:endParaRPr lang="en-US"/>
          </a:p>
        </p:txBody>
      </p:sp>
      <p:sp>
        <p:nvSpPr>
          <p:cNvPr id="11" name="Rectangle 10"/>
          <p:cNvSpPr/>
          <p:nvPr userDrawn="1"/>
        </p:nvSpPr>
        <p:spPr>
          <a:xfrm>
            <a:off x="0" y="2"/>
            <a:ext cx="12192000"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2"/>
            <a:ext cx="10515600" cy="783769"/>
          </a:xfrm>
          <a:prstGeom prst="rect">
            <a:avLst/>
          </a:prstGeom>
        </p:spPr>
        <p:txBody>
          <a:bodyPr>
            <a:normAutofit/>
          </a:bodyPr>
          <a:lstStyle>
            <a:lvl1pPr>
              <a:defRPr sz="4000">
                <a:solidFill>
                  <a:schemeClr val="bg1">
                    <a:lumMod val="95000"/>
                  </a:schemeClr>
                </a:solidFill>
                <a:latin typeface="Arial Narrow" panose="020B0606020202030204" pitchFamily="34" charset="0"/>
              </a:defRPr>
            </a:lvl1pPr>
          </a:lstStyle>
          <a:p>
            <a:r>
              <a:rPr lang="en-US" dirty="0" smtClean="0"/>
              <a:t>Click to edit Master title style</a:t>
            </a:r>
            <a:endParaRPr lang="en-US" dirty="0"/>
          </a:p>
        </p:txBody>
      </p:sp>
      <p:sp>
        <p:nvSpPr>
          <p:cNvPr id="13" name="Rectangle 12"/>
          <p:cNvSpPr/>
          <p:nvPr userDrawn="1"/>
        </p:nvSpPr>
        <p:spPr>
          <a:xfrm>
            <a:off x="0" y="6356350"/>
            <a:ext cx="12192000" cy="501650"/>
          </a:xfrm>
          <a:prstGeom prst="rect">
            <a:avLst/>
          </a:prstGeom>
          <a:gradFill flip="none" rotWithShape="1">
            <a:gsLst>
              <a:gs pos="0">
                <a:srgbClr val="8C1515">
                  <a:shade val="30000"/>
                  <a:satMod val="115000"/>
                </a:srgbClr>
              </a:gs>
              <a:gs pos="50000">
                <a:srgbClr val="8C1515">
                  <a:shade val="67500"/>
                  <a:satMod val="115000"/>
                </a:srgbClr>
              </a:gs>
              <a:gs pos="100000">
                <a:srgbClr val="8C15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CA" dirty="0" err="1" smtClean="0">
                <a:latin typeface="Times New Roman" charset="0"/>
                <a:ea typeface="Times New Roman" charset="0"/>
                <a:cs typeface="Times New Roman" charset="0"/>
              </a:rPr>
              <a:t>cabrales@stanford.edu</a:t>
            </a:r>
            <a:r>
              <a:rPr lang="en-CA" dirty="0" smtClean="0">
                <a:latin typeface="Times New Roman" charset="0"/>
                <a:ea typeface="Times New Roman" charset="0"/>
                <a:cs typeface="Times New Roman" charset="0"/>
              </a:rPr>
              <a:t>                                                                                                                                                  Galveston, TX</a:t>
            </a:r>
            <a:endParaRPr lang="en-CA" dirty="0">
              <a:latin typeface="Times New Roman" charset="0"/>
              <a:ea typeface="Times New Roman" charset="0"/>
              <a:cs typeface="Times New Roman" charset="0"/>
            </a:endParaRPr>
          </a:p>
        </p:txBody>
      </p:sp>
      <p:pic>
        <p:nvPicPr>
          <p:cNvPr id="14" name="Picture 2" descr="Stanford Exploration Projec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838200" cy="76899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3 CuadroTexto"/>
          <p:cNvSpPr txBox="1"/>
          <p:nvPr userDrawn="1"/>
        </p:nvSpPr>
        <p:spPr>
          <a:xfrm>
            <a:off x="839416" y="44624"/>
            <a:ext cx="3537059" cy="707886"/>
          </a:xfrm>
          <a:prstGeom prst="rect">
            <a:avLst/>
          </a:prstGeom>
          <a:noFill/>
        </p:spPr>
        <p:txBody>
          <a:bodyPr wrap="non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STANFORD</a:t>
            </a:r>
            <a:r>
              <a:rPr lang="en-US" sz="2000" b="1" baseline="0" dirty="0" smtClean="0">
                <a:solidFill>
                  <a:schemeClr val="bg1"/>
                </a:solidFill>
                <a:latin typeface="Times New Roman" panose="02020603050405020304" pitchFamily="18" charset="0"/>
                <a:cs typeface="Times New Roman" panose="02020603050405020304" pitchFamily="18" charset="0"/>
              </a:rPr>
              <a:t> EXPLORATION</a:t>
            </a:r>
          </a:p>
          <a:p>
            <a:pPr algn="ctr"/>
            <a:r>
              <a:rPr lang="en-US" sz="2000" b="1" baseline="0" dirty="0" smtClean="0">
                <a:solidFill>
                  <a:schemeClr val="bg1"/>
                </a:solidFill>
                <a:latin typeface="Times New Roman" panose="02020603050405020304" pitchFamily="18" charset="0"/>
                <a:cs typeface="Times New Roman" panose="02020603050405020304" pitchFamily="18" charset="0"/>
              </a:rPr>
              <a:t> PROJECT</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533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15A3BC-0063-9F4C-981F-DD69C9A29B02}" type="datetime1">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49901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2C4DE-B97B-7B46-A081-B2719C59B41E}" type="datetime1">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87222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EF99-F603-2E41-9ABE-BF34C4E2793E}" type="datetime1">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54692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C96DE-CB28-F447-A4EC-4BD025AA103B}" type="datetime1">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76369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51EB2-E93C-E945-AC1A-45ED1090DDE6}" type="datetime1">
              <a:rPr lang="en-US" smtClean="0"/>
              <a:t>4/13/17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73955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46CEE-B889-FB4B-9B55-4D2A58DCB3D1}" type="datetime1">
              <a:rPr lang="en-US" smtClean="0"/>
              <a:t>4/13/17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9269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79669-2A46-9040-8603-DDEFE179598A}" type="datetime1">
              <a:rPr lang="en-US" smtClean="0"/>
              <a:t>4/13/17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83F1F-D1F6-E740-A9F4-E9438FCCBA3B}" type="slidenum">
              <a:rPr lang="en-US" smtClean="0"/>
              <a:t>‹#›</a:t>
            </a:fld>
            <a:endParaRPr lang="en-US"/>
          </a:p>
        </p:txBody>
      </p:sp>
    </p:spTree>
    <p:extLst>
      <p:ext uri="{BB962C8B-B14F-4D97-AF65-F5344CB8AC3E}">
        <p14:creationId xmlns:p14="http://schemas.microsoft.com/office/powerpoint/2010/main" val="102066665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520519"/>
      </p:ext>
    </p:extLst>
  </p:cSld>
  <p:clrMap bg1="lt1" tx1="dk1" bg2="lt2" tx2="dk2" accent1="accent1" accent2="accent2" accent3="accent3" accent4="accent4" accent5="accent5" accent6="accent6" hlink="hlink" folHlink="folHlink"/>
  <p:sldLayoutIdLst>
    <p:sldLayoutId id="2147483659" r:id="rId1"/>
    <p:sldLayoutId id="2147483649"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93C3A-2952-404B-8A85-541B051F28C6}" type="datetime1">
              <a:rPr lang="en-US" smtClean="0"/>
              <a:t>4/13/17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F1F-D1F6-E740-A9F4-E9438FCCBA3B}" type="slidenum">
              <a:rPr lang="en-US" smtClean="0"/>
              <a:t>‹#›</a:t>
            </a:fld>
            <a:endParaRPr lang="en-US"/>
          </a:p>
        </p:txBody>
      </p:sp>
    </p:spTree>
    <p:extLst>
      <p:ext uri="{BB962C8B-B14F-4D97-AF65-F5344CB8AC3E}">
        <p14:creationId xmlns:p14="http://schemas.microsoft.com/office/powerpoint/2010/main" val="1708288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1113" y="2378697"/>
            <a:ext cx="10107254" cy="1477328"/>
          </a:xfrm>
          <a:prstGeom prst="rect">
            <a:avLst/>
          </a:prstGeom>
          <a:noFill/>
        </p:spPr>
        <p:txBody>
          <a:bodyPr wrap="none" rtlCol="0">
            <a:spAutoFit/>
          </a:bodyPr>
          <a:lstStyle/>
          <a:p>
            <a:pPr algn="ctr">
              <a:spcBef>
                <a:spcPts val="600"/>
              </a:spcBef>
              <a:spcAft>
                <a:spcPts val="600"/>
              </a:spcAft>
            </a:pPr>
            <a:r>
              <a:rPr lang="en-US" sz="4000" dirty="0" smtClean="0">
                <a:latin typeface="Times New Roman" panose="02020603050405020304" pitchFamily="18" charset="0"/>
                <a:cs typeface="Times New Roman" panose="02020603050405020304" pitchFamily="18" charset="0"/>
              </a:rPr>
              <a:t>Progress towards linearized wavefor</a:t>
            </a:r>
            <a:r>
              <a:rPr lang="en-US" sz="4000" dirty="0">
                <a:latin typeface="Times New Roman" panose="02020603050405020304" pitchFamily="18" charset="0"/>
                <a:cs typeface="Times New Roman" panose="02020603050405020304" pitchFamily="18" charset="0"/>
              </a:rPr>
              <a:t>m</a:t>
            </a:r>
            <a:r>
              <a:rPr lang="en-US" sz="4000" dirty="0" smtClean="0">
                <a:latin typeface="Times New Roman" panose="02020603050405020304" pitchFamily="18" charset="0"/>
                <a:cs typeface="Times New Roman" panose="02020603050405020304" pitchFamily="18" charset="0"/>
              </a:rPr>
              <a:t> inversion</a:t>
            </a:r>
          </a:p>
          <a:p>
            <a:pPr algn="ctr">
              <a:spcBef>
                <a:spcPts val="600"/>
              </a:spcBef>
              <a:spcAft>
                <a:spcPts val="600"/>
              </a:spcAft>
            </a:pPr>
            <a:r>
              <a:rPr lang="en-US" sz="4000" dirty="0" smtClean="0">
                <a:latin typeface="Times New Roman" panose="02020603050405020304" pitchFamily="18" charset="0"/>
                <a:cs typeface="Times New Roman" panose="02020603050405020304" pitchFamily="18" charset="0"/>
              </a:rPr>
              <a:t>with velocity updating (LWIVU)</a:t>
            </a:r>
          </a:p>
        </p:txBody>
      </p:sp>
      <p:sp>
        <p:nvSpPr>
          <p:cNvPr id="6" name="3 CuadroTexto"/>
          <p:cNvSpPr txBox="1"/>
          <p:nvPr/>
        </p:nvSpPr>
        <p:spPr>
          <a:xfrm>
            <a:off x="9580854" y="5847655"/>
            <a:ext cx="1988045" cy="461665"/>
          </a:xfrm>
          <a:prstGeom prst="rect">
            <a:avLst/>
          </a:prstGeom>
          <a:noFill/>
        </p:spPr>
        <p:txBody>
          <a:bodyPr wrap="none" rtlCol="0">
            <a:spAutoFit/>
          </a:bodyPr>
          <a:lstStyle/>
          <a:p>
            <a:pPr algn="ctr"/>
            <a:r>
              <a:rPr lang="en-US" sz="2400" dirty="0" smtClean="0">
                <a:latin typeface="Times New Roman" panose="02020603050405020304" pitchFamily="18" charset="0"/>
                <a:cs typeface="Times New Roman" panose="02020603050405020304" pitchFamily="18" charset="0"/>
              </a:rPr>
              <a:t>April 18, 2017</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962166" y="2"/>
            <a:ext cx="11208568"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3 CuadroTexto"/>
          <p:cNvSpPr txBox="1"/>
          <p:nvPr/>
        </p:nvSpPr>
        <p:spPr>
          <a:xfrm>
            <a:off x="1367907" y="5028209"/>
            <a:ext cx="2720617" cy="1200329"/>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Alejandro </a:t>
            </a:r>
            <a:r>
              <a:rPr lang="en-US" sz="2400" dirty="0" err="1" smtClean="0">
                <a:latin typeface="Times New Roman" panose="02020603050405020304" pitchFamily="18" charset="0"/>
                <a:cs typeface="Times New Roman" panose="02020603050405020304" pitchFamily="18" charset="0"/>
              </a:rPr>
              <a:t>Cabrales</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Biondo</a:t>
            </a:r>
            <a:r>
              <a:rPr lang="en-US" sz="2400" dirty="0" smtClean="0">
                <a:latin typeface="Times New Roman" panose="02020603050405020304" pitchFamily="18" charset="0"/>
                <a:cs typeface="Times New Roman" panose="02020603050405020304" pitchFamily="18" charset="0"/>
              </a:rPr>
              <a:t> Biondi</a:t>
            </a:r>
          </a:p>
          <a:p>
            <a:r>
              <a:rPr lang="en-US" sz="2400" dirty="0" smtClean="0">
                <a:latin typeface="Times New Roman" panose="02020603050405020304" pitchFamily="18" charset="0"/>
                <a:cs typeface="Times New Roman" panose="02020603050405020304" pitchFamily="18" charset="0"/>
              </a:rPr>
              <a:t>Robert Clapp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78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Cube 23"/>
          <p:cNvSpPr/>
          <p:nvPr/>
        </p:nvSpPr>
        <p:spPr>
          <a:xfrm>
            <a:off x="4079776" y="537321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75520" y="5241851"/>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23"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16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Cube 22"/>
          <p:cNvSpPr/>
          <p:nvPr/>
        </p:nvSpPr>
        <p:spPr>
          <a:xfrm>
            <a:off x="4079776" y="465313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452946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22"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43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Cube 21"/>
          <p:cNvSpPr/>
          <p:nvPr/>
        </p:nvSpPr>
        <p:spPr>
          <a:xfrm>
            <a:off x="4079776" y="393305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3785190"/>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23"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Cube 20"/>
          <p:cNvSpPr/>
          <p:nvPr/>
        </p:nvSpPr>
        <p:spPr>
          <a:xfrm>
            <a:off x="4079776" y="321297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3062174"/>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23"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77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22"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39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3"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p:cNvSpPr/>
          <p:nvPr/>
        </p:nvSpPr>
        <p:spPr>
          <a:xfrm>
            <a:off x="6672064" y="248360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Cube 21"/>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48"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0379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p:cNvSpPr/>
          <p:nvPr/>
        </p:nvSpPr>
        <p:spPr>
          <a:xfrm>
            <a:off x="6672064" y="248360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Cube 21"/>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49" name="Rectangle 48"/>
          <p:cNvSpPr/>
          <p:nvPr/>
        </p:nvSpPr>
        <p:spPr>
          <a:xfrm>
            <a:off x="6502783" y="3086925"/>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TextBox 32"/>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34"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35"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48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49" name="Rectangle 48"/>
          <p:cNvSpPr/>
          <p:nvPr/>
        </p:nvSpPr>
        <p:spPr>
          <a:xfrm>
            <a:off x="6502783" y="3788676"/>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TextBox 33"/>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35"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36"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70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49" name="Rectangle 48"/>
          <p:cNvSpPr/>
          <p:nvPr/>
        </p:nvSpPr>
        <p:spPr>
          <a:xfrm>
            <a:off x="6502783" y="4543589"/>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Cube 33"/>
          <p:cNvSpPr/>
          <p:nvPr/>
        </p:nvSpPr>
        <p:spPr>
          <a:xfrm>
            <a:off x="6672064" y="536392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36"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37"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60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Cube 33"/>
          <p:cNvSpPr/>
          <p:nvPr/>
        </p:nvSpPr>
        <p:spPr>
          <a:xfrm>
            <a:off x="6672064" y="536392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TextBox 3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35"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36"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74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and Round Single Corner Rectangle 3"/>
          <p:cNvSpPr/>
          <p:nvPr/>
        </p:nvSpPr>
        <p:spPr>
          <a:xfrm>
            <a:off x="1711847" y="1039995"/>
            <a:ext cx="1924493" cy="744280"/>
          </a:xfrm>
          <a:prstGeom prst="snip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latin typeface="Times New Roman" charset="0"/>
                <a:ea typeface="Times New Roman" charset="0"/>
                <a:cs typeface="Times New Roman" charset="0"/>
              </a:rPr>
              <a:t>LWI</a:t>
            </a:r>
            <a:endParaRPr lang="en-US" b="1" dirty="0">
              <a:solidFill>
                <a:schemeClr val="bg1"/>
              </a:solidFill>
              <a:latin typeface="Times New Roman" charset="0"/>
              <a:ea typeface="Times New Roman" charset="0"/>
              <a:cs typeface="Times New Roman" charset="0"/>
            </a:endParaRPr>
          </a:p>
        </p:txBody>
      </p:sp>
      <p:sp>
        <p:nvSpPr>
          <p:cNvPr id="7" name="Snip Diagonal Corner Rectangle 6"/>
          <p:cNvSpPr/>
          <p:nvPr/>
        </p:nvSpPr>
        <p:spPr>
          <a:xfrm>
            <a:off x="7396702" y="1186526"/>
            <a:ext cx="1776540" cy="895469"/>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Invert </a:t>
            </a:r>
            <a:r>
              <a:rPr lang="en-US" b="1" smtClean="0">
                <a:latin typeface="Times New Roman" charset="0"/>
                <a:ea typeface="Times New Roman" charset="0"/>
                <a:cs typeface="Times New Roman" charset="0"/>
              </a:rPr>
              <a:t>for reflectivity</a:t>
            </a:r>
            <a:endParaRPr lang="en-US" b="1" dirty="0" smtClean="0">
              <a:latin typeface="Times New Roman" charset="0"/>
              <a:ea typeface="Times New Roman" charset="0"/>
              <a:cs typeface="Times New Roman" charset="0"/>
            </a:endParaRPr>
          </a:p>
          <a:p>
            <a:pPr algn="ctr"/>
            <a:endParaRPr lang="en-US" b="1" dirty="0">
              <a:latin typeface="Times New Roman" charset="0"/>
              <a:ea typeface="Times New Roman" charset="0"/>
              <a:cs typeface="Times New Roman" charset="0"/>
            </a:endParaRPr>
          </a:p>
        </p:txBody>
      </p:sp>
      <p:sp>
        <p:nvSpPr>
          <p:cNvPr id="9" name="Parallelogram 8"/>
          <p:cNvSpPr/>
          <p:nvPr/>
        </p:nvSpPr>
        <p:spPr>
          <a:xfrm>
            <a:off x="4158220" y="1263284"/>
            <a:ext cx="2146891" cy="7442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Fixed slowness squared</a:t>
            </a:r>
            <a:endParaRPr lang="en-US" b="1" dirty="0">
              <a:latin typeface="Times New Roman" charset="0"/>
              <a:ea typeface="Times New Roman" charset="0"/>
              <a:cs typeface="Times New Roman" charset="0"/>
            </a:endParaRPr>
          </a:p>
        </p:txBody>
      </p:sp>
      <p:sp>
        <p:nvSpPr>
          <p:cNvPr id="2" name="Oval 1"/>
          <p:cNvSpPr/>
          <p:nvPr/>
        </p:nvSpPr>
        <p:spPr>
          <a:xfrm>
            <a:off x="6301549" y="426304"/>
            <a:ext cx="1084520"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Born/RTM</a:t>
            </a:r>
            <a:endParaRPr lang="en-US" b="1">
              <a:latin typeface="Times New Roman" charset="0"/>
              <a:ea typeface="Times New Roman" charset="0"/>
              <a:cs typeface="Times New Roman" charset="0"/>
            </a:endParaRPr>
          </a:p>
        </p:txBody>
      </p:sp>
      <p:sp>
        <p:nvSpPr>
          <p:cNvPr id="22" name="TextBox 21"/>
          <p:cNvSpPr txBox="1"/>
          <p:nvPr/>
        </p:nvSpPr>
        <p:spPr>
          <a:xfrm>
            <a:off x="11717930" y="0"/>
            <a:ext cx="417354" cy="372140"/>
          </a:xfrm>
          <a:prstGeom prst="rect">
            <a:avLst/>
          </a:prstGeom>
          <a:solidFill>
            <a:schemeClr val="bg1"/>
          </a:solidFill>
        </p:spPr>
        <p:txBody>
          <a:bodyPr wrap="square" rtlCol="0">
            <a:spAutoFit/>
          </a:bodyPr>
          <a:lstStyle/>
          <a:p>
            <a:r>
              <a:rPr lang="en-US" b="1">
                <a:latin typeface="Times New Roman" charset="0"/>
                <a:ea typeface="Times New Roman" charset="0"/>
                <a:cs typeface="Times New Roman" charset="0"/>
              </a:rPr>
              <a:t>2</a:t>
            </a:r>
          </a:p>
        </p:txBody>
      </p:sp>
      <p:sp>
        <p:nvSpPr>
          <p:cNvPr id="3" name="Left Brace 2"/>
          <p:cNvSpPr/>
          <p:nvPr/>
        </p:nvSpPr>
        <p:spPr>
          <a:xfrm>
            <a:off x="3689499" y="290412"/>
            <a:ext cx="244548" cy="22507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6654204" y="1441708"/>
            <a:ext cx="393405" cy="393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5400000">
            <a:off x="6693862" y="1220411"/>
            <a:ext cx="314987"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6198785" y="1588487"/>
            <a:ext cx="455419"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67754" y="1588487"/>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929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Cube 33"/>
          <p:cNvSpPr/>
          <p:nvPr/>
        </p:nvSpPr>
        <p:spPr>
          <a:xfrm>
            <a:off x="6672064" y="536392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Cube 42"/>
          <p:cNvSpPr/>
          <p:nvPr/>
        </p:nvSpPr>
        <p:spPr>
          <a:xfrm>
            <a:off x="8760296" y="464384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8760296" y="536392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52" name="Rectangle 51"/>
          <p:cNvSpPr/>
          <p:nvPr/>
        </p:nvSpPr>
        <p:spPr>
          <a:xfrm>
            <a:off x="6502783" y="4476475"/>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49"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3"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4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Cube 33"/>
          <p:cNvSpPr/>
          <p:nvPr/>
        </p:nvSpPr>
        <p:spPr>
          <a:xfrm>
            <a:off x="6672064" y="536392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Cube 42"/>
          <p:cNvSpPr/>
          <p:nvPr/>
        </p:nvSpPr>
        <p:spPr>
          <a:xfrm>
            <a:off x="8760296" y="464384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8760296" y="536392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7" name="Cube 36"/>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Cube 48"/>
          <p:cNvSpPr/>
          <p:nvPr/>
        </p:nvSpPr>
        <p:spPr>
          <a:xfrm>
            <a:off x="8760296" y="392376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502783" y="3788676"/>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600940" y="3781585"/>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55"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6"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154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Cube 42"/>
          <p:cNvSpPr/>
          <p:nvPr/>
        </p:nvSpPr>
        <p:spPr>
          <a:xfrm>
            <a:off x="8760296" y="464384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52" name="Rectangle 51"/>
          <p:cNvSpPr/>
          <p:nvPr/>
        </p:nvSpPr>
        <p:spPr>
          <a:xfrm>
            <a:off x="6456040" y="3795987"/>
            <a:ext cx="3608767"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Cube 48"/>
          <p:cNvSpPr/>
          <p:nvPr/>
        </p:nvSpPr>
        <p:spPr>
          <a:xfrm>
            <a:off x="8760296" y="392376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53"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4"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08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3" name="Cube 32"/>
          <p:cNvSpPr/>
          <p:nvPr/>
        </p:nvSpPr>
        <p:spPr>
          <a:xfrm>
            <a:off x="6672064" y="464384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Cube 42"/>
          <p:cNvSpPr/>
          <p:nvPr/>
        </p:nvSpPr>
        <p:spPr>
          <a:xfrm>
            <a:off x="8760296" y="464384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7" name="Cube 36"/>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Cube 48"/>
          <p:cNvSpPr/>
          <p:nvPr/>
        </p:nvSpPr>
        <p:spPr>
          <a:xfrm>
            <a:off x="8760296" y="392376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Cube 52"/>
          <p:cNvSpPr/>
          <p:nvPr/>
        </p:nvSpPr>
        <p:spPr>
          <a:xfrm>
            <a:off x="8760296" y="320368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502783" y="3055029"/>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600940" y="3047938"/>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56"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7"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77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7" name="Cube 36"/>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Cube 48"/>
          <p:cNvSpPr/>
          <p:nvPr/>
        </p:nvSpPr>
        <p:spPr>
          <a:xfrm>
            <a:off x="8760296" y="392376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Cube 52"/>
          <p:cNvSpPr/>
          <p:nvPr/>
        </p:nvSpPr>
        <p:spPr>
          <a:xfrm>
            <a:off x="8760296" y="320368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56040" y="3051707"/>
            <a:ext cx="3608767"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54"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5"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232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37" name="Cube 36"/>
          <p:cNvSpPr/>
          <p:nvPr/>
        </p:nvSpPr>
        <p:spPr>
          <a:xfrm>
            <a:off x="6672064" y="392376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Cube 48"/>
          <p:cNvSpPr/>
          <p:nvPr/>
        </p:nvSpPr>
        <p:spPr>
          <a:xfrm>
            <a:off x="8760296" y="392376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Cube 52"/>
          <p:cNvSpPr/>
          <p:nvPr/>
        </p:nvSpPr>
        <p:spPr>
          <a:xfrm>
            <a:off x="8760296" y="320368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p:cNvSpPr/>
          <p:nvPr/>
        </p:nvSpPr>
        <p:spPr>
          <a:xfrm>
            <a:off x="6672064" y="248360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Cube 53"/>
          <p:cNvSpPr/>
          <p:nvPr/>
        </p:nvSpPr>
        <p:spPr>
          <a:xfrm>
            <a:off x="8760296" y="248360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02783" y="2374540"/>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600940" y="2367449"/>
            <a:ext cx="1427048" cy="1476574"/>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57"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8"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983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Cube 18"/>
          <p:cNvSpPr/>
          <p:nvPr/>
        </p:nvSpPr>
        <p:spPr>
          <a:xfrm>
            <a:off x="4079776" y="2492896"/>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30" name="Group 29"/>
          <p:cNvGrpSpPr/>
          <p:nvPr/>
        </p:nvGrpSpPr>
        <p:grpSpPr>
          <a:xfrm>
            <a:off x="3719736" y="1772816"/>
            <a:ext cx="1434498" cy="4617804"/>
            <a:chOff x="6023992" y="1628800"/>
            <a:chExt cx="1434498" cy="4617804"/>
          </a:xfrm>
        </p:grpSpPr>
        <p:grpSp>
          <p:nvGrpSpPr>
            <p:cNvPr id="28" name="Group 27"/>
            <p:cNvGrpSpPr/>
            <p:nvPr/>
          </p:nvGrpSpPr>
          <p:grpSpPr>
            <a:xfrm>
              <a:off x="6023992" y="2348880"/>
              <a:ext cx="406002" cy="3897724"/>
              <a:chOff x="6023992" y="2348880"/>
              <a:chExt cx="406002" cy="3897724"/>
            </a:xfrm>
          </p:grpSpPr>
          <p:cxnSp>
            <p:nvCxnSpPr>
              <p:cNvPr id="18" name="Straight Arrow Connector 17"/>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26" name="TextBox 25"/>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775520" y="2360417"/>
            <a:ext cx="3562024"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12024" y="1763524"/>
            <a:ext cx="1389614" cy="4617804"/>
            <a:chOff x="3935760" y="1628800"/>
            <a:chExt cx="1389614" cy="4617804"/>
          </a:xfrm>
        </p:grpSpPr>
        <p:grpSp>
          <p:nvGrpSpPr>
            <p:cNvPr id="39" name="Group 38"/>
            <p:cNvGrpSpPr/>
            <p:nvPr/>
          </p:nvGrpSpPr>
          <p:grpSpPr>
            <a:xfrm>
              <a:off x="3935760" y="2348880"/>
              <a:ext cx="406002" cy="3897724"/>
              <a:chOff x="3935760" y="2348880"/>
              <a:chExt cx="406002" cy="3897724"/>
            </a:xfrm>
          </p:grpSpPr>
          <p:cxnSp>
            <p:nvCxnSpPr>
              <p:cNvPr id="41" name="Straight Arrow Connector 40"/>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grpSp>
        <p:nvGrpSpPr>
          <p:cNvPr id="45" name="Group 44"/>
          <p:cNvGrpSpPr/>
          <p:nvPr/>
        </p:nvGrpSpPr>
        <p:grpSpPr>
          <a:xfrm>
            <a:off x="8400256" y="1763524"/>
            <a:ext cx="1434498" cy="4617804"/>
            <a:chOff x="6023992" y="1628800"/>
            <a:chExt cx="1434498" cy="4617804"/>
          </a:xfrm>
        </p:grpSpPr>
        <p:grpSp>
          <p:nvGrpSpPr>
            <p:cNvPr id="46" name="Group 45"/>
            <p:cNvGrpSpPr/>
            <p:nvPr/>
          </p:nvGrpSpPr>
          <p:grpSpPr>
            <a:xfrm>
              <a:off x="6023992" y="2348880"/>
              <a:ext cx="406002" cy="3897724"/>
              <a:chOff x="6023992" y="2348880"/>
              <a:chExt cx="406002" cy="3897724"/>
            </a:xfrm>
          </p:grpSpPr>
          <p:cxnSp>
            <p:nvCxnSpPr>
              <p:cNvPr id="50" name="Straight Arrow Connector 49"/>
              <p:cNvCxnSpPr/>
              <p:nvPr/>
            </p:nvCxnSpPr>
            <p:spPr>
              <a:xfrm>
                <a:off x="6023992"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6168008" y="5877272"/>
                <a:ext cx="261986" cy="369332"/>
              </a:xfrm>
              <a:prstGeom prst="rect">
                <a:avLst/>
              </a:prstGeom>
              <a:noFill/>
            </p:spPr>
            <p:txBody>
              <a:bodyPr wrap="none" rtlCol="0">
                <a:spAutoFit/>
              </a:bodyPr>
              <a:lstStyle/>
              <a:p>
                <a:r>
                  <a:rPr lang="en-US" dirty="0" smtClean="0"/>
                  <a:t>t</a:t>
                </a:r>
                <a:endParaRPr lang="en-US" dirty="0"/>
              </a:p>
            </p:txBody>
          </p:sp>
        </p:grpSp>
        <p:sp>
          <p:nvSpPr>
            <p:cNvPr id="47" name="TextBox 46"/>
            <p:cNvSpPr txBox="1"/>
            <p:nvPr/>
          </p:nvSpPr>
          <p:spPr>
            <a:xfrm>
              <a:off x="6384032" y="1628800"/>
              <a:ext cx="1074458" cy="523220"/>
            </a:xfrm>
            <a:prstGeom prst="rect">
              <a:avLst/>
            </a:prstGeom>
            <a:noFill/>
          </p:spPr>
          <p:txBody>
            <a:bodyPr wrap="none" rtlCol="0">
              <a:spAutoFit/>
            </a:bodyPr>
            <a:lstStyle/>
            <a:p>
              <a:r>
                <a:rPr lang="en-US" sz="2800" dirty="0" smtClean="0">
                  <a:latin typeface="Cambria Math"/>
                  <a:cs typeface="Cambria Math"/>
                </a:rPr>
                <a:t>R(</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44" name="Cube 43"/>
          <p:cNvSpPr/>
          <p:nvPr/>
        </p:nvSpPr>
        <p:spPr>
          <a:xfrm>
            <a:off x="6672064" y="320368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Cube 52"/>
          <p:cNvSpPr/>
          <p:nvPr/>
        </p:nvSpPr>
        <p:spPr>
          <a:xfrm>
            <a:off x="8760296" y="320368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p:cNvSpPr/>
          <p:nvPr/>
        </p:nvSpPr>
        <p:spPr>
          <a:xfrm>
            <a:off x="6672064" y="2483604"/>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Cube 53"/>
          <p:cNvSpPr/>
          <p:nvPr/>
        </p:nvSpPr>
        <p:spPr>
          <a:xfrm>
            <a:off x="8760296" y="2483604"/>
            <a:ext cx="1080120" cy="5040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56040" y="2349959"/>
            <a:ext cx="3608767" cy="7794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49"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
        <p:nvSpPr>
          <p:cNvPr id="55" name="3 CuadroTexto"/>
          <p:cNvSpPr txBox="1"/>
          <p:nvPr/>
        </p:nvSpPr>
        <p:spPr>
          <a:xfrm>
            <a:off x="6562096" y="738400"/>
            <a:ext cx="2898550" cy="1107996"/>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Random</a:t>
            </a:r>
          </a:p>
          <a:p>
            <a:pPr algn="ctr"/>
            <a:r>
              <a:rPr lang="en-US" sz="2200" b="1" dirty="0" smtClean="0">
                <a:latin typeface="Times New Roman" panose="02020603050405020304" pitchFamily="18" charset="0"/>
                <a:cs typeface="Times New Roman" panose="02020603050405020304" pitchFamily="18" charset="0"/>
              </a:rPr>
              <a:t>Boundary Conditions </a:t>
            </a:r>
          </a:p>
          <a:p>
            <a:pPr algn="ctr"/>
            <a:r>
              <a:rPr lang="en-US" sz="2200" b="1" dirty="0" smtClean="0">
                <a:latin typeface="Times New Roman" panose="02020603050405020304" pitchFamily="18" charset="0"/>
                <a:cs typeface="Times New Roman" panose="02020603050405020304" pitchFamily="18" charset="0"/>
              </a:rPr>
              <a:t>(Clapp, 2009, SEP138)</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71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LWIVU_cd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096000" y="260648"/>
            <a:ext cx="1233781" cy="461665"/>
          </a:xfrm>
          <a:prstGeom prst="rect">
            <a:avLst/>
          </a:prstGeom>
          <a:noFill/>
        </p:spPr>
        <p:txBody>
          <a:bodyPr wrap="none" rtlCol="0">
            <a:spAutoFit/>
          </a:bodyPr>
          <a:lstStyle/>
          <a:p>
            <a:r>
              <a:rPr lang="en-US" sz="2400" b="1" dirty="0" smtClean="0">
                <a:latin typeface="Times New Roman"/>
                <a:cs typeface="Times New Roman"/>
              </a:rPr>
              <a:t>LWIVU</a:t>
            </a:r>
            <a:endParaRPr lang="en-US" sz="2400" b="1" dirty="0">
              <a:latin typeface="Times New Roman"/>
              <a:cs typeface="Times New Roman"/>
            </a:endParaRPr>
          </a:p>
        </p:txBody>
      </p:sp>
      <p:sp>
        <p:nvSpPr>
          <p:cNvPr id="4" name="TextBox 3"/>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6</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13497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LWIVU_cd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096000" y="260648"/>
            <a:ext cx="1233781" cy="461665"/>
          </a:xfrm>
          <a:prstGeom prst="rect">
            <a:avLst/>
          </a:prstGeom>
          <a:noFill/>
        </p:spPr>
        <p:txBody>
          <a:bodyPr wrap="none" rtlCol="0">
            <a:spAutoFit/>
          </a:bodyPr>
          <a:lstStyle/>
          <a:p>
            <a:r>
              <a:rPr lang="en-US" sz="2400" b="1" dirty="0" smtClean="0">
                <a:latin typeface="Times New Roman"/>
                <a:cs typeface="Times New Roman"/>
              </a:rPr>
              <a:t>LWIVU</a:t>
            </a:r>
            <a:endParaRPr lang="en-US" sz="2400" b="1" dirty="0">
              <a:latin typeface="Times New Roman"/>
              <a:cs typeface="Times New Roman"/>
            </a:endParaRPr>
          </a:p>
        </p:txBody>
      </p:sp>
      <p:sp>
        <p:nvSpPr>
          <p:cNvPr id="4" name="Rectangle 3"/>
          <p:cNvSpPr/>
          <p:nvPr/>
        </p:nvSpPr>
        <p:spPr>
          <a:xfrm>
            <a:off x="404037" y="188454"/>
            <a:ext cx="1318437" cy="69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693" y="2052696"/>
            <a:ext cx="1765005" cy="807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93725" y="2024337"/>
            <a:ext cx="1765005" cy="807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2648" y="868825"/>
            <a:ext cx="1828386" cy="400110"/>
          </a:xfrm>
          <a:prstGeom prst="rect">
            <a:avLst/>
          </a:prstGeom>
          <a:noFill/>
        </p:spPr>
        <p:txBody>
          <a:bodyPr wrap="none" rtlCol="0">
            <a:spAutoFit/>
          </a:bodyPr>
          <a:lstStyle/>
          <a:p>
            <a:r>
              <a:rPr lang="en-US" sz="2000" smtClean="0">
                <a:latin typeface="Times New Roman"/>
                <a:cs typeface="Times New Roman"/>
              </a:rPr>
              <a:t>Born mod/RTM</a:t>
            </a:r>
            <a:endParaRPr lang="en-US" sz="2000" dirty="0">
              <a:latin typeface="Times New Roman"/>
              <a:cs typeface="Times New Roman"/>
            </a:endParaRPr>
          </a:p>
        </p:txBody>
      </p:sp>
      <p:sp>
        <p:nvSpPr>
          <p:cNvPr id="9" name="TextBox 8"/>
          <p:cNvSpPr txBox="1"/>
          <p:nvPr/>
        </p:nvSpPr>
        <p:spPr>
          <a:xfrm>
            <a:off x="404037" y="2867746"/>
            <a:ext cx="1150508" cy="400110"/>
          </a:xfrm>
          <a:prstGeom prst="rect">
            <a:avLst/>
          </a:prstGeom>
          <a:noFill/>
        </p:spPr>
        <p:txBody>
          <a:bodyPr wrap="none" rtlCol="0">
            <a:spAutoFit/>
          </a:bodyPr>
          <a:lstStyle/>
          <a:p>
            <a:r>
              <a:rPr lang="en-US" sz="2000" smtClean="0">
                <a:latin typeface="Times New Roman"/>
                <a:cs typeface="Times New Roman"/>
              </a:rPr>
              <a:t>WEMVA</a:t>
            </a:r>
            <a:endParaRPr lang="en-US" sz="2000" dirty="0">
              <a:latin typeface="Times New Roman"/>
              <a:cs typeface="Times New Roman"/>
            </a:endParaRPr>
          </a:p>
        </p:txBody>
      </p:sp>
      <p:sp>
        <p:nvSpPr>
          <p:cNvPr id="10" name="TextBox 9"/>
          <p:cNvSpPr txBox="1"/>
          <p:nvPr/>
        </p:nvSpPr>
        <p:spPr>
          <a:xfrm>
            <a:off x="6712890" y="2835847"/>
            <a:ext cx="1150508" cy="400110"/>
          </a:xfrm>
          <a:prstGeom prst="rect">
            <a:avLst/>
          </a:prstGeom>
          <a:noFill/>
        </p:spPr>
        <p:txBody>
          <a:bodyPr wrap="none" rtlCol="0">
            <a:spAutoFit/>
          </a:bodyPr>
          <a:lstStyle/>
          <a:p>
            <a:r>
              <a:rPr lang="en-US" sz="2000" smtClean="0">
                <a:latin typeface="Times New Roman"/>
                <a:cs typeface="Times New Roman"/>
              </a:rPr>
              <a:t>WEMVA</a:t>
            </a:r>
            <a:endParaRPr lang="en-US" sz="2000" dirty="0">
              <a:latin typeface="Times New Roman"/>
              <a:cs typeface="Times New Roman"/>
            </a:endParaRPr>
          </a:p>
        </p:txBody>
      </p:sp>
      <p:sp>
        <p:nvSpPr>
          <p:cNvPr id="11" name="TextBox 10"/>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6</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9965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67" t="6763" b="43566"/>
          <a:stretch/>
        </p:blipFill>
        <p:spPr>
          <a:xfrm>
            <a:off x="497354" y="85054"/>
            <a:ext cx="5126900" cy="3657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7" t="58407" b="3888"/>
          <a:stretch/>
        </p:blipFill>
        <p:spPr>
          <a:xfrm>
            <a:off x="497354" y="3830726"/>
            <a:ext cx="5093445" cy="2743200"/>
          </a:xfrm>
          <a:prstGeom prst="rect">
            <a:avLst/>
          </a:prstGeom>
        </p:spPr>
      </p:pic>
      <p:sp>
        <p:nvSpPr>
          <p:cNvPr id="2" name="Rectangle 1"/>
          <p:cNvSpPr/>
          <p:nvPr/>
        </p:nvSpPr>
        <p:spPr>
          <a:xfrm>
            <a:off x="497355" y="85055"/>
            <a:ext cx="5511209" cy="12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52536" y="499725"/>
            <a:ext cx="2809371" cy="20733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2536" y="2151312"/>
            <a:ext cx="3957687" cy="17721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52026" y="4538697"/>
            <a:ext cx="2058197" cy="227697"/>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2536" y="2971256"/>
            <a:ext cx="3181511" cy="37915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8223" y="5749278"/>
            <a:ext cx="3029498" cy="344328"/>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8223" y="4538697"/>
            <a:ext cx="1691219" cy="227697"/>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85895" y="6523232"/>
            <a:ext cx="449504" cy="22237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85895" y="6118279"/>
            <a:ext cx="449504" cy="267941"/>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54036" y="6082972"/>
            <a:ext cx="2919389"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random </a:t>
            </a:r>
            <a:r>
              <a:rPr lang="en-US" sz="1600" smtClean="0">
                <a:latin typeface="Times New Roman" charset="0"/>
                <a:ea typeface="Times New Roman" charset="0"/>
                <a:cs typeface="Times New Roman" charset="0"/>
              </a:rPr>
              <a:t>boundary conditions</a:t>
            </a:r>
            <a:endParaRPr lang="en-US" sz="1600" dirty="0">
              <a:latin typeface="Times New Roman" charset="0"/>
              <a:ea typeface="Times New Roman" charset="0"/>
              <a:cs typeface="Times New Roman" charset="0"/>
            </a:endParaRPr>
          </a:p>
        </p:txBody>
      </p:sp>
      <p:sp>
        <p:nvSpPr>
          <p:cNvPr id="19" name="TextBox 18"/>
          <p:cNvSpPr txBox="1"/>
          <p:nvPr/>
        </p:nvSpPr>
        <p:spPr>
          <a:xfrm>
            <a:off x="7468210" y="6458660"/>
            <a:ext cx="296587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tapering boundary conditions</a:t>
            </a:r>
            <a:endParaRPr lang="en-US" sz="1600" dirty="0">
              <a:latin typeface="Times New Roman" charset="0"/>
              <a:ea typeface="Times New Roman" charset="0"/>
              <a:cs typeface="Times New Roman" charset="0"/>
            </a:endParaRPr>
          </a:p>
        </p:txBody>
      </p:sp>
      <p:sp>
        <p:nvSpPr>
          <p:cNvPr id="21" name="TextBox 20"/>
          <p:cNvSpPr txBox="1"/>
          <p:nvPr/>
        </p:nvSpPr>
        <p:spPr>
          <a:xfrm>
            <a:off x="6510864" y="6415"/>
            <a:ext cx="400827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Random BC </a:t>
            </a:r>
            <a:r>
              <a:rPr lang="en-US" sz="2800" dirty="0" smtClean="0">
                <a:latin typeface="Times New Roman" charset="0"/>
                <a:ea typeface="Times New Roman" charset="0"/>
                <a:cs typeface="Times New Roman" charset="0"/>
              </a:rPr>
              <a:t>and WEMVA</a:t>
            </a:r>
            <a:endParaRPr lang="en-US" sz="2800" dirty="0">
              <a:latin typeface="Times New Roman" charset="0"/>
              <a:ea typeface="Times New Roman" charset="0"/>
              <a:cs typeface="Times New Roman" charset="0"/>
            </a:endParaRPr>
          </a:p>
        </p:txBody>
      </p:sp>
      <p:sp>
        <p:nvSpPr>
          <p:cNvPr id="20" name="TextBox 1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7</a:t>
            </a:r>
            <a:endParaRPr lang="en-US" b="1" dirty="0">
              <a:latin typeface="Times New Roman" charset="0"/>
              <a:ea typeface="Times New Roman" charset="0"/>
              <a:cs typeface="Times New Roman" charset="0"/>
            </a:endParaRPr>
          </a:p>
        </p:txBody>
      </p:sp>
      <p:sp>
        <p:nvSpPr>
          <p:cNvPr id="23" name="Rectangle 22"/>
          <p:cNvSpPr/>
          <p:nvPr/>
        </p:nvSpPr>
        <p:spPr>
          <a:xfrm>
            <a:off x="6921801" y="1854508"/>
            <a:ext cx="4332827" cy="3744416"/>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6921802" y="4019107"/>
            <a:ext cx="4348716" cy="1594888"/>
          </a:xfrm>
          <a:custGeom>
            <a:avLst/>
            <a:gdLst>
              <a:gd name="connsiteX0" fmla="*/ 0 w 4348716"/>
              <a:gd name="connsiteY0" fmla="*/ 212652 h 1669312"/>
              <a:gd name="connsiteX1" fmla="*/ 1041991 w 4348716"/>
              <a:gd name="connsiteY1" fmla="*/ 0 h 1669312"/>
              <a:gd name="connsiteX2" fmla="*/ 2562446 w 4348716"/>
              <a:gd name="connsiteY2" fmla="*/ 95693 h 1669312"/>
              <a:gd name="connsiteX3" fmla="*/ 3242930 w 4348716"/>
              <a:gd name="connsiteY3" fmla="*/ 212652 h 1669312"/>
              <a:gd name="connsiteX4" fmla="*/ 4338084 w 4348716"/>
              <a:gd name="connsiteY4" fmla="*/ 159489 h 1669312"/>
              <a:gd name="connsiteX5" fmla="*/ 4348716 w 4348716"/>
              <a:gd name="connsiteY5" fmla="*/ 1669312 h 1669312"/>
              <a:gd name="connsiteX6" fmla="*/ 21265 w 4348716"/>
              <a:gd name="connsiteY6" fmla="*/ 1669312 h 1669312"/>
              <a:gd name="connsiteX0" fmla="*/ 0 w 4348716"/>
              <a:gd name="connsiteY0" fmla="*/ 116959 h 1573619"/>
              <a:gd name="connsiteX1" fmla="*/ 1020726 w 4348716"/>
              <a:gd name="connsiteY1" fmla="*/ 127591 h 1573619"/>
              <a:gd name="connsiteX2" fmla="*/ 2562446 w 4348716"/>
              <a:gd name="connsiteY2" fmla="*/ 0 h 1573619"/>
              <a:gd name="connsiteX3" fmla="*/ 3242930 w 4348716"/>
              <a:gd name="connsiteY3" fmla="*/ 116959 h 1573619"/>
              <a:gd name="connsiteX4" fmla="*/ 4338084 w 4348716"/>
              <a:gd name="connsiteY4" fmla="*/ 63796 h 1573619"/>
              <a:gd name="connsiteX5" fmla="*/ 4348716 w 4348716"/>
              <a:gd name="connsiteY5" fmla="*/ 1573619 h 1573619"/>
              <a:gd name="connsiteX6" fmla="*/ 21265 w 4348716"/>
              <a:gd name="connsiteY6" fmla="*/ 1573619 h 1573619"/>
              <a:gd name="connsiteX0" fmla="*/ 0 w 4348716"/>
              <a:gd name="connsiteY0" fmla="*/ 138228 h 1594888"/>
              <a:gd name="connsiteX1" fmla="*/ 1020726 w 4348716"/>
              <a:gd name="connsiteY1" fmla="*/ 148860 h 1594888"/>
              <a:gd name="connsiteX2" fmla="*/ 1711835 w 4348716"/>
              <a:gd name="connsiteY2" fmla="*/ 0 h 1594888"/>
              <a:gd name="connsiteX3" fmla="*/ 2562446 w 4348716"/>
              <a:gd name="connsiteY3" fmla="*/ 21269 h 1594888"/>
              <a:gd name="connsiteX4" fmla="*/ 3242930 w 4348716"/>
              <a:gd name="connsiteY4" fmla="*/ 138228 h 1594888"/>
              <a:gd name="connsiteX5" fmla="*/ 4338084 w 4348716"/>
              <a:gd name="connsiteY5" fmla="*/ 85065 h 1594888"/>
              <a:gd name="connsiteX6" fmla="*/ 4348716 w 4348716"/>
              <a:gd name="connsiteY6" fmla="*/ 1594888 h 1594888"/>
              <a:gd name="connsiteX7" fmla="*/ 21265 w 4348716"/>
              <a:gd name="connsiteY7" fmla="*/ 1594888 h 15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716" h="1594888">
                <a:moveTo>
                  <a:pt x="0" y="138228"/>
                </a:moveTo>
                <a:lnTo>
                  <a:pt x="1020726" y="148860"/>
                </a:lnTo>
                <a:cubicBezTo>
                  <a:pt x="1244007" y="127593"/>
                  <a:pt x="1488554" y="21267"/>
                  <a:pt x="1711835" y="0"/>
                </a:cubicBezTo>
                <a:lnTo>
                  <a:pt x="2562446" y="21269"/>
                </a:lnTo>
                <a:lnTo>
                  <a:pt x="3242930" y="138228"/>
                </a:lnTo>
                <a:lnTo>
                  <a:pt x="4338084" y="85065"/>
                </a:lnTo>
                <a:lnTo>
                  <a:pt x="4348716" y="1594888"/>
                </a:lnTo>
                <a:lnTo>
                  <a:pt x="21265" y="1594888"/>
                </a:lnTo>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7654228" y="1587742"/>
            <a:ext cx="288032" cy="288032"/>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8"/>
          <p:cNvSpPr/>
          <p:nvPr/>
        </p:nvSpPr>
        <p:spPr>
          <a:xfrm rot="10800000">
            <a:off x="10678564" y="1587742"/>
            <a:ext cx="288032" cy="288032"/>
          </a:xfrm>
          <a:prstGeom prst="triangl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46018" y="1270234"/>
            <a:ext cx="327308" cy="400110"/>
          </a:xfrm>
          <a:prstGeom prst="rect">
            <a:avLst/>
          </a:prstGeom>
          <a:noFill/>
        </p:spPr>
        <p:txBody>
          <a:bodyPr wrap="none" rtlCol="0">
            <a:spAutoFit/>
          </a:bodyPr>
          <a:lstStyle/>
          <a:p>
            <a:r>
              <a:rPr lang="en-US" sz="2000" b="1" dirty="0" smtClean="0">
                <a:latin typeface="Times"/>
                <a:cs typeface="Times"/>
              </a:rPr>
              <a:t>S</a:t>
            </a:r>
            <a:endParaRPr lang="en-US" sz="2000" b="1" dirty="0">
              <a:latin typeface="Times"/>
              <a:cs typeface="Times"/>
            </a:endParaRPr>
          </a:p>
        </p:txBody>
      </p:sp>
      <p:sp>
        <p:nvSpPr>
          <p:cNvPr id="30" name="TextBox 29"/>
          <p:cNvSpPr txBox="1"/>
          <p:nvPr/>
        </p:nvSpPr>
        <p:spPr>
          <a:xfrm>
            <a:off x="10657298" y="1270234"/>
            <a:ext cx="369888" cy="400110"/>
          </a:xfrm>
          <a:prstGeom prst="rect">
            <a:avLst/>
          </a:prstGeom>
          <a:noFill/>
        </p:spPr>
        <p:txBody>
          <a:bodyPr wrap="none" rtlCol="0">
            <a:spAutoFit/>
          </a:bodyPr>
          <a:lstStyle/>
          <a:p>
            <a:r>
              <a:rPr lang="en-US" sz="2000" b="1" dirty="0" smtClean="0">
                <a:latin typeface="Times"/>
                <a:cs typeface="Times"/>
              </a:rPr>
              <a:t>R</a:t>
            </a:r>
            <a:endParaRPr lang="en-US" sz="2000" b="1" dirty="0">
              <a:latin typeface="Times"/>
              <a:cs typeface="Times"/>
            </a:endParaRPr>
          </a:p>
        </p:txBody>
      </p:sp>
      <p:grpSp>
        <p:nvGrpSpPr>
          <p:cNvPr id="61" name="Group 60"/>
          <p:cNvGrpSpPr/>
          <p:nvPr/>
        </p:nvGrpSpPr>
        <p:grpSpPr>
          <a:xfrm>
            <a:off x="7175408" y="1659287"/>
            <a:ext cx="2275046" cy="2434248"/>
            <a:chOff x="7175408" y="1659287"/>
            <a:chExt cx="2275046" cy="2434248"/>
          </a:xfrm>
        </p:grpSpPr>
        <p:grpSp>
          <p:nvGrpSpPr>
            <p:cNvPr id="11" name="Group 10"/>
            <p:cNvGrpSpPr/>
            <p:nvPr/>
          </p:nvGrpSpPr>
          <p:grpSpPr>
            <a:xfrm>
              <a:off x="7175408" y="1659287"/>
              <a:ext cx="2275046" cy="2385790"/>
              <a:chOff x="7175408" y="1659287"/>
              <a:chExt cx="2275046" cy="2385790"/>
            </a:xfrm>
          </p:grpSpPr>
          <p:sp>
            <p:nvSpPr>
              <p:cNvPr id="6" name="Arc 5"/>
              <p:cNvSpPr/>
              <p:nvPr/>
            </p:nvSpPr>
            <p:spPr>
              <a:xfrm rot="7027431">
                <a:off x="7703429" y="1637399"/>
                <a:ext cx="352746" cy="396521"/>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6054067">
                <a:off x="7645989" y="1782053"/>
                <a:ext cx="592165" cy="743774"/>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6265908">
                <a:off x="7609216" y="1909430"/>
                <a:ext cx="1006923" cy="969300"/>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6265908">
                <a:off x="7456749" y="1903091"/>
                <a:ext cx="1528271" cy="1511111"/>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6265908">
                <a:off x="7151330" y="1745953"/>
                <a:ext cx="2323202" cy="2275046"/>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7793665" y="1899642"/>
              <a:ext cx="1597807" cy="2193893"/>
              <a:chOff x="7793665" y="1899642"/>
              <a:chExt cx="1597807" cy="2193893"/>
            </a:xfrm>
          </p:grpSpPr>
          <p:sp>
            <p:nvSpPr>
              <p:cNvPr id="55" name="Freeform 54"/>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8895495" y="1233556"/>
            <a:ext cx="579488" cy="461665"/>
            <a:chOff x="8892464" y="1222889"/>
            <a:chExt cx="579488" cy="461665"/>
          </a:xfrm>
        </p:grpSpPr>
        <p:sp>
          <p:nvSpPr>
            <p:cNvPr id="64" name="TextBox 63"/>
            <p:cNvSpPr txBox="1"/>
            <p:nvPr/>
          </p:nvSpPr>
          <p:spPr>
            <a:xfrm>
              <a:off x="8892464" y="1222889"/>
              <a:ext cx="269626" cy="461665"/>
            </a:xfrm>
            <a:prstGeom prst="rect">
              <a:avLst/>
            </a:prstGeom>
            <a:noFill/>
          </p:spPr>
          <p:txBody>
            <a:bodyPr wrap="none" rtlCol="0">
              <a:spAutoFit/>
            </a:bodyPr>
            <a:lstStyle/>
            <a:p>
              <a:r>
                <a:rPr lang="en-US" sz="2400" smtClean="0">
                  <a:latin typeface="Times"/>
                  <a:cs typeface="Times"/>
                </a:rPr>
                <a:t>t</a:t>
              </a:r>
              <a:endParaRPr lang="en-US" sz="2400" dirty="0">
                <a:latin typeface="Times"/>
                <a:cs typeface="Times"/>
              </a:endParaRPr>
            </a:p>
          </p:txBody>
        </p:sp>
        <p:cxnSp>
          <p:nvCxnSpPr>
            <p:cNvPr id="65" name="Straight Arrow Connector 64"/>
            <p:cNvCxnSpPr/>
            <p:nvPr/>
          </p:nvCxnSpPr>
          <p:spPr>
            <a:xfrm flipV="1">
              <a:off x="9126396" y="1470289"/>
              <a:ext cx="345556" cy="582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89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and Round Single Corner Rectangle 3"/>
          <p:cNvSpPr/>
          <p:nvPr/>
        </p:nvSpPr>
        <p:spPr>
          <a:xfrm>
            <a:off x="1711847" y="1039995"/>
            <a:ext cx="1924493" cy="744280"/>
          </a:xfrm>
          <a:prstGeom prst="snip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latin typeface="Times New Roman" charset="0"/>
                <a:ea typeface="Times New Roman" charset="0"/>
                <a:cs typeface="Times New Roman" charset="0"/>
              </a:rPr>
              <a:t>LWI</a:t>
            </a:r>
            <a:endParaRPr lang="en-US" b="1" dirty="0">
              <a:solidFill>
                <a:schemeClr val="bg1"/>
              </a:solidFill>
              <a:latin typeface="Times New Roman" charset="0"/>
              <a:ea typeface="Times New Roman" charset="0"/>
              <a:cs typeface="Times New Roman" charset="0"/>
            </a:endParaRPr>
          </a:p>
        </p:txBody>
      </p:sp>
      <p:sp>
        <p:nvSpPr>
          <p:cNvPr id="7" name="Snip Diagonal Corner Rectangle 6"/>
          <p:cNvSpPr/>
          <p:nvPr/>
        </p:nvSpPr>
        <p:spPr>
          <a:xfrm>
            <a:off x="7396702" y="1186526"/>
            <a:ext cx="1776540" cy="895469"/>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Invert </a:t>
            </a:r>
            <a:r>
              <a:rPr lang="en-US" b="1" smtClean="0">
                <a:latin typeface="Times New Roman" charset="0"/>
                <a:ea typeface="Times New Roman" charset="0"/>
                <a:cs typeface="Times New Roman" charset="0"/>
              </a:rPr>
              <a:t>for reflectivity</a:t>
            </a:r>
            <a:endParaRPr lang="en-US" b="1" dirty="0" smtClean="0">
              <a:latin typeface="Times New Roman" charset="0"/>
              <a:ea typeface="Times New Roman" charset="0"/>
              <a:cs typeface="Times New Roman" charset="0"/>
            </a:endParaRPr>
          </a:p>
          <a:p>
            <a:pPr algn="ctr"/>
            <a:endParaRPr lang="en-US" b="1" dirty="0">
              <a:latin typeface="Times New Roman" charset="0"/>
              <a:ea typeface="Times New Roman" charset="0"/>
              <a:cs typeface="Times New Roman" charset="0"/>
            </a:endParaRPr>
          </a:p>
        </p:txBody>
      </p:sp>
      <p:sp>
        <p:nvSpPr>
          <p:cNvPr id="9" name="Parallelogram 8"/>
          <p:cNvSpPr/>
          <p:nvPr/>
        </p:nvSpPr>
        <p:spPr>
          <a:xfrm>
            <a:off x="4158220" y="1263284"/>
            <a:ext cx="2146891" cy="7442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Fixed slowness squared</a:t>
            </a:r>
            <a:endParaRPr lang="en-US" b="1" dirty="0">
              <a:latin typeface="Times New Roman" charset="0"/>
              <a:ea typeface="Times New Roman" charset="0"/>
              <a:cs typeface="Times New Roman" charset="0"/>
            </a:endParaRPr>
          </a:p>
        </p:txBody>
      </p:sp>
      <p:sp>
        <p:nvSpPr>
          <p:cNvPr id="10" name="Snip and Round Single Corner Rectangle 9"/>
          <p:cNvSpPr/>
          <p:nvPr/>
        </p:nvSpPr>
        <p:spPr>
          <a:xfrm>
            <a:off x="1711847" y="4267194"/>
            <a:ext cx="1924493" cy="744280"/>
          </a:xfrm>
          <a:prstGeom prst="snip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latin typeface="Times New Roman" charset="0"/>
                <a:ea typeface="Times New Roman" charset="0"/>
                <a:cs typeface="Times New Roman" charset="0"/>
              </a:rPr>
              <a:t>LWIVU</a:t>
            </a:r>
            <a:endParaRPr lang="en-US" b="1" dirty="0">
              <a:solidFill>
                <a:schemeClr val="bg1"/>
              </a:solidFill>
              <a:latin typeface="Times New Roman" charset="0"/>
              <a:ea typeface="Times New Roman" charset="0"/>
              <a:cs typeface="Times New Roman" charset="0"/>
            </a:endParaRPr>
          </a:p>
        </p:txBody>
      </p:sp>
      <p:sp>
        <p:nvSpPr>
          <p:cNvPr id="12" name="Snip Diagonal Corner Rectangle 11"/>
          <p:cNvSpPr/>
          <p:nvPr/>
        </p:nvSpPr>
        <p:spPr>
          <a:xfrm>
            <a:off x="7428599" y="3747968"/>
            <a:ext cx="1950208" cy="1802219"/>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charset="0"/>
                <a:ea typeface="Times New Roman" charset="0"/>
                <a:cs typeface="Times New Roman" charset="0"/>
              </a:rPr>
              <a:t>Jointly</a:t>
            </a:r>
            <a:r>
              <a:rPr lang="en-US" b="1" dirty="0" smtClean="0">
                <a:latin typeface="Times New Roman" charset="0"/>
                <a:ea typeface="Times New Roman" charset="0"/>
                <a:cs typeface="Times New Roman" charset="0"/>
              </a:rPr>
              <a:t> invert for reflectivity &amp;</a:t>
            </a:r>
          </a:p>
          <a:p>
            <a:pPr algn="ctr"/>
            <a:r>
              <a:rPr lang="en-US" b="1" i="1" dirty="0" smtClean="0">
                <a:latin typeface="Times New Roman" charset="0"/>
                <a:ea typeface="Times New Roman" charset="0"/>
                <a:cs typeface="Times New Roman" charset="0"/>
              </a:rPr>
              <a:t>perturbation</a:t>
            </a:r>
            <a:r>
              <a:rPr lang="en-US" b="1" dirty="0" smtClean="0">
                <a:latin typeface="Times New Roman" charset="0"/>
                <a:ea typeface="Times New Roman" charset="0"/>
                <a:cs typeface="Times New Roman" charset="0"/>
              </a:rPr>
              <a:t> in background slowness</a:t>
            </a:r>
            <a:endParaRPr lang="en-US" b="1" dirty="0">
              <a:latin typeface="Times New Roman" charset="0"/>
              <a:ea typeface="Times New Roman" charset="0"/>
              <a:cs typeface="Times New Roman" charset="0"/>
            </a:endParaRPr>
          </a:p>
        </p:txBody>
      </p:sp>
      <p:sp>
        <p:nvSpPr>
          <p:cNvPr id="14" name="Parallelogram 13"/>
          <p:cNvSpPr/>
          <p:nvPr/>
        </p:nvSpPr>
        <p:spPr>
          <a:xfrm>
            <a:off x="3988097" y="4267194"/>
            <a:ext cx="2469448" cy="836428"/>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Fixed </a:t>
            </a:r>
            <a:r>
              <a:rPr lang="en-US" b="1" i="1" dirty="0" smtClean="0">
                <a:latin typeface="Times New Roman" charset="0"/>
                <a:ea typeface="Times New Roman" charset="0"/>
                <a:cs typeface="Times New Roman" charset="0"/>
              </a:rPr>
              <a:t>background</a:t>
            </a:r>
            <a:r>
              <a:rPr lang="en-US" b="1" dirty="0" smtClean="0">
                <a:latin typeface="Times New Roman" charset="0"/>
                <a:ea typeface="Times New Roman" charset="0"/>
                <a:cs typeface="Times New Roman" charset="0"/>
              </a:rPr>
              <a:t> slowness squared</a:t>
            </a:r>
            <a:endParaRPr lang="en-US" b="1" dirty="0">
              <a:latin typeface="Times New Roman" charset="0"/>
              <a:ea typeface="Times New Roman" charset="0"/>
              <a:cs typeface="Times New Roman" charset="0"/>
            </a:endParaRPr>
          </a:p>
        </p:txBody>
      </p:sp>
      <p:sp>
        <p:nvSpPr>
          <p:cNvPr id="2" name="Oval 1"/>
          <p:cNvSpPr/>
          <p:nvPr/>
        </p:nvSpPr>
        <p:spPr>
          <a:xfrm>
            <a:off x="6301549" y="426304"/>
            <a:ext cx="1084520"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Born/RTM</a:t>
            </a:r>
            <a:endParaRPr lang="en-US" b="1">
              <a:latin typeface="Times New Roman" charset="0"/>
              <a:ea typeface="Times New Roman" charset="0"/>
              <a:cs typeface="Times New Roman" charset="0"/>
            </a:endParaRPr>
          </a:p>
        </p:txBody>
      </p:sp>
      <p:sp>
        <p:nvSpPr>
          <p:cNvPr id="18" name="Right Arrow 17"/>
          <p:cNvSpPr/>
          <p:nvPr/>
        </p:nvSpPr>
        <p:spPr>
          <a:xfrm rot="5400000">
            <a:off x="6518204" y="4042579"/>
            <a:ext cx="730104"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9578" y="3047550"/>
            <a:ext cx="2399393"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Gauss-Newton Hessian</a:t>
            </a:r>
            <a:endParaRPr lang="en-US" b="1" baseline="-25000" dirty="0">
              <a:latin typeface="Times New Roman" charset="0"/>
              <a:ea typeface="Times New Roman" charset="0"/>
              <a:cs typeface="Times New Roman" charset="0"/>
            </a:endParaRPr>
          </a:p>
        </p:txBody>
      </p:sp>
      <p:sp>
        <p:nvSpPr>
          <p:cNvPr id="21" name="Oval 20"/>
          <p:cNvSpPr/>
          <p:nvPr/>
        </p:nvSpPr>
        <p:spPr>
          <a:xfrm>
            <a:off x="6104874" y="5518741"/>
            <a:ext cx="1548801"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WEMVA</a:t>
            </a:r>
            <a:endParaRPr lang="en-US" b="1" baseline="-25000" dirty="0">
              <a:latin typeface="Times New Roman" charset="0"/>
              <a:ea typeface="Times New Roman" charset="0"/>
              <a:cs typeface="Times New Roman" charset="0"/>
            </a:endParaRPr>
          </a:p>
        </p:txBody>
      </p:sp>
      <p:sp>
        <p:nvSpPr>
          <p:cNvPr id="22" name="TextBox 21"/>
          <p:cNvSpPr txBox="1"/>
          <p:nvPr/>
        </p:nvSpPr>
        <p:spPr>
          <a:xfrm>
            <a:off x="11717930" y="0"/>
            <a:ext cx="417354" cy="372140"/>
          </a:xfrm>
          <a:prstGeom prst="rect">
            <a:avLst/>
          </a:prstGeom>
          <a:solidFill>
            <a:schemeClr val="bg1"/>
          </a:solidFill>
        </p:spPr>
        <p:txBody>
          <a:bodyPr wrap="square" rtlCol="0">
            <a:spAutoFit/>
          </a:bodyPr>
          <a:lstStyle/>
          <a:p>
            <a:r>
              <a:rPr lang="en-US" b="1">
                <a:latin typeface="Times New Roman" charset="0"/>
                <a:ea typeface="Times New Roman" charset="0"/>
                <a:cs typeface="Times New Roman" charset="0"/>
              </a:rPr>
              <a:t>2</a:t>
            </a:r>
          </a:p>
        </p:txBody>
      </p:sp>
      <p:sp>
        <p:nvSpPr>
          <p:cNvPr id="3" name="Left Brace 2"/>
          <p:cNvSpPr/>
          <p:nvPr/>
        </p:nvSpPr>
        <p:spPr>
          <a:xfrm>
            <a:off x="3689499" y="290412"/>
            <a:ext cx="244548" cy="22507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3689499" y="2715286"/>
            <a:ext cx="241944" cy="386758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6654204" y="1441708"/>
            <a:ext cx="393405" cy="393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692344" y="4478073"/>
            <a:ext cx="393405" cy="393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6559626" y="5145931"/>
            <a:ext cx="647264"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349168" y="4639334"/>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7096218" y="4621286"/>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5400000">
            <a:off x="6693862" y="1220411"/>
            <a:ext cx="314987"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6198785" y="1588487"/>
            <a:ext cx="455419"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67754" y="1588487"/>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172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67" t="6763" b="43566"/>
          <a:stretch/>
        </p:blipFill>
        <p:spPr>
          <a:xfrm>
            <a:off x="497354" y="85054"/>
            <a:ext cx="5126900" cy="3657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7" t="58407" b="3888"/>
          <a:stretch/>
        </p:blipFill>
        <p:spPr>
          <a:xfrm>
            <a:off x="497354" y="3830726"/>
            <a:ext cx="5093445" cy="2743200"/>
          </a:xfrm>
          <a:prstGeom prst="rect">
            <a:avLst/>
          </a:prstGeom>
        </p:spPr>
      </p:pic>
      <p:sp>
        <p:nvSpPr>
          <p:cNvPr id="3" name="Rounded Rectangle 2"/>
          <p:cNvSpPr/>
          <p:nvPr/>
        </p:nvSpPr>
        <p:spPr>
          <a:xfrm>
            <a:off x="752536" y="499725"/>
            <a:ext cx="2809371" cy="20733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2536" y="2151312"/>
            <a:ext cx="3957687" cy="17721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52026" y="4538697"/>
            <a:ext cx="2058197" cy="227697"/>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2536" y="2971256"/>
            <a:ext cx="3181511" cy="37915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8223" y="5749278"/>
            <a:ext cx="3029498" cy="344328"/>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8223" y="4538697"/>
            <a:ext cx="1691219" cy="227697"/>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85895" y="6523232"/>
            <a:ext cx="449504" cy="22237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85895" y="6118279"/>
            <a:ext cx="449504" cy="267941"/>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54036" y="6082972"/>
            <a:ext cx="2919389"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random </a:t>
            </a:r>
            <a:r>
              <a:rPr lang="en-US" sz="1600" smtClean="0">
                <a:latin typeface="Times New Roman" charset="0"/>
                <a:ea typeface="Times New Roman" charset="0"/>
                <a:cs typeface="Times New Roman" charset="0"/>
              </a:rPr>
              <a:t>boundary conditions</a:t>
            </a:r>
            <a:endParaRPr lang="en-US" sz="1600" dirty="0">
              <a:latin typeface="Times New Roman" charset="0"/>
              <a:ea typeface="Times New Roman" charset="0"/>
              <a:cs typeface="Times New Roman" charset="0"/>
            </a:endParaRPr>
          </a:p>
        </p:txBody>
      </p:sp>
      <p:sp>
        <p:nvSpPr>
          <p:cNvPr id="19" name="TextBox 18"/>
          <p:cNvSpPr txBox="1"/>
          <p:nvPr/>
        </p:nvSpPr>
        <p:spPr>
          <a:xfrm>
            <a:off x="7468210" y="6458660"/>
            <a:ext cx="296587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tapering boundary conditions</a:t>
            </a:r>
            <a:endParaRPr lang="en-US" sz="1600" dirty="0">
              <a:latin typeface="Times New Roman" charset="0"/>
              <a:ea typeface="Times New Roman" charset="0"/>
              <a:cs typeface="Times New Roman" charset="0"/>
            </a:endParaRPr>
          </a:p>
        </p:txBody>
      </p:sp>
      <p:sp>
        <p:nvSpPr>
          <p:cNvPr id="21" name="TextBox 20"/>
          <p:cNvSpPr txBox="1"/>
          <p:nvPr/>
        </p:nvSpPr>
        <p:spPr>
          <a:xfrm>
            <a:off x="6510864" y="6415"/>
            <a:ext cx="400827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Random BC </a:t>
            </a:r>
            <a:r>
              <a:rPr lang="en-US" sz="2800" dirty="0" smtClean="0">
                <a:latin typeface="Times New Roman" charset="0"/>
                <a:ea typeface="Times New Roman" charset="0"/>
                <a:cs typeface="Times New Roman" charset="0"/>
              </a:rPr>
              <a:t>and WEMVA</a:t>
            </a:r>
            <a:endParaRPr lang="en-US" sz="2800" dirty="0">
              <a:latin typeface="Times New Roman" charset="0"/>
              <a:ea typeface="Times New Roman" charset="0"/>
              <a:cs typeface="Times New Roman" charset="0"/>
            </a:endParaRPr>
          </a:p>
        </p:txBody>
      </p:sp>
      <p:sp>
        <p:nvSpPr>
          <p:cNvPr id="20" name="TextBox 1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7</a:t>
            </a:r>
            <a:endParaRPr lang="en-US" b="1" dirty="0">
              <a:latin typeface="Times New Roman" charset="0"/>
              <a:ea typeface="Times New Roman" charset="0"/>
              <a:cs typeface="Times New Roman" charset="0"/>
            </a:endParaRPr>
          </a:p>
        </p:txBody>
      </p:sp>
      <p:sp>
        <p:nvSpPr>
          <p:cNvPr id="23" name="Rectangle 22"/>
          <p:cNvSpPr/>
          <p:nvPr/>
        </p:nvSpPr>
        <p:spPr>
          <a:xfrm>
            <a:off x="6921801" y="1854508"/>
            <a:ext cx="4332827" cy="3744416"/>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6921802" y="4019107"/>
            <a:ext cx="4348716" cy="1594888"/>
          </a:xfrm>
          <a:custGeom>
            <a:avLst/>
            <a:gdLst>
              <a:gd name="connsiteX0" fmla="*/ 0 w 4348716"/>
              <a:gd name="connsiteY0" fmla="*/ 212652 h 1669312"/>
              <a:gd name="connsiteX1" fmla="*/ 1041991 w 4348716"/>
              <a:gd name="connsiteY1" fmla="*/ 0 h 1669312"/>
              <a:gd name="connsiteX2" fmla="*/ 2562446 w 4348716"/>
              <a:gd name="connsiteY2" fmla="*/ 95693 h 1669312"/>
              <a:gd name="connsiteX3" fmla="*/ 3242930 w 4348716"/>
              <a:gd name="connsiteY3" fmla="*/ 212652 h 1669312"/>
              <a:gd name="connsiteX4" fmla="*/ 4338084 w 4348716"/>
              <a:gd name="connsiteY4" fmla="*/ 159489 h 1669312"/>
              <a:gd name="connsiteX5" fmla="*/ 4348716 w 4348716"/>
              <a:gd name="connsiteY5" fmla="*/ 1669312 h 1669312"/>
              <a:gd name="connsiteX6" fmla="*/ 21265 w 4348716"/>
              <a:gd name="connsiteY6" fmla="*/ 1669312 h 1669312"/>
              <a:gd name="connsiteX0" fmla="*/ 0 w 4348716"/>
              <a:gd name="connsiteY0" fmla="*/ 116959 h 1573619"/>
              <a:gd name="connsiteX1" fmla="*/ 1020726 w 4348716"/>
              <a:gd name="connsiteY1" fmla="*/ 127591 h 1573619"/>
              <a:gd name="connsiteX2" fmla="*/ 2562446 w 4348716"/>
              <a:gd name="connsiteY2" fmla="*/ 0 h 1573619"/>
              <a:gd name="connsiteX3" fmla="*/ 3242930 w 4348716"/>
              <a:gd name="connsiteY3" fmla="*/ 116959 h 1573619"/>
              <a:gd name="connsiteX4" fmla="*/ 4338084 w 4348716"/>
              <a:gd name="connsiteY4" fmla="*/ 63796 h 1573619"/>
              <a:gd name="connsiteX5" fmla="*/ 4348716 w 4348716"/>
              <a:gd name="connsiteY5" fmla="*/ 1573619 h 1573619"/>
              <a:gd name="connsiteX6" fmla="*/ 21265 w 4348716"/>
              <a:gd name="connsiteY6" fmla="*/ 1573619 h 1573619"/>
              <a:gd name="connsiteX0" fmla="*/ 0 w 4348716"/>
              <a:gd name="connsiteY0" fmla="*/ 138228 h 1594888"/>
              <a:gd name="connsiteX1" fmla="*/ 1020726 w 4348716"/>
              <a:gd name="connsiteY1" fmla="*/ 148860 h 1594888"/>
              <a:gd name="connsiteX2" fmla="*/ 1711835 w 4348716"/>
              <a:gd name="connsiteY2" fmla="*/ 0 h 1594888"/>
              <a:gd name="connsiteX3" fmla="*/ 2562446 w 4348716"/>
              <a:gd name="connsiteY3" fmla="*/ 21269 h 1594888"/>
              <a:gd name="connsiteX4" fmla="*/ 3242930 w 4348716"/>
              <a:gd name="connsiteY4" fmla="*/ 138228 h 1594888"/>
              <a:gd name="connsiteX5" fmla="*/ 4338084 w 4348716"/>
              <a:gd name="connsiteY5" fmla="*/ 85065 h 1594888"/>
              <a:gd name="connsiteX6" fmla="*/ 4348716 w 4348716"/>
              <a:gd name="connsiteY6" fmla="*/ 1594888 h 1594888"/>
              <a:gd name="connsiteX7" fmla="*/ 21265 w 4348716"/>
              <a:gd name="connsiteY7" fmla="*/ 1594888 h 15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716" h="1594888">
                <a:moveTo>
                  <a:pt x="0" y="138228"/>
                </a:moveTo>
                <a:lnTo>
                  <a:pt x="1020726" y="148860"/>
                </a:lnTo>
                <a:cubicBezTo>
                  <a:pt x="1244007" y="127593"/>
                  <a:pt x="1488554" y="21267"/>
                  <a:pt x="1711835" y="0"/>
                </a:cubicBezTo>
                <a:lnTo>
                  <a:pt x="2562446" y="21269"/>
                </a:lnTo>
                <a:lnTo>
                  <a:pt x="3242930" y="138228"/>
                </a:lnTo>
                <a:lnTo>
                  <a:pt x="4338084" y="85065"/>
                </a:lnTo>
                <a:lnTo>
                  <a:pt x="4348716" y="1594888"/>
                </a:lnTo>
                <a:lnTo>
                  <a:pt x="21265" y="1594888"/>
                </a:lnTo>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7654228" y="1587742"/>
            <a:ext cx="288032" cy="288032"/>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8"/>
          <p:cNvSpPr/>
          <p:nvPr/>
        </p:nvSpPr>
        <p:spPr>
          <a:xfrm rot="10800000">
            <a:off x="10678564" y="1587742"/>
            <a:ext cx="288032" cy="288032"/>
          </a:xfrm>
          <a:prstGeom prst="triangl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46018" y="1270234"/>
            <a:ext cx="327308" cy="400110"/>
          </a:xfrm>
          <a:prstGeom prst="rect">
            <a:avLst/>
          </a:prstGeom>
          <a:noFill/>
        </p:spPr>
        <p:txBody>
          <a:bodyPr wrap="none" rtlCol="0">
            <a:spAutoFit/>
          </a:bodyPr>
          <a:lstStyle/>
          <a:p>
            <a:r>
              <a:rPr lang="en-US" sz="2000" b="1" dirty="0" smtClean="0">
                <a:latin typeface="Times"/>
                <a:cs typeface="Times"/>
              </a:rPr>
              <a:t>S</a:t>
            </a:r>
            <a:endParaRPr lang="en-US" sz="2000" b="1" dirty="0">
              <a:latin typeface="Times"/>
              <a:cs typeface="Times"/>
            </a:endParaRPr>
          </a:p>
        </p:txBody>
      </p:sp>
      <p:sp>
        <p:nvSpPr>
          <p:cNvPr id="30" name="TextBox 29"/>
          <p:cNvSpPr txBox="1"/>
          <p:nvPr/>
        </p:nvSpPr>
        <p:spPr>
          <a:xfrm>
            <a:off x="10657298" y="1270234"/>
            <a:ext cx="369888" cy="400110"/>
          </a:xfrm>
          <a:prstGeom prst="rect">
            <a:avLst/>
          </a:prstGeom>
          <a:noFill/>
        </p:spPr>
        <p:txBody>
          <a:bodyPr wrap="none" rtlCol="0">
            <a:spAutoFit/>
          </a:bodyPr>
          <a:lstStyle/>
          <a:p>
            <a:r>
              <a:rPr lang="en-US" sz="2000" b="1" dirty="0" smtClean="0">
                <a:latin typeface="Times"/>
                <a:cs typeface="Times"/>
              </a:rPr>
              <a:t>R</a:t>
            </a:r>
            <a:endParaRPr lang="en-US" sz="2000" b="1" dirty="0">
              <a:latin typeface="Times"/>
              <a:cs typeface="Times"/>
            </a:endParaRPr>
          </a:p>
        </p:txBody>
      </p:sp>
      <p:grpSp>
        <p:nvGrpSpPr>
          <p:cNvPr id="61" name="Group 60"/>
          <p:cNvGrpSpPr/>
          <p:nvPr/>
        </p:nvGrpSpPr>
        <p:grpSpPr>
          <a:xfrm>
            <a:off x="7175408" y="1659287"/>
            <a:ext cx="2275046" cy="2434248"/>
            <a:chOff x="7175408" y="1659287"/>
            <a:chExt cx="2275046" cy="2434248"/>
          </a:xfrm>
        </p:grpSpPr>
        <p:grpSp>
          <p:nvGrpSpPr>
            <p:cNvPr id="11" name="Group 10"/>
            <p:cNvGrpSpPr/>
            <p:nvPr/>
          </p:nvGrpSpPr>
          <p:grpSpPr>
            <a:xfrm>
              <a:off x="7175408" y="1659287"/>
              <a:ext cx="2275046" cy="2385790"/>
              <a:chOff x="7175408" y="1659287"/>
              <a:chExt cx="2275046" cy="2385790"/>
            </a:xfrm>
          </p:grpSpPr>
          <p:sp>
            <p:nvSpPr>
              <p:cNvPr id="6" name="Arc 5"/>
              <p:cNvSpPr/>
              <p:nvPr/>
            </p:nvSpPr>
            <p:spPr>
              <a:xfrm rot="7027431">
                <a:off x="7703429" y="1637399"/>
                <a:ext cx="352746" cy="396521"/>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6054067">
                <a:off x="7645989" y="1782053"/>
                <a:ext cx="592165" cy="743774"/>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6265908">
                <a:off x="7609216" y="1909430"/>
                <a:ext cx="1006923" cy="969300"/>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6265908">
                <a:off x="7456749" y="1903091"/>
                <a:ext cx="1528271" cy="1511111"/>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6265908">
                <a:off x="7151330" y="1745953"/>
                <a:ext cx="2323202" cy="2275046"/>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7793665" y="1899642"/>
              <a:ext cx="1597807" cy="2193893"/>
              <a:chOff x="7793665" y="1899642"/>
              <a:chExt cx="1597807" cy="2193893"/>
            </a:xfrm>
          </p:grpSpPr>
          <p:sp>
            <p:nvSpPr>
              <p:cNvPr id="55" name="Freeform 54"/>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 name="Rectangle 93"/>
          <p:cNvSpPr/>
          <p:nvPr/>
        </p:nvSpPr>
        <p:spPr>
          <a:xfrm>
            <a:off x="497354" y="1424224"/>
            <a:ext cx="5511209" cy="2332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rot="3054933">
            <a:off x="9076918" y="1719683"/>
            <a:ext cx="2275046" cy="2434248"/>
            <a:chOff x="7175408" y="1659287"/>
            <a:chExt cx="2275046" cy="2434248"/>
          </a:xfrm>
        </p:grpSpPr>
        <p:grpSp>
          <p:nvGrpSpPr>
            <p:cNvPr id="62" name="Group 61"/>
            <p:cNvGrpSpPr/>
            <p:nvPr/>
          </p:nvGrpSpPr>
          <p:grpSpPr>
            <a:xfrm>
              <a:off x="7175408" y="1659287"/>
              <a:ext cx="2275046" cy="2385790"/>
              <a:chOff x="7175408" y="1659287"/>
              <a:chExt cx="2275046" cy="2385790"/>
            </a:xfrm>
          </p:grpSpPr>
          <p:sp>
            <p:nvSpPr>
              <p:cNvPr id="69" name="Arc 68"/>
              <p:cNvSpPr/>
              <p:nvPr/>
            </p:nvSpPr>
            <p:spPr>
              <a:xfrm rot="7027431">
                <a:off x="7703429" y="1637399"/>
                <a:ext cx="352746" cy="396521"/>
              </a:xfrm>
              <a:prstGeom prst="arc">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p:cNvSpPr/>
              <p:nvPr/>
            </p:nvSpPr>
            <p:spPr>
              <a:xfrm rot="6054067">
                <a:off x="7645989" y="1782053"/>
                <a:ext cx="592165" cy="743774"/>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6265908">
                <a:off x="7609216" y="1909430"/>
                <a:ext cx="1006923" cy="969300"/>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p:cNvSpPr/>
              <p:nvPr/>
            </p:nvSpPr>
            <p:spPr>
              <a:xfrm rot="6265908">
                <a:off x="7456749" y="1903091"/>
                <a:ext cx="1528271" cy="1511111"/>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p:cNvSpPr/>
              <p:nvPr/>
            </p:nvSpPr>
            <p:spPr>
              <a:xfrm rot="6265908">
                <a:off x="7151330" y="1745953"/>
                <a:ext cx="2323202" cy="2275046"/>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7793665" y="1899642"/>
              <a:ext cx="1597807" cy="2193893"/>
              <a:chOff x="7793665" y="1899642"/>
              <a:chExt cx="1597807" cy="2193893"/>
            </a:xfrm>
          </p:grpSpPr>
          <p:sp>
            <p:nvSpPr>
              <p:cNvPr id="64" name="Freeform 63"/>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895495" y="1233556"/>
            <a:ext cx="579488" cy="461665"/>
            <a:chOff x="8892464" y="1222889"/>
            <a:chExt cx="579488" cy="461665"/>
          </a:xfrm>
        </p:grpSpPr>
        <p:sp>
          <p:nvSpPr>
            <p:cNvPr id="75" name="TextBox 74"/>
            <p:cNvSpPr txBox="1"/>
            <p:nvPr/>
          </p:nvSpPr>
          <p:spPr>
            <a:xfrm>
              <a:off x="8892464" y="1222889"/>
              <a:ext cx="269626" cy="461665"/>
            </a:xfrm>
            <a:prstGeom prst="rect">
              <a:avLst/>
            </a:prstGeom>
            <a:noFill/>
          </p:spPr>
          <p:txBody>
            <a:bodyPr wrap="none" rtlCol="0">
              <a:spAutoFit/>
            </a:bodyPr>
            <a:lstStyle/>
            <a:p>
              <a:r>
                <a:rPr lang="en-US" sz="2400" smtClean="0">
                  <a:latin typeface="Times"/>
                  <a:cs typeface="Times"/>
                </a:rPr>
                <a:t>t</a:t>
              </a:r>
              <a:endParaRPr lang="en-US" sz="2400" dirty="0">
                <a:latin typeface="Times"/>
                <a:cs typeface="Times"/>
              </a:endParaRPr>
            </a:p>
          </p:txBody>
        </p:sp>
        <p:cxnSp>
          <p:nvCxnSpPr>
            <p:cNvPr id="76" name="Straight Arrow Connector 75"/>
            <p:cNvCxnSpPr/>
            <p:nvPr/>
          </p:nvCxnSpPr>
          <p:spPr>
            <a:xfrm flipV="1">
              <a:off x="9126396" y="1470289"/>
              <a:ext cx="345556" cy="5820"/>
            </a:xfrm>
            <a:prstGeom prst="straightConnector1">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9999920" y="2821225"/>
            <a:ext cx="526810" cy="504056"/>
            <a:chOff x="9999920" y="2821225"/>
            <a:chExt cx="526810" cy="504056"/>
          </a:xfrm>
        </p:grpSpPr>
        <p:sp>
          <p:nvSpPr>
            <p:cNvPr id="78" name="Oval 77"/>
            <p:cNvSpPr/>
            <p:nvPr/>
          </p:nvSpPr>
          <p:spPr>
            <a:xfrm rot="16200000">
              <a:off x="10011298" y="2809849"/>
              <a:ext cx="504056" cy="526808"/>
            </a:xfrm>
            <a:prstGeom prst="ellipse">
              <a:avLst/>
            </a:prstGeom>
            <a:solidFill>
              <a:schemeClr val="tx2">
                <a:lumMod val="40000"/>
                <a:lumOff val="60000"/>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9999920" y="2883476"/>
              <a:ext cx="526807" cy="400110"/>
            </a:xfrm>
            <a:prstGeom prst="rect">
              <a:avLst/>
            </a:prstGeom>
            <a:noFill/>
          </p:spPr>
          <p:txBody>
            <a:bodyPr wrap="none" rtlCol="0">
              <a:spAutoFit/>
            </a:bodyPr>
            <a:lstStyle/>
            <a:p>
              <a:r>
                <a:rPr lang="en-US" sz="2000" b="1" dirty="0" err="1" smtClean="0">
                  <a:latin typeface="Times"/>
                  <a:cs typeface="Times"/>
                </a:rPr>
                <a:t>Δb</a:t>
              </a:r>
              <a:endParaRPr lang="en-US" sz="2000" b="1" dirty="0">
                <a:latin typeface="Times"/>
                <a:cs typeface="Times"/>
              </a:endParaRPr>
            </a:p>
          </p:txBody>
        </p:sp>
      </p:grpSp>
    </p:spTree>
    <p:extLst>
      <p:ext uri="{BB962C8B-B14F-4D97-AF65-F5344CB8AC3E}">
        <p14:creationId xmlns:p14="http://schemas.microsoft.com/office/powerpoint/2010/main" val="8071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67" t="6763" b="43566"/>
          <a:stretch/>
        </p:blipFill>
        <p:spPr>
          <a:xfrm>
            <a:off x="497354" y="85054"/>
            <a:ext cx="5126900" cy="3657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7" t="58407" b="3888"/>
          <a:stretch/>
        </p:blipFill>
        <p:spPr>
          <a:xfrm>
            <a:off x="497354" y="3830726"/>
            <a:ext cx="5093445" cy="2743200"/>
          </a:xfrm>
          <a:prstGeom prst="rect">
            <a:avLst/>
          </a:prstGeom>
        </p:spPr>
      </p:pic>
      <p:sp>
        <p:nvSpPr>
          <p:cNvPr id="3" name="Rounded Rectangle 2"/>
          <p:cNvSpPr/>
          <p:nvPr/>
        </p:nvSpPr>
        <p:spPr>
          <a:xfrm>
            <a:off x="752536" y="499725"/>
            <a:ext cx="2809371" cy="20733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2536" y="2151312"/>
            <a:ext cx="3957687" cy="17721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52026" y="4538697"/>
            <a:ext cx="2058197" cy="227697"/>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2536" y="2971256"/>
            <a:ext cx="3181511" cy="37915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8223" y="5749278"/>
            <a:ext cx="3029498" cy="344328"/>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8223" y="4538697"/>
            <a:ext cx="1691219" cy="227697"/>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85895" y="6523232"/>
            <a:ext cx="449504" cy="22237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85895" y="6118279"/>
            <a:ext cx="449504" cy="267941"/>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54036" y="6082972"/>
            <a:ext cx="2919389"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random </a:t>
            </a:r>
            <a:r>
              <a:rPr lang="en-US" sz="1600" smtClean="0">
                <a:latin typeface="Times New Roman" charset="0"/>
                <a:ea typeface="Times New Roman" charset="0"/>
                <a:cs typeface="Times New Roman" charset="0"/>
              </a:rPr>
              <a:t>boundary conditions</a:t>
            </a:r>
            <a:endParaRPr lang="en-US" sz="1600" dirty="0">
              <a:latin typeface="Times New Roman" charset="0"/>
              <a:ea typeface="Times New Roman" charset="0"/>
              <a:cs typeface="Times New Roman" charset="0"/>
            </a:endParaRPr>
          </a:p>
        </p:txBody>
      </p:sp>
      <p:sp>
        <p:nvSpPr>
          <p:cNvPr id="19" name="TextBox 18"/>
          <p:cNvSpPr txBox="1"/>
          <p:nvPr/>
        </p:nvSpPr>
        <p:spPr>
          <a:xfrm>
            <a:off x="7468210" y="6458660"/>
            <a:ext cx="296587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tapering boundary conditions</a:t>
            </a:r>
            <a:endParaRPr lang="en-US" sz="1600" dirty="0">
              <a:latin typeface="Times New Roman" charset="0"/>
              <a:ea typeface="Times New Roman" charset="0"/>
              <a:cs typeface="Times New Roman" charset="0"/>
            </a:endParaRPr>
          </a:p>
        </p:txBody>
      </p:sp>
      <p:sp>
        <p:nvSpPr>
          <p:cNvPr id="21" name="TextBox 20"/>
          <p:cNvSpPr txBox="1"/>
          <p:nvPr/>
        </p:nvSpPr>
        <p:spPr>
          <a:xfrm>
            <a:off x="6510864" y="6415"/>
            <a:ext cx="400827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Random BC </a:t>
            </a:r>
            <a:r>
              <a:rPr lang="en-US" sz="2800" dirty="0" smtClean="0">
                <a:latin typeface="Times New Roman" charset="0"/>
                <a:ea typeface="Times New Roman" charset="0"/>
                <a:cs typeface="Times New Roman" charset="0"/>
              </a:rPr>
              <a:t>and WEMVA</a:t>
            </a:r>
            <a:endParaRPr lang="en-US" sz="2800" dirty="0">
              <a:latin typeface="Times New Roman" charset="0"/>
              <a:ea typeface="Times New Roman" charset="0"/>
              <a:cs typeface="Times New Roman" charset="0"/>
            </a:endParaRPr>
          </a:p>
        </p:txBody>
      </p:sp>
      <p:sp>
        <p:nvSpPr>
          <p:cNvPr id="20" name="TextBox 1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7</a:t>
            </a:r>
            <a:endParaRPr lang="en-US" b="1" dirty="0">
              <a:latin typeface="Times New Roman" charset="0"/>
              <a:ea typeface="Times New Roman" charset="0"/>
              <a:cs typeface="Times New Roman" charset="0"/>
            </a:endParaRPr>
          </a:p>
        </p:txBody>
      </p:sp>
      <p:sp>
        <p:nvSpPr>
          <p:cNvPr id="23" name="Rectangle 22"/>
          <p:cNvSpPr/>
          <p:nvPr/>
        </p:nvSpPr>
        <p:spPr>
          <a:xfrm>
            <a:off x="6921801" y="1854508"/>
            <a:ext cx="4332827" cy="3744416"/>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6921802" y="4019107"/>
            <a:ext cx="4348716" cy="1594888"/>
          </a:xfrm>
          <a:custGeom>
            <a:avLst/>
            <a:gdLst>
              <a:gd name="connsiteX0" fmla="*/ 0 w 4348716"/>
              <a:gd name="connsiteY0" fmla="*/ 212652 h 1669312"/>
              <a:gd name="connsiteX1" fmla="*/ 1041991 w 4348716"/>
              <a:gd name="connsiteY1" fmla="*/ 0 h 1669312"/>
              <a:gd name="connsiteX2" fmla="*/ 2562446 w 4348716"/>
              <a:gd name="connsiteY2" fmla="*/ 95693 h 1669312"/>
              <a:gd name="connsiteX3" fmla="*/ 3242930 w 4348716"/>
              <a:gd name="connsiteY3" fmla="*/ 212652 h 1669312"/>
              <a:gd name="connsiteX4" fmla="*/ 4338084 w 4348716"/>
              <a:gd name="connsiteY4" fmla="*/ 159489 h 1669312"/>
              <a:gd name="connsiteX5" fmla="*/ 4348716 w 4348716"/>
              <a:gd name="connsiteY5" fmla="*/ 1669312 h 1669312"/>
              <a:gd name="connsiteX6" fmla="*/ 21265 w 4348716"/>
              <a:gd name="connsiteY6" fmla="*/ 1669312 h 1669312"/>
              <a:gd name="connsiteX0" fmla="*/ 0 w 4348716"/>
              <a:gd name="connsiteY0" fmla="*/ 116959 h 1573619"/>
              <a:gd name="connsiteX1" fmla="*/ 1020726 w 4348716"/>
              <a:gd name="connsiteY1" fmla="*/ 127591 h 1573619"/>
              <a:gd name="connsiteX2" fmla="*/ 2562446 w 4348716"/>
              <a:gd name="connsiteY2" fmla="*/ 0 h 1573619"/>
              <a:gd name="connsiteX3" fmla="*/ 3242930 w 4348716"/>
              <a:gd name="connsiteY3" fmla="*/ 116959 h 1573619"/>
              <a:gd name="connsiteX4" fmla="*/ 4338084 w 4348716"/>
              <a:gd name="connsiteY4" fmla="*/ 63796 h 1573619"/>
              <a:gd name="connsiteX5" fmla="*/ 4348716 w 4348716"/>
              <a:gd name="connsiteY5" fmla="*/ 1573619 h 1573619"/>
              <a:gd name="connsiteX6" fmla="*/ 21265 w 4348716"/>
              <a:gd name="connsiteY6" fmla="*/ 1573619 h 1573619"/>
              <a:gd name="connsiteX0" fmla="*/ 0 w 4348716"/>
              <a:gd name="connsiteY0" fmla="*/ 138228 h 1594888"/>
              <a:gd name="connsiteX1" fmla="*/ 1020726 w 4348716"/>
              <a:gd name="connsiteY1" fmla="*/ 148860 h 1594888"/>
              <a:gd name="connsiteX2" fmla="*/ 1711835 w 4348716"/>
              <a:gd name="connsiteY2" fmla="*/ 0 h 1594888"/>
              <a:gd name="connsiteX3" fmla="*/ 2562446 w 4348716"/>
              <a:gd name="connsiteY3" fmla="*/ 21269 h 1594888"/>
              <a:gd name="connsiteX4" fmla="*/ 3242930 w 4348716"/>
              <a:gd name="connsiteY4" fmla="*/ 138228 h 1594888"/>
              <a:gd name="connsiteX5" fmla="*/ 4338084 w 4348716"/>
              <a:gd name="connsiteY5" fmla="*/ 85065 h 1594888"/>
              <a:gd name="connsiteX6" fmla="*/ 4348716 w 4348716"/>
              <a:gd name="connsiteY6" fmla="*/ 1594888 h 1594888"/>
              <a:gd name="connsiteX7" fmla="*/ 21265 w 4348716"/>
              <a:gd name="connsiteY7" fmla="*/ 1594888 h 15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716" h="1594888">
                <a:moveTo>
                  <a:pt x="0" y="138228"/>
                </a:moveTo>
                <a:lnTo>
                  <a:pt x="1020726" y="148860"/>
                </a:lnTo>
                <a:cubicBezTo>
                  <a:pt x="1244007" y="127593"/>
                  <a:pt x="1488554" y="21267"/>
                  <a:pt x="1711835" y="0"/>
                </a:cubicBezTo>
                <a:lnTo>
                  <a:pt x="2562446" y="21269"/>
                </a:lnTo>
                <a:lnTo>
                  <a:pt x="3242930" y="138228"/>
                </a:lnTo>
                <a:lnTo>
                  <a:pt x="4338084" y="85065"/>
                </a:lnTo>
                <a:lnTo>
                  <a:pt x="4348716" y="1594888"/>
                </a:lnTo>
                <a:lnTo>
                  <a:pt x="21265" y="1594888"/>
                </a:lnTo>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7654228" y="1587742"/>
            <a:ext cx="288032" cy="288032"/>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8"/>
          <p:cNvSpPr/>
          <p:nvPr/>
        </p:nvSpPr>
        <p:spPr>
          <a:xfrm rot="10800000">
            <a:off x="10678564" y="1587742"/>
            <a:ext cx="288032" cy="288032"/>
          </a:xfrm>
          <a:prstGeom prst="triangl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46018" y="1270234"/>
            <a:ext cx="327308" cy="400110"/>
          </a:xfrm>
          <a:prstGeom prst="rect">
            <a:avLst/>
          </a:prstGeom>
          <a:noFill/>
        </p:spPr>
        <p:txBody>
          <a:bodyPr wrap="none" rtlCol="0">
            <a:spAutoFit/>
          </a:bodyPr>
          <a:lstStyle/>
          <a:p>
            <a:r>
              <a:rPr lang="en-US" sz="2000" b="1" dirty="0" smtClean="0">
                <a:latin typeface="Times"/>
                <a:cs typeface="Times"/>
              </a:rPr>
              <a:t>S</a:t>
            </a:r>
            <a:endParaRPr lang="en-US" sz="2000" b="1" dirty="0">
              <a:latin typeface="Times"/>
              <a:cs typeface="Times"/>
            </a:endParaRPr>
          </a:p>
        </p:txBody>
      </p:sp>
      <p:sp>
        <p:nvSpPr>
          <p:cNvPr id="30" name="TextBox 29"/>
          <p:cNvSpPr txBox="1"/>
          <p:nvPr/>
        </p:nvSpPr>
        <p:spPr>
          <a:xfrm>
            <a:off x="10657298" y="1270234"/>
            <a:ext cx="369888" cy="400110"/>
          </a:xfrm>
          <a:prstGeom prst="rect">
            <a:avLst/>
          </a:prstGeom>
          <a:noFill/>
        </p:spPr>
        <p:txBody>
          <a:bodyPr wrap="none" rtlCol="0">
            <a:spAutoFit/>
          </a:bodyPr>
          <a:lstStyle/>
          <a:p>
            <a:r>
              <a:rPr lang="en-US" sz="2000" b="1" dirty="0" smtClean="0">
                <a:latin typeface="Times"/>
                <a:cs typeface="Times"/>
              </a:rPr>
              <a:t>R</a:t>
            </a:r>
            <a:endParaRPr lang="en-US" sz="2000" b="1" dirty="0">
              <a:latin typeface="Times"/>
              <a:cs typeface="Times"/>
            </a:endParaRPr>
          </a:p>
        </p:txBody>
      </p:sp>
      <p:grpSp>
        <p:nvGrpSpPr>
          <p:cNvPr id="61" name="Group 60"/>
          <p:cNvGrpSpPr/>
          <p:nvPr/>
        </p:nvGrpSpPr>
        <p:grpSpPr>
          <a:xfrm>
            <a:off x="7175408" y="1659287"/>
            <a:ext cx="2275046" cy="2434248"/>
            <a:chOff x="7175408" y="1659287"/>
            <a:chExt cx="2275046" cy="2434248"/>
          </a:xfrm>
        </p:grpSpPr>
        <p:grpSp>
          <p:nvGrpSpPr>
            <p:cNvPr id="11" name="Group 10"/>
            <p:cNvGrpSpPr/>
            <p:nvPr/>
          </p:nvGrpSpPr>
          <p:grpSpPr>
            <a:xfrm>
              <a:off x="7175408" y="1659287"/>
              <a:ext cx="2275046" cy="2385790"/>
              <a:chOff x="7175408" y="1659287"/>
              <a:chExt cx="2275046" cy="2385790"/>
            </a:xfrm>
          </p:grpSpPr>
          <p:sp>
            <p:nvSpPr>
              <p:cNvPr id="6" name="Arc 5"/>
              <p:cNvSpPr/>
              <p:nvPr/>
            </p:nvSpPr>
            <p:spPr>
              <a:xfrm rot="7027431">
                <a:off x="7703429" y="1637399"/>
                <a:ext cx="352746" cy="396521"/>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6054067">
                <a:off x="7645989" y="1782053"/>
                <a:ext cx="592165" cy="743774"/>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6265908">
                <a:off x="7609216" y="1909430"/>
                <a:ext cx="1006923" cy="969300"/>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6265908">
                <a:off x="7456749" y="1903091"/>
                <a:ext cx="1528271" cy="1511111"/>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6265908">
                <a:off x="7151330" y="1745953"/>
                <a:ext cx="2323202" cy="2275046"/>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7793665" y="1899642"/>
              <a:ext cx="1597807" cy="2193893"/>
              <a:chOff x="7793665" y="1899642"/>
              <a:chExt cx="1597807" cy="2193893"/>
            </a:xfrm>
          </p:grpSpPr>
          <p:sp>
            <p:nvSpPr>
              <p:cNvPr id="55" name="Freeform 54"/>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FF000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9999920" y="2821225"/>
            <a:ext cx="526810" cy="504056"/>
            <a:chOff x="9999920" y="2821225"/>
            <a:chExt cx="526810" cy="504056"/>
          </a:xfrm>
        </p:grpSpPr>
        <p:sp>
          <p:nvSpPr>
            <p:cNvPr id="92" name="Oval 91"/>
            <p:cNvSpPr/>
            <p:nvPr/>
          </p:nvSpPr>
          <p:spPr>
            <a:xfrm rot="16200000">
              <a:off x="10011298" y="2809849"/>
              <a:ext cx="504056" cy="526808"/>
            </a:xfrm>
            <a:prstGeom prst="ellipse">
              <a:avLst/>
            </a:prstGeom>
            <a:solidFill>
              <a:schemeClr val="tx2">
                <a:lumMod val="40000"/>
                <a:lumOff val="60000"/>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9999920" y="2883476"/>
              <a:ext cx="526807" cy="400110"/>
            </a:xfrm>
            <a:prstGeom prst="rect">
              <a:avLst/>
            </a:prstGeom>
            <a:noFill/>
          </p:spPr>
          <p:txBody>
            <a:bodyPr wrap="none" rtlCol="0">
              <a:spAutoFit/>
            </a:bodyPr>
            <a:lstStyle/>
            <a:p>
              <a:r>
                <a:rPr lang="en-US" sz="2000" b="1" dirty="0" err="1" smtClean="0">
                  <a:latin typeface="Times"/>
                  <a:cs typeface="Times"/>
                </a:rPr>
                <a:t>Δb</a:t>
              </a:r>
              <a:endParaRPr lang="en-US" sz="2000" b="1" dirty="0">
                <a:latin typeface="Times"/>
                <a:cs typeface="Times"/>
              </a:endParaRPr>
            </a:p>
          </p:txBody>
        </p:sp>
      </p:grpSp>
      <p:sp>
        <p:nvSpPr>
          <p:cNvPr id="94" name="Rectangle 93"/>
          <p:cNvSpPr/>
          <p:nvPr/>
        </p:nvSpPr>
        <p:spPr>
          <a:xfrm>
            <a:off x="497354" y="1424224"/>
            <a:ext cx="5511209" cy="2332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9995506">
            <a:off x="8903932" y="2367518"/>
            <a:ext cx="2111828" cy="1754696"/>
            <a:chOff x="8893485" y="2186935"/>
            <a:chExt cx="2111828" cy="1754696"/>
          </a:xfrm>
        </p:grpSpPr>
        <p:grpSp>
          <p:nvGrpSpPr>
            <p:cNvPr id="9" name="Group 8"/>
            <p:cNvGrpSpPr/>
            <p:nvPr/>
          </p:nvGrpSpPr>
          <p:grpSpPr>
            <a:xfrm>
              <a:off x="9171139" y="2186935"/>
              <a:ext cx="1834174" cy="1754696"/>
              <a:chOff x="9171139" y="2186935"/>
              <a:chExt cx="1834174" cy="1754696"/>
            </a:xfrm>
          </p:grpSpPr>
          <p:sp>
            <p:nvSpPr>
              <p:cNvPr id="73" name="Arc 72"/>
              <p:cNvSpPr/>
              <p:nvPr/>
            </p:nvSpPr>
            <p:spPr>
              <a:xfrm rot="13109335">
                <a:off x="9696190" y="2491015"/>
                <a:ext cx="1128278" cy="1093547"/>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p:nvPr/>
            </p:nvSpPr>
            <p:spPr>
              <a:xfrm rot="13225551">
                <a:off x="9926282" y="2661867"/>
                <a:ext cx="735781" cy="758729"/>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rot="13307013">
                <a:off x="9485386" y="2393791"/>
                <a:ext cx="1293340" cy="1295274"/>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rot="13307013">
                <a:off x="9171139" y="2186935"/>
                <a:ext cx="1834174" cy="1754696"/>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8893485" y="2443666"/>
              <a:ext cx="1323030" cy="1243478"/>
              <a:chOff x="8893485" y="2443666"/>
              <a:chExt cx="1323030" cy="1243478"/>
            </a:xfrm>
          </p:grpSpPr>
          <p:sp>
            <p:nvSpPr>
              <p:cNvPr id="64" name="Freeform 63"/>
              <p:cNvSpPr/>
              <p:nvPr/>
            </p:nvSpPr>
            <p:spPr>
              <a:xfrm rot="7076340">
                <a:off x="9534626" y="1911410"/>
                <a:ext cx="149633" cy="121414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329609"/>
                  <a:gd name="connsiteY0" fmla="*/ 0 h 2222205"/>
                  <a:gd name="connsiteX1" fmla="*/ 78465 w 329609"/>
                  <a:gd name="connsiteY1" fmla="*/ 1342762 h 2222205"/>
                  <a:gd name="connsiteX2" fmla="*/ 329609 w 329609"/>
                  <a:gd name="connsiteY2" fmla="*/ 2222205 h 2222205"/>
                  <a:gd name="connsiteX0" fmla="*/ 209357 w 302260"/>
                  <a:gd name="connsiteY0" fmla="*/ 0 h 2223431"/>
                  <a:gd name="connsiteX1" fmla="*/ 287822 w 302260"/>
                  <a:gd name="connsiteY1" fmla="*/ 1342762 h 2223431"/>
                  <a:gd name="connsiteX2" fmla="*/ -1 w 302260"/>
                  <a:gd name="connsiteY2" fmla="*/ 2223431 h 2223431"/>
                  <a:gd name="connsiteX0" fmla="*/ 209357 w 264384"/>
                  <a:gd name="connsiteY0" fmla="*/ 0 h 2223431"/>
                  <a:gd name="connsiteX1" fmla="*/ 230013 w 264384"/>
                  <a:gd name="connsiteY1" fmla="*/ 954382 h 2223431"/>
                  <a:gd name="connsiteX2" fmla="*/ -1 w 264384"/>
                  <a:gd name="connsiteY2" fmla="*/ 2223431 h 2223431"/>
                  <a:gd name="connsiteX0" fmla="*/ 293034 w 353267"/>
                  <a:gd name="connsiteY0" fmla="*/ 0 h 2070751"/>
                  <a:gd name="connsiteX1" fmla="*/ 313690 w 353267"/>
                  <a:gd name="connsiteY1" fmla="*/ 954382 h 2070751"/>
                  <a:gd name="connsiteX2" fmla="*/ 0 w 353267"/>
                  <a:gd name="connsiteY2" fmla="*/ 2070751 h 2070751"/>
                </a:gdLst>
                <a:ahLst/>
                <a:cxnLst>
                  <a:cxn ang="0">
                    <a:pos x="connsiteX0" y="connsiteY0"/>
                  </a:cxn>
                  <a:cxn ang="0">
                    <a:pos x="connsiteX1" y="connsiteY1"/>
                  </a:cxn>
                  <a:cxn ang="0">
                    <a:pos x="connsiteX2" y="connsiteY2"/>
                  </a:cxn>
                </a:cxnLst>
                <a:rect l="l" t="t" r="r" b="b"/>
                <a:pathLst>
                  <a:path w="353267" h="2070751">
                    <a:moveTo>
                      <a:pt x="293034" y="0"/>
                    </a:moveTo>
                    <a:cubicBezTo>
                      <a:pt x="377208" y="468719"/>
                      <a:pt x="362529" y="609257"/>
                      <a:pt x="313690" y="954382"/>
                    </a:cubicBezTo>
                    <a:cubicBezTo>
                      <a:pt x="264851" y="1299507"/>
                      <a:pt x="0" y="2070751"/>
                      <a:pt x="0" y="2070751"/>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4912599">
                <a:off x="9409793" y="2993619"/>
                <a:ext cx="401790" cy="98526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5921742">
                <a:off x="9294812" y="2706989"/>
                <a:ext cx="386148" cy="1007348"/>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5400000" flipH="1">
                <a:off x="9246555" y="2241173"/>
                <a:ext cx="526670" cy="980057"/>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6698325">
                <a:off x="9289053" y="2441469"/>
                <a:ext cx="301011" cy="1092148"/>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p:cNvGrpSpPr/>
          <p:nvPr/>
        </p:nvGrpSpPr>
        <p:grpSpPr>
          <a:xfrm>
            <a:off x="8895495" y="1233556"/>
            <a:ext cx="579488" cy="461665"/>
            <a:chOff x="8892464" y="1222889"/>
            <a:chExt cx="579488" cy="461665"/>
          </a:xfrm>
        </p:grpSpPr>
        <p:sp>
          <p:nvSpPr>
            <p:cNvPr id="82" name="TextBox 81"/>
            <p:cNvSpPr txBox="1"/>
            <p:nvPr/>
          </p:nvSpPr>
          <p:spPr>
            <a:xfrm>
              <a:off x="8892464" y="1222889"/>
              <a:ext cx="269626" cy="461665"/>
            </a:xfrm>
            <a:prstGeom prst="rect">
              <a:avLst/>
            </a:prstGeom>
            <a:noFill/>
          </p:spPr>
          <p:txBody>
            <a:bodyPr wrap="none" rtlCol="0">
              <a:spAutoFit/>
            </a:bodyPr>
            <a:lstStyle/>
            <a:p>
              <a:r>
                <a:rPr lang="en-US" sz="2400" smtClean="0">
                  <a:latin typeface="Times"/>
                  <a:cs typeface="Times"/>
                </a:rPr>
                <a:t>t</a:t>
              </a:r>
              <a:endParaRPr lang="en-US" sz="2400" dirty="0">
                <a:latin typeface="Times"/>
                <a:cs typeface="Times"/>
              </a:endParaRPr>
            </a:p>
          </p:txBody>
        </p:sp>
        <p:cxnSp>
          <p:nvCxnSpPr>
            <p:cNvPr id="83" name="Straight Arrow Connector 82"/>
            <p:cNvCxnSpPr/>
            <p:nvPr/>
          </p:nvCxnSpPr>
          <p:spPr>
            <a:xfrm flipV="1">
              <a:off x="9126396" y="1470289"/>
              <a:ext cx="345556" cy="5820"/>
            </a:xfrm>
            <a:prstGeom prst="straightConnector1">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9068537" y="4026477"/>
            <a:ext cx="483977" cy="453314"/>
            <a:chOff x="2999656" y="3983798"/>
            <a:chExt cx="483977" cy="453314"/>
          </a:xfrm>
        </p:grpSpPr>
        <p:cxnSp>
          <p:nvCxnSpPr>
            <p:cNvPr id="85" name="Straight Connector 84"/>
            <p:cNvCxnSpPr/>
            <p:nvPr/>
          </p:nvCxnSpPr>
          <p:spPr>
            <a:xfrm>
              <a:off x="3154299" y="3983798"/>
              <a:ext cx="2880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2999656" y="4037002"/>
              <a:ext cx="483977" cy="400110"/>
            </a:xfrm>
            <a:prstGeom prst="rect">
              <a:avLst/>
            </a:prstGeom>
            <a:noFill/>
          </p:spPr>
          <p:txBody>
            <a:bodyPr wrap="none" rtlCol="0">
              <a:spAutoFit/>
            </a:bodyPr>
            <a:lstStyle/>
            <a:p>
              <a:r>
                <a:rPr lang="en-US" sz="2000" b="1" dirty="0" smtClean="0">
                  <a:latin typeface="Times"/>
                  <a:cs typeface="Times"/>
                </a:rPr>
                <a:t>ΔI</a:t>
              </a:r>
              <a:endParaRPr lang="en-US" sz="2000" b="1" dirty="0">
                <a:latin typeface="Times"/>
                <a:cs typeface="Times"/>
              </a:endParaRPr>
            </a:p>
          </p:txBody>
        </p:sp>
      </p:grpSp>
    </p:spTree>
    <p:extLst>
      <p:ext uri="{BB962C8B-B14F-4D97-AF65-F5344CB8AC3E}">
        <p14:creationId xmlns:p14="http://schemas.microsoft.com/office/powerpoint/2010/main" val="69137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67" t="6763" b="43566"/>
          <a:stretch/>
        </p:blipFill>
        <p:spPr>
          <a:xfrm>
            <a:off x="497354" y="85054"/>
            <a:ext cx="5126900" cy="3657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7" t="58407" b="3888"/>
          <a:stretch/>
        </p:blipFill>
        <p:spPr>
          <a:xfrm>
            <a:off x="497354" y="3830726"/>
            <a:ext cx="5093445" cy="2743200"/>
          </a:xfrm>
          <a:prstGeom prst="rect">
            <a:avLst/>
          </a:prstGeom>
        </p:spPr>
      </p:pic>
      <p:sp>
        <p:nvSpPr>
          <p:cNvPr id="3" name="Rounded Rectangle 2"/>
          <p:cNvSpPr/>
          <p:nvPr/>
        </p:nvSpPr>
        <p:spPr>
          <a:xfrm>
            <a:off x="752536" y="499725"/>
            <a:ext cx="2809371" cy="20733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2536" y="2151312"/>
            <a:ext cx="3957687" cy="17721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52026" y="4538697"/>
            <a:ext cx="2058197" cy="227697"/>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2536" y="2971256"/>
            <a:ext cx="3181511" cy="37915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8223" y="5749278"/>
            <a:ext cx="3029498" cy="344328"/>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8223" y="4538697"/>
            <a:ext cx="1691219" cy="227697"/>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85895" y="6523232"/>
            <a:ext cx="449504" cy="22237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85895" y="6118279"/>
            <a:ext cx="449504" cy="267941"/>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54036" y="6082972"/>
            <a:ext cx="2919389"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random </a:t>
            </a:r>
            <a:r>
              <a:rPr lang="en-US" sz="1600" smtClean="0">
                <a:latin typeface="Times New Roman" charset="0"/>
                <a:ea typeface="Times New Roman" charset="0"/>
                <a:cs typeface="Times New Roman" charset="0"/>
              </a:rPr>
              <a:t>boundary conditions</a:t>
            </a:r>
            <a:endParaRPr lang="en-US" sz="1600" dirty="0">
              <a:latin typeface="Times New Roman" charset="0"/>
              <a:ea typeface="Times New Roman" charset="0"/>
              <a:cs typeface="Times New Roman" charset="0"/>
            </a:endParaRPr>
          </a:p>
        </p:txBody>
      </p:sp>
      <p:sp>
        <p:nvSpPr>
          <p:cNvPr id="19" name="TextBox 18"/>
          <p:cNvSpPr txBox="1"/>
          <p:nvPr/>
        </p:nvSpPr>
        <p:spPr>
          <a:xfrm>
            <a:off x="7468210" y="6458660"/>
            <a:ext cx="296587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tapering boundary conditions</a:t>
            </a:r>
            <a:endParaRPr lang="en-US" sz="1600" dirty="0">
              <a:latin typeface="Times New Roman" charset="0"/>
              <a:ea typeface="Times New Roman" charset="0"/>
              <a:cs typeface="Times New Roman" charset="0"/>
            </a:endParaRPr>
          </a:p>
        </p:txBody>
      </p:sp>
      <p:sp>
        <p:nvSpPr>
          <p:cNvPr id="21" name="TextBox 20"/>
          <p:cNvSpPr txBox="1"/>
          <p:nvPr/>
        </p:nvSpPr>
        <p:spPr>
          <a:xfrm>
            <a:off x="6510864" y="6415"/>
            <a:ext cx="400827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Random BC </a:t>
            </a:r>
            <a:r>
              <a:rPr lang="en-US" sz="2800" dirty="0" smtClean="0">
                <a:latin typeface="Times New Roman" charset="0"/>
                <a:ea typeface="Times New Roman" charset="0"/>
                <a:cs typeface="Times New Roman" charset="0"/>
              </a:rPr>
              <a:t>and WEMVA</a:t>
            </a:r>
            <a:endParaRPr lang="en-US" sz="2800" dirty="0">
              <a:latin typeface="Times New Roman" charset="0"/>
              <a:ea typeface="Times New Roman" charset="0"/>
              <a:cs typeface="Times New Roman" charset="0"/>
            </a:endParaRPr>
          </a:p>
        </p:txBody>
      </p:sp>
      <p:sp>
        <p:nvSpPr>
          <p:cNvPr id="20" name="TextBox 1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7</a:t>
            </a:r>
            <a:endParaRPr lang="en-US" b="1" dirty="0">
              <a:latin typeface="Times New Roman" charset="0"/>
              <a:ea typeface="Times New Roman" charset="0"/>
              <a:cs typeface="Times New Roman" charset="0"/>
            </a:endParaRPr>
          </a:p>
        </p:txBody>
      </p:sp>
      <p:sp>
        <p:nvSpPr>
          <p:cNvPr id="23" name="Rectangle 22"/>
          <p:cNvSpPr/>
          <p:nvPr/>
        </p:nvSpPr>
        <p:spPr>
          <a:xfrm>
            <a:off x="6921801" y="1854508"/>
            <a:ext cx="4332827" cy="3744416"/>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6921802" y="4019107"/>
            <a:ext cx="4348716" cy="1594888"/>
          </a:xfrm>
          <a:custGeom>
            <a:avLst/>
            <a:gdLst>
              <a:gd name="connsiteX0" fmla="*/ 0 w 4348716"/>
              <a:gd name="connsiteY0" fmla="*/ 212652 h 1669312"/>
              <a:gd name="connsiteX1" fmla="*/ 1041991 w 4348716"/>
              <a:gd name="connsiteY1" fmla="*/ 0 h 1669312"/>
              <a:gd name="connsiteX2" fmla="*/ 2562446 w 4348716"/>
              <a:gd name="connsiteY2" fmla="*/ 95693 h 1669312"/>
              <a:gd name="connsiteX3" fmla="*/ 3242930 w 4348716"/>
              <a:gd name="connsiteY3" fmla="*/ 212652 h 1669312"/>
              <a:gd name="connsiteX4" fmla="*/ 4338084 w 4348716"/>
              <a:gd name="connsiteY4" fmla="*/ 159489 h 1669312"/>
              <a:gd name="connsiteX5" fmla="*/ 4348716 w 4348716"/>
              <a:gd name="connsiteY5" fmla="*/ 1669312 h 1669312"/>
              <a:gd name="connsiteX6" fmla="*/ 21265 w 4348716"/>
              <a:gd name="connsiteY6" fmla="*/ 1669312 h 1669312"/>
              <a:gd name="connsiteX0" fmla="*/ 0 w 4348716"/>
              <a:gd name="connsiteY0" fmla="*/ 116959 h 1573619"/>
              <a:gd name="connsiteX1" fmla="*/ 1020726 w 4348716"/>
              <a:gd name="connsiteY1" fmla="*/ 127591 h 1573619"/>
              <a:gd name="connsiteX2" fmla="*/ 2562446 w 4348716"/>
              <a:gd name="connsiteY2" fmla="*/ 0 h 1573619"/>
              <a:gd name="connsiteX3" fmla="*/ 3242930 w 4348716"/>
              <a:gd name="connsiteY3" fmla="*/ 116959 h 1573619"/>
              <a:gd name="connsiteX4" fmla="*/ 4338084 w 4348716"/>
              <a:gd name="connsiteY4" fmla="*/ 63796 h 1573619"/>
              <a:gd name="connsiteX5" fmla="*/ 4348716 w 4348716"/>
              <a:gd name="connsiteY5" fmla="*/ 1573619 h 1573619"/>
              <a:gd name="connsiteX6" fmla="*/ 21265 w 4348716"/>
              <a:gd name="connsiteY6" fmla="*/ 1573619 h 1573619"/>
              <a:gd name="connsiteX0" fmla="*/ 0 w 4348716"/>
              <a:gd name="connsiteY0" fmla="*/ 138228 h 1594888"/>
              <a:gd name="connsiteX1" fmla="*/ 1020726 w 4348716"/>
              <a:gd name="connsiteY1" fmla="*/ 148860 h 1594888"/>
              <a:gd name="connsiteX2" fmla="*/ 1711835 w 4348716"/>
              <a:gd name="connsiteY2" fmla="*/ 0 h 1594888"/>
              <a:gd name="connsiteX3" fmla="*/ 2562446 w 4348716"/>
              <a:gd name="connsiteY3" fmla="*/ 21269 h 1594888"/>
              <a:gd name="connsiteX4" fmla="*/ 3242930 w 4348716"/>
              <a:gd name="connsiteY4" fmla="*/ 138228 h 1594888"/>
              <a:gd name="connsiteX5" fmla="*/ 4338084 w 4348716"/>
              <a:gd name="connsiteY5" fmla="*/ 85065 h 1594888"/>
              <a:gd name="connsiteX6" fmla="*/ 4348716 w 4348716"/>
              <a:gd name="connsiteY6" fmla="*/ 1594888 h 1594888"/>
              <a:gd name="connsiteX7" fmla="*/ 21265 w 4348716"/>
              <a:gd name="connsiteY7" fmla="*/ 1594888 h 15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716" h="1594888">
                <a:moveTo>
                  <a:pt x="0" y="138228"/>
                </a:moveTo>
                <a:lnTo>
                  <a:pt x="1020726" y="148860"/>
                </a:lnTo>
                <a:cubicBezTo>
                  <a:pt x="1244007" y="127593"/>
                  <a:pt x="1488554" y="21267"/>
                  <a:pt x="1711835" y="0"/>
                </a:cubicBezTo>
                <a:lnTo>
                  <a:pt x="2562446" y="21269"/>
                </a:lnTo>
                <a:lnTo>
                  <a:pt x="3242930" y="138228"/>
                </a:lnTo>
                <a:lnTo>
                  <a:pt x="4338084" y="85065"/>
                </a:lnTo>
                <a:lnTo>
                  <a:pt x="4348716" y="1594888"/>
                </a:lnTo>
                <a:lnTo>
                  <a:pt x="21265" y="1594888"/>
                </a:lnTo>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7654228" y="1587742"/>
            <a:ext cx="288032" cy="288032"/>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8"/>
          <p:cNvSpPr/>
          <p:nvPr/>
        </p:nvSpPr>
        <p:spPr>
          <a:xfrm rot="10800000">
            <a:off x="10678564" y="1587742"/>
            <a:ext cx="288032" cy="288032"/>
          </a:xfrm>
          <a:prstGeom prst="triangl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46018" y="1270234"/>
            <a:ext cx="327308" cy="400110"/>
          </a:xfrm>
          <a:prstGeom prst="rect">
            <a:avLst/>
          </a:prstGeom>
          <a:noFill/>
        </p:spPr>
        <p:txBody>
          <a:bodyPr wrap="none" rtlCol="0">
            <a:spAutoFit/>
          </a:bodyPr>
          <a:lstStyle/>
          <a:p>
            <a:r>
              <a:rPr lang="en-US" sz="2000" b="1" dirty="0" smtClean="0">
                <a:latin typeface="Times"/>
                <a:cs typeface="Times"/>
              </a:rPr>
              <a:t>S</a:t>
            </a:r>
            <a:endParaRPr lang="en-US" sz="2000" b="1" dirty="0">
              <a:latin typeface="Times"/>
              <a:cs typeface="Times"/>
            </a:endParaRPr>
          </a:p>
        </p:txBody>
      </p:sp>
      <p:sp>
        <p:nvSpPr>
          <p:cNvPr id="30" name="TextBox 29"/>
          <p:cNvSpPr txBox="1"/>
          <p:nvPr/>
        </p:nvSpPr>
        <p:spPr>
          <a:xfrm>
            <a:off x="10657298" y="1270234"/>
            <a:ext cx="369888" cy="400110"/>
          </a:xfrm>
          <a:prstGeom prst="rect">
            <a:avLst/>
          </a:prstGeom>
          <a:noFill/>
        </p:spPr>
        <p:txBody>
          <a:bodyPr wrap="none" rtlCol="0">
            <a:spAutoFit/>
          </a:bodyPr>
          <a:lstStyle/>
          <a:p>
            <a:r>
              <a:rPr lang="en-US" sz="2000" b="1" dirty="0" smtClean="0">
                <a:latin typeface="Times"/>
                <a:cs typeface="Times"/>
              </a:rPr>
              <a:t>R</a:t>
            </a:r>
            <a:endParaRPr lang="en-US" sz="2000" b="1" dirty="0">
              <a:latin typeface="Times"/>
              <a:cs typeface="Times"/>
            </a:endParaRPr>
          </a:p>
        </p:txBody>
      </p:sp>
      <p:grpSp>
        <p:nvGrpSpPr>
          <p:cNvPr id="61" name="Group 60"/>
          <p:cNvGrpSpPr/>
          <p:nvPr/>
        </p:nvGrpSpPr>
        <p:grpSpPr>
          <a:xfrm>
            <a:off x="7175408" y="1659287"/>
            <a:ext cx="2275046" cy="2434248"/>
            <a:chOff x="7175408" y="1659287"/>
            <a:chExt cx="2275046" cy="2434248"/>
          </a:xfrm>
        </p:grpSpPr>
        <p:grpSp>
          <p:nvGrpSpPr>
            <p:cNvPr id="11" name="Group 10"/>
            <p:cNvGrpSpPr/>
            <p:nvPr/>
          </p:nvGrpSpPr>
          <p:grpSpPr>
            <a:xfrm>
              <a:off x="7175408" y="1659287"/>
              <a:ext cx="2275046" cy="2385790"/>
              <a:chOff x="7175408" y="1659287"/>
              <a:chExt cx="2275046" cy="2385790"/>
            </a:xfrm>
          </p:grpSpPr>
          <p:sp>
            <p:nvSpPr>
              <p:cNvPr id="6" name="Arc 5"/>
              <p:cNvSpPr/>
              <p:nvPr/>
            </p:nvSpPr>
            <p:spPr>
              <a:xfrm rot="7027431">
                <a:off x="7703429" y="1637399"/>
                <a:ext cx="352746" cy="396521"/>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6054067">
                <a:off x="7645989" y="1782053"/>
                <a:ext cx="592165" cy="743774"/>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6265908">
                <a:off x="7609216" y="1909430"/>
                <a:ext cx="1006923" cy="969300"/>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6265908">
                <a:off x="7456749" y="1903091"/>
                <a:ext cx="1528271" cy="1511111"/>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6265908">
                <a:off x="7151330" y="1745953"/>
                <a:ext cx="2323202" cy="2275046"/>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7793665" y="1899642"/>
              <a:ext cx="1597807" cy="2193893"/>
              <a:chOff x="7793665" y="1899642"/>
              <a:chExt cx="1597807" cy="2193893"/>
            </a:xfrm>
          </p:grpSpPr>
          <p:sp>
            <p:nvSpPr>
              <p:cNvPr id="55" name="Freeform 54"/>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8895495" y="1233556"/>
            <a:ext cx="579488" cy="461665"/>
            <a:chOff x="8892464" y="1222889"/>
            <a:chExt cx="579488" cy="461665"/>
          </a:xfrm>
        </p:grpSpPr>
        <p:sp>
          <p:nvSpPr>
            <p:cNvPr id="64" name="TextBox 63"/>
            <p:cNvSpPr txBox="1"/>
            <p:nvPr/>
          </p:nvSpPr>
          <p:spPr>
            <a:xfrm>
              <a:off x="8892464" y="1222889"/>
              <a:ext cx="269626" cy="461665"/>
            </a:xfrm>
            <a:prstGeom prst="rect">
              <a:avLst/>
            </a:prstGeom>
            <a:noFill/>
          </p:spPr>
          <p:txBody>
            <a:bodyPr wrap="none" rtlCol="0">
              <a:spAutoFit/>
            </a:bodyPr>
            <a:lstStyle/>
            <a:p>
              <a:r>
                <a:rPr lang="en-US" sz="2400" smtClean="0">
                  <a:latin typeface="Times"/>
                  <a:cs typeface="Times"/>
                </a:rPr>
                <a:t>t</a:t>
              </a:r>
              <a:endParaRPr lang="en-US" sz="2400" dirty="0">
                <a:latin typeface="Times"/>
                <a:cs typeface="Times"/>
              </a:endParaRPr>
            </a:p>
          </p:txBody>
        </p:sp>
        <p:cxnSp>
          <p:nvCxnSpPr>
            <p:cNvPr id="65" name="Straight Arrow Connector 64"/>
            <p:cNvCxnSpPr/>
            <p:nvPr/>
          </p:nvCxnSpPr>
          <p:spPr>
            <a:xfrm flipV="1">
              <a:off x="9126396" y="1470289"/>
              <a:ext cx="345556" cy="582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497355" y="3830726"/>
            <a:ext cx="5511209"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flipH="1">
            <a:off x="9253469" y="1728247"/>
            <a:ext cx="2264461" cy="2434248"/>
            <a:chOff x="7175408" y="1659287"/>
            <a:chExt cx="2275046" cy="2434248"/>
          </a:xfrm>
        </p:grpSpPr>
        <p:grpSp>
          <p:nvGrpSpPr>
            <p:cNvPr id="47" name="Group 46"/>
            <p:cNvGrpSpPr/>
            <p:nvPr/>
          </p:nvGrpSpPr>
          <p:grpSpPr>
            <a:xfrm>
              <a:off x="7175408" y="1659287"/>
              <a:ext cx="2275046" cy="2385790"/>
              <a:chOff x="7175408" y="1659287"/>
              <a:chExt cx="2275046" cy="2385790"/>
            </a:xfrm>
          </p:grpSpPr>
          <p:sp>
            <p:nvSpPr>
              <p:cNvPr id="54" name="Arc 53"/>
              <p:cNvSpPr/>
              <p:nvPr/>
            </p:nvSpPr>
            <p:spPr>
              <a:xfrm rot="7027431">
                <a:off x="7703429" y="1637399"/>
                <a:ext cx="352746" cy="396521"/>
              </a:xfrm>
              <a:prstGeom prst="arc">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rot="6054067">
                <a:off x="7645989" y="1782053"/>
                <a:ext cx="592165" cy="743774"/>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rot="6265908">
                <a:off x="7609216" y="1909430"/>
                <a:ext cx="1006923" cy="969300"/>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rot="6265908">
                <a:off x="7456749" y="1903091"/>
                <a:ext cx="1528271" cy="1511111"/>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rot="6265908">
                <a:off x="7151330" y="1745953"/>
                <a:ext cx="2323202" cy="2275046"/>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7793665" y="1899642"/>
              <a:ext cx="1597807" cy="2193893"/>
              <a:chOff x="7793665" y="1899642"/>
              <a:chExt cx="1597807" cy="2193893"/>
            </a:xfrm>
          </p:grpSpPr>
          <p:sp>
            <p:nvSpPr>
              <p:cNvPr id="49" name="Freeform 48"/>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8108136" y="2766934"/>
            <a:ext cx="526810" cy="504056"/>
            <a:chOff x="9999920" y="2821225"/>
            <a:chExt cx="526810" cy="504056"/>
          </a:xfrm>
        </p:grpSpPr>
        <p:sp>
          <p:nvSpPr>
            <p:cNvPr id="71" name="Oval 70"/>
            <p:cNvSpPr/>
            <p:nvPr/>
          </p:nvSpPr>
          <p:spPr>
            <a:xfrm rot="16200000">
              <a:off x="10011298" y="2809849"/>
              <a:ext cx="504056" cy="526808"/>
            </a:xfrm>
            <a:prstGeom prst="ellipse">
              <a:avLst/>
            </a:prstGeom>
            <a:solidFill>
              <a:schemeClr val="tx2">
                <a:lumMod val="40000"/>
                <a:lumOff val="60000"/>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9999920" y="2883476"/>
              <a:ext cx="526807" cy="400110"/>
            </a:xfrm>
            <a:prstGeom prst="rect">
              <a:avLst/>
            </a:prstGeom>
            <a:noFill/>
          </p:spPr>
          <p:txBody>
            <a:bodyPr wrap="none" rtlCol="0">
              <a:spAutoFit/>
            </a:bodyPr>
            <a:lstStyle/>
            <a:p>
              <a:r>
                <a:rPr lang="en-US" sz="2000" b="1" dirty="0" err="1" smtClean="0">
                  <a:latin typeface="Times"/>
                  <a:cs typeface="Times"/>
                </a:rPr>
                <a:t>Δb</a:t>
              </a:r>
              <a:endParaRPr lang="en-US" sz="2000" b="1" dirty="0">
                <a:latin typeface="Times"/>
                <a:cs typeface="Times"/>
              </a:endParaRPr>
            </a:p>
          </p:txBody>
        </p:sp>
      </p:grpSp>
    </p:spTree>
    <p:extLst>
      <p:ext uri="{BB962C8B-B14F-4D97-AF65-F5344CB8AC3E}">
        <p14:creationId xmlns:p14="http://schemas.microsoft.com/office/powerpoint/2010/main" val="102518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67" t="6763" b="43566"/>
          <a:stretch/>
        </p:blipFill>
        <p:spPr>
          <a:xfrm>
            <a:off x="497354" y="85054"/>
            <a:ext cx="5126900" cy="3657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7" t="58407" b="3888"/>
          <a:stretch/>
        </p:blipFill>
        <p:spPr>
          <a:xfrm>
            <a:off x="497354" y="3830726"/>
            <a:ext cx="5093445" cy="2743200"/>
          </a:xfrm>
          <a:prstGeom prst="rect">
            <a:avLst/>
          </a:prstGeom>
        </p:spPr>
      </p:pic>
      <p:sp>
        <p:nvSpPr>
          <p:cNvPr id="3" name="Rounded Rectangle 2"/>
          <p:cNvSpPr/>
          <p:nvPr/>
        </p:nvSpPr>
        <p:spPr>
          <a:xfrm>
            <a:off x="752536" y="499725"/>
            <a:ext cx="2809371" cy="20733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2536" y="2151312"/>
            <a:ext cx="3957687" cy="17721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52026" y="4538697"/>
            <a:ext cx="2058197" cy="227697"/>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2536" y="2971256"/>
            <a:ext cx="3181511" cy="37915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8223" y="5749278"/>
            <a:ext cx="3029498" cy="344328"/>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8223" y="4538697"/>
            <a:ext cx="1691219" cy="227697"/>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85895" y="6523232"/>
            <a:ext cx="449504" cy="22237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85895" y="6118279"/>
            <a:ext cx="449504" cy="267941"/>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54036" y="6082972"/>
            <a:ext cx="2919389"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random </a:t>
            </a:r>
            <a:r>
              <a:rPr lang="en-US" sz="1600" smtClean="0">
                <a:latin typeface="Times New Roman" charset="0"/>
                <a:ea typeface="Times New Roman" charset="0"/>
                <a:cs typeface="Times New Roman" charset="0"/>
              </a:rPr>
              <a:t>boundary conditions</a:t>
            </a:r>
            <a:endParaRPr lang="en-US" sz="1600" dirty="0">
              <a:latin typeface="Times New Roman" charset="0"/>
              <a:ea typeface="Times New Roman" charset="0"/>
              <a:cs typeface="Times New Roman" charset="0"/>
            </a:endParaRPr>
          </a:p>
        </p:txBody>
      </p:sp>
      <p:sp>
        <p:nvSpPr>
          <p:cNvPr id="19" name="TextBox 18"/>
          <p:cNvSpPr txBox="1"/>
          <p:nvPr/>
        </p:nvSpPr>
        <p:spPr>
          <a:xfrm>
            <a:off x="7468210" y="6458660"/>
            <a:ext cx="296587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Use tapering boundary conditions</a:t>
            </a:r>
            <a:endParaRPr lang="en-US" sz="1600" dirty="0">
              <a:latin typeface="Times New Roman" charset="0"/>
              <a:ea typeface="Times New Roman" charset="0"/>
              <a:cs typeface="Times New Roman" charset="0"/>
            </a:endParaRPr>
          </a:p>
        </p:txBody>
      </p:sp>
      <p:sp>
        <p:nvSpPr>
          <p:cNvPr id="21" name="TextBox 20"/>
          <p:cNvSpPr txBox="1"/>
          <p:nvPr/>
        </p:nvSpPr>
        <p:spPr>
          <a:xfrm>
            <a:off x="6510864" y="6415"/>
            <a:ext cx="400827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Random BC </a:t>
            </a:r>
            <a:r>
              <a:rPr lang="en-US" sz="2800" dirty="0" smtClean="0">
                <a:latin typeface="Times New Roman" charset="0"/>
                <a:ea typeface="Times New Roman" charset="0"/>
                <a:cs typeface="Times New Roman" charset="0"/>
              </a:rPr>
              <a:t>and WEMVA</a:t>
            </a:r>
            <a:endParaRPr lang="en-US" sz="2800" dirty="0">
              <a:latin typeface="Times New Roman" charset="0"/>
              <a:ea typeface="Times New Roman" charset="0"/>
              <a:cs typeface="Times New Roman" charset="0"/>
            </a:endParaRPr>
          </a:p>
        </p:txBody>
      </p:sp>
      <p:sp>
        <p:nvSpPr>
          <p:cNvPr id="20" name="TextBox 1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7</a:t>
            </a:r>
            <a:endParaRPr lang="en-US" b="1" dirty="0">
              <a:latin typeface="Times New Roman" charset="0"/>
              <a:ea typeface="Times New Roman" charset="0"/>
              <a:cs typeface="Times New Roman" charset="0"/>
            </a:endParaRPr>
          </a:p>
        </p:txBody>
      </p:sp>
      <p:sp>
        <p:nvSpPr>
          <p:cNvPr id="23" name="Rectangle 22"/>
          <p:cNvSpPr/>
          <p:nvPr/>
        </p:nvSpPr>
        <p:spPr>
          <a:xfrm>
            <a:off x="6921801" y="1854508"/>
            <a:ext cx="4332827" cy="3744416"/>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6921802" y="4019107"/>
            <a:ext cx="4348716" cy="1594888"/>
          </a:xfrm>
          <a:custGeom>
            <a:avLst/>
            <a:gdLst>
              <a:gd name="connsiteX0" fmla="*/ 0 w 4348716"/>
              <a:gd name="connsiteY0" fmla="*/ 212652 h 1669312"/>
              <a:gd name="connsiteX1" fmla="*/ 1041991 w 4348716"/>
              <a:gd name="connsiteY1" fmla="*/ 0 h 1669312"/>
              <a:gd name="connsiteX2" fmla="*/ 2562446 w 4348716"/>
              <a:gd name="connsiteY2" fmla="*/ 95693 h 1669312"/>
              <a:gd name="connsiteX3" fmla="*/ 3242930 w 4348716"/>
              <a:gd name="connsiteY3" fmla="*/ 212652 h 1669312"/>
              <a:gd name="connsiteX4" fmla="*/ 4338084 w 4348716"/>
              <a:gd name="connsiteY4" fmla="*/ 159489 h 1669312"/>
              <a:gd name="connsiteX5" fmla="*/ 4348716 w 4348716"/>
              <a:gd name="connsiteY5" fmla="*/ 1669312 h 1669312"/>
              <a:gd name="connsiteX6" fmla="*/ 21265 w 4348716"/>
              <a:gd name="connsiteY6" fmla="*/ 1669312 h 1669312"/>
              <a:gd name="connsiteX0" fmla="*/ 0 w 4348716"/>
              <a:gd name="connsiteY0" fmla="*/ 116959 h 1573619"/>
              <a:gd name="connsiteX1" fmla="*/ 1020726 w 4348716"/>
              <a:gd name="connsiteY1" fmla="*/ 127591 h 1573619"/>
              <a:gd name="connsiteX2" fmla="*/ 2562446 w 4348716"/>
              <a:gd name="connsiteY2" fmla="*/ 0 h 1573619"/>
              <a:gd name="connsiteX3" fmla="*/ 3242930 w 4348716"/>
              <a:gd name="connsiteY3" fmla="*/ 116959 h 1573619"/>
              <a:gd name="connsiteX4" fmla="*/ 4338084 w 4348716"/>
              <a:gd name="connsiteY4" fmla="*/ 63796 h 1573619"/>
              <a:gd name="connsiteX5" fmla="*/ 4348716 w 4348716"/>
              <a:gd name="connsiteY5" fmla="*/ 1573619 h 1573619"/>
              <a:gd name="connsiteX6" fmla="*/ 21265 w 4348716"/>
              <a:gd name="connsiteY6" fmla="*/ 1573619 h 1573619"/>
              <a:gd name="connsiteX0" fmla="*/ 0 w 4348716"/>
              <a:gd name="connsiteY0" fmla="*/ 138228 h 1594888"/>
              <a:gd name="connsiteX1" fmla="*/ 1020726 w 4348716"/>
              <a:gd name="connsiteY1" fmla="*/ 148860 h 1594888"/>
              <a:gd name="connsiteX2" fmla="*/ 1711835 w 4348716"/>
              <a:gd name="connsiteY2" fmla="*/ 0 h 1594888"/>
              <a:gd name="connsiteX3" fmla="*/ 2562446 w 4348716"/>
              <a:gd name="connsiteY3" fmla="*/ 21269 h 1594888"/>
              <a:gd name="connsiteX4" fmla="*/ 3242930 w 4348716"/>
              <a:gd name="connsiteY4" fmla="*/ 138228 h 1594888"/>
              <a:gd name="connsiteX5" fmla="*/ 4338084 w 4348716"/>
              <a:gd name="connsiteY5" fmla="*/ 85065 h 1594888"/>
              <a:gd name="connsiteX6" fmla="*/ 4348716 w 4348716"/>
              <a:gd name="connsiteY6" fmla="*/ 1594888 h 1594888"/>
              <a:gd name="connsiteX7" fmla="*/ 21265 w 4348716"/>
              <a:gd name="connsiteY7" fmla="*/ 1594888 h 15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716" h="1594888">
                <a:moveTo>
                  <a:pt x="0" y="138228"/>
                </a:moveTo>
                <a:lnTo>
                  <a:pt x="1020726" y="148860"/>
                </a:lnTo>
                <a:cubicBezTo>
                  <a:pt x="1244007" y="127593"/>
                  <a:pt x="1488554" y="21267"/>
                  <a:pt x="1711835" y="0"/>
                </a:cubicBezTo>
                <a:lnTo>
                  <a:pt x="2562446" y="21269"/>
                </a:lnTo>
                <a:lnTo>
                  <a:pt x="3242930" y="138228"/>
                </a:lnTo>
                <a:lnTo>
                  <a:pt x="4338084" y="85065"/>
                </a:lnTo>
                <a:lnTo>
                  <a:pt x="4348716" y="1594888"/>
                </a:lnTo>
                <a:lnTo>
                  <a:pt x="21265" y="1594888"/>
                </a:lnTo>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7654228" y="1587742"/>
            <a:ext cx="288032" cy="288032"/>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8"/>
          <p:cNvSpPr/>
          <p:nvPr/>
        </p:nvSpPr>
        <p:spPr>
          <a:xfrm rot="10800000">
            <a:off x="10678564" y="1587742"/>
            <a:ext cx="288032" cy="288032"/>
          </a:xfrm>
          <a:prstGeom prst="triangl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46018" y="1270234"/>
            <a:ext cx="327308" cy="400110"/>
          </a:xfrm>
          <a:prstGeom prst="rect">
            <a:avLst/>
          </a:prstGeom>
          <a:noFill/>
        </p:spPr>
        <p:txBody>
          <a:bodyPr wrap="none" rtlCol="0">
            <a:spAutoFit/>
          </a:bodyPr>
          <a:lstStyle/>
          <a:p>
            <a:r>
              <a:rPr lang="en-US" sz="2000" b="1" dirty="0" smtClean="0">
                <a:latin typeface="Times"/>
                <a:cs typeface="Times"/>
              </a:rPr>
              <a:t>S</a:t>
            </a:r>
            <a:endParaRPr lang="en-US" sz="2000" b="1" dirty="0">
              <a:latin typeface="Times"/>
              <a:cs typeface="Times"/>
            </a:endParaRPr>
          </a:p>
        </p:txBody>
      </p:sp>
      <p:sp>
        <p:nvSpPr>
          <p:cNvPr id="30" name="TextBox 29"/>
          <p:cNvSpPr txBox="1"/>
          <p:nvPr/>
        </p:nvSpPr>
        <p:spPr>
          <a:xfrm>
            <a:off x="10657298" y="1270234"/>
            <a:ext cx="369888" cy="400110"/>
          </a:xfrm>
          <a:prstGeom prst="rect">
            <a:avLst/>
          </a:prstGeom>
          <a:noFill/>
        </p:spPr>
        <p:txBody>
          <a:bodyPr wrap="none" rtlCol="0">
            <a:spAutoFit/>
          </a:bodyPr>
          <a:lstStyle/>
          <a:p>
            <a:r>
              <a:rPr lang="en-US" sz="2000" b="1" dirty="0" smtClean="0">
                <a:latin typeface="Times"/>
                <a:cs typeface="Times"/>
              </a:rPr>
              <a:t>R</a:t>
            </a:r>
            <a:endParaRPr lang="en-US" sz="2000" b="1" dirty="0">
              <a:latin typeface="Times"/>
              <a:cs typeface="Times"/>
            </a:endParaRPr>
          </a:p>
        </p:txBody>
      </p:sp>
      <p:grpSp>
        <p:nvGrpSpPr>
          <p:cNvPr id="34" name="Group 33"/>
          <p:cNvGrpSpPr/>
          <p:nvPr/>
        </p:nvGrpSpPr>
        <p:grpSpPr>
          <a:xfrm>
            <a:off x="9068537" y="4026477"/>
            <a:ext cx="483977" cy="453314"/>
            <a:chOff x="2999656" y="3983798"/>
            <a:chExt cx="483977" cy="453314"/>
          </a:xfrm>
        </p:grpSpPr>
        <p:cxnSp>
          <p:nvCxnSpPr>
            <p:cNvPr id="35" name="Straight Connector 34"/>
            <p:cNvCxnSpPr/>
            <p:nvPr/>
          </p:nvCxnSpPr>
          <p:spPr>
            <a:xfrm>
              <a:off x="3154299" y="3983798"/>
              <a:ext cx="2880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999656" y="4037002"/>
              <a:ext cx="483977" cy="400110"/>
            </a:xfrm>
            <a:prstGeom prst="rect">
              <a:avLst/>
            </a:prstGeom>
            <a:noFill/>
          </p:spPr>
          <p:txBody>
            <a:bodyPr wrap="none" rtlCol="0">
              <a:spAutoFit/>
            </a:bodyPr>
            <a:lstStyle/>
            <a:p>
              <a:r>
                <a:rPr lang="en-US" sz="2000" b="1" dirty="0" smtClean="0">
                  <a:latin typeface="Times"/>
                  <a:cs typeface="Times"/>
                </a:rPr>
                <a:t>ΔI</a:t>
              </a:r>
              <a:endParaRPr lang="en-US" sz="2000" b="1" dirty="0">
                <a:latin typeface="Times"/>
                <a:cs typeface="Times"/>
              </a:endParaRPr>
            </a:p>
          </p:txBody>
        </p:sp>
      </p:grpSp>
      <p:grpSp>
        <p:nvGrpSpPr>
          <p:cNvPr id="63" name="Group 62"/>
          <p:cNvGrpSpPr/>
          <p:nvPr/>
        </p:nvGrpSpPr>
        <p:grpSpPr>
          <a:xfrm>
            <a:off x="8895495" y="1233556"/>
            <a:ext cx="579488" cy="461665"/>
            <a:chOff x="8892464" y="1222889"/>
            <a:chExt cx="579488" cy="461665"/>
          </a:xfrm>
        </p:grpSpPr>
        <p:sp>
          <p:nvSpPr>
            <p:cNvPr id="64" name="TextBox 63"/>
            <p:cNvSpPr txBox="1"/>
            <p:nvPr/>
          </p:nvSpPr>
          <p:spPr>
            <a:xfrm>
              <a:off x="8892464" y="1222889"/>
              <a:ext cx="269626" cy="461665"/>
            </a:xfrm>
            <a:prstGeom prst="rect">
              <a:avLst/>
            </a:prstGeom>
            <a:noFill/>
          </p:spPr>
          <p:txBody>
            <a:bodyPr wrap="none" rtlCol="0">
              <a:spAutoFit/>
            </a:bodyPr>
            <a:lstStyle/>
            <a:p>
              <a:r>
                <a:rPr lang="en-US" sz="2400" smtClean="0">
                  <a:latin typeface="Times"/>
                  <a:cs typeface="Times"/>
                </a:rPr>
                <a:t>t</a:t>
              </a:r>
              <a:endParaRPr lang="en-US" sz="2400" dirty="0">
                <a:latin typeface="Times"/>
                <a:cs typeface="Times"/>
              </a:endParaRPr>
            </a:p>
          </p:txBody>
        </p:sp>
        <p:cxnSp>
          <p:nvCxnSpPr>
            <p:cNvPr id="65" name="Straight Arrow Connector 64"/>
            <p:cNvCxnSpPr/>
            <p:nvPr/>
          </p:nvCxnSpPr>
          <p:spPr>
            <a:xfrm flipV="1">
              <a:off x="9126396" y="1470289"/>
              <a:ext cx="345556" cy="582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497355" y="3830726"/>
            <a:ext cx="5511209"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flipH="1">
            <a:off x="9253469" y="1728247"/>
            <a:ext cx="2264461" cy="2434248"/>
            <a:chOff x="7175408" y="1659287"/>
            <a:chExt cx="2275046" cy="2434248"/>
          </a:xfrm>
        </p:grpSpPr>
        <p:grpSp>
          <p:nvGrpSpPr>
            <p:cNvPr id="47" name="Group 46"/>
            <p:cNvGrpSpPr/>
            <p:nvPr/>
          </p:nvGrpSpPr>
          <p:grpSpPr>
            <a:xfrm>
              <a:off x="7175408" y="1659287"/>
              <a:ext cx="2275046" cy="2385790"/>
              <a:chOff x="7175408" y="1659287"/>
              <a:chExt cx="2275046" cy="2385790"/>
            </a:xfrm>
          </p:grpSpPr>
          <p:sp>
            <p:nvSpPr>
              <p:cNvPr id="54" name="Arc 53"/>
              <p:cNvSpPr/>
              <p:nvPr/>
            </p:nvSpPr>
            <p:spPr>
              <a:xfrm rot="7027431">
                <a:off x="7703429" y="1637399"/>
                <a:ext cx="352746" cy="396521"/>
              </a:xfrm>
              <a:prstGeom prst="arc">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rot="6054067">
                <a:off x="7645989" y="1782053"/>
                <a:ext cx="592165" cy="743774"/>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rot="6265908">
                <a:off x="7609216" y="1909430"/>
                <a:ext cx="1006923" cy="969300"/>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rot="6265908">
                <a:off x="7456749" y="1903091"/>
                <a:ext cx="1528271" cy="1511111"/>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rot="6265908">
                <a:off x="7151330" y="1745953"/>
                <a:ext cx="2323202" cy="2275046"/>
              </a:xfrm>
              <a:prstGeom prst="arc">
                <a:avLst>
                  <a:gd name="adj1" fmla="val 16200000"/>
                  <a:gd name="adj2" fmla="val 55702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7793665" y="1899642"/>
              <a:ext cx="1597807" cy="2193893"/>
              <a:chOff x="7793665" y="1899642"/>
              <a:chExt cx="1597807" cy="2193893"/>
            </a:xfrm>
          </p:grpSpPr>
          <p:sp>
            <p:nvSpPr>
              <p:cNvPr id="49" name="Freeform 48"/>
              <p:cNvSpPr/>
              <p:nvPr/>
            </p:nvSpPr>
            <p:spPr>
              <a:xfrm>
                <a:off x="7793665" y="1925635"/>
                <a:ext cx="329609" cy="2167900"/>
              </a:xfrm>
              <a:custGeom>
                <a:avLst/>
                <a:gdLst>
                  <a:gd name="connsiteX0" fmla="*/ 0 w 329609"/>
                  <a:gd name="connsiteY0" fmla="*/ 0 h 2222205"/>
                  <a:gd name="connsiteX1" fmla="*/ 223284 w 329609"/>
                  <a:gd name="connsiteY1" fmla="*/ 1307805 h 2222205"/>
                  <a:gd name="connsiteX2" fmla="*/ 329609 w 329609"/>
                  <a:gd name="connsiteY2" fmla="*/ 2222205 h 2222205"/>
                </a:gdLst>
                <a:ahLst/>
                <a:cxnLst>
                  <a:cxn ang="0">
                    <a:pos x="connsiteX0" y="connsiteY0"/>
                  </a:cxn>
                  <a:cxn ang="0">
                    <a:pos x="connsiteX1" y="connsiteY1"/>
                  </a:cxn>
                  <a:cxn ang="0">
                    <a:pos x="connsiteX2" y="connsiteY2"/>
                  </a:cxn>
                </a:cxnLst>
                <a:rect l="l" t="t" r="r" b="b"/>
                <a:pathLst>
                  <a:path w="329609" h="2222205">
                    <a:moveTo>
                      <a:pt x="0" y="0"/>
                    </a:moveTo>
                    <a:cubicBezTo>
                      <a:pt x="84174" y="468719"/>
                      <a:pt x="168349" y="937438"/>
                      <a:pt x="223284" y="1307805"/>
                    </a:cubicBezTo>
                    <a:cubicBezTo>
                      <a:pt x="278219" y="1678173"/>
                      <a:pt x="329609" y="2222205"/>
                      <a:pt x="329609" y="2222205"/>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7870346" y="1900277"/>
                <a:ext cx="590246" cy="216575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7942260" y="1900277"/>
                <a:ext cx="872834" cy="209384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016948" y="1900277"/>
                <a:ext cx="1141983" cy="1874692"/>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 name="connsiteX0" fmla="*/ 0 w 651918"/>
                  <a:gd name="connsiteY0" fmla="*/ 0 h 2072936"/>
                  <a:gd name="connsiteX1" fmla="*/ 418002 w 651918"/>
                  <a:gd name="connsiteY1" fmla="*/ 1264862 h 2072936"/>
                  <a:gd name="connsiteX2" fmla="*/ 651918 w 651918"/>
                  <a:gd name="connsiteY2" fmla="*/ 2072936 h 2072936"/>
                  <a:gd name="connsiteX0" fmla="*/ 0 w 651918"/>
                  <a:gd name="connsiteY0" fmla="*/ 0 h 2072936"/>
                  <a:gd name="connsiteX1" fmla="*/ 338864 w 651918"/>
                  <a:gd name="connsiteY1" fmla="*/ 1350585 h 2072936"/>
                  <a:gd name="connsiteX2" fmla="*/ 651918 w 651918"/>
                  <a:gd name="connsiteY2" fmla="*/ 2072936 h 2072936"/>
                  <a:gd name="connsiteX0" fmla="*/ 0 w 676268"/>
                  <a:gd name="connsiteY0" fmla="*/ 0 h 1933636"/>
                  <a:gd name="connsiteX1" fmla="*/ 363214 w 676268"/>
                  <a:gd name="connsiteY1" fmla="*/ 1211285 h 1933636"/>
                  <a:gd name="connsiteX2" fmla="*/ 676268 w 676268"/>
                  <a:gd name="connsiteY2" fmla="*/ 1933636 h 1933636"/>
                </a:gdLst>
                <a:ahLst/>
                <a:cxnLst>
                  <a:cxn ang="0">
                    <a:pos x="connsiteX0" y="connsiteY0"/>
                  </a:cxn>
                  <a:cxn ang="0">
                    <a:pos x="connsiteX1" y="connsiteY1"/>
                  </a:cxn>
                  <a:cxn ang="0">
                    <a:pos x="connsiteX2" y="connsiteY2"/>
                  </a:cxn>
                </a:cxnLst>
                <a:rect l="l" t="t" r="r" b="b"/>
                <a:pathLst>
                  <a:path w="676268" h="1933636">
                    <a:moveTo>
                      <a:pt x="0" y="0"/>
                    </a:moveTo>
                    <a:cubicBezTo>
                      <a:pt x="84174" y="468719"/>
                      <a:pt x="250503" y="889012"/>
                      <a:pt x="363214" y="1211285"/>
                    </a:cubicBezTo>
                    <a:cubicBezTo>
                      <a:pt x="475925" y="1533558"/>
                      <a:pt x="676268" y="1933636"/>
                      <a:pt x="676268" y="1933636"/>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070111" y="1899642"/>
                <a:ext cx="1321361" cy="158955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552893"/>
                  <a:gd name="connsiteY0" fmla="*/ 0 h 2200940"/>
                  <a:gd name="connsiteX1" fmla="*/ 223284 w 552893"/>
                  <a:gd name="connsiteY1" fmla="*/ 1307805 h 2200940"/>
                  <a:gd name="connsiteX2" fmla="*/ 552893 w 552893"/>
                  <a:gd name="connsiteY2" fmla="*/ 2200940 h 2200940"/>
                  <a:gd name="connsiteX0" fmla="*/ 0 w 765545"/>
                  <a:gd name="connsiteY0" fmla="*/ 0 h 2062717"/>
                  <a:gd name="connsiteX1" fmla="*/ 435936 w 765545"/>
                  <a:gd name="connsiteY1" fmla="*/ 1169582 h 2062717"/>
                  <a:gd name="connsiteX2" fmla="*/ 765545 w 765545"/>
                  <a:gd name="connsiteY2" fmla="*/ 2062717 h 2062717"/>
                  <a:gd name="connsiteX0" fmla="*/ 0 w 765545"/>
                  <a:gd name="connsiteY0" fmla="*/ 0 h 2062717"/>
                  <a:gd name="connsiteX1" fmla="*/ 435936 w 765545"/>
                  <a:gd name="connsiteY1" fmla="*/ 1169582 h 2062717"/>
                  <a:gd name="connsiteX2" fmla="*/ 765545 w 765545"/>
                  <a:gd name="connsiteY2" fmla="*/ 2062717 h 2062717"/>
                  <a:gd name="connsiteX0" fmla="*/ 0 w 903768"/>
                  <a:gd name="connsiteY0" fmla="*/ 0 h 2062717"/>
                  <a:gd name="connsiteX1" fmla="*/ 435936 w 903768"/>
                  <a:gd name="connsiteY1" fmla="*/ 1169582 h 2062717"/>
                  <a:gd name="connsiteX2" fmla="*/ 903768 w 903768"/>
                  <a:gd name="connsiteY2" fmla="*/ 2062717 h 2062717"/>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84792 w 1052624"/>
                  <a:gd name="connsiteY1" fmla="*/ 1063257 h 1956392"/>
                  <a:gd name="connsiteX2" fmla="*/ 1052624 w 1052624"/>
                  <a:gd name="connsiteY2" fmla="*/ 1956392 h 1956392"/>
                  <a:gd name="connsiteX0" fmla="*/ 0 w 1052624"/>
                  <a:gd name="connsiteY0" fmla="*/ 0 h 1956392"/>
                  <a:gd name="connsiteX1" fmla="*/ 552894 w 1052624"/>
                  <a:gd name="connsiteY1" fmla="*/ 1073890 h 1956392"/>
                  <a:gd name="connsiteX2" fmla="*/ 1052624 w 1052624"/>
                  <a:gd name="connsiteY2" fmla="*/ 1956392 h 1956392"/>
                </a:gdLst>
                <a:ahLst/>
                <a:cxnLst>
                  <a:cxn ang="0">
                    <a:pos x="connsiteX0" y="connsiteY0"/>
                  </a:cxn>
                  <a:cxn ang="0">
                    <a:pos x="connsiteX1" y="connsiteY1"/>
                  </a:cxn>
                  <a:cxn ang="0">
                    <a:pos x="connsiteX2" y="connsiteY2"/>
                  </a:cxn>
                </a:cxnLst>
                <a:rect l="l" t="t" r="r" b="b"/>
                <a:pathLst>
                  <a:path w="1052624" h="1956392">
                    <a:moveTo>
                      <a:pt x="0" y="0"/>
                    </a:moveTo>
                    <a:cubicBezTo>
                      <a:pt x="243663" y="479351"/>
                      <a:pt x="377457" y="747825"/>
                      <a:pt x="552894" y="1073890"/>
                    </a:cubicBezTo>
                    <a:cubicBezTo>
                      <a:pt x="728331" y="1399955"/>
                      <a:pt x="1052624" y="1956392"/>
                      <a:pt x="1052624" y="1956392"/>
                    </a:cubicBezTo>
                  </a:path>
                </a:pathLst>
              </a:custGeom>
              <a:noFill/>
              <a:ln>
                <a:solidFill>
                  <a:srgbClr val="0070C0"/>
                </a:solidFill>
                <a:prstDash val="dash"/>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8108136" y="2766934"/>
            <a:ext cx="526810" cy="504056"/>
            <a:chOff x="9999920" y="2821225"/>
            <a:chExt cx="526810" cy="504056"/>
          </a:xfrm>
        </p:grpSpPr>
        <p:sp>
          <p:nvSpPr>
            <p:cNvPr id="71" name="Oval 70"/>
            <p:cNvSpPr/>
            <p:nvPr/>
          </p:nvSpPr>
          <p:spPr>
            <a:xfrm rot="16200000">
              <a:off x="10011298" y="2809849"/>
              <a:ext cx="504056" cy="526808"/>
            </a:xfrm>
            <a:prstGeom prst="ellipse">
              <a:avLst/>
            </a:prstGeom>
            <a:solidFill>
              <a:schemeClr val="tx2">
                <a:lumMod val="40000"/>
                <a:lumOff val="60000"/>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9999920" y="2883476"/>
              <a:ext cx="526807" cy="400110"/>
            </a:xfrm>
            <a:prstGeom prst="rect">
              <a:avLst/>
            </a:prstGeom>
            <a:noFill/>
          </p:spPr>
          <p:txBody>
            <a:bodyPr wrap="none" rtlCol="0">
              <a:spAutoFit/>
            </a:bodyPr>
            <a:lstStyle/>
            <a:p>
              <a:r>
                <a:rPr lang="en-US" sz="2000" b="1" dirty="0" err="1" smtClean="0">
                  <a:latin typeface="Times"/>
                  <a:cs typeface="Times"/>
                </a:rPr>
                <a:t>Δb</a:t>
              </a:r>
              <a:endParaRPr lang="en-US" sz="2000" b="1" dirty="0">
                <a:latin typeface="Times"/>
                <a:cs typeface="Times"/>
              </a:endParaRPr>
            </a:p>
          </p:txBody>
        </p:sp>
      </p:grpSp>
      <p:grpSp>
        <p:nvGrpSpPr>
          <p:cNvPr id="62" name="Group 61"/>
          <p:cNvGrpSpPr/>
          <p:nvPr/>
        </p:nvGrpSpPr>
        <p:grpSpPr>
          <a:xfrm rot="1787235" flipH="1">
            <a:off x="7590543" y="2335096"/>
            <a:ext cx="2112264" cy="1755648"/>
            <a:chOff x="8893485" y="2186935"/>
            <a:chExt cx="2111828" cy="1754696"/>
          </a:xfrm>
        </p:grpSpPr>
        <p:grpSp>
          <p:nvGrpSpPr>
            <p:cNvPr id="73" name="Group 72"/>
            <p:cNvGrpSpPr/>
            <p:nvPr/>
          </p:nvGrpSpPr>
          <p:grpSpPr>
            <a:xfrm>
              <a:off x="9171139" y="2186935"/>
              <a:ext cx="1834174" cy="1754696"/>
              <a:chOff x="9171139" y="2186935"/>
              <a:chExt cx="1834174" cy="1754696"/>
            </a:xfrm>
          </p:grpSpPr>
          <p:sp>
            <p:nvSpPr>
              <p:cNvPr id="80" name="Arc 79"/>
              <p:cNvSpPr/>
              <p:nvPr/>
            </p:nvSpPr>
            <p:spPr>
              <a:xfrm rot="13109335">
                <a:off x="9696190" y="2491015"/>
                <a:ext cx="1128278" cy="1093547"/>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p:cNvSpPr/>
              <p:nvPr/>
            </p:nvSpPr>
            <p:spPr>
              <a:xfrm rot="13225551">
                <a:off x="9926282" y="2661867"/>
                <a:ext cx="735781" cy="758729"/>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rot="13307013">
                <a:off x="9485386" y="2393791"/>
                <a:ext cx="1293340" cy="1295274"/>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p:cNvSpPr/>
              <p:nvPr/>
            </p:nvSpPr>
            <p:spPr>
              <a:xfrm rot="13307013">
                <a:off x="9171139" y="2186935"/>
                <a:ext cx="1834174" cy="1754696"/>
              </a:xfrm>
              <a:prstGeom prst="arc">
                <a:avLst>
                  <a:gd name="adj1" fmla="val 16200000"/>
                  <a:gd name="adj2" fmla="val 55702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8893485" y="2443666"/>
              <a:ext cx="1323030" cy="1243478"/>
              <a:chOff x="8893485" y="2443666"/>
              <a:chExt cx="1323030" cy="1243478"/>
            </a:xfrm>
          </p:grpSpPr>
          <p:sp>
            <p:nvSpPr>
              <p:cNvPr id="75" name="Freeform 74"/>
              <p:cNvSpPr/>
              <p:nvPr/>
            </p:nvSpPr>
            <p:spPr>
              <a:xfrm rot="7076340">
                <a:off x="9534626" y="1911410"/>
                <a:ext cx="149633" cy="1214145"/>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329609"/>
                  <a:gd name="connsiteY0" fmla="*/ 0 h 2222205"/>
                  <a:gd name="connsiteX1" fmla="*/ 78465 w 329609"/>
                  <a:gd name="connsiteY1" fmla="*/ 1342762 h 2222205"/>
                  <a:gd name="connsiteX2" fmla="*/ 329609 w 329609"/>
                  <a:gd name="connsiteY2" fmla="*/ 2222205 h 2222205"/>
                  <a:gd name="connsiteX0" fmla="*/ 209357 w 302260"/>
                  <a:gd name="connsiteY0" fmla="*/ 0 h 2223431"/>
                  <a:gd name="connsiteX1" fmla="*/ 287822 w 302260"/>
                  <a:gd name="connsiteY1" fmla="*/ 1342762 h 2223431"/>
                  <a:gd name="connsiteX2" fmla="*/ -1 w 302260"/>
                  <a:gd name="connsiteY2" fmla="*/ 2223431 h 2223431"/>
                  <a:gd name="connsiteX0" fmla="*/ 209357 w 264384"/>
                  <a:gd name="connsiteY0" fmla="*/ 0 h 2223431"/>
                  <a:gd name="connsiteX1" fmla="*/ 230013 w 264384"/>
                  <a:gd name="connsiteY1" fmla="*/ 954382 h 2223431"/>
                  <a:gd name="connsiteX2" fmla="*/ -1 w 264384"/>
                  <a:gd name="connsiteY2" fmla="*/ 2223431 h 2223431"/>
                  <a:gd name="connsiteX0" fmla="*/ 293034 w 353267"/>
                  <a:gd name="connsiteY0" fmla="*/ 0 h 2070751"/>
                  <a:gd name="connsiteX1" fmla="*/ 313690 w 353267"/>
                  <a:gd name="connsiteY1" fmla="*/ 954382 h 2070751"/>
                  <a:gd name="connsiteX2" fmla="*/ 0 w 353267"/>
                  <a:gd name="connsiteY2" fmla="*/ 2070751 h 2070751"/>
                </a:gdLst>
                <a:ahLst/>
                <a:cxnLst>
                  <a:cxn ang="0">
                    <a:pos x="connsiteX0" y="connsiteY0"/>
                  </a:cxn>
                  <a:cxn ang="0">
                    <a:pos x="connsiteX1" y="connsiteY1"/>
                  </a:cxn>
                  <a:cxn ang="0">
                    <a:pos x="connsiteX2" y="connsiteY2"/>
                  </a:cxn>
                </a:cxnLst>
                <a:rect l="l" t="t" r="r" b="b"/>
                <a:pathLst>
                  <a:path w="353267" h="2070751">
                    <a:moveTo>
                      <a:pt x="293034" y="0"/>
                    </a:moveTo>
                    <a:cubicBezTo>
                      <a:pt x="377208" y="468719"/>
                      <a:pt x="362529" y="609257"/>
                      <a:pt x="313690" y="954382"/>
                    </a:cubicBezTo>
                    <a:cubicBezTo>
                      <a:pt x="264851" y="1299507"/>
                      <a:pt x="0" y="2070751"/>
                      <a:pt x="0" y="2070751"/>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4912599">
                <a:off x="9409793" y="2993619"/>
                <a:ext cx="401790" cy="985260"/>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5921742">
                <a:off x="9294812" y="2706989"/>
                <a:ext cx="386148" cy="1007348"/>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5400000" flipH="1">
                <a:off x="9246555" y="2241173"/>
                <a:ext cx="526670" cy="980057"/>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6698325">
                <a:off x="9289053" y="2441469"/>
                <a:ext cx="301011" cy="1092148"/>
              </a:xfrm>
              <a:custGeom>
                <a:avLst/>
                <a:gdLst>
                  <a:gd name="connsiteX0" fmla="*/ 0 w 329609"/>
                  <a:gd name="connsiteY0" fmla="*/ 0 h 2222205"/>
                  <a:gd name="connsiteX1" fmla="*/ 223284 w 329609"/>
                  <a:gd name="connsiteY1" fmla="*/ 1307805 h 2222205"/>
                  <a:gd name="connsiteX2" fmla="*/ 329609 w 329609"/>
                  <a:gd name="connsiteY2" fmla="*/ 2222205 h 2222205"/>
                  <a:gd name="connsiteX0" fmla="*/ 0 w 499730"/>
                  <a:gd name="connsiteY0" fmla="*/ 0 h 2126512"/>
                  <a:gd name="connsiteX1" fmla="*/ 223284 w 499730"/>
                  <a:gd name="connsiteY1" fmla="*/ 1307805 h 2126512"/>
                  <a:gd name="connsiteX2" fmla="*/ 499730 w 499730"/>
                  <a:gd name="connsiteY2" fmla="*/ 2126512 h 2126512"/>
                  <a:gd name="connsiteX0" fmla="*/ 0 w 499730"/>
                  <a:gd name="connsiteY0" fmla="*/ 0 h 2126512"/>
                  <a:gd name="connsiteX1" fmla="*/ 265814 w 499730"/>
                  <a:gd name="connsiteY1" fmla="*/ 1318438 h 2126512"/>
                  <a:gd name="connsiteX2" fmla="*/ 499730 w 499730"/>
                  <a:gd name="connsiteY2" fmla="*/ 2126512 h 2126512"/>
                </a:gdLst>
                <a:ahLst/>
                <a:cxnLst>
                  <a:cxn ang="0">
                    <a:pos x="connsiteX0" y="connsiteY0"/>
                  </a:cxn>
                  <a:cxn ang="0">
                    <a:pos x="connsiteX1" y="connsiteY1"/>
                  </a:cxn>
                  <a:cxn ang="0">
                    <a:pos x="connsiteX2" y="connsiteY2"/>
                  </a:cxn>
                </a:cxnLst>
                <a:rect l="l" t="t" r="r" b="b"/>
                <a:pathLst>
                  <a:path w="499730" h="2126512">
                    <a:moveTo>
                      <a:pt x="0" y="0"/>
                    </a:moveTo>
                    <a:cubicBezTo>
                      <a:pt x="84174" y="468719"/>
                      <a:pt x="182526" y="964019"/>
                      <a:pt x="265814" y="1318438"/>
                    </a:cubicBezTo>
                    <a:cubicBezTo>
                      <a:pt x="349102" y="1672857"/>
                      <a:pt x="499730" y="2126512"/>
                      <a:pt x="499730" y="212651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2147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2764467" y="1988840"/>
            <a:ext cx="6659375" cy="3016210"/>
          </a:xfrm>
          <a:prstGeom prst="rect">
            <a:avLst/>
          </a:prstGeom>
          <a:noFill/>
        </p:spPr>
        <p:txBody>
          <a:bodyPr wrap="square" rtlCol="0">
            <a:spAutoFit/>
          </a:bodyPr>
          <a:lstStyle/>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Random boundary conditions (RBC)</a:t>
            </a: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Linearization tests</a:t>
            </a:r>
            <a:endParaRPr lang="en-US" sz="3200" dirty="0">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Gauss-Newton Hessian using point-spread functions (PSF)</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Future work</a:t>
            </a:r>
          </a:p>
        </p:txBody>
      </p:sp>
    </p:spTree>
    <p:extLst>
      <p:ext uri="{BB962C8B-B14F-4D97-AF65-F5344CB8AC3E}">
        <p14:creationId xmlns:p14="http://schemas.microsoft.com/office/powerpoint/2010/main" val="28473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2980" y="1052736"/>
            <a:ext cx="2626040"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Dot-product test</a:t>
            </a:r>
            <a:endParaRPr lang="en-US" sz="2800" dirty="0">
              <a:latin typeface="Times New Roman" charset="0"/>
              <a:ea typeface="Times New Roman" charset="0"/>
              <a:cs typeface="Times New Roman" charset="0"/>
            </a:endParaRPr>
          </a:p>
        </p:txBody>
      </p:sp>
      <p:sp>
        <p:nvSpPr>
          <p:cNvPr id="5" name="TextBox 4"/>
          <p:cNvSpPr txBox="1"/>
          <p:nvPr/>
        </p:nvSpPr>
        <p:spPr>
          <a:xfrm>
            <a:off x="1919536" y="1916832"/>
            <a:ext cx="5075428"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Failed</a:t>
            </a:r>
            <a:r>
              <a:rPr lang="en-US" sz="2400" dirty="0" smtClean="0">
                <a:latin typeface="Times New Roman" charset="0"/>
                <a:ea typeface="Times New Roman" charset="0"/>
                <a:cs typeface="Times New Roman" charset="0"/>
              </a:rPr>
              <a:t>: Go and debug until you pass!</a:t>
            </a:r>
            <a:endParaRPr lang="en-US" sz="2400" dirty="0">
              <a:latin typeface="Times New Roman" charset="0"/>
              <a:ea typeface="Times New Roman" charset="0"/>
              <a:cs typeface="Times New Roman" charset="0"/>
            </a:endParaRPr>
          </a:p>
        </p:txBody>
      </p:sp>
      <p:sp>
        <p:nvSpPr>
          <p:cNvPr id="6" name="TextBox 5"/>
          <p:cNvSpPr txBox="1"/>
          <p:nvPr/>
        </p:nvSpPr>
        <p:spPr>
          <a:xfrm>
            <a:off x="1919536" y="2535287"/>
            <a:ext cx="6357831"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Passed</a:t>
            </a:r>
            <a:r>
              <a:rPr lang="en-US" sz="2400" dirty="0" smtClean="0">
                <a:latin typeface="Times New Roman" charset="0"/>
                <a:ea typeface="Times New Roman" charset="0"/>
                <a:cs typeface="Times New Roman" charset="0"/>
              </a:rPr>
              <a:t>: Great! Go ahead with your inversion</a:t>
            </a:r>
            <a:r>
              <a:rPr lang="mr-IN" sz="2400" dirty="0" smtClean="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p:txBody>
      </p:sp>
      <p:sp>
        <p:nvSpPr>
          <p:cNvPr id="9" name="3 CuadroTexto"/>
          <p:cNvSpPr txBox="1"/>
          <p:nvPr/>
        </p:nvSpPr>
        <p:spPr>
          <a:xfrm>
            <a:off x="4852850" y="197804"/>
            <a:ext cx="2499403"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Linearization test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9</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2092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2980" y="1052736"/>
            <a:ext cx="2626040"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Dot-product test</a:t>
            </a:r>
            <a:endParaRPr lang="en-US" sz="2800" dirty="0">
              <a:latin typeface="Times New Roman" charset="0"/>
              <a:ea typeface="Times New Roman" charset="0"/>
              <a:cs typeface="Times New Roman" charset="0"/>
            </a:endParaRPr>
          </a:p>
        </p:txBody>
      </p:sp>
      <p:sp>
        <p:nvSpPr>
          <p:cNvPr id="5" name="TextBox 4"/>
          <p:cNvSpPr txBox="1"/>
          <p:nvPr/>
        </p:nvSpPr>
        <p:spPr>
          <a:xfrm>
            <a:off x="1919536" y="1916832"/>
            <a:ext cx="5075428"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Failed</a:t>
            </a:r>
            <a:r>
              <a:rPr lang="en-US" sz="2400" dirty="0" smtClean="0">
                <a:latin typeface="Times New Roman" charset="0"/>
                <a:ea typeface="Times New Roman" charset="0"/>
                <a:cs typeface="Times New Roman" charset="0"/>
              </a:rPr>
              <a:t>: Go and debug until you pass!</a:t>
            </a:r>
            <a:endParaRPr lang="en-US" sz="2400" dirty="0">
              <a:latin typeface="Times New Roman" charset="0"/>
              <a:ea typeface="Times New Roman" charset="0"/>
              <a:cs typeface="Times New Roman" charset="0"/>
            </a:endParaRPr>
          </a:p>
        </p:txBody>
      </p:sp>
      <p:sp>
        <p:nvSpPr>
          <p:cNvPr id="6" name="TextBox 5"/>
          <p:cNvSpPr txBox="1"/>
          <p:nvPr/>
        </p:nvSpPr>
        <p:spPr>
          <a:xfrm>
            <a:off x="1919536" y="2535287"/>
            <a:ext cx="6357831"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Passed</a:t>
            </a:r>
            <a:r>
              <a:rPr lang="en-US" sz="2400" dirty="0" smtClean="0">
                <a:latin typeface="Times New Roman" charset="0"/>
                <a:ea typeface="Times New Roman" charset="0"/>
                <a:cs typeface="Times New Roman" charset="0"/>
              </a:rPr>
              <a:t>: Great! Go ahead with your inversion</a:t>
            </a:r>
            <a:r>
              <a:rPr lang="mr-IN" sz="2400" dirty="0" smtClean="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p:txBody>
      </p:sp>
      <p:sp>
        <p:nvSpPr>
          <p:cNvPr id="7" name="TextBox 6"/>
          <p:cNvSpPr txBox="1"/>
          <p:nvPr/>
        </p:nvSpPr>
        <p:spPr>
          <a:xfrm>
            <a:off x="1466405" y="3429000"/>
            <a:ext cx="9286838"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Wait! What if your operator fail in representing your linearized problem?</a:t>
            </a:r>
            <a:endParaRPr lang="en-US" sz="2400" dirty="0">
              <a:latin typeface="Times New Roman" charset="0"/>
              <a:ea typeface="Times New Roman" charset="0"/>
              <a:cs typeface="Times New Roman" charset="0"/>
            </a:endParaRPr>
          </a:p>
        </p:txBody>
      </p:sp>
      <p:sp>
        <p:nvSpPr>
          <p:cNvPr id="9" name="3 CuadroTexto"/>
          <p:cNvSpPr txBox="1"/>
          <p:nvPr/>
        </p:nvSpPr>
        <p:spPr>
          <a:xfrm>
            <a:off x="4852850" y="197804"/>
            <a:ext cx="2499403"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Linearization test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9</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72616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2980" y="1052736"/>
            <a:ext cx="2626040"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Dot-product test</a:t>
            </a:r>
            <a:endParaRPr lang="en-US" sz="2800" dirty="0">
              <a:latin typeface="Times New Roman" charset="0"/>
              <a:ea typeface="Times New Roman" charset="0"/>
              <a:cs typeface="Times New Roman" charset="0"/>
            </a:endParaRPr>
          </a:p>
        </p:txBody>
      </p:sp>
      <p:sp>
        <p:nvSpPr>
          <p:cNvPr id="5" name="TextBox 4"/>
          <p:cNvSpPr txBox="1"/>
          <p:nvPr/>
        </p:nvSpPr>
        <p:spPr>
          <a:xfrm>
            <a:off x="1919536" y="1916832"/>
            <a:ext cx="5075428"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Failed</a:t>
            </a:r>
            <a:r>
              <a:rPr lang="en-US" sz="2400" dirty="0" smtClean="0">
                <a:latin typeface="Times New Roman" charset="0"/>
                <a:ea typeface="Times New Roman" charset="0"/>
                <a:cs typeface="Times New Roman" charset="0"/>
              </a:rPr>
              <a:t>: Go and debug until you pass!</a:t>
            </a:r>
            <a:endParaRPr lang="en-US" sz="2400" dirty="0">
              <a:latin typeface="Times New Roman" charset="0"/>
              <a:ea typeface="Times New Roman" charset="0"/>
              <a:cs typeface="Times New Roman" charset="0"/>
            </a:endParaRPr>
          </a:p>
        </p:txBody>
      </p:sp>
      <p:sp>
        <p:nvSpPr>
          <p:cNvPr id="6" name="TextBox 5"/>
          <p:cNvSpPr txBox="1"/>
          <p:nvPr/>
        </p:nvSpPr>
        <p:spPr>
          <a:xfrm>
            <a:off x="1919536" y="2535287"/>
            <a:ext cx="6357831" cy="461665"/>
          </a:xfrm>
          <a:prstGeom prst="rect">
            <a:avLst/>
          </a:prstGeom>
          <a:noFill/>
        </p:spPr>
        <p:txBody>
          <a:bodyPr wrap="none" rtlCol="0">
            <a:spAutoFit/>
          </a:bodyPr>
          <a:lstStyle/>
          <a:p>
            <a:pPr marL="342900" indent="-342900">
              <a:buFont typeface="Arial" charset="0"/>
              <a:buChar char="•"/>
            </a:pPr>
            <a:r>
              <a:rPr lang="en-US" sz="2400" u="sng" dirty="0" smtClean="0">
                <a:latin typeface="Times New Roman" charset="0"/>
                <a:ea typeface="Times New Roman" charset="0"/>
                <a:cs typeface="Times New Roman" charset="0"/>
              </a:rPr>
              <a:t>Passed</a:t>
            </a:r>
            <a:r>
              <a:rPr lang="en-US" sz="2400" dirty="0" smtClean="0">
                <a:latin typeface="Times New Roman" charset="0"/>
                <a:ea typeface="Times New Roman" charset="0"/>
                <a:cs typeface="Times New Roman" charset="0"/>
              </a:rPr>
              <a:t>: Great! Go ahead with your inversion</a:t>
            </a:r>
            <a:r>
              <a:rPr lang="mr-IN" sz="2400" dirty="0" smtClean="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p:txBody>
      </p:sp>
      <p:sp>
        <p:nvSpPr>
          <p:cNvPr id="7" name="TextBox 6"/>
          <p:cNvSpPr txBox="1"/>
          <p:nvPr/>
        </p:nvSpPr>
        <p:spPr>
          <a:xfrm>
            <a:off x="1466405" y="3429000"/>
            <a:ext cx="9286838"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Wait! What if your operator fail in representing your linearized problem?</a:t>
            </a:r>
            <a:endParaRPr lang="en-US" sz="2400" dirty="0">
              <a:latin typeface="Times New Roman" charset="0"/>
              <a:ea typeface="Times New Roman" charset="0"/>
              <a:cs typeface="Times New Roman" charset="0"/>
            </a:endParaRPr>
          </a:p>
        </p:txBody>
      </p:sp>
      <p:sp>
        <p:nvSpPr>
          <p:cNvPr id="8" name="TextBox 7"/>
          <p:cNvSpPr txBox="1"/>
          <p:nvPr/>
        </p:nvSpPr>
        <p:spPr>
          <a:xfrm>
            <a:off x="3035104" y="4509120"/>
            <a:ext cx="6149440"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=&gt; </a:t>
            </a:r>
            <a:r>
              <a:rPr lang="en-US" sz="2800" smtClean="0">
                <a:latin typeface="Times New Roman" charset="0"/>
                <a:ea typeface="Times New Roman" charset="0"/>
                <a:cs typeface="Times New Roman" charset="0"/>
              </a:rPr>
              <a:t>Go and perform </a:t>
            </a:r>
            <a:r>
              <a:rPr lang="en-US" sz="2800" dirty="0" smtClean="0">
                <a:latin typeface="Times New Roman" charset="0"/>
                <a:ea typeface="Times New Roman" charset="0"/>
                <a:cs typeface="Times New Roman" charset="0"/>
              </a:rPr>
              <a:t>the </a:t>
            </a:r>
            <a:r>
              <a:rPr lang="en-US" sz="2800" i="1" dirty="0" smtClean="0">
                <a:latin typeface="Times New Roman" charset="0"/>
                <a:ea typeface="Times New Roman" charset="0"/>
                <a:cs typeface="Times New Roman" charset="0"/>
              </a:rPr>
              <a:t>linearization test!</a:t>
            </a:r>
            <a:endParaRPr lang="en-US" sz="2800" i="1" dirty="0">
              <a:latin typeface="Times New Roman" charset="0"/>
              <a:ea typeface="Times New Roman" charset="0"/>
              <a:cs typeface="Times New Roman" charset="0"/>
            </a:endParaRPr>
          </a:p>
        </p:txBody>
      </p:sp>
      <p:sp>
        <p:nvSpPr>
          <p:cNvPr id="9" name="3 CuadroTexto"/>
          <p:cNvSpPr txBox="1"/>
          <p:nvPr/>
        </p:nvSpPr>
        <p:spPr>
          <a:xfrm>
            <a:off x="4852850" y="197804"/>
            <a:ext cx="2499403"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Linearization test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9</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13022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908720"/>
            <a:ext cx="234711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Born modeling</a:t>
            </a:r>
            <a:endParaRPr lang="en-US" sz="2800" dirty="0">
              <a:latin typeface="Times New Roman" charset="0"/>
              <a:ea typeface="Times New Roman" charset="0"/>
              <a:cs typeface="Times New Roman" charset="0"/>
            </a:endParaRPr>
          </a:p>
        </p:txBody>
      </p:sp>
      <p:sp>
        <p:nvSpPr>
          <p:cNvPr id="9" name="TextBox 8"/>
          <p:cNvSpPr txBox="1"/>
          <p:nvPr/>
        </p:nvSpPr>
        <p:spPr>
          <a:xfrm>
            <a:off x="7824192" y="908720"/>
            <a:ext cx="2959465"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WEMVA modeling</a:t>
            </a:r>
            <a:endParaRPr lang="en-US" sz="2800" dirty="0">
              <a:latin typeface="Times New Roman" charset="0"/>
              <a:ea typeface="Times New Roman" charset="0"/>
              <a:cs typeface="Times New Roman"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844824"/>
            <a:ext cx="3657600" cy="3657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096" y="1841859"/>
            <a:ext cx="3584448" cy="365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752" y="3140968"/>
            <a:ext cx="4461314" cy="3024336"/>
          </a:xfrm>
          <a:prstGeom prst="rect">
            <a:avLst/>
          </a:prstGeom>
        </p:spPr>
      </p:pic>
      <p:sp>
        <p:nvSpPr>
          <p:cNvPr id="11" name="3 CuadroTexto"/>
          <p:cNvSpPr txBox="1"/>
          <p:nvPr/>
        </p:nvSpPr>
        <p:spPr>
          <a:xfrm>
            <a:off x="4852850" y="197804"/>
            <a:ext cx="2499403"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Linearization test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10</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1328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0" y="1772816"/>
            <a:ext cx="5961112" cy="41343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49" y="1772816"/>
            <a:ext cx="6008841" cy="4134320"/>
          </a:xfrm>
          <a:prstGeom prst="rect">
            <a:avLst/>
          </a:prstGeom>
        </p:spPr>
      </p:pic>
      <p:sp>
        <p:nvSpPr>
          <p:cNvPr id="6" name="TextBox 5"/>
          <p:cNvSpPr txBox="1"/>
          <p:nvPr/>
        </p:nvSpPr>
        <p:spPr>
          <a:xfrm>
            <a:off x="1847528" y="908720"/>
            <a:ext cx="2347117" cy="523220"/>
          </a:xfrm>
          <a:prstGeom prst="rect">
            <a:avLst/>
          </a:prstGeom>
          <a:noFill/>
        </p:spPr>
        <p:txBody>
          <a:bodyPr wrap="none" rtlCol="0">
            <a:spAutoFit/>
          </a:bodyPr>
          <a:lstStyle/>
          <a:p>
            <a:r>
              <a:rPr lang="en-US" sz="2800" smtClean="0">
                <a:latin typeface="Times New Roman" charset="0"/>
                <a:ea typeface="Times New Roman" charset="0"/>
                <a:cs typeface="Times New Roman" charset="0"/>
              </a:rPr>
              <a:t>Born modeling</a:t>
            </a:r>
            <a:endParaRPr lang="en-US" sz="2800" dirty="0">
              <a:latin typeface="Times New Roman" charset="0"/>
              <a:ea typeface="Times New Roman" charset="0"/>
              <a:cs typeface="Times New Roman" charset="0"/>
            </a:endParaRPr>
          </a:p>
        </p:txBody>
      </p:sp>
      <p:sp>
        <p:nvSpPr>
          <p:cNvPr id="7" name="TextBox 6"/>
          <p:cNvSpPr txBox="1"/>
          <p:nvPr/>
        </p:nvSpPr>
        <p:spPr>
          <a:xfrm>
            <a:off x="7824192" y="908720"/>
            <a:ext cx="2959465" cy="523220"/>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WEMVA modeling</a:t>
            </a:r>
            <a:endParaRPr lang="en-US" sz="2800" dirty="0">
              <a:latin typeface="Times New Roman" charset="0"/>
              <a:ea typeface="Times New Roman" charset="0"/>
              <a:cs typeface="Times New Roman"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9400" t="-17171" b="-953"/>
          <a:stretch/>
        </p:blipFill>
        <p:spPr>
          <a:xfrm>
            <a:off x="4528257" y="5373216"/>
            <a:ext cx="753465" cy="432047"/>
          </a:xfrm>
          <a:prstGeom prst="rect">
            <a:avLst/>
          </a:prstGeom>
          <a:solidFill>
            <a:schemeClr val="bg1"/>
          </a:solidFill>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601" t="1564" r="34194"/>
          <a:stretch/>
        </p:blipFill>
        <p:spPr>
          <a:xfrm>
            <a:off x="7433239" y="5409219"/>
            <a:ext cx="1656184" cy="360040"/>
          </a:xfrm>
          <a:prstGeom prst="rect">
            <a:avLst/>
          </a:prstGeom>
          <a:solidFill>
            <a:schemeClr val="bg1"/>
          </a:solidFill>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0535" t="-6546" r="28278" b="-11578"/>
          <a:stretch/>
        </p:blipFill>
        <p:spPr>
          <a:xfrm>
            <a:off x="1127448" y="5373216"/>
            <a:ext cx="1872208" cy="432047"/>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4407" b="1564"/>
          <a:stretch/>
        </p:blipFill>
        <p:spPr>
          <a:xfrm>
            <a:off x="10407613" y="5409219"/>
            <a:ext cx="917369" cy="360040"/>
          </a:xfrm>
          <a:prstGeom prst="rect">
            <a:avLst/>
          </a:prstGeom>
          <a:solidFill>
            <a:schemeClr val="bg1"/>
          </a:solidFill>
        </p:spPr>
      </p:pic>
      <p:sp>
        <p:nvSpPr>
          <p:cNvPr id="12" name="3 CuadroTexto"/>
          <p:cNvSpPr txBox="1"/>
          <p:nvPr/>
        </p:nvSpPr>
        <p:spPr>
          <a:xfrm>
            <a:off x="4852850" y="197804"/>
            <a:ext cx="2499403"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Linearization test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11</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1766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and Round Single Corner Rectangle 3"/>
          <p:cNvSpPr/>
          <p:nvPr/>
        </p:nvSpPr>
        <p:spPr>
          <a:xfrm>
            <a:off x="1711847" y="1039995"/>
            <a:ext cx="1924493" cy="744280"/>
          </a:xfrm>
          <a:prstGeom prst="snip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latin typeface="Times New Roman" charset="0"/>
                <a:ea typeface="Times New Roman" charset="0"/>
                <a:cs typeface="Times New Roman" charset="0"/>
              </a:rPr>
              <a:t>LWI</a:t>
            </a:r>
            <a:endParaRPr lang="en-US" b="1" dirty="0">
              <a:solidFill>
                <a:schemeClr val="bg1"/>
              </a:solidFill>
              <a:latin typeface="Times New Roman" charset="0"/>
              <a:ea typeface="Times New Roman" charset="0"/>
              <a:cs typeface="Times New Roman" charset="0"/>
            </a:endParaRPr>
          </a:p>
        </p:txBody>
      </p:sp>
      <p:sp>
        <p:nvSpPr>
          <p:cNvPr id="7" name="Snip Diagonal Corner Rectangle 6"/>
          <p:cNvSpPr/>
          <p:nvPr/>
        </p:nvSpPr>
        <p:spPr>
          <a:xfrm>
            <a:off x="7396702" y="1186526"/>
            <a:ext cx="1776540" cy="895469"/>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Invert </a:t>
            </a:r>
            <a:r>
              <a:rPr lang="en-US" b="1" smtClean="0">
                <a:latin typeface="Times New Roman" charset="0"/>
                <a:ea typeface="Times New Roman" charset="0"/>
                <a:cs typeface="Times New Roman" charset="0"/>
              </a:rPr>
              <a:t>for reflectivity</a:t>
            </a:r>
            <a:endParaRPr lang="en-US" b="1" dirty="0" smtClean="0">
              <a:latin typeface="Times New Roman" charset="0"/>
              <a:ea typeface="Times New Roman" charset="0"/>
              <a:cs typeface="Times New Roman" charset="0"/>
            </a:endParaRPr>
          </a:p>
          <a:p>
            <a:pPr algn="ctr"/>
            <a:endParaRPr lang="en-US" b="1" dirty="0">
              <a:latin typeface="Times New Roman" charset="0"/>
              <a:ea typeface="Times New Roman" charset="0"/>
              <a:cs typeface="Times New Roman" charset="0"/>
            </a:endParaRPr>
          </a:p>
        </p:txBody>
      </p:sp>
      <p:sp>
        <p:nvSpPr>
          <p:cNvPr id="9" name="Parallelogram 8"/>
          <p:cNvSpPr/>
          <p:nvPr/>
        </p:nvSpPr>
        <p:spPr>
          <a:xfrm>
            <a:off x="4158220" y="1263284"/>
            <a:ext cx="2146891" cy="7442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Fixed slowness squared</a:t>
            </a:r>
            <a:endParaRPr lang="en-US" b="1" dirty="0">
              <a:latin typeface="Times New Roman" charset="0"/>
              <a:ea typeface="Times New Roman" charset="0"/>
              <a:cs typeface="Times New Roman" charset="0"/>
            </a:endParaRPr>
          </a:p>
        </p:txBody>
      </p:sp>
      <p:sp>
        <p:nvSpPr>
          <p:cNvPr id="10" name="Snip and Round Single Corner Rectangle 9"/>
          <p:cNvSpPr/>
          <p:nvPr/>
        </p:nvSpPr>
        <p:spPr>
          <a:xfrm>
            <a:off x="1711847" y="4267194"/>
            <a:ext cx="1924493" cy="744280"/>
          </a:xfrm>
          <a:prstGeom prst="snip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latin typeface="Times New Roman" charset="0"/>
                <a:ea typeface="Times New Roman" charset="0"/>
                <a:cs typeface="Times New Roman" charset="0"/>
              </a:rPr>
              <a:t>LWIVU</a:t>
            </a:r>
            <a:endParaRPr lang="en-US" b="1" dirty="0">
              <a:solidFill>
                <a:schemeClr val="bg1"/>
              </a:solidFill>
              <a:latin typeface="Times New Roman" charset="0"/>
              <a:ea typeface="Times New Roman" charset="0"/>
              <a:cs typeface="Times New Roman" charset="0"/>
            </a:endParaRPr>
          </a:p>
        </p:txBody>
      </p:sp>
      <p:sp>
        <p:nvSpPr>
          <p:cNvPr id="12" name="Snip Diagonal Corner Rectangle 11"/>
          <p:cNvSpPr/>
          <p:nvPr/>
        </p:nvSpPr>
        <p:spPr>
          <a:xfrm>
            <a:off x="7428599" y="3747968"/>
            <a:ext cx="1950208" cy="1802219"/>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charset="0"/>
                <a:ea typeface="Times New Roman" charset="0"/>
                <a:cs typeface="Times New Roman" charset="0"/>
              </a:rPr>
              <a:t>Jointly</a:t>
            </a:r>
            <a:r>
              <a:rPr lang="en-US" b="1" dirty="0" smtClean="0">
                <a:latin typeface="Times New Roman" charset="0"/>
                <a:ea typeface="Times New Roman" charset="0"/>
                <a:cs typeface="Times New Roman" charset="0"/>
              </a:rPr>
              <a:t> invert for reflectivity &amp;</a:t>
            </a:r>
          </a:p>
          <a:p>
            <a:pPr algn="ctr"/>
            <a:r>
              <a:rPr lang="en-US" b="1" i="1" dirty="0" smtClean="0">
                <a:latin typeface="Times New Roman" charset="0"/>
                <a:ea typeface="Times New Roman" charset="0"/>
                <a:cs typeface="Times New Roman" charset="0"/>
              </a:rPr>
              <a:t>perturbation</a:t>
            </a:r>
            <a:r>
              <a:rPr lang="en-US" b="1" dirty="0" smtClean="0">
                <a:latin typeface="Times New Roman" charset="0"/>
                <a:ea typeface="Times New Roman" charset="0"/>
                <a:cs typeface="Times New Roman" charset="0"/>
              </a:rPr>
              <a:t> in background slowness</a:t>
            </a:r>
            <a:endParaRPr lang="en-US" b="1" dirty="0">
              <a:latin typeface="Times New Roman" charset="0"/>
              <a:ea typeface="Times New Roman" charset="0"/>
              <a:cs typeface="Times New Roman" charset="0"/>
            </a:endParaRPr>
          </a:p>
        </p:txBody>
      </p:sp>
      <p:sp>
        <p:nvSpPr>
          <p:cNvPr id="14" name="Parallelogram 13"/>
          <p:cNvSpPr/>
          <p:nvPr/>
        </p:nvSpPr>
        <p:spPr>
          <a:xfrm>
            <a:off x="3988097" y="4267194"/>
            <a:ext cx="2469448" cy="836428"/>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Fixed </a:t>
            </a:r>
            <a:r>
              <a:rPr lang="en-US" b="1" i="1" dirty="0" smtClean="0">
                <a:latin typeface="Times New Roman" charset="0"/>
                <a:ea typeface="Times New Roman" charset="0"/>
                <a:cs typeface="Times New Roman" charset="0"/>
              </a:rPr>
              <a:t>background</a:t>
            </a:r>
            <a:r>
              <a:rPr lang="en-US" b="1" dirty="0" smtClean="0">
                <a:latin typeface="Times New Roman" charset="0"/>
                <a:ea typeface="Times New Roman" charset="0"/>
                <a:cs typeface="Times New Roman" charset="0"/>
              </a:rPr>
              <a:t> slowness squared</a:t>
            </a:r>
            <a:endParaRPr lang="en-US" b="1" dirty="0">
              <a:latin typeface="Times New Roman" charset="0"/>
              <a:ea typeface="Times New Roman" charset="0"/>
              <a:cs typeface="Times New Roman" charset="0"/>
            </a:endParaRPr>
          </a:p>
        </p:txBody>
      </p:sp>
      <p:sp>
        <p:nvSpPr>
          <p:cNvPr id="2" name="Oval 1"/>
          <p:cNvSpPr/>
          <p:nvPr/>
        </p:nvSpPr>
        <p:spPr>
          <a:xfrm>
            <a:off x="6301549" y="426304"/>
            <a:ext cx="1084520"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Born/RTM</a:t>
            </a:r>
            <a:endParaRPr lang="en-US" b="1">
              <a:latin typeface="Times New Roman" charset="0"/>
              <a:ea typeface="Times New Roman" charset="0"/>
              <a:cs typeface="Times New Roman" charset="0"/>
            </a:endParaRPr>
          </a:p>
        </p:txBody>
      </p:sp>
      <p:sp>
        <p:nvSpPr>
          <p:cNvPr id="18" name="Right Arrow 17"/>
          <p:cNvSpPr/>
          <p:nvPr/>
        </p:nvSpPr>
        <p:spPr>
          <a:xfrm rot="5400000">
            <a:off x="6518204" y="4042579"/>
            <a:ext cx="730104"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9578" y="3047550"/>
            <a:ext cx="2399393"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Gauss-Newton Hessian</a:t>
            </a:r>
            <a:endParaRPr lang="en-US" b="1" baseline="-25000" dirty="0">
              <a:latin typeface="Times New Roman" charset="0"/>
              <a:ea typeface="Times New Roman" charset="0"/>
              <a:cs typeface="Times New Roman" charset="0"/>
            </a:endParaRPr>
          </a:p>
        </p:txBody>
      </p:sp>
      <p:sp>
        <p:nvSpPr>
          <p:cNvPr id="21" name="Oval 20"/>
          <p:cNvSpPr/>
          <p:nvPr/>
        </p:nvSpPr>
        <p:spPr>
          <a:xfrm>
            <a:off x="6104874" y="5518741"/>
            <a:ext cx="1548801" cy="66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charset="0"/>
                <a:ea typeface="Times New Roman" charset="0"/>
                <a:cs typeface="Times New Roman" charset="0"/>
              </a:rPr>
              <a:t>WEMVA</a:t>
            </a:r>
            <a:endParaRPr lang="en-US" b="1" baseline="-25000" dirty="0">
              <a:latin typeface="Times New Roman" charset="0"/>
              <a:ea typeface="Times New Roman" charset="0"/>
              <a:cs typeface="Times New Roman" charset="0"/>
            </a:endParaRPr>
          </a:p>
        </p:txBody>
      </p:sp>
      <p:sp>
        <p:nvSpPr>
          <p:cNvPr id="22" name="TextBox 21"/>
          <p:cNvSpPr txBox="1"/>
          <p:nvPr/>
        </p:nvSpPr>
        <p:spPr>
          <a:xfrm>
            <a:off x="11717930" y="0"/>
            <a:ext cx="417354" cy="372140"/>
          </a:xfrm>
          <a:prstGeom prst="rect">
            <a:avLst/>
          </a:prstGeom>
          <a:solidFill>
            <a:schemeClr val="bg1"/>
          </a:solidFill>
        </p:spPr>
        <p:txBody>
          <a:bodyPr wrap="square" rtlCol="0">
            <a:spAutoFit/>
          </a:bodyPr>
          <a:lstStyle/>
          <a:p>
            <a:r>
              <a:rPr lang="en-US" b="1">
                <a:latin typeface="Times New Roman" charset="0"/>
                <a:ea typeface="Times New Roman" charset="0"/>
                <a:cs typeface="Times New Roman" charset="0"/>
              </a:rPr>
              <a:t>2</a:t>
            </a:r>
          </a:p>
        </p:txBody>
      </p:sp>
      <p:sp>
        <p:nvSpPr>
          <p:cNvPr id="3" name="Left Brace 2"/>
          <p:cNvSpPr/>
          <p:nvPr/>
        </p:nvSpPr>
        <p:spPr>
          <a:xfrm>
            <a:off x="3689499" y="290412"/>
            <a:ext cx="244548" cy="22507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3689499" y="2715286"/>
            <a:ext cx="241944" cy="386758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6654204" y="1441708"/>
            <a:ext cx="393405" cy="393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692344" y="4478073"/>
            <a:ext cx="393405" cy="393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6559626" y="5145931"/>
            <a:ext cx="647264"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349168" y="4639334"/>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7096218" y="4621286"/>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5400000">
            <a:off x="6693862" y="1220411"/>
            <a:ext cx="314987" cy="9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6198785" y="1588487"/>
            <a:ext cx="455419"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67754" y="1588487"/>
            <a:ext cx="323632" cy="11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64726" y="4267194"/>
            <a:ext cx="1786269" cy="1038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charset="0"/>
                <a:ea typeface="Times New Roman" charset="0"/>
                <a:cs typeface="Times New Roman" charset="0"/>
              </a:rPr>
              <a:t>Better reflectivity estimation!</a:t>
            </a:r>
            <a:endParaRPr lang="en-US" b="1" dirty="0">
              <a:latin typeface="Times New Roman" charset="0"/>
              <a:ea typeface="Times New Roman" charset="0"/>
              <a:cs typeface="Times New Roman" charset="0"/>
            </a:endParaRPr>
          </a:p>
        </p:txBody>
      </p:sp>
      <p:sp>
        <p:nvSpPr>
          <p:cNvPr id="25" name="Right Arrow 24"/>
          <p:cNvSpPr/>
          <p:nvPr/>
        </p:nvSpPr>
        <p:spPr>
          <a:xfrm>
            <a:off x="9440853" y="4542713"/>
            <a:ext cx="661827" cy="496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492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2775100" y="1988840"/>
            <a:ext cx="6648743" cy="3016210"/>
          </a:xfrm>
          <a:prstGeom prst="rect">
            <a:avLst/>
          </a:prstGeom>
          <a:noFill/>
        </p:spPr>
        <p:txBody>
          <a:bodyPr wrap="square" rtlCol="0">
            <a:spAutoFit/>
          </a:bodyPr>
          <a:lstStyle/>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Random boundary conditions (RBC)</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Linearization tests</a:t>
            </a:r>
            <a:endParaRPr lang="en-US" sz="3200" dirty="0">
              <a:solidFill>
                <a:schemeClr val="tx1">
                  <a:alpha val="50000"/>
                </a:schemeClr>
              </a:solidFill>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Gauss-Newton Hessian using point-spread functions (PSF)</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Future work</a:t>
            </a:r>
          </a:p>
        </p:txBody>
      </p:sp>
    </p:spTree>
    <p:extLst>
      <p:ext uri="{BB962C8B-B14F-4D97-AF65-F5344CB8AC3E}">
        <p14:creationId xmlns:p14="http://schemas.microsoft.com/office/powerpoint/2010/main" val="864346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0063"/>
          <a:stretch/>
        </p:blipFill>
        <p:spPr>
          <a:xfrm>
            <a:off x="2081292" y="2286903"/>
            <a:ext cx="7953216" cy="839069"/>
          </a:xfrm>
          <a:prstGeom prst="rect">
            <a:avLst/>
          </a:prstGeom>
        </p:spPr>
      </p:pic>
      <p:sp>
        <p:nvSpPr>
          <p:cNvPr id="3" name="3 CuadroTexto"/>
          <p:cNvSpPr txBox="1"/>
          <p:nvPr/>
        </p:nvSpPr>
        <p:spPr>
          <a:xfrm>
            <a:off x="4898533" y="197804"/>
            <a:ext cx="2408032"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Hessian and PSF</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30968" y="1153269"/>
            <a:ext cx="4143185" cy="523220"/>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LWIVU objective function:</a:t>
            </a:r>
            <a:endParaRPr lang="en-US" sz="2800" dirty="0">
              <a:latin typeface="Times New Roman" charset="0"/>
              <a:ea typeface="Times New Roman" charset="0"/>
              <a:cs typeface="Times New Roman" charset="0"/>
            </a:endParaRPr>
          </a:p>
        </p:txBody>
      </p:sp>
      <p:sp>
        <p:nvSpPr>
          <p:cNvPr id="6" name="TextBox 5"/>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13</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70264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92" y="2286903"/>
            <a:ext cx="7953216" cy="1680257"/>
          </a:xfrm>
          <a:prstGeom prst="rect">
            <a:avLst/>
          </a:prstGeom>
        </p:spPr>
      </p:pic>
      <p:sp>
        <p:nvSpPr>
          <p:cNvPr id="3" name="3 CuadroTexto"/>
          <p:cNvSpPr txBox="1"/>
          <p:nvPr/>
        </p:nvSpPr>
        <p:spPr>
          <a:xfrm>
            <a:off x="4898533" y="197804"/>
            <a:ext cx="2408032"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Hessian and PSF</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30968" y="1153269"/>
            <a:ext cx="4143185" cy="523220"/>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LWIVU objective function:</a:t>
            </a:r>
            <a:endParaRPr lang="en-US" sz="2800" dirty="0">
              <a:latin typeface="Times New Roman" charset="0"/>
              <a:ea typeface="Times New Roman" charset="0"/>
              <a:cs typeface="Times New Roman" charset="0"/>
            </a:endParaRPr>
          </a:p>
        </p:txBody>
      </p:sp>
      <p:sp>
        <p:nvSpPr>
          <p:cNvPr id="6" name="TextBox 5"/>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13</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0980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92" y="2286903"/>
            <a:ext cx="7953216" cy="1680257"/>
          </a:xfrm>
          <a:prstGeom prst="rect">
            <a:avLst/>
          </a:prstGeom>
        </p:spPr>
      </p:pic>
      <p:sp>
        <p:nvSpPr>
          <p:cNvPr id="3" name="3 CuadroTexto"/>
          <p:cNvSpPr txBox="1"/>
          <p:nvPr/>
        </p:nvSpPr>
        <p:spPr>
          <a:xfrm>
            <a:off x="4898533" y="197804"/>
            <a:ext cx="2408032"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Hessian and PSF</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30968" y="1153269"/>
            <a:ext cx="4143185" cy="523220"/>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LWIVU objective function:</a:t>
            </a:r>
            <a:endParaRPr lang="en-US" sz="2800" dirty="0">
              <a:latin typeface="Times New Roman" charset="0"/>
              <a:ea typeface="Times New Roman" charset="0"/>
              <a:cs typeface="Times New Roman" charset="0"/>
            </a:endParaRPr>
          </a:p>
        </p:txBody>
      </p:sp>
      <p:sp>
        <p:nvSpPr>
          <p:cNvPr id="6" name="TextBox 5"/>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13</a:t>
            </a:r>
            <a:endParaRPr lang="en-US" b="1" dirty="0">
              <a:latin typeface="Times New Roman" charset="0"/>
              <a:ea typeface="Times New Roman" charset="0"/>
              <a:cs typeface="Times New Roman" charset="0"/>
            </a:endParaRPr>
          </a:p>
        </p:txBody>
      </p:sp>
      <p:sp>
        <p:nvSpPr>
          <p:cNvPr id="8" name="TextBox 7"/>
          <p:cNvSpPr txBox="1"/>
          <p:nvPr/>
        </p:nvSpPr>
        <p:spPr>
          <a:xfrm>
            <a:off x="2013312" y="4577575"/>
            <a:ext cx="8089202" cy="954107"/>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We will precompute Gauss-Newton Hessian using PSF</a:t>
            </a:r>
          </a:p>
          <a:p>
            <a:pPr algn="ctr"/>
            <a:r>
              <a:rPr lang="en-US" sz="2800" dirty="0" smtClean="0">
                <a:latin typeface="Times New Roman" charset="0"/>
                <a:ea typeface="Times New Roman" charset="0"/>
                <a:cs typeface="Times New Roman" charset="0"/>
              </a:rPr>
              <a:t>(Tang, 2011; Fletcher et al., 2016) </a:t>
            </a:r>
            <a:endParaRPr lang="en-US" sz="2800" dirty="0">
              <a:latin typeface="Times New Roman" charset="0"/>
              <a:ea typeface="Times New Roman" charset="0"/>
              <a:cs typeface="Times New Roman" charset="0"/>
            </a:endParaRPr>
          </a:p>
        </p:txBody>
      </p:sp>
      <p:sp>
        <p:nvSpPr>
          <p:cNvPr id="2" name="Oval 1"/>
          <p:cNvSpPr/>
          <p:nvPr/>
        </p:nvSpPr>
        <p:spPr>
          <a:xfrm>
            <a:off x="4359349" y="3508744"/>
            <a:ext cx="414669" cy="372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443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4426688" y="1759688"/>
            <a:ext cx="3338624" cy="3338624"/>
            <a:chOff x="350874" y="2147782"/>
            <a:chExt cx="3338624" cy="3338624"/>
          </a:xfrm>
        </p:grpSpPr>
        <p:sp>
          <p:nvSpPr>
            <p:cNvPr id="6" name="Rectangle 5"/>
            <p:cNvSpPr/>
            <p:nvPr/>
          </p:nvSpPr>
          <p:spPr>
            <a:xfrm>
              <a:off x="350874" y="2147782"/>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99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7186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2274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7361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24491"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536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623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711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2798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99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186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2274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7361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924491"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7536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2623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711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2798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099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186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2274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7361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24491"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7536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2623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711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2798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099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186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2274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7361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24491"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7536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2623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7711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2798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099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7186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22274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7361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24491"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7536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623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7711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2798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099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7186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2274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7361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24491"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536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2623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7711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32798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099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186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2274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57361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24491"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7536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2623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7711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32798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2099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186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2274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7361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24491"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7536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62623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7711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8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099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7186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2274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7361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24491"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7536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2623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97711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32798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1" name="TextBox 130"/>
              <p:cNvSpPr txBox="1"/>
              <p:nvPr/>
            </p:nvSpPr>
            <p:spPr>
              <a:xfrm>
                <a:off x="5962118" y="1397623"/>
                <a:ext cx="2901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charset="0"/>
                        </a:rPr>
                        <m:t>𝐦</m:t>
                      </m:r>
                    </m:oMath>
                  </m:oMathPara>
                </a14:m>
                <a:endParaRPr lang="en-US" sz="2000" b="1" dirty="0"/>
              </a:p>
            </p:txBody>
          </p:sp>
        </mc:Choice>
        <mc:Fallback xmlns="">
          <p:sp>
            <p:nvSpPr>
              <p:cNvPr id="131" name="TextBox 130"/>
              <p:cNvSpPr txBox="1">
                <a:spLocks noRot="1" noChangeAspect="1" noMove="1" noResize="1" noEditPoints="1" noAdjustHandles="1" noChangeArrowheads="1" noChangeShapeType="1" noTextEdit="1"/>
              </p:cNvSpPr>
              <p:nvPr/>
            </p:nvSpPr>
            <p:spPr>
              <a:xfrm>
                <a:off x="5962118" y="1397623"/>
                <a:ext cx="290144" cy="307777"/>
              </a:xfrm>
              <a:prstGeom prst="rect">
                <a:avLst/>
              </a:prstGeom>
              <a:blipFill rotWithShape="0">
                <a:blip r:embed="rId3"/>
                <a:stretch>
                  <a:fillRect l="-12500" r="-12500"/>
                </a:stretch>
              </a:blipFill>
            </p:spPr>
            <p:txBody>
              <a:bodyPr/>
              <a:lstStyle/>
              <a:p>
                <a:r>
                  <a:rPr lang="en-US">
                    <a:noFill/>
                  </a:rPr>
                  <a:t> </a:t>
                </a:r>
              </a:p>
            </p:txBody>
          </p:sp>
        </mc:Fallback>
      </mc:AlternateContent>
      <p:grpSp>
        <p:nvGrpSpPr>
          <p:cNvPr id="136" name="Group 135"/>
          <p:cNvGrpSpPr/>
          <p:nvPr/>
        </p:nvGrpSpPr>
        <p:grpSpPr>
          <a:xfrm>
            <a:off x="3063062" y="1587343"/>
            <a:ext cx="965791" cy="1102686"/>
            <a:chOff x="3322674" y="4439091"/>
            <a:chExt cx="965791" cy="1102686"/>
          </a:xfrm>
        </p:grpSpPr>
        <p:grpSp>
          <p:nvGrpSpPr>
            <p:cNvPr id="22" name="Group 21"/>
            <p:cNvGrpSpPr/>
            <p:nvPr/>
          </p:nvGrpSpPr>
          <p:grpSpPr>
            <a:xfrm>
              <a:off x="3455581" y="4651742"/>
              <a:ext cx="622007" cy="622007"/>
              <a:chOff x="3455581" y="4651742"/>
              <a:chExt cx="622007" cy="622007"/>
            </a:xfrm>
          </p:grpSpPr>
          <p:cxnSp>
            <p:nvCxnSpPr>
              <p:cNvPr id="19" name="Straight Arrow Connector 18"/>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135" name="TextBox 134"/>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92" name="TextBox 91"/>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14</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73211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426688" y="1759688"/>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6809"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47683"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98557"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649431"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000305"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51179"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02053"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52927"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403801" y="18341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596809"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47683"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298557"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49431"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00305"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351179"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02053"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52927"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03801" y="22062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596809"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947683"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298557"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649431"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00305"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351179"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02053"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52927"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403801" y="25783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596809"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947683"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298557"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49431"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000305"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351179"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702053"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052927"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03801" y="29505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96809"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47683"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298557"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49431"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351179"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702053"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052927"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403801" y="332267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596809"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947683"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98557"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649431"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000305"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51179"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02053"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052927"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403801" y="369481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596809"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947683"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298557"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649431"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00305"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51179"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702053"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052927"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403801" y="406695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596809"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947683"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298557"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649431"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000305"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351179"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702053"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052927"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3801" y="443909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596809"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947683"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298557"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649431"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000305"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351179"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702053"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052927"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03801" y="4811231"/>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5962118" y="1397623"/>
                <a:ext cx="2901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charset="0"/>
                        </a:rPr>
                        <m:t>𝐦</m:t>
                      </m:r>
                    </m:oMath>
                  </m:oMathPara>
                </a14:m>
                <a:endParaRPr lang="en-US"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5962118" y="1397623"/>
                <a:ext cx="290144" cy="307777"/>
              </a:xfrm>
              <a:prstGeom prst="rect">
                <a:avLst/>
              </a:prstGeom>
              <a:blipFill rotWithShape="0">
                <a:blip r:embed="rId3"/>
                <a:stretch>
                  <a:fillRect l="-12500" r="-12500"/>
                </a:stretch>
              </a:blipFill>
            </p:spPr>
            <p:txBody>
              <a:bodyPr/>
              <a:lstStyle/>
              <a:p>
                <a:r>
                  <a:rPr lang="en-US">
                    <a:noFill/>
                  </a:rPr>
                  <a:t> </a:t>
                </a:r>
              </a:p>
            </p:txBody>
          </p:sp>
        </mc:Fallback>
      </mc:AlternateContent>
      <p:sp>
        <p:nvSpPr>
          <p:cNvPr id="5" name="Rectangle 4"/>
          <p:cNvSpPr/>
          <p:nvPr/>
        </p:nvSpPr>
        <p:spPr>
          <a:xfrm>
            <a:off x="5962118" y="3301404"/>
            <a:ext cx="274320"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grpSp>
        <p:nvGrpSpPr>
          <p:cNvPr id="90" name="Group 89"/>
          <p:cNvGrpSpPr/>
          <p:nvPr/>
        </p:nvGrpSpPr>
        <p:grpSpPr>
          <a:xfrm>
            <a:off x="3063062" y="1587343"/>
            <a:ext cx="965791" cy="1102686"/>
            <a:chOff x="3322674" y="4439091"/>
            <a:chExt cx="965791" cy="1102686"/>
          </a:xfrm>
        </p:grpSpPr>
        <p:grpSp>
          <p:nvGrpSpPr>
            <p:cNvPr id="91" name="Group 90"/>
            <p:cNvGrpSpPr/>
            <p:nvPr/>
          </p:nvGrpSpPr>
          <p:grpSpPr>
            <a:xfrm>
              <a:off x="3455581" y="4651742"/>
              <a:ext cx="622007" cy="622007"/>
              <a:chOff x="3455581" y="4651742"/>
              <a:chExt cx="622007" cy="622007"/>
            </a:xfrm>
          </p:grpSpPr>
          <p:cxnSp>
            <p:nvCxnSpPr>
              <p:cNvPr id="94" name="Straight Arrow Connector 93"/>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93" name="TextBox 92"/>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132" name="TextBox 131"/>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14</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24105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4426688" y="1759688"/>
            <a:ext cx="3338624" cy="3338624"/>
            <a:chOff x="350874" y="2147782"/>
            <a:chExt cx="3338624" cy="3338624"/>
          </a:xfrm>
        </p:grpSpPr>
        <p:sp>
          <p:nvSpPr>
            <p:cNvPr id="6" name="Rectangle 5"/>
            <p:cNvSpPr/>
            <p:nvPr/>
          </p:nvSpPr>
          <p:spPr>
            <a:xfrm>
              <a:off x="350874" y="2147782"/>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99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7186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2274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7361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24491"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536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623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711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2798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99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186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2274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7361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924491"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7536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2623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711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2798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099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186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2274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7361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24491"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7536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2623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711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2798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099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186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2274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73617"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24491"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75365"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2623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7711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2798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099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7186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22274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73617"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24491" y="3710765"/>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75365"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623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7711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2798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099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7186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2274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73617"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24491"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5365"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2623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7711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32798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099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186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2274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57361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24491"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7536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2623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7711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32798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2099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186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2274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7361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24491"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7536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62623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7711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8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099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7186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2274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7361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24491"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7536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2623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97711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32798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8" name="TextBox 87"/>
              <p:cNvSpPr txBox="1"/>
              <p:nvPr/>
            </p:nvSpPr>
            <p:spPr>
              <a:xfrm>
                <a:off x="5579338" y="1397623"/>
                <a:ext cx="1252971"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charset="0"/>
                            </a:rPr>
                          </m:ctrlPr>
                        </m:accPr>
                        <m:e>
                          <m:r>
                            <a:rPr lang="en-US" sz="2000" b="1" i="0">
                              <a:latin typeface="Cambria Math" charset="0"/>
                            </a:rPr>
                            <m:t>𝐦</m:t>
                          </m:r>
                        </m:e>
                      </m:acc>
                      <m:r>
                        <a:rPr lang="en-US" sz="2000" b="0" i="1" smtClean="0">
                          <a:latin typeface="Cambria Math" charset="0"/>
                        </a:rPr>
                        <m:t>=</m:t>
                      </m:r>
                      <m:sSup>
                        <m:sSupPr>
                          <m:ctrlPr>
                            <a:rPr lang="en-US" sz="2000" b="1" i="1" smtClean="0">
                              <a:latin typeface="Cambria Math" charset="0"/>
                            </a:rPr>
                          </m:ctrlPr>
                        </m:sSupPr>
                        <m:e>
                          <m:r>
                            <a:rPr lang="en-US" sz="2000" b="1">
                              <a:latin typeface="Cambria Math" charset="0"/>
                            </a:rPr>
                            <m:t>𝐋</m:t>
                          </m:r>
                        </m:e>
                        <m:sup>
                          <m:r>
                            <m:rPr>
                              <m:sty m:val="p"/>
                            </m:rPr>
                            <a:rPr lang="en-US" sz="2000" b="0" i="0" smtClean="0">
                              <a:latin typeface="Cambria Math" charset="0"/>
                            </a:rPr>
                            <m:t>T</m:t>
                          </m:r>
                        </m:sup>
                      </m:sSup>
                      <m:r>
                        <a:rPr lang="en-US" sz="2000" b="1" i="0" smtClean="0">
                          <a:latin typeface="Cambria Math" charset="0"/>
                        </a:rPr>
                        <m:t>𝐋𝐦</m:t>
                      </m:r>
                    </m:oMath>
                  </m:oMathPara>
                </a14:m>
                <a:endParaRPr lang="en-US" sz="2000" b="1" dirty="0"/>
              </a:p>
            </p:txBody>
          </p:sp>
        </mc:Choice>
        <mc:Fallback xmlns="">
          <p:sp>
            <p:nvSpPr>
              <p:cNvPr id="88" name="TextBox 87"/>
              <p:cNvSpPr txBox="1">
                <a:spLocks noRot="1" noChangeAspect="1" noMove="1" noResize="1" noEditPoints="1" noAdjustHandles="1" noChangeArrowheads="1" noChangeShapeType="1" noTextEdit="1"/>
              </p:cNvSpPr>
              <p:nvPr/>
            </p:nvSpPr>
            <p:spPr>
              <a:xfrm>
                <a:off x="5579338" y="1397623"/>
                <a:ext cx="1252971" cy="313291"/>
              </a:xfrm>
              <a:prstGeom prst="rect">
                <a:avLst/>
              </a:prstGeom>
              <a:blipFill rotWithShape="0">
                <a:blip r:embed="rId3"/>
                <a:stretch>
                  <a:fillRect l="-2913" t="-21154" r="-4854" b="-5769"/>
                </a:stretch>
              </a:blipFill>
            </p:spPr>
            <p:txBody>
              <a:bodyPr/>
              <a:lstStyle/>
              <a:p>
                <a:r>
                  <a:rPr lang="en-US">
                    <a:noFill/>
                  </a:rPr>
                  <a:t> </a:t>
                </a:r>
              </a:p>
            </p:txBody>
          </p:sp>
        </mc:Fallback>
      </mc:AlternateContent>
      <p:grpSp>
        <p:nvGrpSpPr>
          <p:cNvPr id="89" name="Group 88"/>
          <p:cNvGrpSpPr/>
          <p:nvPr/>
        </p:nvGrpSpPr>
        <p:grpSpPr>
          <a:xfrm>
            <a:off x="3063062" y="1587343"/>
            <a:ext cx="965791" cy="1102686"/>
            <a:chOff x="3322674" y="4439091"/>
            <a:chExt cx="965791" cy="1102686"/>
          </a:xfrm>
        </p:grpSpPr>
        <p:grpSp>
          <p:nvGrpSpPr>
            <p:cNvPr id="90" name="Group 89"/>
            <p:cNvGrpSpPr/>
            <p:nvPr/>
          </p:nvGrpSpPr>
          <p:grpSpPr>
            <a:xfrm>
              <a:off x="3455581" y="4651742"/>
              <a:ext cx="622007" cy="622007"/>
              <a:chOff x="3455581" y="4651742"/>
              <a:chExt cx="622007" cy="622007"/>
            </a:xfrm>
          </p:grpSpPr>
          <p:cxnSp>
            <p:nvCxnSpPr>
              <p:cNvPr id="93" name="Straight Arrow Connector 92"/>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92" name="TextBox 91"/>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131" name="TextBox 130"/>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15</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38117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864251" y="1759688"/>
            <a:ext cx="3338624" cy="3338624"/>
            <a:chOff x="350874" y="2147782"/>
            <a:chExt cx="3338624" cy="3338624"/>
          </a:xfrm>
        </p:grpSpPr>
        <p:sp>
          <p:nvSpPr>
            <p:cNvPr id="6" name="Rectangle 5"/>
            <p:cNvSpPr/>
            <p:nvPr/>
          </p:nvSpPr>
          <p:spPr>
            <a:xfrm>
              <a:off x="350874" y="2147782"/>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99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7186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2274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7361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24491"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536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623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711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2798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99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186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2274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7361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924491"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7536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2623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711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2798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099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186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2274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7361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24491"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7536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2623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711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2798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099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186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2274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73617"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24491"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75365"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2623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7711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2798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099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7186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22274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73617"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24491" y="3710765"/>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75365"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623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7711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2798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099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7186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2274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73617"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24491"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5365"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2623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7711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32798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099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186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2274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57361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24491"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7536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2623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7711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32798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2099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186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2274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7361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24491"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7536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62623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7711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8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099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7186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2274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7361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24491"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7536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2623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97711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32798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Left Bracket 2"/>
          <p:cNvSpPr/>
          <p:nvPr/>
        </p:nvSpPr>
        <p:spPr>
          <a:xfrm>
            <a:off x="6985587"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a:off x="7315192"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7123811"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120590"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7123810"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7120590"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120590"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20590"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120590"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120590"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120590"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7612910" y="818705"/>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Right Brace 134"/>
          <p:cNvSpPr/>
          <p:nvPr/>
        </p:nvSpPr>
        <p:spPr>
          <a:xfrm>
            <a:off x="7612910"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a:off x="7612910"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ight Brace 136"/>
          <p:cNvSpPr/>
          <p:nvPr/>
        </p:nvSpPr>
        <p:spPr>
          <a:xfrm>
            <a:off x="7612910"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016954" y="953016"/>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38" name="TextBox 137"/>
          <p:cNvSpPr txBox="1"/>
          <p:nvPr/>
        </p:nvSpPr>
        <p:spPr>
          <a:xfrm>
            <a:off x="8016954"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39" name="TextBox 138"/>
          <p:cNvSpPr txBox="1"/>
          <p:nvPr/>
        </p:nvSpPr>
        <p:spPr>
          <a:xfrm>
            <a:off x="8016954"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40" name="TextBox 139"/>
          <p:cNvSpPr txBox="1"/>
          <p:nvPr/>
        </p:nvSpPr>
        <p:spPr>
          <a:xfrm>
            <a:off x="8016953"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41" name="Oval 140"/>
          <p:cNvSpPr>
            <a:spLocks noChangeAspect="1"/>
          </p:cNvSpPr>
          <p:nvPr/>
        </p:nvSpPr>
        <p:spPr>
          <a:xfrm>
            <a:off x="7185832"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7189373"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7189374"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718937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719291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719291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192916"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7192917"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7196458"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7196459"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4" name="TextBox 153"/>
              <p:cNvSpPr txBox="1"/>
              <p:nvPr/>
            </p:nvSpPr>
            <p:spPr>
              <a:xfrm>
                <a:off x="3010278" y="1354787"/>
                <a:ext cx="1257780"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charset="0"/>
                            </a:rPr>
                          </m:ctrlPr>
                        </m:accPr>
                        <m:e>
                          <m:r>
                            <a:rPr lang="en-US" sz="2000" b="1" i="0">
                              <a:latin typeface="Cambria Math" charset="0"/>
                            </a:rPr>
                            <m:t>𝐦</m:t>
                          </m:r>
                        </m:e>
                      </m:acc>
                      <m:r>
                        <a:rPr lang="en-US" sz="2000" b="0" i="1" smtClean="0">
                          <a:latin typeface="Cambria Math" charset="0"/>
                        </a:rPr>
                        <m:t>=</m:t>
                      </m:r>
                      <m:sSup>
                        <m:sSupPr>
                          <m:ctrlPr>
                            <a:rPr lang="en-US" sz="2000" b="1" i="1">
                              <a:latin typeface="Cambria Math" charset="0"/>
                            </a:rPr>
                          </m:ctrlPr>
                        </m:sSupPr>
                        <m:e>
                          <m:r>
                            <a:rPr lang="en-US" sz="2000" b="1">
                              <a:latin typeface="Cambria Math" charset="0"/>
                            </a:rPr>
                            <m:t>𝐋</m:t>
                          </m:r>
                        </m:e>
                        <m:sup>
                          <m:r>
                            <m:rPr>
                              <m:sty m:val="p"/>
                            </m:rPr>
                            <a:rPr lang="en-US" sz="2000">
                              <a:latin typeface="Cambria Math" charset="0"/>
                            </a:rPr>
                            <m:t>T</m:t>
                          </m:r>
                        </m:sup>
                      </m:sSup>
                      <m:r>
                        <a:rPr lang="en-US" sz="2000" b="1">
                          <a:latin typeface="Cambria Math" charset="0"/>
                        </a:rPr>
                        <m:t>𝐋</m:t>
                      </m:r>
                      <m:r>
                        <a:rPr lang="en-US" sz="2000" b="1" i="0" smtClean="0">
                          <a:latin typeface="Cambria Math" charset="0"/>
                        </a:rPr>
                        <m:t>𝐦</m:t>
                      </m:r>
                    </m:oMath>
                  </m:oMathPara>
                </a14:m>
                <a:endParaRPr lang="en-US" sz="2000" b="1" dirty="0"/>
              </a:p>
            </p:txBody>
          </p:sp>
        </mc:Choice>
        <mc:Fallback xmlns="">
          <p:sp>
            <p:nvSpPr>
              <p:cNvPr id="154" name="TextBox 153"/>
              <p:cNvSpPr txBox="1">
                <a:spLocks noRot="1" noChangeAspect="1" noMove="1" noResize="1" noEditPoints="1" noAdjustHandles="1" noChangeArrowheads="1" noChangeShapeType="1" noTextEdit="1"/>
              </p:cNvSpPr>
              <p:nvPr/>
            </p:nvSpPr>
            <p:spPr>
              <a:xfrm>
                <a:off x="3010278" y="1354787"/>
                <a:ext cx="1257780" cy="313291"/>
              </a:xfrm>
              <a:prstGeom prst="rect">
                <a:avLst/>
              </a:prstGeom>
              <a:blipFill rotWithShape="0">
                <a:blip r:embed="rId3"/>
                <a:stretch>
                  <a:fillRect l="-2427" t="-21154" r="-3398" b="-5769"/>
                </a:stretch>
              </a:blipFill>
            </p:spPr>
            <p:txBody>
              <a:bodyPr/>
              <a:lstStyle/>
              <a:p>
                <a:r>
                  <a:rPr lang="en-US">
                    <a:noFill/>
                  </a:rPr>
                  <a:t> </a:t>
                </a:r>
              </a:p>
            </p:txBody>
          </p:sp>
        </mc:Fallback>
      </mc:AlternateContent>
      <p:sp>
        <p:nvSpPr>
          <p:cNvPr id="11" name="Right Arrow 10"/>
          <p:cNvSpPr/>
          <p:nvPr/>
        </p:nvSpPr>
        <p:spPr>
          <a:xfrm>
            <a:off x="5528930" y="3322671"/>
            <a:ext cx="1212112" cy="2382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5646668" y="2950530"/>
            <a:ext cx="889987" cy="369332"/>
          </a:xfrm>
          <a:prstGeom prst="rect">
            <a:avLst/>
          </a:prstGeom>
          <a:noFill/>
        </p:spPr>
        <p:txBody>
          <a:bodyPr wrap="none" rtlCol="0">
            <a:spAutoFit/>
          </a:bodyPr>
          <a:lstStyle/>
          <a:p>
            <a:r>
              <a:rPr lang="en-US" smtClean="0">
                <a:latin typeface="Times New Roman" charset="0"/>
                <a:ea typeface="Times New Roman" charset="0"/>
                <a:cs typeface="Times New Roman" charset="0"/>
              </a:rPr>
              <a:t>reshape</a:t>
            </a:r>
            <a:endParaRPr lang="en-US" dirty="0">
              <a:latin typeface="Times New Roman" charset="0"/>
              <a:ea typeface="Times New Roman" charset="0"/>
              <a:cs typeface="Times New Roman" charset="0"/>
            </a:endParaRPr>
          </a:p>
        </p:txBody>
      </p:sp>
      <p:grpSp>
        <p:nvGrpSpPr>
          <p:cNvPr id="156" name="Group 155"/>
          <p:cNvGrpSpPr/>
          <p:nvPr/>
        </p:nvGrpSpPr>
        <p:grpSpPr>
          <a:xfrm>
            <a:off x="798321" y="1587343"/>
            <a:ext cx="965791" cy="1102686"/>
            <a:chOff x="3322674" y="4439091"/>
            <a:chExt cx="965791" cy="1102686"/>
          </a:xfrm>
        </p:grpSpPr>
        <p:grpSp>
          <p:nvGrpSpPr>
            <p:cNvPr id="157" name="Group 156"/>
            <p:cNvGrpSpPr/>
            <p:nvPr/>
          </p:nvGrpSpPr>
          <p:grpSpPr>
            <a:xfrm>
              <a:off x="3455581" y="4651742"/>
              <a:ext cx="622007" cy="622007"/>
              <a:chOff x="3455581" y="4651742"/>
              <a:chExt cx="622007" cy="622007"/>
            </a:xfrm>
          </p:grpSpPr>
          <p:cxnSp>
            <p:nvCxnSpPr>
              <p:cNvPr id="160" name="Straight Arrow Connector 159"/>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159" name="TextBox 158"/>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144" name="TextBox 143"/>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16</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73187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8559217" y="818705"/>
            <a:ext cx="1992720" cy="5484480"/>
            <a:chOff x="5199321" y="818705"/>
            <a:chExt cx="1992720" cy="5484480"/>
          </a:xfrm>
        </p:grpSpPr>
        <p:sp>
          <p:nvSpPr>
            <p:cNvPr id="3" name="Left Bracket 2"/>
            <p:cNvSpPr/>
            <p:nvPr/>
          </p:nvSpPr>
          <p:spPr>
            <a:xfrm>
              <a:off x="5199321"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a:off x="5528926"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5337545"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334324"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5337544"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5334324"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334324"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334324"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334324"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334324"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334324"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5826644" y="818705"/>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Right Brace 134"/>
            <p:cNvSpPr/>
            <p:nvPr/>
          </p:nvSpPr>
          <p:spPr>
            <a:xfrm>
              <a:off x="5826644"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a:off x="5826644"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ight Brace 136"/>
            <p:cNvSpPr/>
            <p:nvPr/>
          </p:nvSpPr>
          <p:spPr>
            <a:xfrm>
              <a:off x="5826644"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230688" y="953016"/>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38" name="TextBox 137"/>
            <p:cNvSpPr txBox="1"/>
            <p:nvPr/>
          </p:nvSpPr>
          <p:spPr>
            <a:xfrm>
              <a:off x="6230688"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39" name="TextBox 138"/>
            <p:cNvSpPr txBox="1"/>
            <p:nvPr/>
          </p:nvSpPr>
          <p:spPr>
            <a:xfrm>
              <a:off x="6230688"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40" name="TextBox 139"/>
            <p:cNvSpPr txBox="1"/>
            <p:nvPr/>
          </p:nvSpPr>
          <p:spPr>
            <a:xfrm>
              <a:off x="6230687"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41" name="Oval 140"/>
            <p:cNvSpPr>
              <a:spLocks noChangeAspect="1"/>
            </p:cNvSpPr>
            <p:nvPr/>
          </p:nvSpPr>
          <p:spPr>
            <a:xfrm>
              <a:off x="5399566"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5403107"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5403108"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5403110"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5406651"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5406652"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5406650"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5406651"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5410192"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5410193"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134447" y="818705"/>
            <a:ext cx="499726" cy="5484480"/>
            <a:chOff x="6102548" y="818705"/>
            <a:chExt cx="499726" cy="5484480"/>
          </a:xfrm>
        </p:grpSpPr>
        <p:sp>
          <p:nvSpPr>
            <p:cNvPr id="145" name="Left Bracket 144"/>
            <p:cNvSpPr/>
            <p:nvPr/>
          </p:nvSpPr>
          <p:spPr>
            <a:xfrm>
              <a:off x="610254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3215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02793"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06334"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06335"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0633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0987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0987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09877"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09878"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13419"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13420"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10090"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1" name="Oval 180"/>
            <p:cNvSpPr>
              <a:spLocks noChangeAspect="1"/>
            </p:cNvSpPr>
            <p:nvPr/>
          </p:nvSpPr>
          <p:spPr>
            <a:xfrm>
              <a:off x="6306335" y="14461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309876" y="161985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6309877" y="180061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306336" y="19778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09877"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09878"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13420"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13421"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09876"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13417"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13418"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09880"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13421"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13422"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16961"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13421"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Left Bracket 198"/>
          <p:cNvSpPr/>
          <p:nvPr/>
        </p:nvSpPr>
        <p:spPr>
          <a:xfrm>
            <a:off x="385776" y="820648"/>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8272" y="820648"/>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9" name="TextBox 228"/>
              <p:cNvSpPr txBox="1"/>
              <p:nvPr/>
            </p:nvSpPr>
            <p:spPr>
              <a:xfrm>
                <a:off x="3010278" y="197804"/>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229" name="TextBox 228"/>
              <p:cNvSpPr txBox="1">
                <a:spLocks noRot="1" noChangeAspect="1" noMove="1" noResize="1" noEditPoints="1" noAdjustHandles="1" noChangeArrowheads="1" noChangeShapeType="1" noTextEdit="1"/>
              </p:cNvSpPr>
              <p:nvPr/>
            </p:nvSpPr>
            <p:spPr>
              <a:xfrm>
                <a:off x="3010278" y="197804"/>
                <a:ext cx="813749" cy="307777"/>
              </a:xfrm>
              <a:prstGeom prst="rect">
                <a:avLst/>
              </a:prstGeom>
              <a:blipFill rotWithShape="0">
                <a:blip r:embed="rId3"/>
                <a:stretch>
                  <a:fillRect l="-6015" r="-225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p:cNvSpPr txBox="1"/>
              <p:nvPr/>
            </p:nvSpPr>
            <p:spPr>
              <a:xfrm>
                <a:off x="6247511" y="201614"/>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30" name="TextBox 229"/>
              <p:cNvSpPr txBox="1">
                <a:spLocks noRot="1" noChangeAspect="1" noMove="1" noResize="1" noEditPoints="1" noAdjustHandles="1" noChangeArrowheads="1" noChangeShapeType="1" noTextEdit="1"/>
              </p:cNvSpPr>
              <p:nvPr/>
            </p:nvSpPr>
            <p:spPr>
              <a:xfrm>
                <a:off x="6247511" y="201614"/>
                <a:ext cx="788100" cy="307777"/>
              </a:xfrm>
              <a:prstGeom prst="rect">
                <a:avLst/>
              </a:prstGeom>
              <a:blipFill rotWithShape="0">
                <a:blip r:embed="rId4"/>
                <a:stretch>
                  <a:fillRect l="-4651" t="-1961" r="-3101"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TextBox 230"/>
              <p:cNvSpPr txBox="1"/>
              <p:nvPr/>
            </p:nvSpPr>
            <p:spPr>
              <a:xfrm>
                <a:off x="8651693" y="203205"/>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31" name="TextBox 230"/>
              <p:cNvSpPr txBox="1">
                <a:spLocks noRot="1" noChangeAspect="1" noMove="1" noResize="1" noEditPoints="1" noAdjustHandles="1" noChangeArrowheads="1" noChangeShapeType="1" noTextEdit="1"/>
              </p:cNvSpPr>
              <p:nvPr/>
            </p:nvSpPr>
            <p:spPr>
              <a:xfrm>
                <a:off x="8651693" y="203205"/>
                <a:ext cx="730393" cy="307777"/>
              </a:xfrm>
              <a:prstGeom prst="rect">
                <a:avLst/>
              </a:prstGeom>
              <a:blipFill rotWithShape="0">
                <a:blip r:embed="rId5"/>
                <a:stretch>
                  <a:fillRect l="-5000" t="-23529" r="-5833"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TextBox 232"/>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233" name="TextBox 232"/>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6"/>
                <a:stretch>
                  <a:fillRect/>
                </a:stretch>
              </a:blipFill>
            </p:spPr>
            <p:txBody>
              <a:bodyPr/>
              <a:lstStyle/>
              <a:p>
                <a:r>
                  <a:rPr lang="en-US">
                    <a:noFill/>
                  </a:rPr>
                  <a:t> </a:t>
                </a:r>
              </a:p>
            </p:txBody>
          </p:sp>
        </mc:Fallback>
      </mc:AlternateContent>
      <p:sp>
        <p:nvSpPr>
          <p:cNvPr id="68" name="TextBox 67"/>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17</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06577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eft Bracket 2"/>
          <p:cNvSpPr/>
          <p:nvPr/>
        </p:nvSpPr>
        <p:spPr>
          <a:xfrm>
            <a:off x="8559217"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a:off x="8888822"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8697441"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694220"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8697440"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8694220"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694220"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694220"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8694220"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694220"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8694220"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9186540" y="818705"/>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Right Brace 134"/>
          <p:cNvSpPr/>
          <p:nvPr/>
        </p:nvSpPr>
        <p:spPr>
          <a:xfrm>
            <a:off x="9186540"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a:off x="9186540"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ight Brace 136"/>
          <p:cNvSpPr/>
          <p:nvPr/>
        </p:nvSpPr>
        <p:spPr>
          <a:xfrm>
            <a:off x="9186540"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9590584" y="953016"/>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38" name="TextBox 137"/>
          <p:cNvSpPr txBox="1"/>
          <p:nvPr/>
        </p:nvSpPr>
        <p:spPr>
          <a:xfrm>
            <a:off x="9590584"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39" name="TextBox 138"/>
          <p:cNvSpPr txBox="1"/>
          <p:nvPr/>
        </p:nvSpPr>
        <p:spPr>
          <a:xfrm>
            <a:off x="9590584"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40" name="TextBox 139"/>
          <p:cNvSpPr txBox="1"/>
          <p:nvPr/>
        </p:nvSpPr>
        <p:spPr>
          <a:xfrm>
            <a:off x="9590583"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41" name="Oval 140"/>
          <p:cNvSpPr>
            <a:spLocks noChangeAspect="1"/>
          </p:cNvSpPr>
          <p:nvPr/>
        </p:nvSpPr>
        <p:spPr>
          <a:xfrm>
            <a:off x="8759462"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8763003"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8763004"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876300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876654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876654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8766546"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8766547"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8770088"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8770089"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134447" y="818705"/>
            <a:ext cx="499726" cy="5484480"/>
            <a:chOff x="6102548" y="818705"/>
            <a:chExt cx="499726" cy="5484480"/>
          </a:xfrm>
        </p:grpSpPr>
        <p:sp>
          <p:nvSpPr>
            <p:cNvPr id="145" name="Left Bracket 144"/>
            <p:cNvSpPr/>
            <p:nvPr/>
          </p:nvSpPr>
          <p:spPr>
            <a:xfrm>
              <a:off x="610254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3215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02793"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06334"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06335"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0633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0987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0987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09877"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09878"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13419"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13420"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10090"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1" name="Oval 180"/>
            <p:cNvSpPr>
              <a:spLocks noChangeAspect="1"/>
            </p:cNvSpPr>
            <p:nvPr/>
          </p:nvSpPr>
          <p:spPr>
            <a:xfrm>
              <a:off x="6306335" y="14461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309876" y="161985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6309877" y="180061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306336" y="19778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09877"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09878"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13420"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13421"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09876"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13417"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13418"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09880"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13421"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13422"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16961"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13421"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Left Bracket 198"/>
          <p:cNvSpPr/>
          <p:nvPr/>
        </p:nvSpPr>
        <p:spPr>
          <a:xfrm>
            <a:off x="385776" y="820648"/>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8272" y="820648"/>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2994476"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91255"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994475"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2991255"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991255"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991255"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991255"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991255"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91255"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056497" y="92164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060038" y="109530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3060039" y="127606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3060041"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3063582"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63583"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3063581"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3063582"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3067123"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3067124"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93501" y="921643"/>
            <a:ext cx="1867626" cy="5007598"/>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03490" y="921643"/>
            <a:ext cx="1867626" cy="5007598"/>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TextBox 98"/>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99" name="TextBox 98"/>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3010278" y="197804"/>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103" name="TextBox 102"/>
              <p:cNvSpPr txBox="1">
                <a:spLocks noRot="1" noChangeAspect="1" noMove="1" noResize="1" noEditPoints="1" noAdjustHandles="1" noChangeArrowheads="1" noChangeShapeType="1" noTextEdit="1"/>
              </p:cNvSpPr>
              <p:nvPr/>
            </p:nvSpPr>
            <p:spPr>
              <a:xfrm>
                <a:off x="3010278" y="197804"/>
                <a:ext cx="813749" cy="307777"/>
              </a:xfrm>
              <a:prstGeom prst="rect">
                <a:avLst/>
              </a:prstGeom>
              <a:blipFill rotWithShape="0">
                <a:blip r:embed="rId4"/>
                <a:stretch>
                  <a:fillRect l="-6015" r="-2256"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6247511" y="201614"/>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04" name="TextBox 103"/>
              <p:cNvSpPr txBox="1">
                <a:spLocks noRot="1" noChangeAspect="1" noMove="1" noResize="1" noEditPoints="1" noAdjustHandles="1" noChangeArrowheads="1" noChangeShapeType="1" noTextEdit="1"/>
              </p:cNvSpPr>
              <p:nvPr/>
            </p:nvSpPr>
            <p:spPr>
              <a:xfrm>
                <a:off x="6247511" y="201614"/>
                <a:ext cx="788100" cy="307777"/>
              </a:xfrm>
              <a:prstGeom prst="rect">
                <a:avLst/>
              </a:prstGeom>
              <a:blipFill rotWithShape="0">
                <a:blip r:embed="rId5"/>
                <a:stretch>
                  <a:fillRect l="-4651" t="-1961" r="-3101"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8651693" y="203205"/>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05" name="TextBox 104"/>
              <p:cNvSpPr txBox="1">
                <a:spLocks noRot="1" noChangeAspect="1" noMove="1" noResize="1" noEditPoints="1" noAdjustHandles="1" noChangeArrowheads="1" noChangeShapeType="1" noTextEdit="1"/>
              </p:cNvSpPr>
              <p:nvPr/>
            </p:nvSpPr>
            <p:spPr>
              <a:xfrm>
                <a:off x="8651693" y="203205"/>
                <a:ext cx="730393" cy="307777"/>
              </a:xfrm>
              <a:prstGeom prst="rect">
                <a:avLst/>
              </a:prstGeom>
              <a:blipFill rotWithShape="0">
                <a:blip r:embed="rId6"/>
                <a:stretch>
                  <a:fillRect l="-5000" t="-23529" r="-5833" b="-15686"/>
                </a:stretch>
              </a:blipFill>
            </p:spPr>
            <p:txBody>
              <a:bodyPr/>
              <a:lstStyle/>
              <a:p>
                <a:r>
                  <a:rPr lang="en-US">
                    <a:noFill/>
                  </a:rPr>
                  <a:t> </a:t>
                </a:r>
              </a:p>
            </p:txBody>
          </p:sp>
        </mc:Fallback>
      </mc:AlternateContent>
      <p:sp>
        <p:nvSpPr>
          <p:cNvPr id="88" name="TextBox 87"/>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17</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249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p:cNvSpPr txBox="1"/>
          <p:nvPr/>
        </p:nvSpPr>
        <p:spPr>
          <a:xfrm>
            <a:off x="4640601" y="1095127"/>
            <a:ext cx="2951048" cy="646331"/>
          </a:xfrm>
          <a:prstGeom prst="rect">
            <a:avLst/>
          </a:prstGeom>
          <a:noFill/>
        </p:spPr>
        <p:txBody>
          <a:bodyPr wrap="none" rtlCol="0">
            <a:spAutoFit/>
          </a:bodyPr>
          <a:lstStyle/>
          <a:p>
            <a:pPr algn="ctr"/>
            <a:r>
              <a:rPr lang="en-US" sz="3600" dirty="0" err="1" smtClean="0">
                <a:latin typeface="Times New Roman" panose="02020603050405020304" pitchFamily="18" charset="0"/>
                <a:cs typeface="Times New Roman" panose="02020603050405020304" pitchFamily="18" charset="0"/>
              </a:rPr>
              <a:t>λ</a:t>
            </a:r>
            <a:r>
              <a:rPr lang="en-US" sz="3600" dirty="0" smtClean="0">
                <a:latin typeface="Times New Roman" panose="02020603050405020304" pitchFamily="18" charset="0"/>
                <a:cs typeface="Times New Roman" panose="02020603050405020304" pitchFamily="18" charset="0"/>
              </a:rPr>
              <a:t>=1.0 (16 </a:t>
            </a:r>
            <a:r>
              <a:rPr lang="en-US" sz="3600" dirty="0" err="1" smtClean="0">
                <a:latin typeface="Times New Roman" panose="02020603050405020304" pitchFamily="18" charset="0"/>
                <a:cs typeface="Times New Roman" panose="02020603050405020304" pitchFamily="18" charset="0"/>
              </a:rPr>
              <a:t>iter</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8" name="Picture 7" descr="Fig-R-1_0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1" y="1736418"/>
            <a:ext cx="6035040" cy="4538518"/>
          </a:xfrm>
          <a:prstGeom prst="rect">
            <a:avLst/>
          </a:prstGeom>
        </p:spPr>
      </p:pic>
      <p:pic>
        <p:nvPicPr>
          <p:cNvPr id="10" name="Picture 9" descr="Fig-B-1_0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0192"/>
            <a:ext cx="6035040" cy="4629428"/>
          </a:xfrm>
          <a:prstGeom prst="rect">
            <a:avLst/>
          </a:prstGeom>
        </p:spPr>
      </p:pic>
      <p:grpSp>
        <p:nvGrpSpPr>
          <p:cNvPr id="11" name="Group 10"/>
          <p:cNvGrpSpPr/>
          <p:nvPr/>
        </p:nvGrpSpPr>
        <p:grpSpPr>
          <a:xfrm>
            <a:off x="1303059" y="5661248"/>
            <a:ext cx="9257437" cy="400110"/>
            <a:chOff x="1303059" y="5661248"/>
            <a:chExt cx="9257437" cy="400110"/>
          </a:xfrm>
        </p:grpSpPr>
        <p:sp>
          <p:nvSpPr>
            <p:cNvPr id="13" name="3 CuadroTexto"/>
            <p:cNvSpPr txBox="1"/>
            <p:nvPr/>
          </p:nvSpPr>
          <p:spPr>
            <a:xfrm>
              <a:off x="1303059" y="5661248"/>
              <a:ext cx="688485" cy="400110"/>
            </a:xfrm>
            <a:prstGeom prst="rect">
              <a:avLst/>
            </a:prstGeom>
            <a:noFill/>
          </p:spPr>
          <p:txBody>
            <a:bodyPr wrap="none" rtlCol="0">
              <a:spAutoFit/>
            </a:bodyPr>
            <a:lstStyle/>
            <a:p>
              <a:pPr algn="r"/>
              <a:r>
                <a:rPr lang="en-US" sz="2000" b="1" dirty="0" smtClean="0">
                  <a:solidFill>
                    <a:schemeClr val="bg1"/>
                  </a:solidFill>
                  <a:latin typeface="Times New Roman" panose="02020603050405020304" pitchFamily="18" charset="0"/>
                  <a:cs typeface="Times New Roman" panose="02020603050405020304" pitchFamily="18" charset="0"/>
                </a:rPr>
                <a:t>LWI</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6" name="3 CuadroTexto"/>
            <p:cNvSpPr txBox="1"/>
            <p:nvPr/>
          </p:nvSpPr>
          <p:spPr>
            <a:xfrm>
              <a:off x="3452895" y="5661248"/>
              <a:ext cx="1058929" cy="400110"/>
            </a:xfrm>
            <a:prstGeom prst="rect">
              <a:avLst/>
            </a:prstGeom>
            <a:noFill/>
          </p:spPr>
          <p:txBody>
            <a:bodyPr wrap="none" rtlCol="0">
              <a:spAutoFit/>
            </a:bodyPr>
            <a:lstStyle/>
            <a:p>
              <a:pPr algn="r"/>
              <a:r>
                <a:rPr lang="en-US" sz="2000" b="1" dirty="0" smtClean="0">
                  <a:solidFill>
                    <a:schemeClr val="bg1"/>
                  </a:solidFill>
                  <a:latin typeface="Times New Roman" panose="02020603050405020304" pitchFamily="18" charset="0"/>
                  <a:cs typeface="Times New Roman" panose="02020603050405020304" pitchFamily="18" charset="0"/>
                </a:rPr>
                <a:t>LWIVU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7" name="3 CuadroTexto"/>
            <p:cNvSpPr txBox="1"/>
            <p:nvPr/>
          </p:nvSpPr>
          <p:spPr>
            <a:xfrm>
              <a:off x="7286981" y="5661248"/>
              <a:ext cx="897251" cy="400110"/>
            </a:xfrm>
            <a:prstGeom prst="rect">
              <a:avLst/>
            </a:prstGeom>
            <a:noFill/>
          </p:spPr>
          <p:txBody>
            <a:bodyPr wrap="none" rtlCol="0">
              <a:spAutoFit/>
            </a:bodyPr>
            <a:lstStyle/>
            <a:p>
              <a:pPr algn="r"/>
              <a:r>
                <a:rPr lang="en-US" sz="2000" b="1" dirty="0" smtClean="0">
                  <a:latin typeface="Times New Roman" panose="02020603050405020304" pitchFamily="18" charset="0"/>
                  <a:cs typeface="Times New Roman" panose="02020603050405020304" pitchFamily="18" charset="0"/>
                </a:rPr>
                <a:t>TRUE</a:t>
              </a:r>
              <a:endParaRPr lang="en-US" sz="2000" b="1" dirty="0">
                <a:latin typeface="Times New Roman" panose="02020603050405020304" pitchFamily="18" charset="0"/>
                <a:cs typeface="Times New Roman" panose="02020603050405020304" pitchFamily="18" charset="0"/>
              </a:endParaRPr>
            </a:p>
          </p:txBody>
        </p:sp>
        <p:sp>
          <p:nvSpPr>
            <p:cNvPr id="18" name="3 CuadroTexto"/>
            <p:cNvSpPr txBox="1"/>
            <p:nvPr/>
          </p:nvSpPr>
          <p:spPr>
            <a:xfrm>
              <a:off x="9501567" y="5661248"/>
              <a:ext cx="1058929" cy="400110"/>
            </a:xfrm>
            <a:prstGeom prst="rect">
              <a:avLst/>
            </a:prstGeom>
            <a:noFill/>
          </p:spPr>
          <p:txBody>
            <a:bodyPr wrap="none" rtlCol="0">
              <a:spAutoFit/>
            </a:bodyPr>
            <a:lstStyle/>
            <a:p>
              <a:pPr algn="r"/>
              <a:r>
                <a:rPr lang="en-US" sz="2000" b="1" dirty="0" smtClean="0">
                  <a:latin typeface="Times New Roman" panose="02020603050405020304" pitchFamily="18" charset="0"/>
                  <a:cs typeface="Times New Roman" panose="02020603050405020304" pitchFamily="18" charset="0"/>
                </a:rPr>
                <a:t>LWIVU</a:t>
              </a:r>
              <a:endParaRPr lang="en-US" sz="2000" b="1" dirty="0">
                <a:latin typeface="Times New Roman" panose="02020603050405020304" pitchFamily="18" charset="0"/>
                <a:cs typeface="Times New Roman" panose="02020603050405020304" pitchFamily="18" charset="0"/>
              </a:endParaRPr>
            </a:p>
          </p:txBody>
        </p:sp>
      </p:grpSp>
      <p:pic>
        <p:nvPicPr>
          <p:cNvPr id="21" name="Picture 20" descr="Misfit_LWIV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672" y="764704"/>
            <a:ext cx="5884082" cy="439346"/>
          </a:xfrm>
          <a:prstGeom prst="rect">
            <a:avLst/>
          </a:prstGeom>
        </p:spPr>
      </p:pic>
      <p:sp>
        <p:nvSpPr>
          <p:cNvPr id="2" name="Rectangle 1"/>
          <p:cNvSpPr/>
          <p:nvPr/>
        </p:nvSpPr>
        <p:spPr>
          <a:xfrm>
            <a:off x="8256240" y="6137994"/>
            <a:ext cx="136815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703512" y="3645024"/>
            <a:ext cx="2290599" cy="360040"/>
            <a:chOff x="1703512" y="3645024"/>
            <a:chExt cx="2290599" cy="360040"/>
          </a:xfrm>
        </p:grpSpPr>
        <p:cxnSp>
          <p:nvCxnSpPr>
            <p:cNvPr id="23" name="Straight Arrow Connector 22"/>
            <p:cNvCxnSpPr/>
            <p:nvPr/>
          </p:nvCxnSpPr>
          <p:spPr>
            <a:xfrm>
              <a:off x="1703512" y="364502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994111" y="364502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3</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62767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3 CuadroTexto"/>
          <p:cNvSpPr txBox="1"/>
          <p:nvPr/>
        </p:nvSpPr>
        <p:spPr>
          <a:xfrm>
            <a:off x="5185470" y="197804"/>
            <a:ext cx="1834156"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Hessian PSF</a:t>
            </a:r>
            <a:endParaRPr lang="en-US" sz="2400" b="1" dirty="0">
              <a:solidFill>
                <a:schemeClr val="bg1"/>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864237" y="1759688"/>
            <a:ext cx="3338624" cy="3338624"/>
            <a:chOff x="350874" y="2147782"/>
            <a:chExt cx="3338624" cy="3338624"/>
          </a:xfrm>
        </p:grpSpPr>
        <p:sp>
          <p:nvSpPr>
            <p:cNvPr id="6" name="Rectangle 5"/>
            <p:cNvSpPr/>
            <p:nvPr/>
          </p:nvSpPr>
          <p:spPr>
            <a:xfrm>
              <a:off x="350874" y="2147782"/>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995" y="222220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71869" y="222220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22743" y="222220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7361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24491"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536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623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711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2798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995" y="25943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1869" y="2594345"/>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22743" y="25943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7361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924491"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7536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2623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711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2798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0995" y="29664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1869" y="29664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22743" y="29664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7361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24491"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7536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2623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711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2798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099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186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2274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73617"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24491"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75365"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2623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7711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2798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099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7186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22274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73617"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24491" y="3710765"/>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75365"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623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7711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2798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099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7186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2274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73617"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24491"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5365"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2623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7711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32798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099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186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2274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57361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24491"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7536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2623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7711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32798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2099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186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2274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7361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24491"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7536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62623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7711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8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099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7186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2274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7361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24491"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7536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2623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97711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32798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Left Bracket 2"/>
          <p:cNvSpPr/>
          <p:nvPr/>
        </p:nvSpPr>
        <p:spPr>
          <a:xfrm>
            <a:off x="9462986"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a:off x="9792591"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9601210"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597989"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9601209"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9597989"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9597989"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597989"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9597989"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9597989"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9597989"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Brace 134"/>
          <p:cNvSpPr/>
          <p:nvPr/>
        </p:nvSpPr>
        <p:spPr>
          <a:xfrm>
            <a:off x="10090309"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a:off x="10090309"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ight Brace 136"/>
          <p:cNvSpPr/>
          <p:nvPr/>
        </p:nvSpPr>
        <p:spPr>
          <a:xfrm>
            <a:off x="10090309"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TextBox 137"/>
          <p:cNvSpPr txBox="1"/>
          <p:nvPr/>
        </p:nvSpPr>
        <p:spPr>
          <a:xfrm>
            <a:off x="10494353"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39" name="TextBox 138"/>
          <p:cNvSpPr txBox="1"/>
          <p:nvPr/>
        </p:nvSpPr>
        <p:spPr>
          <a:xfrm>
            <a:off x="10494353"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40" name="TextBox 139"/>
          <p:cNvSpPr txBox="1"/>
          <p:nvPr/>
        </p:nvSpPr>
        <p:spPr>
          <a:xfrm>
            <a:off x="10494352"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47" name="Oval 146"/>
          <p:cNvSpPr>
            <a:spLocks noChangeAspect="1"/>
          </p:cNvSpPr>
          <p:nvPr/>
        </p:nvSpPr>
        <p:spPr>
          <a:xfrm>
            <a:off x="9666775"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9670316"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9670317"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9670315"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9670316"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9673857"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9673858"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 Bracket 143"/>
          <p:cNvSpPr/>
          <p:nvPr/>
        </p:nvSpPr>
        <p:spPr>
          <a:xfrm>
            <a:off x="693862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ight Bracket 144"/>
          <p:cNvSpPr/>
          <p:nvPr/>
        </p:nvSpPr>
        <p:spPr>
          <a:xfrm>
            <a:off x="726823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Oval 145"/>
          <p:cNvSpPr/>
          <p:nvPr/>
        </p:nvSpPr>
        <p:spPr>
          <a:xfrm>
            <a:off x="7076852" y="2780409"/>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073631" y="240826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a:off x="7076851" y="31525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7073631" y="92697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073631" y="129911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073631" y="167125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073631" y="38562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073631" y="42283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073631" y="460052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ight Brace 162"/>
          <p:cNvSpPr/>
          <p:nvPr/>
        </p:nvSpPr>
        <p:spPr>
          <a:xfrm>
            <a:off x="7565951" y="1937064"/>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ight Brace 163"/>
          <p:cNvSpPr/>
          <p:nvPr/>
        </p:nvSpPr>
        <p:spPr>
          <a:xfrm>
            <a:off x="7565951" y="4915779"/>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Right Brace 164"/>
          <p:cNvSpPr/>
          <p:nvPr/>
        </p:nvSpPr>
        <p:spPr>
          <a:xfrm>
            <a:off x="7565951" y="3365196"/>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TextBox 166"/>
          <p:cNvSpPr txBox="1"/>
          <p:nvPr/>
        </p:nvSpPr>
        <p:spPr>
          <a:xfrm>
            <a:off x="7969995" y="1977365"/>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68" name="TextBox 167"/>
          <p:cNvSpPr txBox="1"/>
          <p:nvPr/>
        </p:nvSpPr>
        <p:spPr>
          <a:xfrm>
            <a:off x="7969995" y="3368005"/>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69" name="TextBox 168"/>
          <p:cNvSpPr txBox="1"/>
          <p:nvPr/>
        </p:nvSpPr>
        <p:spPr>
          <a:xfrm>
            <a:off x="7969994" y="505009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9 zeros</a:t>
            </a:r>
            <a:endParaRPr lang="en-US" dirty="0">
              <a:latin typeface="Times New Roman" charset="0"/>
              <a:ea typeface="Times New Roman" charset="0"/>
              <a:cs typeface="Times New Roman" charset="0"/>
            </a:endParaRPr>
          </a:p>
        </p:txBody>
      </p:sp>
      <p:sp>
        <p:nvSpPr>
          <p:cNvPr id="173" name="Oval 172"/>
          <p:cNvSpPr>
            <a:spLocks noChangeAspect="1"/>
          </p:cNvSpPr>
          <p:nvPr/>
        </p:nvSpPr>
        <p:spPr>
          <a:xfrm>
            <a:off x="7142417" y="501872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7145958" y="519239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7145959" y="537315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7135324" y="20238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7135325" y="22046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7138866" y="347346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138867" y="365421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00541" y="5741583"/>
            <a:ext cx="601623" cy="614767"/>
            <a:chOff x="4582635" y="5741583"/>
            <a:chExt cx="601623" cy="614767"/>
          </a:xfrm>
        </p:grpSpPr>
        <p:sp>
          <p:nvSpPr>
            <p:cNvPr id="11" name="Freeform 10"/>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rot="10800000">
            <a:off x="9373475" y="780038"/>
            <a:ext cx="601623" cy="614768"/>
            <a:chOff x="4582635" y="5741583"/>
            <a:chExt cx="601623" cy="614768"/>
          </a:xfrm>
        </p:grpSpPr>
        <p:sp>
          <p:nvSpPr>
            <p:cNvPr id="182" name="Freeform 181"/>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798321" y="1587343"/>
            <a:ext cx="965791" cy="1102686"/>
            <a:chOff x="3322674" y="4439091"/>
            <a:chExt cx="965791" cy="1102686"/>
          </a:xfrm>
        </p:grpSpPr>
        <p:grpSp>
          <p:nvGrpSpPr>
            <p:cNvPr id="186" name="Group 185"/>
            <p:cNvGrpSpPr/>
            <p:nvPr/>
          </p:nvGrpSpPr>
          <p:grpSpPr>
            <a:xfrm>
              <a:off x="3455581" y="4651742"/>
              <a:ext cx="622007" cy="622007"/>
              <a:chOff x="3455581" y="4651742"/>
              <a:chExt cx="622007" cy="622007"/>
            </a:xfrm>
          </p:grpSpPr>
          <p:cxnSp>
            <p:nvCxnSpPr>
              <p:cNvPr id="189" name="Straight Arrow Connector 188"/>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7" name="TextBox 186"/>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188" name="TextBox 187"/>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191" name="Right Arrow 190"/>
          <p:cNvSpPr/>
          <p:nvPr/>
        </p:nvSpPr>
        <p:spPr>
          <a:xfrm>
            <a:off x="5528930" y="3322671"/>
            <a:ext cx="1212112" cy="2382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5646668" y="2950530"/>
            <a:ext cx="889987" cy="369332"/>
          </a:xfrm>
          <a:prstGeom prst="rect">
            <a:avLst/>
          </a:prstGeom>
          <a:noFill/>
        </p:spPr>
        <p:txBody>
          <a:bodyPr wrap="none" rtlCol="0">
            <a:spAutoFit/>
          </a:bodyPr>
          <a:lstStyle/>
          <a:p>
            <a:r>
              <a:rPr lang="en-US" smtClean="0">
                <a:latin typeface="Times New Roman" charset="0"/>
                <a:ea typeface="Times New Roman" charset="0"/>
                <a:cs typeface="Times New Roman" charset="0"/>
              </a:rPr>
              <a:t>reshape</a:t>
            </a:r>
            <a:endParaRPr lang="en-US"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93" name="TextBox 192"/>
              <p:cNvSpPr txBox="1"/>
              <p:nvPr/>
            </p:nvSpPr>
            <p:spPr>
              <a:xfrm>
                <a:off x="3010278" y="1354787"/>
                <a:ext cx="1257780"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charset="0"/>
                            </a:rPr>
                          </m:ctrlPr>
                        </m:accPr>
                        <m:e>
                          <m:r>
                            <a:rPr lang="en-US" sz="2000" b="1" i="0">
                              <a:latin typeface="Cambria Math" charset="0"/>
                            </a:rPr>
                            <m:t>𝐦</m:t>
                          </m:r>
                        </m:e>
                      </m:acc>
                      <m:r>
                        <a:rPr lang="en-US" sz="2000" b="0" i="1" smtClean="0">
                          <a:latin typeface="Cambria Math" charset="0"/>
                        </a:rPr>
                        <m:t>=</m:t>
                      </m:r>
                      <m:sSup>
                        <m:sSupPr>
                          <m:ctrlPr>
                            <a:rPr lang="en-US" sz="2000" b="1" i="1">
                              <a:latin typeface="Cambria Math" charset="0"/>
                            </a:rPr>
                          </m:ctrlPr>
                        </m:sSupPr>
                        <m:e>
                          <m:r>
                            <a:rPr lang="en-US" sz="2000" b="1">
                              <a:latin typeface="Cambria Math" charset="0"/>
                            </a:rPr>
                            <m:t>𝐋</m:t>
                          </m:r>
                        </m:e>
                        <m:sup>
                          <m:r>
                            <m:rPr>
                              <m:sty m:val="p"/>
                            </m:rPr>
                            <a:rPr lang="en-US" sz="2000">
                              <a:latin typeface="Cambria Math" charset="0"/>
                            </a:rPr>
                            <m:t>T</m:t>
                          </m:r>
                        </m:sup>
                      </m:sSup>
                      <m:r>
                        <a:rPr lang="en-US" sz="2000" b="1">
                          <a:latin typeface="Cambria Math" charset="0"/>
                        </a:rPr>
                        <m:t>𝐋</m:t>
                      </m:r>
                      <m:r>
                        <a:rPr lang="en-US" sz="2000" b="1" i="0" smtClean="0">
                          <a:latin typeface="Cambria Math" charset="0"/>
                        </a:rPr>
                        <m:t>𝐦</m:t>
                      </m:r>
                    </m:oMath>
                  </m:oMathPara>
                </a14:m>
                <a:endParaRPr lang="en-US" sz="2000" b="1" dirty="0"/>
              </a:p>
            </p:txBody>
          </p:sp>
        </mc:Choice>
        <mc:Fallback xmlns="">
          <p:sp>
            <p:nvSpPr>
              <p:cNvPr id="193" name="TextBox 192"/>
              <p:cNvSpPr txBox="1">
                <a:spLocks noRot="1" noChangeAspect="1" noMove="1" noResize="1" noEditPoints="1" noAdjustHandles="1" noChangeArrowheads="1" noChangeShapeType="1" noTextEdit="1"/>
              </p:cNvSpPr>
              <p:nvPr/>
            </p:nvSpPr>
            <p:spPr>
              <a:xfrm>
                <a:off x="3010278" y="1354787"/>
                <a:ext cx="1257780" cy="313291"/>
              </a:xfrm>
              <a:prstGeom prst="rect">
                <a:avLst/>
              </a:prstGeom>
              <a:blipFill rotWithShape="0">
                <a:blip r:embed="rId3"/>
                <a:stretch>
                  <a:fillRect l="-2427" t="-21154" r="-3398" b="-5769"/>
                </a:stretch>
              </a:blipFill>
            </p:spPr>
            <p:txBody>
              <a:bodyPr/>
              <a:lstStyle/>
              <a:p>
                <a:r>
                  <a:rPr lang="en-US">
                    <a:noFill/>
                  </a:rPr>
                  <a:t> </a:t>
                </a:r>
              </a:p>
            </p:txBody>
          </p:sp>
        </mc:Fallback>
      </mc:AlternateContent>
      <p:sp>
        <p:nvSpPr>
          <p:cNvPr id="162" name="TextBox 161"/>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18</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34325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 name="Left Bracket 144"/>
          <p:cNvSpPr/>
          <p:nvPr/>
        </p:nvSpPr>
        <p:spPr>
          <a:xfrm>
            <a:off x="6137468" y="404038"/>
            <a:ext cx="115706" cy="589914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83726" y="404038"/>
            <a:ext cx="160855" cy="589914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34692" y="602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38233" y="77632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38234" y="9570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3823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4177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4177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41776"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41777"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45318"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45319"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41989"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4" name="Oval 183"/>
          <p:cNvSpPr>
            <a:spLocks noChangeAspect="1"/>
          </p:cNvSpPr>
          <p:nvPr/>
        </p:nvSpPr>
        <p:spPr>
          <a:xfrm>
            <a:off x="6338235" y="19778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41776"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41777"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45319"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45320"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41775"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45316"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45317"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41779"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45320"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45321"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48860"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45320"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 Bracket 198"/>
          <p:cNvSpPr/>
          <p:nvPr/>
        </p:nvSpPr>
        <p:spPr>
          <a:xfrm>
            <a:off x="393186" y="404037"/>
            <a:ext cx="158231" cy="590109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6232" y="404037"/>
            <a:ext cx="134665" cy="590109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a:spLocks noChangeAspect="1"/>
          </p:cNvSpPr>
          <p:nvPr/>
        </p:nvSpPr>
        <p:spPr>
          <a:xfrm flipH="1" flipV="1">
            <a:off x="3207127" y="3386465"/>
            <a:ext cx="109735" cy="10973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flipH="1" flipV="1">
            <a:off x="3203906" y="3216346"/>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flipH="1" flipV="1">
            <a:off x="3207126" y="355658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flipH="1" flipV="1">
            <a:off x="3203906" y="245807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flipH="1" flipV="1">
            <a:off x="3203906" y="262819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flipH="1" flipV="1">
            <a:off x="3203906" y="27983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flipH="1" flipV="1">
            <a:off x="3203906" y="398383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flipH="1" flipV="1">
            <a:off x="3203906" y="4122055"/>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flipH="1" flipV="1">
            <a:off x="3203906" y="42709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flipH="1" flipV="1">
            <a:off x="3233000" y="2118878"/>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flipH="1" flipV="1">
            <a:off x="3236542" y="2228747"/>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flipH="1" flipV="1">
            <a:off x="3236543" y="232444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flipH="1" flipV="1">
            <a:off x="3236545" y="442969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flipH="1" flipV="1">
            <a:off x="3240086" y="452892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flipH="1" flipV="1">
            <a:off x="3240087" y="4624622"/>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flipH="1" flipV="1">
            <a:off x="3240085" y="2987206"/>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flipH="1" flipV="1">
            <a:off x="3240086" y="309353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flipH="1" flipV="1">
            <a:off x="3243627" y="374565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flipH="1" flipV="1">
            <a:off x="3243628" y="387325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93501" y="497326"/>
            <a:ext cx="1867626" cy="5859023"/>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03490" y="602659"/>
            <a:ext cx="541051"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 Bracket 85"/>
          <p:cNvSpPr/>
          <p:nvPr/>
        </p:nvSpPr>
        <p:spPr>
          <a:xfrm>
            <a:off x="1022853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ight Bracket 86"/>
          <p:cNvSpPr/>
          <p:nvPr/>
        </p:nvSpPr>
        <p:spPr>
          <a:xfrm>
            <a:off x="1055814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10366762"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363541"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0366761"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0363541"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363541"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363541"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363541"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0363541"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363541"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Brace 103"/>
          <p:cNvSpPr/>
          <p:nvPr/>
        </p:nvSpPr>
        <p:spPr>
          <a:xfrm>
            <a:off x="10855861"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Right Brace 104"/>
          <p:cNvSpPr/>
          <p:nvPr/>
        </p:nvSpPr>
        <p:spPr>
          <a:xfrm>
            <a:off x="10855861"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Right Brace 105"/>
          <p:cNvSpPr/>
          <p:nvPr/>
        </p:nvSpPr>
        <p:spPr>
          <a:xfrm>
            <a:off x="10855861"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11153575"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8" name="TextBox 107"/>
          <p:cNvSpPr txBox="1"/>
          <p:nvPr/>
        </p:nvSpPr>
        <p:spPr>
          <a:xfrm>
            <a:off x="11153575"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9" name="TextBox 108"/>
          <p:cNvSpPr txBox="1"/>
          <p:nvPr/>
        </p:nvSpPr>
        <p:spPr>
          <a:xfrm>
            <a:off x="11153574"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10" name="Oval 109"/>
          <p:cNvSpPr>
            <a:spLocks noChangeAspect="1"/>
          </p:cNvSpPr>
          <p:nvPr/>
        </p:nvSpPr>
        <p:spPr>
          <a:xfrm>
            <a:off x="1043232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043586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43586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10435867"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10435868"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10439409"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10439410"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 Bracket 116"/>
          <p:cNvSpPr/>
          <p:nvPr/>
        </p:nvSpPr>
        <p:spPr>
          <a:xfrm>
            <a:off x="8182651"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Right Bracket 117"/>
          <p:cNvSpPr/>
          <p:nvPr/>
        </p:nvSpPr>
        <p:spPr>
          <a:xfrm>
            <a:off x="8512256"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Oval 118"/>
          <p:cNvSpPr/>
          <p:nvPr/>
        </p:nvSpPr>
        <p:spPr>
          <a:xfrm>
            <a:off x="8320875" y="2780409"/>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8317654" y="240826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8320874" y="31525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8317654" y="92697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317654" y="129911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317654" y="1671254"/>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317654" y="38562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317654" y="42283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317654" y="460052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ight Brace 128"/>
          <p:cNvSpPr/>
          <p:nvPr/>
        </p:nvSpPr>
        <p:spPr>
          <a:xfrm>
            <a:off x="8809974" y="1937064"/>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Right Brace 129"/>
          <p:cNvSpPr/>
          <p:nvPr/>
        </p:nvSpPr>
        <p:spPr>
          <a:xfrm>
            <a:off x="8809974" y="4915779"/>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Right Brace 143"/>
          <p:cNvSpPr/>
          <p:nvPr/>
        </p:nvSpPr>
        <p:spPr>
          <a:xfrm>
            <a:off x="8809974" y="3365196"/>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Box 154"/>
          <p:cNvSpPr txBox="1"/>
          <p:nvPr/>
        </p:nvSpPr>
        <p:spPr>
          <a:xfrm>
            <a:off x="9118321" y="1977365"/>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56" name="TextBox 155"/>
          <p:cNvSpPr txBox="1"/>
          <p:nvPr/>
        </p:nvSpPr>
        <p:spPr>
          <a:xfrm>
            <a:off x="9118321" y="3368005"/>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57" name="TextBox 156"/>
          <p:cNvSpPr txBox="1"/>
          <p:nvPr/>
        </p:nvSpPr>
        <p:spPr>
          <a:xfrm>
            <a:off x="9118320" y="505009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9 zeros</a:t>
            </a:r>
            <a:endParaRPr lang="en-US" dirty="0">
              <a:latin typeface="Times New Roman" charset="0"/>
              <a:ea typeface="Times New Roman" charset="0"/>
              <a:cs typeface="Times New Roman" charset="0"/>
            </a:endParaRPr>
          </a:p>
        </p:txBody>
      </p:sp>
      <p:sp>
        <p:nvSpPr>
          <p:cNvPr id="158" name="Oval 157"/>
          <p:cNvSpPr>
            <a:spLocks noChangeAspect="1"/>
          </p:cNvSpPr>
          <p:nvPr/>
        </p:nvSpPr>
        <p:spPr>
          <a:xfrm>
            <a:off x="8386440" y="501872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8389981" y="519239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8389982" y="537315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8379347" y="20238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8379348" y="22046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8382889" y="347346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8382890" y="365421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8144564" y="5741583"/>
            <a:ext cx="601623" cy="614767"/>
            <a:chOff x="4582635" y="5741583"/>
            <a:chExt cx="601623" cy="614767"/>
          </a:xfrm>
        </p:grpSpPr>
        <p:sp>
          <p:nvSpPr>
            <p:cNvPr id="166" name="Freeform 165"/>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rot="10800000">
            <a:off x="10139027" y="780038"/>
            <a:ext cx="601623" cy="614768"/>
            <a:chOff x="4582635" y="5741583"/>
            <a:chExt cx="601623" cy="614768"/>
          </a:xfrm>
        </p:grpSpPr>
        <p:sp>
          <p:nvSpPr>
            <p:cNvPr id="170" name="Freeform 169"/>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Rectangle 200"/>
          <p:cNvSpPr>
            <a:spLocks noChangeAspect="1"/>
          </p:cNvSpPr>
          <p:nvPr/>
        </p:nvSpPr>
        <p:spPr>
          <a:xfrm>
            <a:off x="6234899" y="1188444"/>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202" name="Right Brace 201"/>
          <p:cNvSpPr/>
          <p:nvPr/>
        </p:nvSpPr>
        <p:spPr>
          <a:xfrm>
            <a:off x="6679081" y="497326"/>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TextBox 202"/>
          <p:cNvSpPr txBox="1"/>
          <p:nvPr/>
        </p:nvSpPr>
        <p:spPr>
          <a:xfrm>
            <a:off x="6923630" y="631637"/>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10 </a:t>
            </a:r>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sp>
        <p:nvSpPr>
          <p:cNvPr id="204" name="Oval 203"/>
          <p:cNvSpPr>
            <a:spLocks noChangeAspect="1"/>
          </p:cNvSpPr>
          <p:nvPr/>
        </p:nvSpPr>
        <p:spPr>
          <a:xfrm flipV="1">
            <a:off x="1391903" y="1393739"/>
            <a:ext cx="113130" cy="113130"/>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flipV="1">
            <a:off x="1388682" y="1234250"/>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a:spLocks noChangeAspect="1"/>
          </p:cNvSpPr>
          <p:nvPr/>
        </p:nvSpPr>
        <p:spPr>
          <a:xfrm flipV="1">
            <a:off x="1391902" y="1563854"/>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a:spLocks noChangeAspect="1"/>
          </p:cNvSpPr>
          <p:nvPr/>
        </p:nvSpPr>
        <p:spPr>
          <a:xfrm flipV="1">
            <a:off x="1388682" y="53977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flipV="1">
            <a:off x="1388682" y="699259"/>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flipV="1">
            <a:off x="1388682" y="85874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flipV="1">
            <a:off x="1388682" y="1959216"/>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flipV="1">
            <a:off x="1388682" y="2108069"/>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flipV="1">
            <a:off x="1388682" y="226755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flipV="1">
            <a:off x="1425568" y="2452536"/>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flipV="1">
            <a:off x="1429109" y="256240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flipV="1">
            <a:off x="1429110" y="268999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flipV="1">
            <a:off x="1429108" y="1020685"/>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flipV="1">
            <a:off x="1429109" y="1116379"/>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flipV="1">
            <a:off x="1422017" y="1736606"/>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flipV="1">
            <a:off x="1422018" y="1832300"/>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Brace 219"/>
          <p:cNvSpPr/>
          <p:nvPr/>
        </p:nvSpPr>
        <p:spPr>
          <a:xfrm>
            <a:off x="6682668" y="1641113"/>
            <a:ext cx="283427" cy="1522068"/>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TextBox 220"/>
          <p:cNvSpPr txBox="1"/>
          <p:nvPr/>
        </p:nvSpPr>
        <p:spPr>
          <a:xfrm>
            <a:off x="6927217" y="2217839"/>
            <a:ext cx="960519"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29 zeros</a:t>
            </a:r>
            <a:endParaRPr lang="en-US" dirty="0">
              <a:latin typeface="Times New Roman" charset="0"/>
              <a:ea typeface="Times New Roman" charset="0"/>
              <a:cs typeface="Times New Roman" charset="0"/>
            </a:endParaRPr>
          </a:p>
        </p:txBody>
      </p:sp>
      <p:sp>
        <p:nvSpPr>
          <p:cNvPr id="222" name="Oval 221"/>
          <p:cNvSpPr>
            <a:spLocks noChangeAspect="1"/>
          </p:cNvSpPr>
          <p:nvPr/>
        </p:nvSpPr>
        <p:spPr>
          <a:xfrm>
            <a:off x="6331144" y="164111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334685" y="181477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1695947" y="602659"/>
            <a:ext cx="1204949"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409948" y="2798311"/>
            <a:ext cx="40426" cy="35048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255859" y="546573"/>
            <a:ext cx="22224" cy="15085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234594" y="4760014"/>
            <a:ext cx="29084" cy="1480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594884" y="2332239"/>
            <a:ext cx="15204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1594884" y="2488134"/>
            <a:ext cx="15204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1594884" y="1424761"/>
            <a:ext cx="45011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3395330" y="3429000"/>
            <a:ext cx="26226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1" name="Right Brace 230"/>
          <p:cNvSpPr/>
          <p:nvPr/>
        </p:nvSpPr>
        <p:spPr>
          <a:xfrm rot="5400000">
            <a:off x="804493" y="5266290"/>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TextBox 231"/>
          <p:cNvSpPr txBox="1"/>
          <p:nvPr/>
        </p:nvSpPr>
        <p:spPr>
          <a:xfrm>
            <a:off x="537110" y="5794203"/>
            <a:ext cx="813043" cy="646331"/>
          </a:xfrm>
          <a:prstGeom prst="rect">
            <a:avLst/>
          </a:prstGeom>
          <a:noFill/>
        </p:spPr>
        <p:txBody>
          <a:bodyPr wrap="none" rtlCol="0">
            <a:spAutoFit/>
          </a:bodyPr>
          <a:lstStyle/>
          <a:p>
            <a:r>
              <a:rPr lang="en-US" dirty="0" smtClean="0">
                <a:latin typeface="Times New Roman" charset="0"/>
                <a:ea typeface="Times New Roman" charset="0"/>
                <a:cs typeface="Times New Roman" charset="0"/>
              </a:rPr>
              <a:t>10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sp>
        <p:nvSpPr>
          <p:cNvPr id="233" name="Right Brace 232"/>
          <p:cNvSpPr/>
          <p:nvPr/>
        </p:nvSpPr>
        <p:spPr>
          <a:xfrm rot="5400000">
            <a:off x="2168971" y="4991567"/>
            <a:ext cx="258898" cy="1204950"/>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p:cNvSpPr txBox="1"/>
          <p:nvPr/>
        </p:nvSpPr>
        <p:spPr>
          <a:xfrm>
            <a:off x="1924198" y="5794203"/>
            <a:ext cx="813043" cy="646331"/>
          </a:xfrm>
          <a:prstGeom prst="rect">
            <a:avLst/>
          </a:prstGeom>
          <a:noFill/>
        </p:spPr>
        <p:txBody>
          <a:bodyPr wrap="none" rtlCol="0">
            <a:spAutoFit/>
          </a:bodyPr>
          <a:lstStyle/>
          <a:p>
            <a:r>
              <a:rPr lang="en-US" dirty="0" smtClean="0">
                <a:latin typeface="Times New Roman" charset="0"/>
                <a:ea typeface="Times New Roman" charset="0"/>
                <a:cs typeface="Times New Roman" charset="0"/>
              </a:rPr>
              <a:t>29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236" name="TextBox 235"/>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236" name="TextBox 235"/>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TextBox 239"/>
              <p:cNvSpPr txBox="1"/>
              <p:nvPr/>
            </p:nvSpPr>
            <p:spPr>
              <a:xfrm>
                <a:off x="2999646" y="-4221"/>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240" name="TextBox 239"/>
              <p:cNvSpPr txBox="1">
                <a:spLocks noRot="1" noChangeAspect="1" noMove="1" noResize="1" noEditPoints="1" noAdjustHandles="1" noChangeArrowheads="1" noChangeShapeType="1" noTextEdit="1"/>
              </p:cNvSpPr>
              <p:nvPr/>
            </p:nvSpPr>
            <p:spPr>
              <a:xfrm>
                <a:off x="2999646" y="-4221"/>
                <a:ext cx="813749" cy="307777"/>
              </a:xfrm>
              <a:prstGeom prst="rect">
                <a:avLst/>
              </a:prstGeom>
              <a:blipFill rotWithShape="0">
                <a:blip r:embed="rId4"/>
                <a:stretch>
                  <a:fillRect l="-5224" r="-2239"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Box 240"/>
              <p:cNvSpPr txBox="1"/>
              <p:nvPr/>
            </p:nvSpPr>
            <p:spPr>
              <a:xfrm>
                <a:off x="6236879" y="-411"/>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41" name="TextBox 240"/>
              <p:cNvSpPr txBox="1">
                <a:spLocks noRot="1" noChangeAspect="1" noMove="1" noResize="1" noEditPoints="1" noAdjustHandles="1" noChangeArrowheads="1" noChangeShapeType="1" noTextEdit="1"/>
              </p:cNvSpPr>
              <p:nvPr/>
            </p:nvSpPr>
            <p:spPr>
              <a:xfrm>
                <a:off x="6236879" y="-411"/>
                <a:ext cx="788100" cy="307777"/>
              </a:xfrm>
              <a:prstGeom prst="rect">
                <a:avLst/>
              </a:prstGeom>
              <a:blipFill rotWithShape="0">
                <a:blip r:embed="rId5"/>
                <a:stretch>
                  <a:fillRect l="-4651" t="-2000" r="-3876"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Box 241"/>
              <p:cNvSpPr txBox="1"/>
              <p:nvPr/>
            </p:nvSpPr>
            <p:spPr>
              <a:xfrm>
                <a:off x="8641061" y="1180"/>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42" name="TextBox 241"/>
              <p:cNvSpPr txBox="1">
                <a:spLocks noRot="1" noChangeAspect="1" noMove="1" noResize="1" noEditPoints="1" noAdjustHandles="1" noChangeArrowheads="1" noChangeShapeType="1" noTextEdit="1"/>
              </p:cNvSpPr>
              <p:nvPr/>
            </p:nvSpPr>
            <p:spPr>
              <a:xfrm>
                <a:off x="8641061" y="1180"/>
                <a:ext cx="730393" cy="307777"/>
              </a:xfrm>
              <a:prstGeom prst="rect">
                <a:avLst/>
              </a:prstGeom>
              <a:blipFill rotWithShape="0">
                <a:blip r:embed="rId6"/>
                <a:stretch>
                  <a:fillRect l="-5000" t="-23529" r="-5833" b="-15686"/>
                </a:stretch>
              </a:blipFill>
            </p:spPr>
            <p:txBody>
              <a:bodyPr/>
              <a:lstStyle/>
              <a:p>
                <a:r>
                  <a:rPr lang="en-US">
                    <a:noFill/>
                  </a:rPr>
                  <a:t> </a:t>
                </a:r>
              </a:p>
            </p:txBody>
          </p:sp>
        </mc:Fallback>
      </mc:AlternateContent>
      <p:sp>
        <p:nvSpPr>
          <p:cNvPr id="147" name="TextBox 146"/>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19</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7253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 name="Left Bracket 143"/>
          <p:cNvSpPr/>
          <p:nvPr/>
        </p:nvSpPr>
        <p:spPr>
          <a:xfrm>
            <a:off x="6938624"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ight Bracket 144"/>
          <p:cNvSpPr/>
          <p:nvPr/>
        </p:nvSpPr>
        <p:spPr>
          <a:xfrm>
            <a:off x="7268229"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p:cNvGrpSpPr/>
          <p:nvPr/>
        </p:nvGrpSpPr>
        <p:grpSpPr>
          <a:xfrm>
            <a:off x="6900536" y="5252478"/>
            <a:ext cx="602834" cy="1103872"/>
            <a:chOff x="4582634" y="5709685"/>
            <a:chExt cx="602834" cy="1103872"/>
          </a:xfrm>
        </p:grpSpPr>
        <p:sp>
          <p:nvSpPr>
            <p:cNvPr id="11" name="Freeform 10"/>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82634" y="5974961"/>
              <a:ext cx="234784" cy="83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flipH="1">
              <a:off x="4908858" y="5709685"/>
              <a:ext cx="276610" cy="1103872"/>
            </a:xfrm>
            <a:custGeom>
              <a:avLst/>
              <a:gdLst>
                <a:gd name="connsiteX0" fmla="*/ 0 w 276610"/>
                <a:gd name="connsiteY0" fmla="*/ 0 h 1071974"/>
                <a:gd name="connsiteX1" fmla="*/ 276610 w 276610"/>
                <a:gd name="connsiteY1" fmla="*/ 0 h 1071974"/>
                <a:gd name="connsiteX2" fmla="*/ 276610 w 276610"/>
                <a:gd name="connsiteY2" fmla="*/ 1071974 h 1071974"/>
                <a:gd name="connsiteX3" fmla="*/ 0 w 276610"/>
                <a:gd name="connsiteY3" fmla="*/ 1071974 h 1071974"/>
                <a:gd name="connsiteX4" fmla="*/ 0 w 276610"/>
                <a:gd name="connsiteY4" fmla="*/ 0 h 1071974"/>
                <a:gd name="connsiteX0" fmla="*/ 0 w 276610"/>
                <a:gd name="connsiteY0" fmla="*/ 0 h 1071974"/>
                <a:gd name="connsiteX1" fmla="*/ 170285 w 276610"/>
                <a:gd name="connsiteY1" fmla="*/ 127591 h 1071974"/>
                <a:gd name="connsiteX2" fmla="*/ 276610 w 276610"/>
                <a:gd name="connsiteY2" fmla="*/ 1071974 h 1071974"/>
                <a:gd name="connsiteX3" fmla="*/ 0 w 276610"/>
                <a:gd name="connsiteY3" fmla="*/ 1071974 h 1071974"/>
                <a:gd name="connsiteX4" fmla="*/ 0 w 276610"/>
                <a:gd name="connsiteY4" fmla="*/ 0 h 1071974"/>
                <a:gd name="connsiteX0" fmla="*/ 21265 w 276610"/>
                <a:gd name="connsiteY0" fmla="*/ 0 h 1103872"/>
                <a:gd name="connsiteX1" fmla="*/ 170285 w 276610"/>
                <a:gd name="connsiteY1" fmla="*/ 159489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191550 w 276610"/>
                <a:gd name="connsiteY1" fmla="*/ 191386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223448 w 276610"/>
                <a:gd name="connsiteY1" fmla="*/ 265814 h 1103872"/>
                <a:gd name="connsiteX2" fmla="*/ 276610 w 276610"/>
                <a:gd name="connsiteY2" fmla="*/ 1103872 h 1103872"/>
                <a:gd name="connsiteX3" fmla="*/ 0 w 276610"/>
                <a:gd name="connsiteY3" fmla="*/ 1103872 h 1103872"/>
                <a:gd name="connsiteX4" fmla="*/ 21265 w 276610"/>
                <a:gd name="connsiteY4" fmla="*/ 0 h 110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10" h="1103872">
                  <a:moveTo>
                    <a:pt x="21265" y="0"/>
                  </a:moveTo>
                  <a:lnTo>
                    <a:pt x="223448" y="265814"/>
                  </a:lnTo>
                  <a:lnTo>
                    <a:pt x="276610" y="1103872"/>
                  </a:lnTo>
                  <a:lnTo>
                    <a:pt x="0" y="1103872"/>
                  </a:lnTo>
                  <a:lnTo>
                    <a:pt x="21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64241" y="1759688"/>
            <a:ext cx="3338624" cy="3338624"/>
            <a:chOff x="350874" y="2147782"/>
            <a:chExt cx="3338624" cy="3338624"/>
          </a:xfrm>
        </p:grpSpPr>
        <p:sp>
          <p:nvSpPr>
            <p:cNvPr id="6" name="Rectangle 5"/>
            <p:cNvSpPr/>
            <p:nvPr/>
          </p:nvSpPr>
          <p:spPr>
            <a:xfrm>
              <a:off x="350874" y="2147782"/>
              <a:ext cx="3338624" cy="333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99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7186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2274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7361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24491"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5365"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6239"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7113"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27987" y="22222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099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1869" y="25943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22743" y="25943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73617" y="259434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924491"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75365"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26239"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7113"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27987" y="25943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099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1869" y="29664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22743" y="2966485"/>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73617" y="296648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24491"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75365"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26239"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7113"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27987" y="29664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0995"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1869" y="333862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22743" y="3338625"/>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73617" y="3338625"/>
              <a:ext cx="212651" cy="212651"/>
            </a:xfrm>
            <a:prstGeom prst="ellipse">
              <a:avLst/>
            </a:prstGeom>
            <a:gradFill flip="none" rotWithShape="1">
              <a:gsLst>
                <a:gs pos="0">
                  <a:srgbClr val="00B0F0">
                    <a:lumMod val="100000"/>
                  </a:srgbClr>
                </a:gs>
                <a:gs pos="100000">
                  <a:srgbClr val="FFC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24491"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75365" y="333862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26239"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77113"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27987" y="33386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0995"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7186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22274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73617"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24491" y="3710765"/>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75365" y="371076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6239"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77113"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27987" y="371076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0995"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7186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2274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73617"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24491"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5365" y="4082905"/>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26239"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77113"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327987" y="408290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099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186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2274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57361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24491"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75365"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26239"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77113"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327987" y="445504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2099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186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2274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7361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24491"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75365"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626239"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77113"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87" y="482718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099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7186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2274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7361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24491"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75365"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26239"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977113"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327987" y="5199325"/>
              <a:ext cx="212651"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Left Bracket 2"/>
          <p:cNvSpPr/>
          <p:nvPr/>
        </p:nvSpPr>
        <p:spPr>
          <a:xfrm>
            <a:off x="9462982"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a:off x="9792587"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9601206"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597985"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9601205"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9597985" y="1543664"/>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9597985"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597985"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9597985"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9597985"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9597985"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Brace 134"/>
          <p:cNvSpPr/>
          <p:nvPr/>
        </p:nvSpPr>
        <p:spPr>
          <a:xfrm>
            <a:off x="10090305"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a:off x="10090305"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ight Brace 136"/>
          <p:cNvSpPr/>
          <p:nvPr/>
        </p:nvSpPr>
        <p:spPr>
          <a:xfrm>
            <a:off x="10090305"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TextBox 137"/>
          <p:cNvSpPr txBox="1"/>
          <p:nvPr/>
        </p:nvSpPr>
        <p:spPr>
          <a:xfrm>
            <a:off x="10494349"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39" name="TextBox 138"/>
          <p:cNvSpPr txBox="1"/>
          <p:nvPr/>
        </p:nvSpPr>
        <p:spPr>
          <a:xfrm>
            <a:off x="10494349"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40" name="TextBox 139"/>
          <p:cNvSpPr txBox="1"/>
          <p:nvPr/>
        </p:nvSpPr>
        <p:spPr>
          <a:xfrm>
            <a:off x="10494348"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47" name="Oval 146"/>
          <p:cNvSpPr>
            <a:spLocks noChangeAspect="1"/>
          </p:cNvSpPr>
          <p:nvPr/>
        </p:nvSpPr>
        <p:spPr>
          <a:xfrm>
            <a:off x="9666771"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9670312"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9670313"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9670311"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9670312"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9673853"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9673854"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76848" y="3673552"/>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073627" y="3301408"/>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a:off x="7076847" y="4045688"/>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7073627" y="1820117"/>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073627" y="2192257"/>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073627" y="2564397"/>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073627" y="4749388"/>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073627" y="5121528"/>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073627" y="5493668"/>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ight Brace 162"/>
          <p:cNvSpPr/>
          <p:nvPr/>
        </p:nvSpPr>
        <p:spPr>
          <a:xfrm>
            <a:off x="7565947" y="2830207"/>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ight Brace 163"/>
          <p:cNvSpPr/>
          <p:nvPr/>
        </p:nvSpPr>
        <p:spPr>
          <a:xfrm>
            <a:off x="7558854" y="935665"/>
            <a:ext cx="251971" cy="78902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Right Brace 164"/>
          <p:cNvSpPr/>
          <p:nvPr/>
        </p:nvSpPr>
        <p:spPr>
          <a:xfrm>
            <a:off x="7565947" y="4258339"/>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TextBox 166"/>
          <p:cNvSpPr txBox="1"/>
          <p:nvPr/>
        </p:nvSpPr>
        <p:spPr>
          <a:xfrm>
            <a:off x="7969991" y="2870508"/>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68" name="TextBox 167"/>
          <p:cNvSpPr txBox="1"/>
          <p:nvPr/>
        </p:nvSpPr>
        <p:spPr>
          <a:xfrm>
            <a:off x="7969991" y="4261148"/>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69" name="TextBox 168"/>
          <p:cNvSpPr txBox="1"/>
          <p:nvPr/>
        </p:nvSpPr>
        <p:spPr>
          <a:xfrm>
            <a:off x="7962897" y="1135982"/>
            <a:ext cx="960519"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 zeros</a:t>
            </a:r>
            <a:endParaRPr lang="en-US" dirty="0">
              <a:latin typeface="Times New Roman" charset="0"/>
              <a:ea typeface="Times New Roman" charset="0"/>
              <a:cs typeface="Times New Roman" charset="0"/>
            </a:endParaRPr>
          </a:p>
        </p:txBody>
      </p:sp>
      <p:sp>
        <p:nvSpPr>
          <p:cNvPr id="173" name="Oval 172"/>
          <p:cNvSpPr>
            <a:spLocks noChangeAspect="1"/>
          </p:cNvSpPr>
          <p:nvPr/>
        </p:nvSpPr>
        <p:spPr>
          <a:xfrm>
            <a:off x="7135320" y="11896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7138861" y="13633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7138862" y="15441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7135320" y="291702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7135321" y="309778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7138862" y="436660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138863" y="454736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10800000">
            <a:off x="9373471" y="780038"/>
            <a:ext cx="601623" cy="614768"/>
            <a:chOff x="4582635" y="5741583"/>
            <a:chExt cx="601623" cy="614768"/>
          </a:xfrm>
        </p:grpSpPr>
        <p:sp>
          <p:nvSpPr>
            <p:cNvPr id="182" name="Freeform 181"/>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p:cNvSpPr>
            <a:spLocks noChangeAspect="1"/>
          </p:cNvSpPr>
          <p:nvPr/>
        </p:nvSpPr>
        <p:spPr>
          <a:xfrm>
            <a:off x="7138861" y="100183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798321" y="1587343"/>
            <a:ext cx="965791" cy="1102686"/>
            <a:chOff x="3322674" y="4439091"/>
            <a:chExt cx="965791" cy="1102686"/>
          </a:xfrm>
        </p:grpSpPr>
        <p:grpSp>
          <p:nvGrpSpPr>
            <p:cNvPr id="172" name="Group 171"/>
            <p:cNvGrpSpPr/>
            <p:nvPr/>
          </p:nvGrpSpPr>
          <p:grpSpPr>
            <a:xfrm>
              <a:off x="3455581" y="4651742"/>
              <a:ext cx="622007" cy="622007"/>
              <a:chOff x="3455581" y="4651742"/>
              <a:chExt cx="622007" cy="622007"/>
            </a:xfrm>
          </p:grpSpPr>
          <p:cxnSp>
            <p:nvCxnSpPr>
              <p:cNvPr id="187" name="Straight Arrow Connector 186"/>
              <p:cNvCxnSpPr/>
              <p:nvPr/>
            </p:nvCxnSpPr>
            <p:spPr>
              <a:xfrm>
                <a:off x="3455581" y="4651742"/>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16200000">
                <a:off x="3766585" y="4341624"/>
                <a:ext cx="0" cy="622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4022652" y="4439091"/>
              <a:ext cx="265813"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x</a:t>
              </a:r>
              <a:endParaRPr lang="en-US">
                <a:latin typeface="Times New Roman" charset="0"/>
                <a:ea typeface="Times New Roman" charset="0"/>
                <a:cs typeface="Times New Roman" charset="0"/>
              </a:endParaRPr>
            </a:p>
          </p:txBody>
        </p:sp>
        <p:sp>
          <p:nvSpPr>
            <p:cNvPr id="186" name="TextBox 185"/>
            <p:cNvSpPr txBox="1"/>
            <p:nvPr/>
          </p:nvSpPr>
          <p:spPr>
            <a:xfrm>
              <a:off x="3322674" y="5172445"/>
              <a:ext cx="265813" cy="36933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z</a:t>
              </a:r>
              <a:endParaRPr lang="en-US" dirty="0">
                <a:latin typeface="Times New Roman" charset="0"/>
                <a:ea typeface="Times New Roman" charset="0"/>
                <a:cs typeface="Times New Roman" charset="0"/>
              </a:endParaRPr>
            </a:p>
          </p:txBody>
        </p:sp>
      </p:grpSp>
      <p:sp>
        <p:nvSpPr>
          <p:cNvPr id="189" name="Right Arrow 188"/>
          <p:cNvSpPr/>
          <p:nvPr/>
        </p:nvSpPr>
        <p:spPr>
          <a:xfrm>
            <a:off x="5528930" y="3322671"/>
            <a:ext cx="1212112" cy="2382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5646668" y="2950530"/>
            <a:ext cx="889987" cy="369332"/>
          </a:xfrm>
          <a:prstGeom prst="rect">
            <a:avLst/>
          </a:prstGeom>
          <a:noFill/>
        </p:spPr>
        <p:txBody>
          <a:bodyPr wrap="none" rtlCol="0">
            <a:spAutoFit/>
          </a:bodyPr>
          <a:lstStyle/>
          <a:p>
            <a:r>
              <a:rPr lang="en-US" smtClean="0">
                <a:latin typeface="Times New Roman" charset="0"/>
                <a:ea typeface="Times New Roman" charset="0"/>
                <a:cs typeface="Times New Roman" charset="0"/>
              </a:rPr>
              <a:t>reshape</a:t>
            </a:r>
            <a:endParaRPr lang="en-US"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91" name="TextBox 190"/>
              <p:cNvSpPr txBox="1"/>
              <p:nvPr/>
            </p:nvSpPr>
            <p:spPr>
              <a:xfrm>
                <a:off x="3010278" y="1354787"/>
                <a:ext cx="1257780"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charset="0"/>
                            </a:rPr>
                          </m:ctrlPr>
                        </m:accPr>
                        <m:e>
                          <m:r>
                            <a:rPr lang="en-US" sz="2000" b="1" i="0">
                              <a:latin typeface="Cambria Math" charset="0"/>
                            </a:rPr>
                            <m:t>𝐦</m:t>
                          </m:r>
                        </m:e>
                      </m:acc>
                      <m:r>
                        <a:rPr lang="en-US" sz="2000" b="0" i="1" smtClean="0">
                          <a:latin typeface="Cambria Math" charset="0"/>
                        </a:rPr>
                        <m:t>=</m:t>
                      </m:r>
                      <m:sSup>
                        <m:sSupPr>
                          <m:ctrlPr>
                            <a:rPr lang="en-US" sz="2000" b="1" i="1">
                              <a:latin typeface="Cambria Math" charset="0"/>
                            </a:rPr>
                          </m:ctrlPr>
                        </m:sSupPr>
                        <m:e>
                          <m:r>
                            <a:rPr lang="en-US" sz="2000" b="1">
                              <a:latin typeface="Cambria Math" charset="0"/>
                            </a:rPr>
                            <m:t>𝐋</m:t>
                          </m:r>
                        </m:e>
                        <m:sup>
                          <m:r>
                            <m:rPr>
                              <m:sty m:val="p"/>
                            </m:rPr>
                            <a:rPr lang="en-US" sz="2000">
                              <a:latin typeface="Cambria Math" charset="0"/>
                            </a:rPr>
                            <m:t>T</m:t>
                          </m:r>
                        </m:sup>
                      </m:sSup>
                      <m:r>
                        <a:rPr lang="en-US" sz="2000" b="1">
                          <a:latin typeface="Cambria Math" charset="0"/>
                        </a:rPr>
                        <m:t>𝐋</m:t>
                      </m:r>
                      <m:r>
                        <a:rPr lang="en-US" sz="2000" b="1" i="0" smtClean="0">
                          <a:latin typeface="Cambria Math" charset="0"/>
                        </a:rPr>
                        <m:t>𝐦</m:t>
                      </m:r>
                    </m:oMath>
                  </m:oMathPara>
                </a14:m>
                <a:endParaRPr lang="en-US" sz="2000" b="1" dirty="0"/>
              </a:p>
            </p:txBody>
          </p:sp>
        </mc:Choice>
        <mc:Fallback xmlns="">
          <p:sp>
            <p:nvSpPr>
              <p:cNvPr id="191" name="TextBox 190"/>
              <p:cNvSpPr txBox="1">
                <a:spLocks noRot="1" noChangeAspect="1" noMove="1" noResize="1" noEditPoints="1" noAdjustHandles="1" noChangeArrowheads="1" noChangeShapeType="1" noTextEdit="1"/>
              </p:cNvSpPr>
              <p:nvPr/>
            </p:nvSpPr>
            <p:spPr>
              <a:xfrm>
                <a:off x="3010278" y="1354787"/>
                <a:ext cx="1257780" cy="313291"/>
              </a:xfrm>
              <a:prstGeom prst="rect">
                <a:avLst/>
              </a:prstGeom>
              <a:blipFill rotWithShape="0">
                <a:blip r:embed="rId3"/>
                <a:stretch>
                  <a:fillRect l="-2427" t="-21154" r="-3398" b="-5769"/>
                </a:stretch>
              </a:blipFill>
            </p:spPr>
            <p:txBody>
              <a:bodyPr/>
              <a:lstStyle/>
              <a:p>
                <a:r>
                  <a:rPr lang="en-US">
                    <a:noFill/>
                  </a:rPr>
                  <a:t> </a:t>
                </a:r>
              </a:p>
            </p:txBody>
          </p:sp>
        </mc:Fallback>
      </mc:AlternateContent>
      <p:sp>
        <p:nvSpPr>
          <p:cNvPr id="162" name="TextBox 161"/>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20</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45414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144355" y="818704"/>
            <a:ext cx="2022880" cy="5537645"/>
            <a:chOff x="7262046" y="839967"/>
            <a:chExt cx="2022880" cy="5537645"/>
          </a:xfrm>
        </p:grpSpPr>
        <p:sp>
          <p:nvSpPr>
            <p:cNvPr id="142" name="Left Bracket 141"/>
            <p:cNvSpPr/>
            <p:nvPr/>
          </p:nvSpPr>
          <p:spPr>
            <a:xfrm>
              <a:off x="7300134" y="839967"/>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ight Bracket 142"/>
            <p:cNvSpPr/>
            <p:nvPr/>
          </p:nvSpPr>
          <p:spPr>
            <a:xfrm>
              <a:off x="7629739" y="839967"/>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7" name="Group 146"/>
            <p:cNvGrpSpPr/>
            <p:nvPr/>
          </p:nvGrpSpPr>
          <p:grpSpPr>
            <a:xfrm>
              <a:off x="7262046" y="5273740"/>
              <a:ext cx="602834" cy="1103872"/>
              <a:chOff x="4582634" y="5709685"/>
              <a:chExt cx="602834" cy="1103872"/>
            </a:xfrm>
          </p:grpSpPr>
          <p:sp>
            <p:nvSpPr>
              <p:cNvPr id="148" name="Freeform 147"/>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582634" y="5974961"/>
                <a:ext cx="234784" cy="83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79"/>
              <p:cNvSpPr/>
              <p:nvPr/>
            </p:nvSpPr>
            <p:spPr>
              <a:xfrm flipH="1">
                <a:off x="4908858" y="5709685"/>
                <a:ext cx="276610" cy="1103872"/>
              </a:xfrm>
              <a:custGeom>
                <a:avLst/>
                <a:gdLst>
                  <a:gd name="connsiteX0" fmla="*/ 0 w 276610"/>
                  <a:gd name="connsiteY0" fmla="*/ 0 h 1071974"/>
                  <a:gd name="connsiteX1" fmla="*/ 276610 w 276610"/>
                  <a:gd name="connsiteY1" fmla="*/ 0 h 1071974"/>
                  <a:gd name="connsiteX2" fmla="*/ 276610 w 276610"/>
                  <a:gd name="connsiteY2" fmla="*/ 1071974 h 1071974"/>
                  <a:gd name="connsiteX3" fmla="*/ 0 w 276610"/>
                  <a:gd name="connsiteY3" fmla="*/ 1071974 h 1071974"/>
                  <a:gd name="connsiteX4" fmla="*/ 0 w 276610"/>
                  <a:gd name="connsiteY4" fmla="*/ 0 h 1071974"/>
                  <a:gd name="connsiteX0" fmla="*/ 0 w 276610"/>
                  <a:gd name="connsiteY0" fmla="*/ 0 h 1071974"/>
                  <a:gd name="connsiteX1" fmla="*/ 170285 w 276610"/>
                  <a:gd name="connsiteY1" fmla="*/ 127591 h 1071974"/>
                  <a:gd name="connsiteX2" fmla="*/ 276610 w 276610"/>
                  <a:gd name="connsiteY2" fmla="*/ 1071974 h 1071974"/>
                  <a:gd name="connsiteX3" fmla="*/ 0 w 276610"/>
                  <a:gd name="connsiteY3" fmla="*/ 1071974 h 1071974"/>
                  <a:gd name="connsiteX4" fmla="*/ 0 w 276610"/>
                  <a:gd name="connsiteY4" fmla="*/ 0 h 1071974"/>
                  <a:gd name="connsiteX0" fmla="*/ 21265 w 276610"/>
                  <a:gd name="connsiteY0" fmla="*/ 0 h 1103872"/>
                  <a:gd name="connsiteX1" fmla="*/ 170285 w 276610"/>
                  <a:gd name="connsiteY1" fmla="*/ 159489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191550 w 276610"/>
                  <a:gd name="connsiteY1" fmla="*/ 191386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223448 w 276610"/>
                  <a:gd name="connsiteY1" fmla="*/ 265814 h 1103872"/>
                  <a:gd name="connsiteX2" fmla="*/ 276610 w 276610"/>
                  <a:gd name="connsiteY2" fmla="*/ 1103872 h 1103872"/>
                  <a:gd name="connsiteX3" fmla="*/ 0 w 276610"/>
                  <a:gd name="connsiteY3" fmla="*/ 1103872 h 1103872"/>
                  <a:gd name="connsiteX4" fmla="*/ 21265 w 276610"/>
                  <a:gd name="connsiteY4" fmla="*/ 0 h 110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10" h="1103872">
                    <a:moveTo>
                      <a:pt x="21265" y="0"/>
                    </a:moveTo>
                    <a:lnTo>
                      <a:pt x="223448" y="265814"/>
                    </a:lnTo>
                    <a:lnTo>
                      <a:pt x="276610" y="1103872"/>
                    </a:lnTo>
                    <a:lnTo>
                      <a:pt x="0" y="1103872"/>
                    </a:lnTo>
                    <a:lnTo>
                      <a:pt x="21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150"/>
            <p:cNvSpPr/>
            <p:nvPr/>
          </p:nvSpPr>
          <p:spPr>
            <a:xfrm>
              <a:off x="7438358" y="3694814"/>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435137" y="332267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nvSpPr>
          <p:spPr>
            <a:xfrm>
              <a:off x="7438357" y="40669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7435137" y="184137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435137" y="221351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435137" y="258565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435137" y="47706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7435137" y="514279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435137" y="5514930"/>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Brace 231"/>
            <p:cNvSpPr/>
            <p:nvPr/>
          </p:nvSpPr>
          <p:spPr>
            <a:xfrm>
              <a:off x="7927457" y="2851469"/>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Right Brace 232"/>
            <p:cNvSpPr/>
            <p:nvPr/>
          </p:nvSpPr>
          <p:spPr>
            <a:xfrm>
              <a:off x="7920364" y="956927"/>
              <a:ext cx="251971" cy="78902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Right Brace 233"/>
            <p:cNvSpPr/>
            <p:nvPr/>
          </p:nvSpPr>
          <p:spPr>
            <a:xfrm>
              <a:off x="7927457" y="427960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TextBox 234"/>
            <p:cNvSpPr txBox="1"/>
            <p:nvPr/>
          </p:nvSpPr>
          <p:spPr>
            <a:xfrm>
              <a:off x="8331501" y="28917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6" name="TextBox 235"/>
            <p:cNvSpPr txBox="1"/>
            <p:nvPr/>
          </p:nvSpPr>
          <p:spPr>
            <a:xfrm>
              <a:off x="8331501" y="428241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7" name="TextBox 236"/>
            <p:cNvSpPr txBox="1"/>
            <p:nvPr/>
          </p:nvSpPr>
          <p:spPr>
            <a:xfrm>
              <a:off x="8324407" y="1157244"/>
              <a:ext cx="960519"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 zeros</a:t>
              </a:r>
              <a:endParaRPr lang="en-US" dirty="0">
                <a:latin typeface="Times New Roman" charset="0"/>
                <a:ea typeface="Times New Roman" charset="0"/>
                <a:cs typeface="Times New Roman" charset="0"/>
              </a:endParaRPr>
            </a:p>
          </p:txBody>
        </p:sp>
        <p:sp>
          <p:nvSpPr>
            <p:cNvPr id="238" name="Oval 237"/>
            <p:cNvSpPr>
              <a:spLocks noChangeAspect="1"/>
            </p:cNvSpPr>
            <p:nvPr/>
          </p:nvSpPr>
          <p:spPr>
            <a:xfrm>
              <a:off x="7496830" y="121094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7500371" y="138461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7500372" y="156536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7496830" y="293828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7496831" y="311904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7500372" y="438786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7500373" y="45686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7500371" y="102309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Left Bracket 144"/>
          <p:cNvSpPr/>
          <p:nvPr/>
        </p:nvSpPr>
        <p:spPr>
          <a:xfrm>
            <a:off x="6101299" y="319122"/>
            <a:ext cx="151875" cy="598406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83727" y="319122"/>
            <a:ext cx="119113" cy="598406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34692" y="66645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38233" y="8082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38234" y="98898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3823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4177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4177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41776"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41777"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45318"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45319"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41989"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4" name="Oval 183"/>
          <p:cNvSpPr>
            <a:spLocks noChangeAspect="1"/>
          </p:cNvSpPr>
          <p:nvPr/>
        </p:nvSpPr>
        <p:spPr>
          <a:xfrm>
            <a:off x="6338235" y="131859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41776"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41777"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45319"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45320"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41775"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45316"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45317"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41779"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45320"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45321"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48860"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45320"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 Bracket 198"/>
          <p:cNvSpPr/>
          <p:nvPr/>
        </p:nvSpPr>
        <p:spPr>
          <a:xfrm>
            <a:off x="394802" y="319122"/>
            <a:ext cx="156616" cy="5986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6232" y="319122"/>
            <a:ext cx="154718" cy="5986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a:spLocks noChangeAspect="1"/>
          </p:cNvSpPr>
          <p:nvPr/>
        </p:nvSpPr>
        <p:spPr>
          <a:xfrm flipH="1" flipV="1">
            <a:off x="3207127" y="3386465"/>
            <a:ext cx="109735" cy="10973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flipH="1" flipV="1">
            <a:off x="3203906" y="3216346"/>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flipH="1" flipV="1">
            <a:off x="3207126" y="355658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flipH="1" flipV="1">
            <a:off x="3203906" y="2458072"/>
            <a:ext cx="109735" cy="109735"/>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flipH="1" flipV="1">
            <a:off x="3203906" y="262819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flipH="1" flipV="1">
            <a:off x="3203906" y="27983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flipH="1" flipV="1">
            <a:off x="3203906" y="398383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flipH="1" flipV="1">
            <a:off x="3203906" y="4122055"/>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flipH="1" flipV="1">
            <a:off x="3203906" y="42709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flipH="1" flipV="1">
            <a:off x="3233000" y="2118878"/>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flipH="1" flipV="1">
            <a:off x="3236542" y="2228747"/>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flipH="1" flipV="1">
            <a:off x="3236543" y="232444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flipH="1" flipV="1">
            <a:off x="3236545" y="442969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flipH="1" flipV="1">
            <a:off x="3240086" y="452892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flipH="1" flipV="1">
            <a:off x="3240087" y="4624622"/>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flipH="1" flipV="1">
            <a:off x="3240085" y="2987206"/>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flipH="1" flipV="1">
            <a:off x="3240086" y="309353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flipH="1" flipV="1">
            <a:off x="3243627" y="374565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flipH="1" flipV="1">
            <a:off x="3243628" y="387325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93501" y="497326"/>
            <a:ext cx="1867626" cy="5859023"/>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03490" y="602659"/>
            <a:ext cx="910935"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 Bracket 85"/>
          <p:cNvSpPr/>
          <p:nvPr/>
        </p:nvSpPr>
        <p:spPr>
          <a:xfrm>
            <a:off x="1022853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ight Bracket 86"/>
          <p:cNvSpPr/>
          <p:nvPr/>
        </p:nvSpPr>
        <p:spPr>
          <a:xfrm>
            <a:off x="1055814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10366762"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363541"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0366761"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0363541" y="1543664"/>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363541"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363541"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363541"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0363541"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363541"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Brace 103"/>
          <p:cNvSpPr/>
          <p:nvPr/>
        </p:nvSpPr>
        <p:spPr>
          <a:xfrm>
            <a:off x="10855861"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Right Brace 104"/>
          <p:cNvSpPr/>
          <p:nvPr/>
        </p:nvSpPr>
        <p:spPr>
          <a:xfrm>
            <a:off x="10855861"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Right Brace 105"/>
          <p:cNvSpPr/>
          <p:nvPr/>
        </p:nvSpPr>
        <p:spPr>
          <a:xfrm>
            <a:off x="10855861"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11153575"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8" name="TextBox 107"/>
          <p:cNvSpPr txBox="1"/>
          <p:nvPr/>
        </p:nvSpPr>
        <p:spPr>
          <a:xfrm>
            <a:off x="11153575"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9" name="TextBox 108"/>
          <p:cNvSpPr txBox="1"/>
          <p:nvPr/>
        </p:nvSpPr>
        <p:spPr>
          <a:xfrm>
            <a:off x="11153574"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10" name="Oval 109"/>
          <p:cNvSpPr>
            <a:spLocks noChangeAspect="1"/>
          </p:cNvSpPr>
          <p:nvPr/>
        </p:nvSpPr>
        <p:spPr>
          <a:xfrm>
            <a:off x="1043232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043586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43586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10435867"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10435868"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10439409"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10439410"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0800000">
            <a:off x="10139027" y="780038"/>
            <a:ext cx="601623" cy="614768"/>
            <a:chOff x="4582635" y="5741583"/>
            <a:chExt cx="601623" cy="614768"/>
          </a:xfrm>
        </p:grpSpPr>
        <p:sp>
          <p:nvSpPr>
            <p:cNvPr id="170" name="Freeform 169"/>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Rectangle 200"/>
          <p:cNvSpPr>
            <a:spLocks noChangeAspect="1"/>
          </p:cNvSpPr>
          <p:nvPr/>
        </p:nvSpPr>
        <p:spPr>
          <a:xfrm>
            <a:off x="6234899" y="1507418"/>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202" name="Right Brace 201"/>
          <p:cNvSpPr/>
          <p:nvPr/>
        </p:nvSpPr>
        <p:spPr>
          <a:xfrm>
            <a:off x="6679081" y="319122"/>
            <a:ext cx="285763" cy="11882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TextBox 202"/>
          <p:cNvSpPr txBox="1"/>
          <p:nvPr/>
        </p:nvSpPr>
        <p:spPr>
          <a:xfrm>
            <a:off x="6923630" y="737961"/>
            <a:ext cx="96135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zeros</a:t>
            </a:r>
            <a:endParaRPr lang="en-US" dirty="0">
              <a:latin typeface="Times New Roman" charset="0"/>
              <a:ea typeface="Times New Roman" charset="0"/>
              <a:cs typeface="Times New Roman" charset="0"/>
            </a:endParaRPr>
          </a:p>
        </p:txBody>
      </p:sp>
      <p:sp>
        <p:nvSpPr>
          <p:cNvPr id="204" name="Oval 203"/>
          <p:cNvSpPr>
            <a:spLocks noChangeAspect="1"/>
          </p:cNvSpPr>
          <p:nvPr/>
        </p:nvSpPr>
        <p:spPr>
          <a:xfrm flipV="1">
            <a:off x="1721505" y="1563867"/>
            <a:ext cx="113130" cy="113130"/>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flipV="1">
            <a:off x="1718284" y="1404378"/>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a:spLocks noChangeAspect="1"/>
          </p:cNvSpPr>
          <p:nvPr/>
        </p:nvSpPr>
        <p:spPr>
          <a:xfrm flipV="1">
            <a:off x="1721504" y="1733982"/>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a:spLocks noChangeAspect="1"/>
          </p:cNvSpPr>
          <p:nvPr/>
        </p:nvSpPr>
        <p:spPr>
          <a:xfrm flipV="1">
            <a:off x="1718284" y="70990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flipV="1">
            <a:off x="1718284" y="86938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flipV="1">
            <a:off x="1718284" y="102887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flipV="1">
            <a:off x="1718284" y="2129344"/>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flipV="1">
            <a:off x="1718284" y="227819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flipV="1">
            <a:off x="1718284" y="2437683"/>
            <a:ext cx="113130" cy="113130"/>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flipV="1">
            <a:off x="1755170" y="262266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flipV="1">
            <a:off x="1758711" y="2732532"/>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flipV="1">
            <a:off x="1758712" y="2860125"/>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flipV="1">
            <a:off x="1758710" y="1190813"/>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flipV="1">
            <a:off x="1758711" y="12865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flipV="1">
            <a:off x="1751619" y="190673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flipV="1">
            <a:off x="1751620" y="2002428"/>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Brace 219"/>
          <p:cNvSpPr/>
          <p:nvPr/>
        </p:nvSpPr>
        <p:spPr>
          <a:xfrm>
            <a:off x="6675642" y="1977365"/>
            <a:ext cx="290454" cy="1185816"/>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TextBox 220"/>
          <p:cNvSpPr txBox="1"/>
          <p:nvPr/>
        </p:nvSpPr>
        <p:spPr>
          <a:xfrm>
            <a:off x="6927217" y="2387962"/>
            <a:ext cx="960519" cy="369332"/>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zeros</a:t>
            </a:r>
            <a:endParaRPr lang="en-US" dirty="0">
              <a:latin typeface="Times New Roman" charset="0"/>
              <a:ea typeface="Times New Roman" charset="0"/>
              <a:cs typeface="Times New Roman" charset="0"/>
            </a:endParaRPr>
          </a:p>
        </p:txBody>
      </p:sp>
      <p:sp>
        <p:nvSpPr>
          <p:cNvPr id="222" name="Oval 221"/>
          <p:cNvSpPr>
            <a:spLocks noChangeAspect="1"/>
          </p:cNvSpPr>
          <p:nvPr/>
        </p:nvSpPr>
        <p:spPr>
          <a:xfrm>
            <a:off x="6331144" y="196009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334685" y="115556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1933271" y="602659"/>
            <a:ext cx="967626"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739550" y="2798311"/>
            <a:ext cx="40426" cy="35048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255859" y="546573"/>
            <a:ext cx="22224" cy="15085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234594" y="4760014"/>
            <a:ext cx="29084" cy="1480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937746" y="23322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1930655" y="24846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Right Brace 245"/>
          <p:cNvSpPr/>
          <p:nvPr/>
        </p:nvSpPr>
        <p:spPr>
          <a:xfrm rot="5400000">
            <a:off x="1033873" y="5163285"/>
            <a:ext cx="229823" cy="8905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a:off x="749764" y="5794203"/>
            <a:ext cx="813043" cy="646331"/>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sp>
        <p:nvSpPr>
          <p:cNvPr id="248" name="Right Brace 247"/>
          <p:cNvSpPr/>
          <p:nvPr/>
        </p:nvSpPr>
        <p:spPr>
          <a:xfrm rot="5400000">
            <a:off x="2310808" y="5116130"/>
            <a:ext cx="229824" cy="984898"/>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TextBox 248"/>
          <p:cNvSpPr txBox="1"/>
          <p:nvPr/>
        </p:nvSpPr>
        <p:spPr>
          <a:xfrm>
            <a:off x="2073058" y="5794203"/>
            <a:ext cx="813043" cy="646331"/>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cxnSp>
        <p:nvCxnSpPr>
          <p:cNvPr id="250" name="Straight Arrow Connector 249"/>
          <p:cNvCxnSpPr/>
          <p:nvPr/>
        </p:nvCxnSpPr>
        <p:spPr>
          <a:xfrm>
            <a:off x="1913868" y="1637415"/>
            <a:ext cx="411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3395330" y="3429000"/>
            <a:ext cx="26226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Oval 251"/>
          <p:cNvSpPr>
            <a:spLocks noChangeAspect="1"/>
          </p:cNvSpPr>
          <p:nvPr/>
        </p:nvSpPr>
        <p:spPr>
          <a:xfrm flipV="1">
            <a:off x="1748079" y="372106"/>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flipV="1">
            <a:off x="1751620" y="4926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flipV="1">
            <a:off x="1751621" y="60956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6338234" y="31912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6341775" y="4927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7" name="TextBox 256"/>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257" name="TextBox 256"/>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p:cNvSpPr txBox="1"/>
              <p:nvPr/>
            </p:nvSpPr>
            <p:spPr>
              <a:xfrm>
                <a:off x="2999646" y="-4221"/>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258" name="TextBox 257"/>
              <p:cNvSpPr txBox="1">
                <a:spLocks noRot="1" noChangeAspect="1" noMove="1" noResize="1" noEditPoints="1" noAdjustHandles="1" noChangeArrowheads="1" noChangeShapeType="1" noTextEdit="1"/>
              </p:cNvSpPr>
              <p:nvPr/>
            </p:nvSpPr>
            <p:spPr>
              <a:xfrm>
                <a:off x="2999646" y="-4221"/>
                <a:ext cx="813749" cy="307777"/>
              </a:xfrm>
              <a:prstGeom prst="rect">
                <a:avLst/>
              </a:prstGeom>
              <a:blipFill rotWithShape="0">
                <a:blip r:embed="rId4"/>
                <a:stretch>
                  <a:fillRect l="-5224" r="-2239"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p:cNvSpPr txBox="1"/>
              <p:nvPr/>
            </p:nvSpPr>
            <p:spPr>
              <a:xfrm>
                <a:off x="6236879" y="-411"/>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59" name="TextBox 258"/>
              <p:cNvSpPr txBox="1">
                <a:spLocks noRot="1" noChangeAspect="1" noMove="1" noResize="1" noEditPoints="1" noAdjustHandles="1" noChangeArrowheads="1" noChangeShapeType="1" noTextEdit="1"/>
              </p:cNvSpPr>
              <p:nvPr/>
            </p:nvSpPr>
            <p:spPr>
              <a:xfrm>
                <a:off x="6236879" y="-411"/>
                <a:ext cx="788100" cy="307777"/>
              </a:xfrm>
              <a:prstGeom prst="rect">
                <a:avLst/>
              </a:prstGeom>
              <a:blipFill rotWithShape="0">
                <a:blip r:embed="rId5"/>
                <a:stretch>
                  <a:fillRect l="-4651" t="-2000" r="-3876"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p:cNvSpPr txBox="1"/>
              <p:nvPr/>
            </p:nvSpPr>
            <p:spPr>
              <a:xfrm>
                <a:off x="8641061" y="1180"/>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260" name="TextBox 259"/>
              <p:cNvSpPr txBox="1">
                <a:spLocks noRot="1" noChangeAspect="1" noMove="1" noResize="1" noEditPoints="1" noAdjustHandles="1" noChangeArrowheads="1" noChangeShapeType="1" noTextEdit="1"/>
              </p:cNvSpPr>
              <p:nvPr/>
            </p:nvSpPr>
            <p:spPr>
              <a:xfrm>
                <a:off x="8641061" y="1180"/>
                <a:ext cx="730393" cy="307777"/>
              </a:xfrm>
              <a:prstGeom prst="rect">
                <a:avLst/>
              </a:prstGeom>
              <a:blipFill rotWithShape="0">
                <a:blip r:embed="rId6"/>
                <a:stretch>
                  <a:fillRect l="-5000" t="-23529" r="-5833" b="-15686"/>
                </a:stretch>
              </a:blipFill>
            </p:spPr>
            <p:txBody>
              <a:bodyPr/>
              <a:lstStyle/>
              <a:p>
                <a:r>
                  <a:rPr lang="en-US">
                    <a:noFill/>
                  </a:rPr>
                  <a:t> </a:t>
                </a:r>
              </a:p>
            </p:txBody>
          </p:sp>
        </mc:Fallback>
      </mc:AlternateContent>
      <p:sp>
        <p:nvSpPr>
          <p:cNvPr id="154" name="TextBox 153"/>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21</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57138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144355" y="818704"/>
            <a:ext cx="2022880" cy="5537645"/>
            <a:chOff x="7262046" y="839967"/>
            <a:chExt cx="2022880" cy="5537645"/>
          </a:xfrm>
        </p:grpSpPr>
        <p:sp>
          <p:nvSpPr>
            <p:cNvPr id="142" name="Left Bracket 141"/>
            <p:cNvSpPr/>
            <p:nvPr/>
          </p:nvSpPr>
          <p:spPr>
            <a:xfrm>
              <a:off x="7300134" y="839967"/>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ight Bracket 142"/>
            <p:cNvSpPr/>
            <p:nvPr/>
          </p:nvSpPr>
          <p:spPr>
            <a:xfrm>
              <a:off x="7629739" y="839967"/>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7" name="Group 146"/>
            <p:cNvGrpSpPr/>
            <p:nvPr/>
          </p:nvGrpSpPr>
          <p:grpSpPr>
            <a:xfrm>
              <a:off x="7262046" y="5273740"/>
              <a:ext cx="602834" cy="1103872"/>
              <a:chOff x="4582634" y="5709685"/>
              <a:chExt cx="602834" cy="1103872"/>
            </a:xfrm>
          </p:grpSpPr>
          <p:sp>
            <p:nvSpPr>
              <p:cNvPr id="148" name="Freeform 147"/>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582634" y="5974961"/>
                <a:ext cx="234784" cy="83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79"/>
              <p:cNvSpPr/>
              <p:nvPr/>
            </p:nvSpPr>
            <p:spPr>
              <a:xfrm flipH="1">
                <a:off x="4908858" y="5709685"/>
                <a:ext cx="276610" cy="1103872"/>
              </a:xfrm>
              <a:custGeom>
                <a:avLst/>
                <a:gdLst>
                  <a:gd name="connsiteX0" fmla="*/ 0 w 276610"/>
                  <a:gd name="connsiteY0" fmla="*/ 0 h 1071974"/>
                  <a:gd name="connsiteX1" fmla="*/ 276610 w 276610"/>
                  <a:gd name="connsiteY1" fmla="*/ 0 h 1071974"/>
                  <a:gd name="connsiteX2" fmla="*/ 276610 w 276610"/>
                  <a:gd name="connsiteY2" fmla="*/ 1071974 h 1071974"/>
                  <a:gd name="connsiteX3" fmla="*/ 0 w 276610"/>
                  <a:gd name="connsiteY3" fmla="*/ 1071974 h 1071974"/>
                  <a:gd name="connsiteX4" fmla="*/ 0 w 276610"/>
                  <a:gd name="connsiteY4" fmla="*/ 0 h 1071974"/>
                  <a:gd name="connsiteX0" fmla="*/ 0 w 276610"/>
                  <a:gd name="connsiteY0" fmla="*/ 0 h 1071974"/>
                  <a:gd name="connsiteX1" fmla="*/ 170285 w 276610"/>
                  <a:gd name="connsiteY1" fmla="*/ 127591 h 1071974"/>
                  <a:gd name="connsiteX2" fmla="*/ 276610 w 276610"/>
                  <a:gd name="connsiteY2" fmla="*/ 1071974 h 1071974"/>
                  <a:gd name="connsiteX3" fmla="*/ 0 w 276610"/>
                  <a:gd name="connsiteY3" fmla="*/ 1071974 h 1071974"/>
                  <a:gd name="connsiteX4" fmla="*/ 0 w 276610"/>
                  <a:gd name="connsiteY4" fmla="*/ 0 h 1071974"/>
                  <a:gd name="connsiteX0" fmla="*/ 21265 w 276610"/>
                  <a:gd name="connsiteY0" fmla="*/ 0 h 1103872"/>
                  <a:gd name="connsiteX1" fmla="*/ 170285 w 276610"/>
                  <a:gd name="connsiteY1" fmla="*/ 159489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191550 w 276610"/>
                  <a:gd name="connsiteY1" fmla="*/ 191386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223448 w 276610"/>
                  <a:gd name="connsiteY1" fmla="*/ 265814 h 1103872"/>
                  <a:gd name="connsiteX2" fmla="*/ 276610 w 276610"/>
                  <a:gd name="connsiteY2" fmla="*/ 1103872 h 1103872"/>
                  <a:gd name="connsiteX3" fmla="*/ 0 w 276610"/>
                  <a:gd name="connsiteY3" fmla="*/ 1103872 h 1103872"/>
                  <a:gd name="connsiteX4" fmla="*/ 21265 w 276610"/>
                  <a:gd name="connsiteY4" fmla="*/ 0 h 110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10" h="1103872">
                    <a:moveTo>
                      <a:pt x="21265" y="0"/>
                    </a:moveTo>
                    <a:lnTo>
                      <a:pt x="223448" y="265814"/>
                    </a:lnTo>
                    <a:lnTo>
                      <a:pt x="276610" y="1103872"/>
                    </a:lnTo>
                    <a:lnTo>
                      <a:pt x="0" y="1103872"/>
                    </a:lnTo>
                    <a:lnTo>
                      <a:pt x="21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150"/>
            <p:cNvSpPr/>
            <p:nvPr/>
          </p:nvSpPr>
          <p:spPr>
            <a:xfrm>
              <a:off x="7438358" y="3694814"/>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435137" y="332267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nvSpPr>
          <p:spPr>
            <a:xfrm>
              <a:off x="7438357" y="40669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7435137" y="184137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435137" y="221351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435137" y="258565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435137" y="47706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7435137" y="514279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435137" y="5514930"/>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Brace 231"/>
            <p:cNvSpPr/>
            <p:nvPr/>
          </p:nvSpPr>
          <p:spPr>
            <a:xfrm>
              <a:off x="7927457" y="2851469"/>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Right Brace 232"/>
            <p:cNvSpPr/>
            <p:nvPr/>
          </p:nvSpPr>
          <p:spPr>
            <a:xfrm>
              <a:off x="7920364" y="956927"/>
              <a:ext cx="251971" cy="78902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Right Brace 233"/>
            <p:cNvSpPr/>
            <p:nvPr/>
          </p:nvSpPr>
          <p:spPr>
            <a:xfrm>
              <a:off x="7927457" y="427960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TextBox 234"/>
            <p:cNvSpPr txBox="1"/>
            <p:nvPr/>
          </p:nvSpPr>
          <p:spPr>
            <a:xfrm>
              <a:off x="8331501" y="28917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6" name="TextBox 235"/>
            <p:cNvSpPr txBox="1"/>
            <p:nvPr/>
          </p:nvSpPr>
          <p:spPr>
            <a:xfrm>
              <a:off x="8331501" y="428241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7" name="TextBox 236"/>
            <p:cNvSpPr txBox="1"/>
            <p:nvPr/>
          </p:nvSpPr>
          <p:spPr>
            <a:xfrm>
              <a:off x="8324407" y="1157244"/>
              <a:ext cx="960519"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 zeros</a:t>
              </a:r>
              <a:endParaRPr lang="en-US" dirty="0">
                <a:latin typeface="Times New Roman" charset="0"/>
                <a:ea typeface="Times New Roman" charset="0"/>
                <a:cs typeface="Times New Roman" charset="0"/>
              </a:endParaRPr>
            </a:p>
          </p:txBody>
        </p:sp>
        <p:sp>
          <p:nvSpPr>
            <p:cNvPr id="238" name="Oval 237"/>
            <p:cNvSpPr>
              <a:spLocks noChangeAspect="1"/>
            </p:cNvSpPr>
            <p:nvPr/>
          </p:nvSpPr>
          <p:spPr>
            <a:xfrm>
              <a:off x="7496830" y="121094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7500371" y="138461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7500372" y="156536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7496830" y="293828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7496831" y="311904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7500372" y="438786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7500373" y="45686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7500371" y="102309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Left Bracket 144"/>
          <p:cNvSpPr/>
          <p:nvPr/>
        </p:nvSpPr>
        <p:spPr>
          <a:xfrm>
            <a:off x="6101299" y="319122"/>
            <a:ext cx="151875" cy="598406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83727" y="319122"/>
            <a:ext cx="119113" cy="598406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34692" y="66645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38233" y="8082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38234" y="98898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3823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4177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4177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41776"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41777"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45318"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45319"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41989"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4" name="Oval 183"/>
          <p:cNvSpPr>
            <a:spLocks noChangeAspect="1"/>
          </p:cNvSpPr>
          <p:nvPr/>
        </p:nvSpPr>
        <p:spPr>
          <a:xfrm>
            <a:off x="6338235" y="131859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41776"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41777"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45319"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45320"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41775"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45316"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45317"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41779"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45320"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45321"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48860"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45320"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 Bracket 198"/>
          <p:cNvSpPr/>
          <p:nvPr/>
        </p:nvSpPr>
        <p:spPr>
          <a:xfrm>
            <a:off x="394802" y="319122"/>
            <a:ext cx="156616" cy="5986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6232" y="319122"/>
            <a:ext cx="154718" cy="5986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a:spLocks noChangeAspect="1"/>
          </p:cNvSpPr>
          <p:nvPr/>
        </p:nvSpPr>
        <p:spPr>
          <a:xfrm flipH="1" flipV="1">
            <a:off x="3207127" y="3386465"/>
            <a:ext cx="109735" cy="10973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flipH="1" flipV="1">
            <a:off x="3203906" y="3216346"/>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flipH="1" flipV="1">
            <a:off x="3207126" y="355658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flipH="1" flipV="1">
            <a:off x="3203906" y="2458072"/>
            <a:ext cx="109735" cy="109735"/>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flipH="1" flipV="1">
            <a:off x="3203906" y="262819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flipH="1" flipV="1">
            <a:off x="3203906" y="27983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flipH="1" flipV="1">
            <a:off x="3203906" y="398383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flipH="1" flipV="1">
            <a:off x="3203906" y="4122055"/>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flipH="1" flipV="1">
            <a:off x="3203906" y="42709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flipH="1" flipV="1">
            <a:off x="3233000" y="2118878"/>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flipH="1" flipV="1">
            <a:off x="3236542" y="2228747"/>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flipH="1" flipV="1">
            <a:off x="3236543" y="232444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flipH="1" flipV="1">
            <a:off x="3236545" y="442969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flipH="1" flipV="1">
            <a:off x="3240086" y="452892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flipH="1" flipV="1">
            <a:off x="3240087" y="4624622"/>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flipH="1" flipV="1">
            <a:off x="3240085" y="2987206"/>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flipH="1" flipV="1">
            <a:off x="3240086" y="309353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flipH="1" flipV="1">
            <a:off x="3243627" y="374565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flipH="1" flipV="1">
            <a:off x="3243628" y="387325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93501" y="497326"/>
            <a:ext cx="1867626" cy="5859023"/>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03490" y="602659"/>
            <a:ext cx="910935"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 Bracket 85"/>
          <p:cNvSpPr/>
          <p:nvPr/>
        </p:nvSpPr>
        <p:spPr>
          <a:xfrm>
            <a:off x="1022853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ight Bracket 86"/>
          <p:cNvSpPr/>
          <p:nvPr/>
        </p:nvSpPr>
        <p:spPr>
          <a:xfrm>
            <a:off x="1055814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10366762"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363541"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0366761"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0363541" y="1543664"/>
            <a:ext cx="212651" cy="212651"/>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363541"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363541"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363541"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0363541"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363541"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Brace 103"/>
          <p:cNvSpPr/>
          <p:nvPr/>
        </p:nvSpPr>
        <p:spPr>
          <a:xfrm>
            <a:off x="10855861"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Right Brace 104"/>
          <p:cNvSpPr/>
          <p:nvPr/>
        </p:nvSpPr>
        <p:spPr>
          <a:xfrm>
            <a:off x="10855861"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Right Brace 105"/>
          <p:cNvSpPr/>
          <p:nvPr/>
        </p:nvSpPr>
        <p:spPr>
          <a:xfrm>
            <a:off x="10855861"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11153575"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8" name="TextBox 107"/>
          <p:cNvSpPr txBox="1"/>
          <p:nvPr/>
        </p:nvSpPr>
        <p:spPr>
          <a:xfrm>
            <a:off x="11153575"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9" name="TextBox 108"/>
          <p:cNvSpPr txBox="1"/>
          <p:nvPr/>
        </p:nvSpPr>
        <p:spPr>
          <a:xfrm>
            <a:off x="11153574"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10" name="Oval 109"/>
          <p:cNvSpPr>
            <a:spLocks noChangeAspect="1"/>
          </p:cNvSpPr>
          <p:nvPr/>
        </p:nvSpPr>
        <p:spPr>
          <a:xfrm>
            <a:off x="1043232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043586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43586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10435867"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10435868"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10439409"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10439410"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0800000">
            <a:off x="10139027" y="780038"/>
            <a:ext cx="601623" cy="614768"/>
            <a:chOff x="4582635" y="5741583"/>
            <a:chExt cx="601623" cy="614768"/>
          </a:xfrm>
        </p:grpSpPr>
        <p:sp>
          <p:nvSpPr>
            <p:cNvPr id="170" name="Freeform 169"/>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Rectangle 200"/>
          <p:cNvSpPr>
            <a:spLocks noChangeAspect="1"/>
          </p:cNvSpPr>
          <p:nvPr/>
        </p:nvSpPr>
        <p:spPr>
          <a:xfrm>
            <a:off x="6234899" y="1507418"/>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202" name="Right Brace 201"/>
          <p:cNvSpPr/>
          <p:nvPr/>
        </p:nvSpPr>
        <p:spPr>
          <a:xfrm>
            <a:off x="6679081" y="319122"/>
            <a:ext cx="285763" cy="11882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TextBox 202"/>
          <p:cNvSpPr txBox="1"/>
          <p:nvPr/>
        </p:nvSpPr>
        <p:spPr>
          <a:xfrm>
            <a:off x="6923630" y="737963"/>
            <a:ext cx="96135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zeros</a:t>
            </a:r>
            <a:endParaRPr lang="en-US" dirty="0">
              <a:latin typeface="Times New Roman" charset="0"/>
              <a:ea typeface="Times New Roman" charset="0"/>
              <a:cs typeface="Times New Roman" charset="0"/>
            </a:endParaRPr>
          </a:p>
        </p:txBody>
      </p:sp>
      <p:sp>
        <p:nvSpPr>
          <p:cNvPr id="204" name="Oval 203"/>
          <p:cNvSpPr>
            <a:spLocks noChangeAspect="1"/>
          </p:cNvSpPr>
          <p:nvPr/>
        </p:nvSpPr>
        <p:spPr>
          <a:xfrm flipV="1">
            <a:off x="1721505" y="1563867"/>
            <a:ext cx="113130" cy="113130"/>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flipV="1">
            <a:off x="1718284" y="1404378"/>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a:spLocks noChangeAspect="1"/>
          </p:cNvSpPr>
          <p:nvPr/>
        </p:nvSpPr>
        <p:spPr>
          <a:xfrm flipV="1">
            <a:off x="1721504" y="1733982"/>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a:spLocks noChangeAspect="1"/>
          </p:cNvSpPr>
          <p:nvPr/>
        </p:nvSpPr>
        <p:spPr>
          <a:xfrm flipV="1">
            <a:off x="1718284" y="70990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flipV="1">
            <a:off x="1718284" y="86938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flipV="1">
            <a:off x="1718284" y="102887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flipV="1">
            <a:off x="1718284" y="2129344"/>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flipV="1">
            <a:off x="1718284" y="227819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flipV="1">
            <a:off x="1718284" y="2437683"/>
            <a:ext cx="113130" cy="113130"/>
          </a:xfrm>
          <a:prstGeom prst="ellipse">
            <a:avLst/>
          </a:prstGeom>
          <a:gradFill>
            <a:gsLst>
              <a:gs pos="0">
                <a:srgbClr val="00B0F0">
                  <a:lumMod val="100000"/>
                </a:srgb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flipV="1">
            <a:off x="1755170" y="262266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flipV="1">
            <a:off x="1758711" y="2732532"/>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flipV="1">
            <a:off x="1758712" y="2860125"/>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flipV="1">
            <a:off x="1758710" y="1190813"/>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flipV="1">
            <a:off x="1758711" y="12865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flipV="1">
            <a:off x="1751619" y="190673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flipV="1">
            <a:off x="1751620" y="2002428"/>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Brace 219"/>
          <p:cNvSpPr/>
          <p:nvPr/>
        </p:nvSpPr>
        <p:spPr>
          <a:xfrm>
            <a:off x="6675642" y="1977365"/>
            <a:ext cx="290454" cy="1185816"/>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TextBox 220"/>
          <p:cNvSpPr txBox="1"/>
          <p:nvPr/>
        </p:nvSpPr>
        <p:spPr>
          <a:xfrm>
            <a:off x="6927217" y="2387962"/>
            <a:ext cx="960519" cy="369332"/>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zeros</a:t>
            </a:r>
            <a:endParaRPr lang="en-US" dirty="0">
              <a:latin typeface="Times New Roman" charset="0"/>
              <a:ea typeface="Times New Roman" charset="0"/>
              <a:cs typeface="Times New Roman" charset="0"/>
            </a:endParaRPr>
          </a:p>
        </p:txBody>
      </p:sp>
      <p:sp>
        <p:nvSpPr>
          <p:cNvPr id="222" name="Oval 221"/>
          <p:cNvSpPr>
            <a:spLocks noChangeAspect="1"/>
          </p:cNvSpPr>
          <p:nvPr/>
        </p:nvSpPr>
        <p:spPr>
          <a:xfrm>
            <a:off x="6331144" y="196009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334685" y="115556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1933271" y="602659"/>
            <a:ext cx="967626"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739550" y="2798311"/>
            <a:ext cx="40426" cy="35048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255859" y="546573"/>
            <a:ext cx="22224" cy="15085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234594" y="4760014"/>
            <a:ext cx="29084" cy="1480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937746" y="23322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1930655" y="24846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Right Brace 245"/>
          <p:cNvSpPr/>
          <p:nvPr/>
        </p:nvSpPr>
        <p:spPr>
          <a:xfrm rot="5400000">
            <a:off x="1033873" y="5163285"/>
            <a:ext cx="229823" cy="8905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a:off x="749764" y="5794203"/>
            <a:ext cx="813043" cy="646331"/>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sp>
        <p:nvSpPr>
          <p:cNvPr id="248" name="Right Brace 247"/>
          <p:cNvSpPr/>
          <p:nvPr/>
        </p:nvSpPr>
        <p:spPr>
          <a:xfrm rot="5400000">
            <a:off x="2310808" y="5116130"/>
            <a:ext cx="229824" cy="984898"/>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TextBox 248"/>
          <p:cNvSpPr txBox="1"/>
          <p:nvPr/>
        </p:nvSpPr>
        <p:spPr>
          <a:xfrm>
            <a:off x="2073058" y="5794203"/>
            <a:ext cx="813043" cy="646331"/>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cxnSp>
        <p:nvCxnSpPr>
          <p:cNvPr id="250" name="Straight Arrow Connector 249"/>
          <p:cNvCxnSpPr/>
          <p:nvPr/>
        </p:nvCxnSpPr>
        <p:spPr>
          <a:xfrm>
            <a:off x="1913868" y="1637415"/>
            <a:ext cx="411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3395330" y="3429000"/>
            <a:ext cx="26226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Oval 251"/>
          <p:cNvSpPr>
            <a:spLocks noChangeAspect="1"/>
          </p:cNvSpPr>
          <p:nvPr/>
        </p:nvSpPr>
        <p:spPr>
          <a:xfrm flipV="1">
            <a:off x="1748079" y="372106"/>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flipV="1">
            <a:off x="1751620" y="4926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flipV="1">
            <a:off x="1751621" y="60956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6338234" y="31912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6341775" y="4927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51418" y="2437683"/>
            <a:ext cx="5179531" cy="1267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5" name="TextBox 154"/>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155" name="TextBox 154"/>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2999646" y="-4221"/>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156" name="TextBox 155"/>
              <p:cNvSpPr txBox="1">
                <a:spLocks noRot="1" noChangeAspect="1" noMove="1" noResize="1" noEditPoints="1" noAdjustHandles="1" noChangeArrowheads="1" noChangeShapeType="1" noTextEdit="1"/>
              </p:cNvSpPr>
              <p:nvPr/>
            </p:nvSpPr>
            <p:spPr>
              <a:xfrm>
                <a:off x="2999646" y="-4221"/>
                <a:ext cx="813749" cy="307777"/>
              </a:xfrm>
              <a:prstGeom prst="rect">
                <a:avLst/>
              </a:prstGeom>
              <a:blipFill rotWithShape="0">
                <a:blip r:embed="rId4"/>
                <a:stretch>
                  <a:fillRect l="-5224" r="-2239"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6236879" y="-411"/>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57" name="TextBox 156"/>
              <p:cNvSpPr txBox="1">
                <a:spLocks noRot="1" noChangeAspect="1" noMove="1" noResize="1" noEditPoints="1" noAdjustHandles="1" noChangeArrowheads="1" noChangeShapeType="1" noTextEdit="1"/>
              </p:cNvSpPr>
              <p:nvPr/>
            </p:nvSpPr>
            <p:spPr>
              <a:xfrm>
                <a:off x="6236879" y="-411"/>
                <a:ext cx="788100" cy="307777"/>
              </a:xfrm>
              <a:prstGeom prst="rect">
                <a:avLst/>
              </a:prstGeom>
              <a:blipFill rotWithShape="0">
                <a:blip r:embed="rId5"/>
                <a:stretch>
                  <a:fillRect l="-4651" t="-2000" r="-3876"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8641061" y="1180"/>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58" name="TextBox 157"/>
              <p:cNvSpPr txBox="1">
                <a:spLocks noRot="1" noChangeAspect="1" noMove="1" noResize="1" noEditPoints="1" noAdjustHandles="1" noChangeArrowheads="1" noChangeShapeType="1" noTextEdit="1"/>
              </p:cNvSpPr>
              <p:nvPr/>
            </p:nvSpPr>
            <p:spPr>
              <a:xfrm>
                <a:off x="8641061" y="1180"/>
                <a:ext cx="730393" cy="307777"/>
              </a:xfrm>
              <a:prstGeom prst="rect">
                <a:avLst/>
              </a:prstGeom>
              <a:blipFill rotWithShape="0">
                <a:blip r:embed="rId6"/>
                <a:stretch>
                  <a:fillRect l="-5000" t="-23529" r="-5833" b="-15686"/>
                </a:stretch>
              </a:blipFill>
            </p:spPr>
            <p:txBody>
              <a:bodyPr/>
              <a:lstStyle/>
              <a:p>
                <a:r>
                  <a:rPr lang="en-US">
                    <a:noFill/>
                  </a:rPr>
                  <a:t> </a:t>
                </a:r>
              </a:p>
            </p:txBody>
          </p:sp>
        </mc:Fallback>
      </mc:AlternateContent>
      <p:sp>
        <p:nvSpPr>
          <p:cNvPr id="159" name="TextBox 158"/>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21</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60269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144355" y="818704"/>
            <a:ext cx="2022880" cy="5537645"/>
            <a:chOff x="7262046" y="839967"/>
            <a:chExt cx="2022880" cy="5537645"/>
          </a:xfrm>
        </p:grpSpPr>
        <p:sp>
          <p:nvSpPr>
            <p:cNvPr id="142" name="Left Bracket 141"/>
            <p:cNvSpPr/>
            <p:nvPr/>
          </p:nvSpPr>
          <p:spPr>
            <a:xfrm>
              <a:off x="7300134" y="839967"/>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ight Bracket 142"/>
            <p:cNvSpPr/>
            <p:nvPr/>
          </p:nvSpPr>
          <p:spPr>
            <a:xfrm>
              <a:off x="7629739" y="839967"/>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7" name="Group 146"/>
            <p:cNvGrpSpPr/>
            <p:nvPr/>
          </p:nvGrpSpPr>
          <p:grpSpPr>
            <a:xfrm>
              <a:off x="7262046" y="5273740"/>
              <a:ext cx="602834" cy="1103872"/>
              <a:chOff x="4582634" y="5709685"/>
              <a:chExt cx="602834" cy="1103872"/>
            </a:xfrm>
          </p:grpSpPr>
          <p:sp>
            <p:nvSpPr>
              <p:cNvPr id="148" name="Freeform 147"/>
              <p:cNvSpPr/>
              <p:nvPr/>
            </p:nvSpPr>
            <p:spPr>
              <a:xfrm>
                <a:off x="4620722" y="5741583"/>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582634" y="5974961"/>
                <a:ext cx="234784" cy="83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79"/>
              <p:cNvSpPr/>
              <p:nvPr/>
            </p:nvSpPr>
            <p:spPr>
              <a:xfrm flipH="1">
                <a:off x="4908858" y="5709685"/>
                <a:ext cx="276610" cy="1103872"/>
              </a:xfrm>
              <a:custGeom>
                <a:avLst/>
                <a:gdLst>
                  <a:gd name="connsiteX0" fmla="*/ 0 w 276610"/>
                  <a:gd name="connsiteY0" fmla="*/ 0 h 1071974"/>
                  <a:gd name="connsiteX1" fmla="*/ 276610 w 276610"/>
                  <a:gd name="connsiteY1" fmla="*/ 0 h 1071974"/>
                  <a:gd name="connsiteX2" fmla="*/ 276610 w 276610"/>
                  <a:gd name="connsiteY2" fmla="*/ 1071974 h 1071974"/>
                  <a:gd name="connsiteX3" fmla="*/ 0 w 276610"/>
                  <a:gd name="connsiteY3" fmla="*/ 1071974 h 1071974"/>
                  <a:gd name="connsiteX4" fmla="*/ 0 w 276610"/>
                  <a:gd name="connsiteY4" fmla="*/ 0 h 1071974"/>
                  <a:gd name="connsiteX0" fmla="*/ 0 w 276610"/>
                  <a:gd name="connsiteY0" fmla="*/ 0 h 1071974"/>
                  <a:gd name="connsiteX1" fmla="*/ 170285 w 276610"/>
                  <a:gd name="connsiteY1" fmla="*/ 127591 h 1071974"/>
                  <a:gd name="connsiteX2" fmla="*/ 276610 w 276610"/>
                  <a:gd name="connsiteY2" fmla="*/ 1071974 h 1071974"/>
                  <a:gd name="connsiteX3" fmla="*/ 0 w 276610"/>
                  <a:gd name="connsiteY3" fmla="*/ 1071974 h 1071974"/>
                  <a:gd name="connsiteX4" fmla="*/ 0 w 276610"/>
                  <a:gd name="connsiteY4" fmla="*/ 0 h 1071974"/>
                  <a:gd name="connsiteX0" fmla="*/ 21265 w 276610"/>
                  <a:gd name="connsiteY0" fmla="*/ 0 h 1103872"/>
                  <a:gd name="connsiteX1" fmla="*/ 170285 w 276610"/>
                  <a:gd name="connsiteY1" fmla="*/ 159489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191550 w 276610"/>
                  <a:gd name="connsiteY1" fmla="*/ 191386 h 1103872"/>
                  <a:gd name="connsiteX2" fmla="*/ 276610 w 276610"/>
                  <a:gd name="connsiteY2" fmla="*/ 1103872 h 1103872"/>
                  <a:gd name="connsiteX3" fmla="*/ 0 w 276610"/>
                  <a:gd name="connsiteY3" fmla="*/ 1103872 h 1103872"/>
                  <a:gd name="connsiteX4" fmla="*/ 21265 w 276610"/>
                  <a:gd name="connsiteY4" fmla="*/ 0 h 1103872"/>
                  <a:gd name="connsiteX0" fmla="*/ 21265 w 276610"/>
                  <a:gd name="connsiteY0" fmla="*/ 0 h 1103872"/>
                  <a:gd name="connsiteX1" fmla="*/ 223448 w 276610"/>
                  <a:gd name="connsiteY1" fmla="*/ 265814 h 1103872"/>
                  <a:gd name="connsiteX2" fmla="*/ 276610 w 276610"/>
                  <a:gd name="connsiteY2" fmla="*/ 1103872 h 1103872"/>
                  <a:gd name="connsiteX3" fmla="*/ 0 w 276610"/>
                  <a:gd name="connsiteY3" fmla="*/ 1103872 h 1103872"/>
                  <a:gd name="connsiteX4" fmla="*/ 21265 w 276610"/>
                  <a:gd name="connsiteY4" fmla="*/ 0 h 110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10" h="1103872">
                    <a:moveTo>
                      <a:pt x="21265" y="0"/>
                    </a:moveTo>
                    <a:lnTo>
                      <a:pt x="223448" y="265814"/>
                    </a:lnTo>
                    <a:lnTo>
                      <a:pt x="276610" y="1103872"/>
                    </a:lnTo>
                    <a:lnTo>
                      <a:pt x="0" y="1103872"/>
                    </a:lnTo>
                    <a:lnTo>
                      <a:pt x="21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150"/>
            <p:cNvSpPr/>
            <p:nvPr/>
          </p:nvSpPr>
          <p:spPr>
            <a:xfrm>
              <a:off x="7438358" y="3694814"/>
              <a:ext cx="212651" cy="212651"/>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435137" y="332267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nvSpPr>
          <p:spPr>
            <a:xfrm>
              <a:off x="7438357" y="40669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7435137" y="184137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435137" y="221351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435137" y="2585659"/>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435137" y="477065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7435137" y="514279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435137" y="5514930"/>
              <a:ext cx="212651" cy="2126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Brace 231"/>
            <p:cNvSpPr/>
            <p:nvPr/>
          </p:nvSpPr>
          <p:spPr>
            <a:xfrm>
              <a:off x="7927457" y="2851469"/>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Right Brace 232"/>
            <p:cNvSpPr/>
            <p:nvPr/>
          </p:nvSpPr>
          <p:spPr>
            <a:xfrm>
              <a:off x="7920364" y="956927"/>
              <a:ext cx="251971" cy="78902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Right Brace 233"/>
            <p:cNvSpPr/>
            <p:nvPr/>
          </p:nvSpPr>
          <p:spPr>
            <a:xfrm>
              <a:off x="7927457" y="427960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TextBox 234"/>
            <p:cNvSpPr txBox="1"/>
            <p:nvPr/>
          </p:nvSpPr>
          <p:spPr>
            <a:xfrm>
              <a:off x="8331501" y="28917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6" name="TextBox 235"/>
            <p:cNvSpPr txBox="1"/>
            <p:nvPr/>
          </p:nvSpPr>
          <p:spPr>
            <a:xfrm>
              <a:off x="8331501" y="428241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237" name="TextBox 236"/>
            <p:cNvSpPr txBox="1"/>
            <p:nvPr/>
          </p:nvSpPr>
          <p:spPr>
            <a:xfrm>
              <a:off x="8324407" y="1157244"/>
              <a:ext cx="960519"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 zeros</a:t>
              </a:r>
              <a:endParaRPr lang="en-US" dirty="0">
                <a:latin typeface="Times New Roman" charset="0"/>
                <a:ea typeface="Times New Roman" charset="0"/>
                <a:cs typeface="Times New Roman" charset="0"/>
              </a:endParaRPr>
            </a:p>
          </p:txBody>
        </p:sp>
        <p:sp>
          <p:nvSpPr>
            <p:cNvPr id="238" name="Oval 237"/>
            <p:cNvSpPr>
              <a:spLocks noChangeAspect="1"/>
            </p:cNvSpPr>
            <p:nvPr/>
          </p:nvSpPr>
          <p:spPr>
            <a:xfrm>
              <a:off x="7496830" y="121094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7500371" y="138461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7500372" y="156536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7496830" y="293828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7496831" y="311904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7500372" y="438786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7500373" y="45686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7500371" y="102309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Left Bracket 144"/>
          <p:cNvSpPr/>
          <p:nvPr/>
        </p:nvSpPr>
        <p:spPr>
          <a:xfrm>
            <a:off x="6101299" y="319122"/>
            <a:ext cx="151875" cy="598406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ight Bracket 145"/>
          <p:cNvSpPr/>
          <p:nvPr/>
        </p:nvSpPr>
        <p:spPr>
          <a:xfrm>
            <a:off x="6483727" y="319122"/>
            <a:ext cx="119113" cy="598406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a:spLocks noChangeAspect="1"/>
          </p:cNvSpPr>
          <p:nvPr/>
        </p:nvSpPr>
        <p:spPr>
          <a:xfrm>
            <a:off x="6334692" y="66645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6338233" y="8082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338234" y="98898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6338236"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341777"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6341778"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6341776" y="25129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6341777" y="269374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6345318" y="410079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6345319" y="428154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241989" y="3279521"/>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184" name="Oval 183"/>
          <p:cNvSpPr>
            <a:spLocks noChangeAspect="1"/>
          </p:cNvSpPr>
          <p:nvPr/>
        </p:nvSpPr>
        <p:spPr>
          <a:xfrm>
            <a:off x="6338235" y="131859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341776" y="215148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6341777" y="233223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345319" y="286741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6345320" y="304816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6341775" y="50010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345316" y="51746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6345317" y="535543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6341779" y="44693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6345320" y="464304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6345321" y="482380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6348860" y="374282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6345320" y="393065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 Bracket 198"/>
          <p:cNvSpPr/>
          <p:nvPr/>
        </p:nvSpPr>
        <p:spPr>
          <a:xfrm>
            <a:off x="394802" y="319122"/>
            <a:ext cx="156616" cy="5986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Right Bracket 199"/>
          <p:cNvSpPr/>
          <p:nvPr/>
        </p:nvSpPr>
        <p:spPr>
          <a:xfrm>
            <a:off x="5636232" y="319122"/>
            <a:ext cx="154718" cy="5986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a:spLocks noChangeAspect="1"/>
          </p:cNvSpPr>
          <p:nvPr/>
        </p:nvSpPr>
        <p:spPr>
          <a:xfrm flipH="1" flipV="1">
            <a:off x="3207127" y="3386465"/>
            <a:ext cx="109735" cy="10973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flipH="1" flipV="1">
            <a:off x="3203906" y="3216346"/>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flipH="1" flipV="1">
            <a:off x="3207126" y="355658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flipH="1" flipV="1">
            <a:off x="3203906" y="245807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flipH="1" flipV="1">
            <a:off x="3203906" y="262819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flipH="1" flipV="1">
            <a:off x="3203906" y="27983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flipH="1" flipV="1">
            <a:off x="3203906" y="3983832"/>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flipH="1" flipV="1">
            <a:off x="3203906" y="4122055"/>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flipH="1" flipV="1">
            <a:off x="3203906" y="4270911"/>
            <a:ext cx="109735" cy="10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flipH="1" flipV="1">
            <a:off x="3233000" y="2118878"/>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flipH="1" flipV="1">
            <a:off x="3236542" y="2228747"/>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flipH="1" flipV="1">
            <a:off x="3236543" y="232444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flipH="1" flipV="1">
            <a:off x="3236545" y="442969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flipH="1" flipV="1">
            <a:off x="3240086" y="452892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flipH="1" flipV="1">
            <a:off x="3240087" y="4624622"/>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flipH="1" flipV="1">
            <a:off x="3240085" y="2987206"/>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flipH="1" flipV="1">
            <a:off x="3240086" y="3093533"/>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flipH="1" flipV="1">
            <a:off x="3243627" y="3745658"/>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flipH="1" flipV="1">
            <a:off x="3243628" y="3873251"/>
            <a:ext cx="47186" cy="47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93501" y="497326"/>
            <a:ext cx="1867626" cy="5859023"/>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03490" y="602659"/>
            <a:ext cx="910935"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 Bracket 85"/>
          <p:cNvSpPr/>
          <p:nvPr/>
        </p:nvSpPr>
        <p:spPr>
          <a:xfrm>
            <a:off x="10228538" y="818705"/>
            <a:ext cx="138224" cy="54844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ight Bracket 86"/>
          <p:cNvSpPr/>
          <p:nvPr/>
        </p:nvSpPr>
        <p:spPr>
          <a:xfrm>
            <a:off x="10558143" y="818705"/>
            <a:ext cx="170121" cy="54844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10366762" y="3322674"/>
            <a:ext cx="212651" cy="21265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363541" y="295053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0366761" y="3694810"/>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0363541" y="154366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363541" y="191580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363541" y="228794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363541" y="438787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0363541" y="476001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363541" y="5132154"/>
            <a:ext cx="212651" cy="2126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Brace 103"/>
          <p:cNvSpPr/>
          <p:nvPr/>
        </p:nvSpPr>
        <p:spPr>
          <a:xfrm>
            <a:off x="10855861" y="2500595"/>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Right Brace 104"/>
          <p:cNvSpPr/>
          <p:nvPr/>
        </p:nvSpPr>
        <p:spPr>
          <a:xfrm>
            <a:off x="10855861" y="5426147"/>
            <a:ext cx="276447" cy="63795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Right Brace 105"/>
          <p:cNvSpPr/>
          <p:nvPr/>
        </p:nvSpPr>
        <p:spPr>
          <a:xfrm>
            <a:off x="10855861" y="3907461"/>
            <a:ext cx="276447" cy="44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11153575" y="2540896"/>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8" name="TextBox 107"/>
          <p:cNvSpPr txBox="1"/>
          <p:nvPr/>
        </p:nvSpPr>
        <p:spPr>
          <a:xfrm>
            <a:off x="11153575" y="3910270"/>
            <a:ext cx="84510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6 zeros</a:t>
            </a:r>
            <a:endParaRPr lang="en-US" dirty="0">
              <a:latin typeface="Times New Roman" charset="0"/>
              <a:ea typeface="Times New Roman" charset="0"/>
              <a:cs typeface="Times New Roman" charset="0"/>
            </a:endParaRPr>
          </a:p>
        </p:txBody>
      </p:sp>
      <p:sp>
        <p:nvSpPr>
          <p:cNvPr id="109" name="TextBox 108"/>
          <p:cNvSpPr txBox="1"/>
          <p:nvPr/>
        </p:nvSpPr>
        <p:spPr>
          <a:xfrm>
            <a:off x="11153574" y="5560458"/>
            <a:ext cx="961353" cy="369332"/>
          </a:xfrm>
          <a:prstGeom prst="rect">
            <a:avLst/>
          </a:prstGeom>
          <a:noFill/>
        </p:spPr>
        <p:txBody>
          <a:bodyPr wrap="none" rtlCol="0">
            <a:spAutoFit/>
          </a:bodyPr>
          <a:lstStyle/>
          <a:p>
            <a:r>
              <a:rPr lang="en-US" smtClean="0">
                <a:latin typeface="Times New Roman" charset="0"/>
                <a:ea typeface="Times New Roman" charset="0"/>
                <a:cs typeface="Times New Roman" charset="0"/>
              </a:rPr>
              <a:t>30 zeros</a:t>
            </a:r>
            <a:endParaRPr lang="en-US">
              <a:latin typeface="Times New Roman" charset="0"/>
              <a:ea typeface="Times New Roman" charset="0"/>
              <a:cs typeface="Times New Roman" charset="0"/>
            </a:endParaRPr>
          </a:p>
        </p:txBody>
      </p:sp>
      <p:sp>
        <p:nvSpPr>
          <p:cNvPr id="110" name="Oval 109"/>
          <p:cNvSpPr>
            <a:spLocks noChangeAspect="1"/>
          </p:cNvSpPr>
          <p:nvPr/>
        </p:nvSpPr>
        <p:spPr>
          <a:xfrm>
            <a:off x="10432327" y="5529097"/>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0435868" y="570276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435869" y="588352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10435867" y="258741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10435868" y="276817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10439409" y="401572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10439410" y="4196484"/>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0800000">
            <a:off x="10139027" y="780038"/>
            <a:ext cx="601623" cy="614768"/>
            <a:chOff x="4582635" y="5741583"/>
            <a:chExt cx="601623" cy="614768"/>
          </a:xfrm>
        </p:grpSpPr>
        <p:sp>
          <p:nvSpPr>
            <p:cNvPr id="170" name="Freeform 169"/>
            <p:cNvSpPr/>
            <p:nvPr/>
          </p:nvSpPr>
          <p:spPr>
            <a:xfrm>
              <a:off x="4620722" y="5741584"/>
              <a:ext cx="499726" cy="614767"/>
            </a:xfrm>
            <a:custGeom>
              <a:avLst/>
              <a:gdLst>
                <a:gd name="connsiteX0" fmla="*/ 0 w 808074"/>
                <a:gd name="connsiteY0" fmla="*/ 53163 h 287079"/>
                <a:gd name="connsiteX1" fmla="*/ 127590 w 808074"/>
                <a:gd name="connsiteY1" fmla="*/ 255182 h 287079"/>
                <a:gd name="connsiteX2" fmla="*/ 287079 w 808074"/>
                <a:gd name="connsiteY2" fmla="*/ 191386 h 287079"/>
                <a:gd name="connsiteX3" fmla="*/ 531628 w 808074"/>
                <a:gd name="connsiteY3" fmla="*/ 287079 h 287079"/>
                <a:gd name="connsiteX4" fmla="*/ 808074 w 808074"/>
                <a:gd name="connsiteY4" fmla="*/ 53163 h 287079"/>
                <a:gd name="connsiteX5" fmla="*/ 606056 w 808074"/>
                <a:gd name="connsiteY5" fmla="*/ 0 h 287079"/>
                <a:gd name="connsiteX0" fmla="*/ 0 w 754911"/>
                <a:gd name="connsiteY0" fmla="*/ 691117 h 691117"/>
                <a:gd name="connsiteX1" fmla="*/ 74427 w 754911"/>
                <a:gd name="connsiteY1" fmla="*/ 255182 h 691117"/>
                <a:gd name="connsiteX2" fmla="*/ 233916 w 754911"/>
                <a:gd name="connsiteY2" fmla="*/ 191386 h 691117"/>
                <a:gd name="connsiteX3" fmla="*/ 478465 w 754911"/>
                <a:gd name="connsiteY3" fmla="*/ 287079 h 691117"/>
                <a:gd name="connsiteX4" fmla="*/ 754911 w 754911"/>
                <a:gd name="connsiteY4" fmla="*/ 53163 h 691117"/>
                <a:gd name="connsiteX5" fmla="*/ 552893 w 754911"/>
                <a:gd name="connsiteY5" fmla="*/ 0 h 691117"/>
                <a:gd name="connsiteX0" fmla="*/ 1 w 754912"/>
                <a:gd name="connsiteY0" fmla="*/ 691117 h 691117"/>
                <a:gd name="connsiteX1" fmla="*/ 0 w 754912"/>
                <a:gd name="connsiteY1" fmla="*/ 244549 h 691117"/>
                <a:gd name="connsiteX2" fmla="*/ 233917 w 754912"/>
                <a:gd name="connsiteY2" fmla="*/ 191386 h 691117"/>
                <a:gd name="connsiteX3" fmla="*/ 478466 w 754912"/>
                <a:gd name="connsiteY3" fmla="*/ 287079 h 691117"/>
                <a:gd name="connsiteX4" fmla="*/ 754912 w 754912"/>
                <a:gd name="connsiteY4" fmla="*/ 53163 h 691117"/>
                <a:gd name="connsiteX5" fmla="*/ 552894 w 754912"/>
                <a:gd name="connsiteY5" fmla="*/ 0 h 691117"/>
                <a:gd name="connsiteX0" fmla="*/ 1 w 754912"/>
                <a:gd name="connsiteY0" fmla="*/ 637954 h 723014"/>
                <a:gd name="connsiteX1" fmla="*/ 0 w 754912"/>
                <a:gd name="connsiteY1" fmla="*/ 191386 h 723014"/>
                <a:gd name="connsiteX2" fmla="*/ 233917 w 754912"/>
                <a:gd name="connsiteY2" fmla="*/ 138223 h 723014"/>
                <a:gd name="connsiteX3" fmla="*/ 478466 w 754912"/>
                <a:gd name="connsiteY3" fmla="*/ 233916 h 723014"/>
                <a:gd name="connsiteX4" fmla="*/ 754912 w 754912"/>
                <a:gd name="connsiteY4" fmla="*/ 0 h 723014"/>
                <a:gd name="connsiteX5" fmla="*/ 712382 w 754912"/>
                <a:gd name="connsiteY5" fmla="*/ 723014 h 723014"/>
                <a:gd name="connsiteX0" fmla="*/ 1 w 712382"/>
                <a:gd name="connsiteY0" fmla="*/ 574158 h 659218"/>
                <a:gd name="connsiteX1" fmla="*/ 0 w 712382"/>
                <a:gd name="connsiteY1" fmla="*/ 127590 h 659218"/>
                <a:gd name="connsiteX2" fmla="*/ 233917 w 712382"/>
                <a:gd name="connsiteY2" fmla="*/ 74427 h 659218"/>
                <a:gd name="connsiteX3" fmla="*/ 478466 w 712382"/>
                <a:gd name="connsiteY3" fmla="*/ 170120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33917 w 712382"/>
                <a:gd name="connsiteY2" fmla="*/ 74427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712382 w 712382"/>
                <a:gd name="connsiteY4" fmla="*/ 0 h 659218"/>
                <a:gd name="connsiteX5" fmla="*/ 712382 w 712382"/>
                <a:gd name="connsiteY5" fmla="*/ 659218 h 659218"/>
                <a:gd name="connsiteX0" fmla="*/ 1 w 712382"/>
                <a:gd name="connsiteY0" fmla="*/ 574158 h 659218"/>
                <a:gd name="connsiteX1" fmla="*/ 0 w 712382"/>
                <a:gd name="connsiteY1" fmla="*/ 127590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712382"/>
                <a:gd name="connsiteY0" fmla="*/ 574158 h 659218"/>
                <a:gd name="connsiteX1" fmla="*/ 0 w 712382"/>
                <a:gd name="connsiteY1" fmla="*/ 223283 h 659218"/>
                <a:gd name="connsiteX2" fmla="*/ 212652 w 712382"/>
                <a:gd name="connsiteY2" fmla="*/ 63795 h 659218"/>
                <a:gd name="connsiteX3" fmla="*/ 382773 w 712382"/>
                <a:gd name="connsiteY3" fmla="*/ 180753 h 659218"/>
                <a:gd name="connsiteX4" fmla="*/ 606056 w 712382"/>
                <a:gd name="connsiteY4" fmla="*/ 0 h 659218"/>
                <a:gd name="connsiteX5" fmla="*/ 712382 w 712382"/>
                <a:gd name="connsiteY5" fmla="*/ 659218 h 659218"/>
                <a:gd name="connsiteX0" fmla="*/ 1 w 606056"/>
                <a:gd name="connsiteY0" fmla="*/ 574158 h 616688"/>
                <a:gd name="connsiteX1" fmla="*/ 0 w 606056"/>
                <a:gd name="connsiteY1" fmla="*/ 223283 h 616688"/>
                <a:gd name="connsiteX2" fmla="*/ 212652 w 606056"/>
                <a:gd name="connsiteY2" fmla="*/ 63795 h 616688"/>
                <a:gd name="connsiteX3" fmla="*/ 382773 w 606056"/>
                <a:gd name="connsiteY3" fmla="*/ 180753 h 616688"/>
                <a:gd name="connsiteX4" fmla="*/ 606056 w 606056"/>
                <a:gd name="connsiteY4" fmla="*/ 0 h 616688"/>
                <a:gd name="connsiteX5" fmla="*/ 595424 w 606056"/>
                <a:gd name="connsiteY5" fmla="*/ 616688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56" h="616688">
                  <a:moveTo>
                    <a:pt x="1" y="574158"/>
                  </a:moveTo>
                  <a:cubicBezTo>
                    <a:pt x="1" y="425302"/>
                    <a:pt x="0" y="372139"/>
                    <a:pt x="0" y="223283"/>
                  </a:cubicBezTo>
                  <a:lnTo>
                    <a:pt x="212652" y="63795"/>
                  </a:lnTo>
                  <a:lnTo>
                    <a:pt x="382773" y="180753"/>
                  </a:lnTo>
                  <a:lnTo>
                    <a:pt x="606056" y="0"/>
                  </a:lnTo>
                  <a:lnTo>
                    <a:pt x="595424" y="616688"/>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82635" y="5974961"/>
              <a:ext cx="91252" cy="38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99182" y="5741583"/>
              <a:ext cx="85076" cy="61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Rectangle 200"/>
          <p:cNvSpPr>
            <a:spLocks noChangeAspect="1"/>
          </p:cNvSpPr>
          <p:nvPr/>
        </p:nvSpPr>
        <p:spPr>
          <a:xfrm>
            <a:off x="6234899" y="1507418"/>
            <a:ext cx="320040" cy="32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charset="0"/>
                <a:ea typeface="Times New Roman" charset="0"/>
                <a:cs typeface="Times New Roman" charset="0"/>
              </a:rPr>
              <a:t>1</a:t>
            </a:r>
            <a:endParaRPr lang="en-US" b="1" dirty="0">
              <a:solidFill>
                <a:schemeClr val="tx1"/>
              </a:solidFill>
              <a:latin typeface="Times New Roman" charset="0"/>
              <a:ea typeface="Times New Roman" charset="0"/>
              <a:cs typeface="Times New Roman" charset="0"/>
            </a:endParaRPr>
          </a:p>
        </p:txBody>
      </p:sp>
      <p:sp>
        <p:nvSpPr>
          <p:cNvPr id="202" name="Right Brace 201"/>
          <p:cNvSpPr/>
          <p:nvPr/>
        </p:nvSpPr>
        <p:spPr>
          <a:xfrm>
            <a:off x="6679081" y="319122"/>
            <a:ext cx="301153" cy="11882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TextBox 202"/>
          <p:cNvSpPr txBox="1"/>
          <p:nvPr/>
        </p:nvSpPr>
        <p:spPr>
          <a:xfrm>
            <a:off x="6923630" y="737963"/>
            <a:ext cx="961353"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zeros</a:t>
            </a:r>
            <a:endParaRPr lang="en-US" dirty="0">
              <a:latin typeface="Times New Roman" charset="0"/>
              <a:ea typeface="Times New Roman" charset="0"/>
              <a:cs typeface="Times New Roman" charset="0"/>
            </a:endParaRPr>
          </a:p>
        </p:txBody>
      </p:sp>
      <p:sp>
        <p:nvSpPr>
          <p:cNvPr id="204" name="Oval 203"/>
          <p:cNvSpPr>
            <a:spLocks noChangeAspect="1"/>
          </p:cNvSpPr>
          <p:nvPr/>
        </p:nvSpPr>
        <p:spPr>
          <a:xfrm flipV="1">
            <a:off x="1721505" y="1563867"/>
            <a:ext cx="113130" cy="113130"/>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flipV="1">
            <a:off x="1718284" y="1404378"/>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a:spLocks noChangeAspect="1"/>
          </p:cNvSpPr>
          <p:nvPr/>
        </p:nvSpPr>
        <p:spPr>
          <a:xfrm flipV="1">
            <a:off x="1721504" y="1733982"/>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a:spLocks noChangeAspect="1"/>
          </p:cNvSpPr>
          <p:nvPr/>
        </p:nvSpPr>
        <p:spPr>
          <a:xfrm flipV="1">
            <a:off x="1718284" y="70990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flipV="1">
            <a:off x="1718284" y="86938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flipV="1">
            <a:off x="1718284" y="1028875"/>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flipV="1">
            <a:off x="1718284" y="2129344"/>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flipV="1">
            <a:off x="1718284" y="2278197"/>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flipV="1">
            <a:off x="1718284" y="2437683"/>
            <a:ext cx="113130" cy="1131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flipV="1">
            <a:off x="1755170" y="262266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flipV="1">
            <a:off x="1758711" y="2732532"/>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flipV="1">
            <a:off x="1758712" y="2860125"/>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flipV="1">
            <a:off x="1758710" y="1190813"/>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flipV="1">
            <a:off x="1758711" y="12865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flipV="1">
            <a:off x="1751619" y="1906734"/>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flipV="1">
            <a:off x="1751620" y="2002428"/>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Brace 219"/>
          <p:cNvSpPr/>
          <p:nvPr/>
        </p:nvSpPr>
        <p:spPr>
          <a:xfrm>
            <a:off x="6675642" y="1977365"/>
            <a:ext cx="290454" cy="1185816"/>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TextBox 220"/>
          <p:cNvSpPr txBox="1"/>
          <p:nvPr/>
        </p:nvSpPr>
        <p:spPr>
          <a:xfrm>
            <a:off x="6927217" y="2387962"/>
            <a:ext cx="960519" cy="369332"/>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zeros</a:t>
            </a:r>
            <a:endParaRPr lang="en-US" dirty="0">
              <a:latin typeface="Times New Roman" charset="0"/>
              <a:ea typeface="Times New Roman" charset="0"/>
              <a:cs typeface="Times New Roman" charset="0"/>
            </a:endParaRPr>
          </a:p>
        </p:txBody>
      </p:sp>
      <p:sp>
        <p:nvSpPr>
          <p:cNvPr id="222" name="Oval 221"/>
          <p:cNvSpPr>
            <a:spLocks noChangeAspect="1"/>
          </p:cNvSpPr>
          <p:nvPr/>
        </p:nvSpPr>
        <p:spPr>
          <a:xfrm>
            <a:off x="6331144" y="1960091"/>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334685" y="1155560"/>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1933271" y="602659"/>
            <a:ext cx="967626" cy="5700526"/>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739550" y="2798311"/>
            <a:ext cx="40426" cy="35048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255859" y="546573"/>
            <a:ext cx="22224" cy="15085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234594" y="4760014"/>
            <a:ext cx="29084" cy="1480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937746" y="23322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1930655" y="2484639"/>
            <a:ext cx="11887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Right Brace 245"/>
          <p:cNvSpPr/>
          <p:nvPr/>
        </p:nvSpPr>
        <p:spPr>
          <a:xfrm rot="5400000">
            <a:off x="1033873" y="5163285"/>
            <a:ext cx="229823" cy="8905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a:off x="749764" y="5794203"/>
            <a:ext cx="813043" cy="646331"/>
          </a:xfrm>
          <a:prstGeom prst="rect">
            <a:avLst/>
          </a:prstGeom>
          <a:noFill/>
        </p:spPr>
        <p:txBody>
          <a:bodyPr wrap="none" rtlCol="0">
            <a:spAutoFit/>
          </a:bodyPr>
          <a:lstStyle/>
          <a:p>
            <a:r>
              <a:rPr lang="en-US" dirty="0" smtClean="0">
                <a:latin typeface="Times New Roman" charset="0"/>
                <a:ea typeface="Times New Roman" charset="0"/>
                <a:cs typeface="Times New Roman" charset="0"/>
              </a:rPr>
              <a:t>20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sp>
        <p:nvSpPr>
          <p:cNvPr id="248" name="Right Brace 247"/>
          <p:cNvSpPr/>
          <p:nvPr/>
        </p:nvSpPr>
        <p:spPr>
          <a:xfrm rot="5400000">
            <a:off x="2310808" y="5116130"/>
            <a:ext cx="229824" cy="984898"/>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TextBox 248"/>
          <p:cNvSpPr txBox="1"/>
          <p:nvPr/>
        </p:nvSpPr>
        <p:spPr>
          <a:xfrm>
            <a:off x="2073058" y="5794203"/>
            <a:ext cx="813043" cy="646331"/>
          </a:xfrm>
          <a:prstGeom prst="rect">
            <a:avLst/>
          </a:prstGeom>
          <a:noFill/>
        </p:spPr>
        <p:txBody>
          <a:bodyPr wrap="none" rtlCol="0">
            <a:spAutoFit/>
          </a:bodyPr>
          <a:lstStyle/>
          <a:p>
            <a:r>
              <a:rPr lang="en-US" dirty="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9 col.</a:t>
            </a:r>
          </a:p>
          <a:p>
            <a:r>
              <a:rPr lang="en-US" dirty="0" smtClean="0">
                <a:latin typeface="Times New Roman" charset="0"/>
                <a:ea typeface="Times New Roman" charset="0"/>
                <a:cs typeface="Times New Roman" charset="0"/>
              </a:rPr>
              <a:t>zeros</a:t>
            </a:r>
            <a:endParaRPr lang="en-US" dirty="0">
              <a:latin typeface="Times New Roman" charset="0"/>
              <a:ea typeface="Times New Roman" charset="0"/>
              <a:cs typeface="Times New Roman" charset="0"/>
            </a:endParaRPr>
          </a:p>
        </p:txBody>
      </p:sp>
      <p:cxnSp>
        <p:nvCxnSpPr>
          <p:cNvPr id="250" name="Straight Arrow Connector 249"/>
          <p:cNvCxnSpPr/>
          <p:nvPr/>
        </p:nvCxnSpPr>
        <p:spPr>
          <a:xfrm>
            <a:off x="1913868" y="1637415"/>
            <a:ext cx="411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3395330" y="3429000"/>
            <a:ext cx="26226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Oval 251"/>
          <p:cNvSpPr>
            <a:spLocks noChangeAspect="1"/>
          </p:cNvSpPr>
          <p:nvPr/>
        </p:nvSpPr>
        <p:spPr>
          <a:xfrm flipV="1">
            <a:off x="1748079" y="372106"/>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flipV="1">
            <a:off x="1751620" y="49260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flipV="1">
            <a:off x="1751621" y="609567"/>
            <a:ext cx="48646" cy="486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6338234" y="31912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6341775" y="4927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51418" y="2437683"/>
            <a:ext cx="5179531" cy="1267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248674" y="5447413"/>
            <a:ext cx="352371" cy="30070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0293680" y="1481626"/>
            <a:ext cx="352371" cy="30070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7347428" y="3105215"/>
                <a:ext cx="49853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charset="0"/>
                        </a:rPr>
                        <m:t>=</m:t>
                      </m:r>
                    </m:oMath>
                  </m:oMathPara>
                </a14:m>
                <a:endParaRPr lang="en-US" sz="4000" b="1" dirty="0"/>
              </a:p>
            </p:txBody>
          </p:sp>
        </mc:Choice>
        <mc:Fallback xmlns="">
          <p:sp>
            <p:nvSpPr>
              <p:cNvPr id="157" name="TextBox 156"/>
              <p:cNvSpPr txBox="1">
                <a:spLocks noRot="1" noChangeAspect="1" noMove="1" noResize="1" noEditPoints="1" noAdjustHandles="1" noChangeArrowheads="1" noChangeShapeType="1" noTextEdit="1"/>
              </p:cNvSpPr>
              <p:nvPr/>
            </p:nvSpPr>
            <p:spPr>
              <a:xfrm>
                <a:off x="7347428" y="3105215"/>
                <a:ext cx="498533" cy="6155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2999646" y="-4221"/>
                <a:ext cx="8137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𝐇</m:t>
                          </m:r>
                        </m:e>
                        <m:sub>
                          <m:r>
                            <a:rPr lang="en-US" sz="2000" b="0" i="0" smtClean="0">
                              <a:latin typeface="Cambria Math" charset="0"/>
                            </a:rPr>
                            <m:t>81</m:t>
                          </m:r>
                          <m:r>
                            <m:rPr>
                              <m:sty m:val="p"/>
                            </m:rPr>
                            <a:rPr lang="en-US" sz="2000" b="0" i="0" smtClean="0">
                              <a:latin typeface="Cambria Math" charset="0"/>
                            </a:rPr>
                            <m:t>x</m:t>
                          </m:r>
                          <m:r>
                            <a:rPr lang="en-US" sz="2000" b="0" i="0" smtClean="0">
                              <a:latin typeface="Cambria Math" charset="0"/>
                            </a:rPr>
                            <m:t>81</m:t>
                          </m:r>
                        </m:sub>
                      </m:sSub>
                    </m:oMath>
                  </m:oMathPara>
                </a14:m>
                <a:endParaRPr lang="en-US" sz="2000" b="1" dirty="0"/>
              </a:p>
            </p:txBody>
          </p:sp>
        </mc:Choice>
        <mc:Fallback xmlns="">
          <p:sp>
            <p:nvSpPr>
              <p:cNvPr id="158" name="TextBox 157"/>
              <p:cNvSpPr txBox="1">
                <a:spLocks noRot="1" noChangeAspect="1" noMove="1" noResize="1" noEditPoints="1" noAdjustHandles="1" noChangeArrowheads="1" noChangeShapeType="1" noTextEdit="1"/>
              </p:cNvSpPr>
              <p:nvPr/>
            </p:nvSpPr>
            <p:spPr>
              <a:xfrm>
                <a:off x="2999646" y="-4221"/>
                <a:ext cx="813749" cy="307777"/>
              </a:xfrm>
              <a:prstGeom prst="rect">
                <a:avLst/>
              </a:prstGeom>
              <a:blipFill rotWithShape="0">
                <a:blip r:embed="rId4"/>
                <a:stretch>
                  <a:fillRect l="-5224" r="-2239"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6236879" y="-411"/>
                <a:ext cx="788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charset="0"/>
                            </a:rPr>
                          </m:ctrlPr>
                        </m:sSubPr>
                        <m:e>
                          <m:r>
                            <a:rPr lang="en-US" sz="2000" b="1">
                              <a:latin typeface="Cambria Math" charset="0"/>
                            </a:rPr>
                            <m:t>𝐦</m:t>
                          </m:r>
                          <m:r>
                            <m:rPr>
                              <m:nor/>
                            </m:rPr>
                            <a:rPr lang="en-US" sz="2000" b="1" dirty="0"/>
                            <m:t> </m:t>
                          </m:r>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59" name="TextBox 158"/>
              <p:cNvSpPr txBox="1">
                <a:spLocks noRot="1" noChangeAspect="1" noMove="1" noResize="1" noEditPoints="1" noAdjustHandles="1" noChangeArrowheads="1" noChangeShapeType="1" noTextEdit="1"/>
              </p:cNvSpPr>
              <p:nvPr/>
            </p:nvSpPr>
            <p:spPr>
              <a:xfrm>
                <a:off x="6236879" y="-411"/>
                <a:ext cx="788100" cy="307777"/>
              </a:xfrm>
              <a:prstGeom prst="rect">
                <a:avLst/>
              </a:prstGeom>
              <a:blipFill rotWithShape="0">
                <a:blip r:embed="rId5"/>
                <a:stretch>
                  <a:fillRect l="-4651" t="-2000" r="-3876"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8641061" y="1180"/>
                <a:ext cx="7303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acc>
                            <m:accPr>
                              <m:chr m:val="̂"/>
                              <m:ctrlPr>
                                <a:rPr lang="en-US" sz="2000" i="1">
                                  <a:latin typeface="Cambria Math" charset="0"/>
                                </a:rPr>
                              </m:ctrlPr>
                            </m:accPr>
                            <m:e>
                              <m:r>
                                <a:rPr lang="en-US" sz="2000" b="1">
                                  <a:latin typeface="Cambria Math" charset="0"/>
                                </a:rPr>
                                <m:t>𝐦</m:t>
                              </m:r>
                            </m:e>
                          </m:acc>
                        </m:e>
                        <m:sub>
                          <m:r>
                            <a:rPr lang="en-US" sz="2000">
                              <a:latin typeface="Cambria Math" charset="0"/>
                            </a:rPr>
                            <m:t>81</m:t>
                          </m:r>
                          <m:r>
                            <m:rPr>
                              <m:sty m:val="p"/>
                            </m:rPr>
                            <a:rPr lang="en-US" sz="2000">
                              <a:latin typeface="Cambria Math" charset="0"/>
                            </a:rPr>
                            <m:t>x</m:t>
                          </m:r>
                          <m:r>
                            <a:rPr lang="en-US" sz="2000">
                              <a:latin typeface="Cambria Math" charset="0"/>
                            </a:rPr>
                            <m:t>1</m:t>
                          </m:r>
                        </m:sub>
                      </m:sSub>
                    </m:oMath>
                  </m:oMathPara>
                </a14:m>
                <a:endParaRPr lang="en-US" sz="2000" b="1" dirty="0"/>
              </a:p>
            </p:txBody>
          </p:sp>
        </mc:Choice>
        <mc:Fallback xmlns="">
          <p:sp>
            <p:nvSpPr>
              <p:cNvPr id="160" name="TextBox 159"/>
              <p:cNvSpPr txBox="1">
                <a:spLocks noRot="1" noChangeAspect="1" noMove="1" noResize="1" noEditPoints="1" noAdjustHandles="1" noChangeArrowheads="1" noChangeShapeType="1" noTextEdit="1"/>
              </p:cNvSpPr>
              <p:nvPr/>
            </p:nvSpPr>
            <p:spPr>
              <a:xfrm>
                <a:off x="8641061" y="1180"/>
                <a:ext cx="730393" cy="307777"/>
              </a:xfrm>
              <a:prstGeom prst="rect">
                <a:avLst/>
              </a:prstGeom>
              <a:blipFill rotWithShape="0">
                <a:blip r:embed="rId6"/>
                <a:stretch>
                  <a:fillRect l="-5000" t="-23529" r="-5833" b="-15686"/>
                </a:stretch>
              </a:blipFill>
            </p:spPr>
            <p:txBody>
              <a:bodyPr/>
              <a:lstStyle/>
              <a:p>
                <a:r>
                  <a:rPr lang="en-US">
                    <a:noFill/>
                  </a:rPr>
                  <a:t> </a:t>
                </a:r>
              </a:p>
            </p:txBody>
          </p:sp>
        </mc:Fallback>
      </mc:AlternateContent>
      <p:sp>
        <p:nvSpPr>
          <p:cNvPr id="161" name="TextBox 160"/>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21</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96761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4150" y="1945749"/>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6798" y="22434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2602" y="223636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975" y="27680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5513" y="27609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0974" y="32996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25512" y="32925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4518" y="38029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29056"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864234" y="22469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78411" y="27715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878410" y="330317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81954"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7511" y="22505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81688" y="27750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81687" y="33067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85231" y="38099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92052" y="22540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06229" y="27786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06228" y="331025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909772" y="38135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02417" y="2254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16594" y="277862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16593" y="3310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0137" y="38135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18694" y="43593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343232"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96130"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399407" y="43664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923948" y="43699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34313" y="43699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56156" y="22470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01960" y="22399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70333" y="277154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94871" y="27644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70332" y="33031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594870" y="32960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73876" y="380645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98414"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33592" y="22505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147769" y="27750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147768" y="33067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151312"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636869" y="22540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51046" y="2778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51045" y="33102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54589" y="38135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61410" y="22576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75587" y="27821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75586" y="33137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79130" y="3817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71775" y="225762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85952" y="278216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685951" y="33137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89495" y="38170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88052" y="4362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12590"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165488"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68765" y="4369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93306" y="43735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703671" y="43735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90341" y="250218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36145" y="24950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04518" y="302673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29056" y="30196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04517" y="35583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29055" y="35512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08061" y="40616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332599"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867777" y="250572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881954" y="303027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881953" y="3561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885497"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371054" y="250926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385231" y="30338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385230" y="356544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388774" y="40687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95595" y="25128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09772" y="30373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09771" y="3568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913315" y="40722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05960" y="2512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420137" y="30373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420136" y="35689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423680" y="407226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22237" y="461809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346775"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899673"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402950" y="46251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27491" y="462870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437856" y="46287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059699" y="25057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605503" y="24986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73876" y="30302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598414" y="302318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73875" y="35619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598413" y="35548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77419" y="40651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601957"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137135" y="250927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151312" y="303381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151311" y="35654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154855"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640412" y="25128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654589" y="30373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54588" y="35689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658132" y="40722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164953" y="25163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179130" y="30408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79129" y="35725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82673" y="4075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675318" y="251635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689495" y="30408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689494" y="35725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693038" y="40758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091595" y="46216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16133"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169031"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672308" y="46287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196849" y="4632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707214" y="46322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4150" y="868701"/>
            <a:ext cx="3507692"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Spikes seeded </a:t>
            </a:r>
            <a:r>
              <a:rPr lang="en-US" sz="2400" smtClean="0">
                <a:latin typeface="Times New Roman" charset="0"/>
                <a:ea typeface="Times New Roman" charset="0"/>
                <a:cs typeface="Times New Roman" charset="0"/>
              </a:rPr>
              <a:t>too densely!</a:t>
            </a:r>
            <a:endParaRPr lang="en-US" sz="2400" dirty="0">
              <a:latin typeface="Times New Roman" charset="0"/>
              <a:ea typeface="Times New Roman" charset="0"/>
              <a:cs typeface="Times New Roman" charset="0"/>
            </a:endParaRPr>
          </a:p>
        </p:txBody>
      </p:sp>
      <p:sp>
        <p:nvSpPr>
          <p:cNvPr id="127" name="TextBox 126"/>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22</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248263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Right Arrow 123"/>
          <p:cNvSpPr/>
          <p:nvPr/>
        </p:nvSpPr>
        <p:spPr>
          <a:xfrm>
            <a:off x="4125427" y="3299634"/>
            <a:ext cx="384539" cy="2728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648182" y="1947511"/>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860830" y="22452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06634" y="22381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875007" y="27697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399545" y="276267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75006" y="33013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399544" y="32943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878550" y="38046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403088" y="38082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938266" y="22487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952443" y="27733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952442" y="330493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955986" y="38082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441543" y="225230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6455720" y="277684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455719" y="33084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459263" y="38117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966084" y="22558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6980261" y="27803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980260" y="33120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983804" y="38152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476449" y="22558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490626" y="27803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7490625" y="33120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494169" y="38152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892726" y="43611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417264" y="436466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970162" y="436466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473439" y="43682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997980" y="43717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508345" y="43717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4864373" y="25039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5410177" y="24968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4878550" y="30284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5403088" y="302140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878549" y="35601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403087" y="35530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4882093" y="40634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406631" y="40669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941809" y="250749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955986" y="303203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5955985" y="356366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5959529" y="40669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6445086" y="251103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6459263" y="30355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459262" y="35672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462806" y="40704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969627" y="25145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6983804" y="303911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983803" y="35707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987347" y="40740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479992" y="251456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494169" y="30391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7494168" y="357074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497712" y="40740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896269" y="46198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420807" y="462339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5973705" y="462339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476982" y="46269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7001523" y="463047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511888" y="46304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8575136" y="1940430"/>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9057142" y="224168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9602946" y="223458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9071319" y="276623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9595857" y="275913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9071318" y="329785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9595856" y="32907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9074862" y="380113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9599400" y="380467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0134578" y="224522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10148755" y="276976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10148754" y="330139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0152298" y="380467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10637855" y="224876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10652032" y="277331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0652031" y="330493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10655575" y="380821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11162396" y="225230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1176573" y="277684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11176572" y="330847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11180116" y="381175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1672761" y="2252301"/>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11686938" y="277684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11686937" y="330847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1690481" y="381175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9089038" y="435758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9613576" y="436112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0166474" y="436112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10669751" y="43646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11194292" y="436820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1704657" y="436820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9060685" y="250041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9606489" y="249331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9074862" y="302496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9599400" y="301786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9074861" y="355658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9599399" y="354949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9078405" y="405986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9602943" y="406340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10138121" y="250395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10152298" y="302849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10152297" y="356012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10155841" y="406340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10641398" y="250749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10655575" y="303204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10655574" y="356366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10659118" y="406694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11165939" y="251103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11180116" y="303557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11180115" y="356720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11183659" y="407048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11676304" y="2511031"/>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11690481" y="303557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11690480" y="356720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11694024" y="407048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9092581" y="461631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9617119" y="461985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10170017" y="461985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10673294" y="462339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11197835" y="462693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11708200" y="462693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p:cNvSpPr txBox="1"/>
          <p:nvPr/>
        </p:nvSpPr>
        <p:spPr>
          <a:xfrm>
            <a:off x="574150" y="868701"/>
            <a:ext cx="1986441" cy="461665"/>
          </a:xfrm>
          <a:prstGeom prst="rect">
            <a:avLst/>
          </a:prstGeom>
          <a:noFill/>
        </p:spPr>
        <p:txBody>
          <a:bodyPr wrap="none" rtlCol="0">
            <a:spAutoFit/>
          </a:bodyPr>
          <a:lstStyle/>
          <a:p>
            <a:r>
              <a:rPr lang="en-US" sz="2400" smtClean="0">
                <a:latin typeface="Times New Roman" charset="0"/>
                <a:ea typeface="Times New Roman" charset="0"/>
                <a:cs typeface="Times New Roman" charset="0"/>
              </a:rPr>
              <a:t>Divide panels!</a:t>
            </a:r>
            <a:endParaRPr lang="en-US" sz="2400" dirty="0">
              <a:latin typeface="Times New Roman" charset="0"/>
              <a:ea typeface="Times New Roman" charset="0"/>
              <a:cs typeface="Times New Roman" charset="0"/>
            </a:endParaRPr>
          </a:p>
        </p:txBody>
      </p:sp>
      <p:sp>
        <p:nvSpPr>
          <p:cNvPr id="278" name="TextBox 277"/>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22</a:t>
            </a:r>
            <a:endParaRPr lang="en-US" b="1" dirty="0">
              <a:latin typeface="Times New Roman" charset="0"/>
              <a:ea typeface="Times New Roman" charset="0"/>
              <a:cs typeface="Times New Roman" charset="0"/>
            </a:endParaRPr>
          </a:p>
        </p:txBody>
      </p:sp>
      <p:sp>
        <p:nvSpPr>
          <p:cNvPr id="279" name="Rectangle 278"/>
          <p:cNvSpPr/>
          <p:nvPr/>
        </p:nvSpPr>
        <p:spPr>
          <a:xfrm>
            <a:off x="574150" y="1945749"/>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786798" y="22434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332602" y="223636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00975" y="27680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1325513" y="27609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800974" y="32996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325512" y="32925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04518" y="38029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329056"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1864234" y="22469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1878411" y="27715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878410" y="330317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881954"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367511" y="22505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2381688" y="27750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381687" y="33067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2385231" y="38099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892052" y="22540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2906229" y="27786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906228" y="331025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909772" y="38135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3402417" y="2254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416594" y="277862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416593" y="3310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3420137" y="38135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818694" y="43593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343232"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896130"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2399407" y="43664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923948" y="43699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434313" y="43699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056156" y="22470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601960" y="22399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070333" y="277154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594871" y="27644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070332" y="33031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594870" y="32960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073876" y="380645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598414"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133592" y="22505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147769" y="27750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147768" y="33067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151312"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636869" y="22540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51046" y="2778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651045" y="33102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654589" y="38135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3161410" y="22576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3175587" y="27821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175586" y="33137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179130" y="3817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671775" y="225762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685952" y="278216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685951" y="33137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3689495" y="38170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088052" y="4362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612590"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165488"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668765" y="4369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3193306" y="43735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3703671" y="43735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790341" y="250218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336145" y="24950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804518" y="302673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329056" y="30196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04517" y="35583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329055" y="35512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808061" y="40616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332599"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1867777" y="250572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1881954" y="303027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881953" y="3561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85497"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2371054" y="250926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385231" y="30338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2385230" y="356544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388774" y="40687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2895595" y="25128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909772" y="30373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2909771" y="3568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913315" y="40722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3405960" y="2512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3420137" y="30373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3420136" y="35689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423680" y="407226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822237" y="461809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346775"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899673"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402950" y="46251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2927491" y="462870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3437856" y="46287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059699" y="25057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1605503" y="24986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1073876" y="30302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1598414" y="302318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073875" y="35619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1598413" y="35548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1077419" y="40651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1601957"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2137135" y="250927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2151312" y="303381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2151311" y="35654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2154855"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2640412" y="25128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654589" y="30373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2654588" y="35689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658132" y="40722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3164953" y="25163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179130" y="30408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3179129" y="35725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182673" y="4075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3675318" y="251635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3689495" y="30408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3689494" y="35725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3693038" y="40758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1091595" y="46216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1616133"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169031"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672308" y="46287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3196849" y="4632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3707214" y="46322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642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Right Arrow 123"/>
          <p:cNvSpPr/>
          <p:nvPr/>
        </p:nvSpPr>
        <p:spPr>
          <a:xfrm>
            <a:off x="4125427" y="3299634"/>
            <a:ext cx="384539" cy="2728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648182" y="1947511"/>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860830" y="22452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06634" y="22381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875007" y="27697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399545" y="276267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75006" y="33013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399544" y="32943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878550" y="38046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403088" y="38082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938266" y="22487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952443" y="27733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952442" y="330493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955986" y="38082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441543" y="225230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6455720" y="277684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455719" y="33084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459263" y="38117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966084" y="22558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6980261" y="27803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980260" y="33120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983804" y="38152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476449" y="22558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490626" y="27803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7490625" y="33120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494169" y="38152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892726" y="43611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417264" y="436466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970162" y="436466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473439" y="43682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997980" y="43717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508345" y="43717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4864373" y="250395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5410177" y="249685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4878550" y="3028498"/>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5403088" y="302140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878549" y="356012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403087" y="3553032"/>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4882093" y="406340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406631" y="406694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941809" y="250749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955986" y="303203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5955985" y="356366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5959529" y="406694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6445086" y="251103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6459263" y="3035578"/>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459262" y="356720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462806" y="407048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969627" y="251457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6983804" y="303911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983803" y="357074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987347" y="407402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479992" y="251456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494169" y="3039116"/>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7494168" y="357074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497712" y="407402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896269" y="4619852"/>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420807" y="462339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5973705" y="462339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476982" y="4626932"/>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7001523" y="463047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511888" y="463047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8575136" y="1940430"/>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9057142" y="224168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9602946" y="223458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9071319" y="276623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9595857" y="275913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9071318" y="329785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9595856" y="32907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9074862" y="380113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9599400" y="380467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0134578" y="224522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10148755" y="276976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10148754" y="330139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0152298" y="380467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10637855" y="224876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10652032" y="277331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0652031" y="330493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10655575" y="380821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11162396" y="225230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1176573" y="277684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11176572" y="330847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11180116" y="381175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1672761" y="2252301"/>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11686938" y="277684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11686937" y="330847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1690481" y="381175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9089038" y="435758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9613576" y="436112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0166474" y="436112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10669751" y="43646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11194292" y="436820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1704657" y="436820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9060685" y="250041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9606489" y="249331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9074862" y="3024960"/>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9599400" y="301786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9074861" y="355658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9599399" y="3549494"/>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9078405" y="405986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9602943" y="406340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10138121" y="250395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10152298" y="302849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10152297" y="356012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10155841" y="406340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10641398" y="250749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10655575" y="3032040"/>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10655574" y="356366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10659118" y="406694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11165939" y="251103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11180116" y="303557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11180115" y="356720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11183659" y="407048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11676304" y="251103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11690481" y="3035578"/>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11690480" y="356720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11694024" y="407048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9092581" y="4616314"/>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9617119" y="461985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10170017" y="461985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10673294" y="4623394"/>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11197835" y="462693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11708200" y="462693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p:cNvSpPr txBox="1"/>
          <p:nvPr/>
        </p:nvSpPr>
        <p:spPr>
          <a:xfrm>
            <a:off x="574150" y="868701"/>
            <a:ext cx="1986441" cy="461665"/>
          </a:xfrm>
          <a:prstGeom prst="rect">
            <a:avLst/>
          </a:prstGeom>
          <a:noFill/>
        </p:spPr>
        <p:txBody>
          <a:bodyPr wrap="none" rtlCol="0">
            <a:spAutoFit/>
          </a:bodyPr>
          <a:lstStyle/>
          <a:p>
            <a:r>
              <a:rPr lang="en-US" sz="2400" smtClean="0">
                <a:latin typeface="Times New Roman" charset="0"/>
                <a:ea typeface="Times New Roman" charset="0"/>
                <a:cs typeface="Times New Roman" charset="0"/>
              </a:rPr>
              <a:t>Divide panels!</a:t>
            </a:r>
            <a:endParaRPr lang="en-US" sz="2400" dirty="0">
              <a:latin typeface="Times New Roman" charset="0"/>
              <a:ea typeface="Times New Roman" charset="0"/>
              <a:cs typeface="Times New Roman" charset="0"/>
            </a:endParaRPr>
          </a:p>
        </p:txBody>
      </p:sp>
      <p:sp>
        <p:nvSpPr>
          <p:cNvPr id="277" name="TextBox 276"/>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22</a:t>
            </a:r>
            <a:endParaRPr lang="en-US" b="1" dirty="0">
              <a:latin typeface="Times New Roman" charset="0"/>
              <a:ea typeface="Times New Roman" charset="0"/>
              <a:cs typeface="Times New Roman" charset="0"/>
            </a:endParaRPr>
          </a:p>
        </p:txBody>
      </p:sp>
      <p:sp>
        <p:nvSpPr>
          <p:cNvPr id="279" name="Rectangle 278"/>
          <p:cNvSpPr/>
          <p:nvPr/>
        </p:nvSpPr>
        <p:spPr>
          <a:xfrm>
            <a:off x="574150" y="1945749"/>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786798" y="22434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332602" y="223636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00975" y="27680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1325513" y="27609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800974" y="32996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325512" y="32925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04518" y="38029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329056"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1864234" y="22469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1878411" y="27715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878410" y="330317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881954"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367511" y="22505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2381688" y="27750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381687" y="33067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2385231" y="38099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892052" y="22540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2906229" y="27786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906228" y="331025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909772" y="38135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3402417" y="2254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416594" y="277862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416593" y="3310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3420137" y="38135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818694" y="43593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343232"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896130"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2399407" y="43664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923948" y="43699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434313" y="43699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056156" y="22470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601960" y="22399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070333" y="277154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594871" y="27644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070332" y="33031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594870" y="32960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073876" y="380645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598414"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133592" y="22505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147769" y="27750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147768" y="33067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151312"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636869" y="22540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51046" y="2778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651045" y="33102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654589" y="38135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3161410" y="22576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3175587" y="27821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175586" y="33137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179130" y="3817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671775" y="225762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685952" y="278216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685951" y="33137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3689495" y="38170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088052" y="4362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612590"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165488"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668765" y="4369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3193306" y="43735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3703671" y="43735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790341" y="250218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336145" y="24950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804518" y="302673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329056" y="30196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04517" y="35583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329055" y="35512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808061" y="40616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332599"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1867777" y="250572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1881954" y="303027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881953" y="3561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85497"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2371054" y="250926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385231" y="30338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2385230" y="356544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388774" y="40687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2895595" y="25128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909772" y="30373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2909771" y="3568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913315" y="40722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3405960" y="2512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3420137" y="30373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3420136" y="35689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423680" y="407226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822237" y="461809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346775"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899673"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402950" y="46251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2927491" y="462870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3437856" y="46287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059699" y="25057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1605503" y="24986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1073876" y="30302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1598414" y="302318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073875" y="35619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1598413" y="35548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1077419" y="40651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1601957"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2137135" y="250927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2151312" y="303381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2151311" y="35654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2154855"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2640412" y="25128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654589" y="30373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2654588" y="35689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658132" y="40722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3164953" y="25163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179130" y="30408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3179129" y="35725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182673" y="4075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3675318" y="251635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3689495" y="30408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3689494" y="35725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3693038" y="40758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1091595" y="46216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1616133"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169031"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672308" y="46287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3196849" y="4632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3707214" y="46322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587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Right Arrow 123"/>
          <p:cNvSpPr/>
          <p:nvPr/>
        </p:nvSpPr>
        <p:spPr>
          <a:xfrm>
            <a:off x="4125427" y="3299634"/>
            <a:ext cx="384539" cy="2728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648182" y="267497"/>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860830" y="5652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06634" y="5581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875007" y="10897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399545" y="10826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75006" y="16213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399544" y="16142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878550" y="212466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403088" y="21282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938266" y="5687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952443" y="109329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952442" y="16249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955986" y="21282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441543" y="5722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6455720" y="10968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455719" y="162846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459263" y="213174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966084" y="5758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6980261" y="110037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980260" y="163200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983804" y="21352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476449" y="5758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490626" y="11003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7490625" y="163200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494169" y="213528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892726" y="26811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417264" y="268464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970162" y="268464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473439" y="26881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997980" y="2691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508345" y="26917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8575136" y="260416"/>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9057142" y="56166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9602946" y="554575"/>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9071319" y="108621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9595857" y="107912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9071318" y="161784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9595856" y="161075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9074862" y="2121125"/>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9599400" y="21246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0134578" y="56520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10148755" y="1089755"/>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10148754" y="162138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0152298" y="212466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10637855" y="56874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10652032" y="1093296"/>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0652031" y="162492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10655575" y="2128205"/>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11162396" y="57228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1176573" y="1096835"/>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11176572" y="162846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11180116" y="213174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1672761" y="572287"/>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11686938" y="1096834"/>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11686937" y="1628462"/>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1690481" y="2131743"/>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9089038" y="267757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9613576" y="268110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0166474" y="268110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10669751" y="2684650"/>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11194292" y="2688189"/>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1704657" y="2688188"/>
            <a:ext cx="138223" cy="138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4651721" y="3620404"/>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4867912" y="417684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413716" y="416975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4882089" y="470139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5406627" y="469429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4882088" y="523301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5406626" y="522592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885632" y="573630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410170" y="573983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945348" y="4180383"/>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959525" y="470493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959524" y="5236558"/>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963068" y="573983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6448625" y="418392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462802" y="4708471"/>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462801" y="524009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6466345" y="574338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6973166" y="4187463"/>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6987343" y="4712010"/>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6987342" y="5243638"/>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6990886" y="574691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7483531" y="4187462"/>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7497708" y="4712009"/>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7497707" y="5243637"/>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7501251" y="5746918"/>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4899808" y="629274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5424346" y="629628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5977244" y="629628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480521" y="6299825"/>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005062" y="6303364"/>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7515427" y="6303363"/>
            <a:ext cx="138223" cy="1382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8578675" y="3613323"/>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9064224" y="417330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9610028" y="416621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9078401" y="469785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9602939" y="469075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9078400" y="522948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9602938" y="522238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9081944" y="573276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9606482" y="573630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10141660" y="4176845"/>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10155837" y="470139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10155836" y="5233020"/>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10159380" y="573630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10644937" y="418038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10659114" y="4704933"/>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10659113" y="523656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10662657" y="573984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11169478" y="4183925"/>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11183655" y="4708472"/>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11183654" y="5240100"/>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11187198" y="574338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11679843" y="4183924"/>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11694020" y="4708471"/>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11694019" y="5240099"/>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11697563" y="5743380"/>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9096120" y="628920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9620658" y="629274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10173556" y="629274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10676833" y="6296287"/>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11201374" y="6299826"/>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11711739" y="6299825"/>
            <a:ext cx="138223" cy="13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574150" y="868701"/>
            <a:ext cx="1986441" cy="461665"/>
          </a:xfrm>
          <a:prstGeom prst="rect">
            <a:avLst/>
          </a:prstGeom>
          <a:noFill/>
        </p:spPr>
        <p:txBody>
          <a:bodyPr wrap="none" rtlCol="0">
            <a:spAutoFit/>
          </a:bodyPr>
          <a:lstStyle/>
          <a:p>
            <a:r>
              <a:rPr lang="en-US" sz="2400" smtClean="0">
                <a:latin typeface="Times New Roman" charset="0"/>
                <a:ea typeface="Times New Roman" charset="0"/>
                <a:cs typeface="Times New Roman" charset="0"/>
              </a:rPr>
              <a:t>Divide panels!</a:t>
            </a:r>
            <a:endParaRPr lang="en-US" sz="2400" dirty="0">
              <a:latin typeface="Times New Roman" charset="0"/>
              <a:ea typeface="Times New Roman" charset="0"/>
              <a:cs typeface="Times New Roman" charset="0"/>
            </a:endParaRPr>
          </a:p>
        </p:txBody>
      </p:sp>
      <p:sp>
        <p:nvSpPr>
          <p:cNvPr id="280" name="TextBox 279"/>
          <p:cNvSpPr txBox="1"/>
          <p:nvPr/>
        </p:nvSpPr>
        <p:spPr>
          <a:xfrm>
            <a:off x="574150" y="1244376"/>
            <a:ext cx="3025187"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Minimize interference!</a:t>
            </a:r>
            <a:endParaRPr lang="en-US" sz="2400" dirty="0">
              <a:latin typeface="Times New Roman" charset="0"/>
              <a:ea typeface="Times New Roman" charset="0"/>
              <a:cs typeface="Times New Roman" charset="0"/>
            </a:endParaRPr>
          </a:p>
        </p:txBody>
      </p:sp>
      <p:sp>
        <p:nvSpPr>
          <p:cNvPr id="278" name="TextBox 277"/>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22</a:t>
            </a:r>
            <a:endParaRPr lang="en-US" b="1" dirty="0">
              <a:latin typeface="Times New Roman" charset="0"/>
              <a:ea typeface="Times New Roman" charset="0"/>
              <a:cs typeface="Times New Roman" charset="0"/>
            </a:endParaRPr>
          </a:p>
        </p:txBody>
      </p:sp>
      <p:sp>
        <p:nvSpPr>
          <p:cNvPr id="281" name="Rectangle 280"/>
          <p:cNvSpPr/>
          <p:nvPr/>
        </p:nvSpPr>
        <p:spPr>
          <a:xfrm>
            <a:off x="574150" y="1945749"/>
            <a:ext cx="3413052" cy="30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786798" y="22434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1332602" y="223636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800975" y="27680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325513" y="27609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00974" y="32996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325512" y="32925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804518" y="380291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1329056"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864234" y="22469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878411" y="27715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878410" y="330317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881954" y="38064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367511" y="225053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2381688" y="277508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381687" y="330671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2385231" y="38099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892052" y="22540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906229" y="27786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2906228" y="331025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909772" y="381353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402417" y="2254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3416594" y="277862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416593" y="3310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3420137" y="38135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818694" y="435936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343232"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896130" y="436289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399407" y="436644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2923948" y="43699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3434313" y="436997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056156" y="224700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601960" y="22399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1070333" y="277154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594871" y="27644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070332" y="33031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1594870" y="32960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073876" y="380645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98414"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2133592" y="225054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2147769" y="27750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2147768" y="33067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151312" y="38099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636869" y="22540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2651046" y="2778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651045" y="331025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654589" y="38135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3161410" y="22576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3175587" y="27821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3175586" y="331379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179130" y="381707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3671775" y="225762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685952" y="278216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685951" y="33137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3689495" y="381707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088052" y="4362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612590"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65488" y="43664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2668765" y="4369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3193306" y="437352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3703671" y="437352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790341" y="250218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336145" y="249509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804518" y="302673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329056" y="301964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804517" y="35583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1329055" y="35512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808061" y="406164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332599"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67777" y="250572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881954" y="303027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881953" y="356190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885497" y="406518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371054" y="250926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2385231" y="303381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385230" y="356544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2388774" y="40687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895595" y="25128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909772" y="303735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909771" y="356898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2913315" y="407226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405960" y="2512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420137" y="3037354"/>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3420136" y="356898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3423680" y="407226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822237" y="461809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1346775"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1899673" y="462162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2402950" y="462517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2927491" y="462870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3437856" y="462870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1059699" y="250573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1605503" y="249863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1073876" y="303027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598414" y="302318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1073875" y="35619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1598413" y="35548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1077419" y="406518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1601957"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2137135" y="250927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2151312" y="303381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2151311" y="356544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2154855" y="406872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2640412" y="251281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2654589" y="3037359"/>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2654588" y="356898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2658132" y="407226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3164953" y="25163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3179130" y="3040898"/>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3179129" y="357252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3182673" y="407580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3675318" y="2516350"/>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3689495" y="3040897"/>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3689494" y="3572525"/>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3693038" y="4075806"/>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1091595" y="462163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1616133"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169031" y="462517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2672308" y="4628713"/>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3196849" y="4632252"/>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3707214" y="4632251"/>
            <a:ext cx="138223" cy="1382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88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2764468" y="1988840"/>
            <a:ext cx="6659375" cy="3016210"/>
          </a:xfrm>
          <a:prstGeom prst="rect">
            <a:avLst/>
          </a:prstGeom>
          <a:noFill/>
        </p:spPr>
        <p:txBody>
          <a:bodyPr wrap="square" rtlCol="0">
            <a:spAutoFit/>
          </a:bodyPr>
          <a:lstStyle/>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Random boundary conditions (RBC)</a:t>
            </a: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Linearization tests</a:t>
            </a:r>
            <a:endParaRPr lang="en-US" sz="3200" dirty="0">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Gauss-Newton Hessian using point-spread functions (PSF)</a:t>
            </a: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Future work</a:t>
            </a:r>
          </a:p>
        </p:txBody>
      </p:sp>
    </p:spTree>
    <p:extLst>
      <p:ext uri="{BB962C8B-B14F-4D97-AF65-F5344CB8AC3E}">
        <p14:creationId xmlns:p14="http://schemas.microsoft.com/office/powerpoint/2010/main" val="1971146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925" y="1186084"/>
            <a:ext cx="5912651" cy="42702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7" y="1196752"/>
            <a:ext cx="5897880" cy="4259580"/>
          </a:xfrm>
          <a:prstGeom prst="rect">
            <a:avLst/>
          </a:prstGeom>
        </p:spPr>
      </p:pic>
      <p:sp>
        <p:nvSpPr>
          <p:cNvPr id="6" name="TextBox 5"/>
          <p:cNvSpPr txBox="1"/>
          <p:nvPr/>
        </p:nvSpPr>
        <p:spPr>
          <a:xfrm>
            <a:off x="1517758" y="5589240"/>
            <a:ext cx="2961067" cy="461665"/>
          </a:xfrm>
          <a:prstGeom prst="rect">
            <a:avLst/>
          </a:prstGeom>
          <a:noFill/>
        </p:spPr>
        <p:txBody>
          <a:bodyPr wrap="none" rtlCol="0">
            <a:spAutoFit/>
          </a:bodyPr>
          <a:lstStyle/>
          <a:p>
            <a:pPr algn="ctr"/>
            <a:r>
              <a:rPr lang="en-US" sz="2400" smtClean="0">
                <a:latin typeface="Times New Roman" charset="0"/>
                <a:ea typeface="Times New Roman" charset="0"/>
                <a:cs typeface="Times New Roman" charset="0"/>
              </a:rPr>
              <a:t>Point-spread functions</a:t>
            </a:r>
            <a:endParaRPr lang="en-US" sz="2400" dirty="0">
              <a:latin typeface="Times New Roman" charset="0"/>
              <a:ea typeface="Times New Roman" charset="0"/>
              <a:cs typeface="Times New Roman" charset="0"/>
            </a:endParaRPr>
          </a:p>
        </p:txBody>
      </p:sp>
      <p:sp>
        <p:nvSpPr>
          <p:cNvPr id="7" name="TextBox 6"/>
          <p:cNvSpPr txBox="1"/>
          <p:nvPr/>
        </p:nvSpPr>
        <p:spPr>
          <a:xfrm>
            <a:off x="6895069" y="5589240"/>
            <a:ext cx="4604146" cy="769441"/>
          </a:xfrm>
          <a:prstGeom prst="rect">
            <a:avLst/>
          </a:prstGeom>
          <a:noFill/>
        </p:spPr>
        <p:txBody>
          <a:bodyPr wrap="none" rtlCol="0">
            <a:spAutoFit/>
          </a:bodyPr>
          <a:lstStyle/>
          <a:p>
            <a:pPr algn="ctr"/>
            <a:r>
              <a:rPr lang="en-US" sz="2400" dirty="0" smtClean="0">
                <a:latin typeface="Times New Roman" charset="0"/>
                <a:ea typeface="Times New Roman" charset="0"/>
                <a:cs typeface="Times New Roman" charset="0"/>
              </a:rPr>
              <a:t>Diagonal of Gauss-Newton Hessian</a:t>
            </a:r>
          </a:p>
          <a:p>
            <a:pPr algn="ctr"/>
            <a:r>
              <a:rPr lang="en-US" sz="2000" dirty="0" smtClean="0">
                <a:latin typeface="Times New Roman" charset="0"/>
                <a:ea typeface="Times New Roman" charset="0"/>
                <a:cs typeface="Times New Roman" charset="0"/>
              </a:rPr>
              <a:t>(after linear interpolation and smoothing)</a:t>
            </a:r>
            <a:endParaRPr lang="en-US" sz="2000" dirty="0">
              <a:latin typeface="Times New Roman" charset="0"/>
              <a:ea typeface="Times New Roman" charset="0"/>
              <a:cs typeface="Times New Roman" charset="0"/>
            </a:endParaRPr>
          </a:p>
        </p:txBody>
      </p:sp>
      <p:sp>
        <p:nvSpPr>
          <p:cNvPr id="9" name="3 CuadroTexto"/>
          <p:cNvSpPr txBox="1"/>
          <p:nvPr/>
        </p:nvSpPr>
        <p:spPr>
          <a:xfrm>
            <a:off x="5185470" y="197804"/>
            <a:ext cx="1834156"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Hessian PSF</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23</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187877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2" y="1196752"/>
            <a:ext cx="5922259" cy="44348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66" y="1196752"/>
            <a:ext cx="5950634" cy="4297680"/>
          </a:xfrm>
          <a:prstGeom prst="rect">
            <a:avLst/>
          </a:prstGeom>
        </p:spPr>
      </p:pic>
      <p:sp>
        <p:nvSpPr>
          <p:cNvPr id="7" name="TextBox 6"/>
          <p:cNvSpPr txBox="1"/>
          <p:nvPr/>
        </p:nvSpPr>
        <p:spPr>
          <a:xfrm>
            <a:off x="527028" y="5589240"/>
            <a:ext cx="4920578" cy="769441"/>
          </a:xfrm>
          <a:prstGeom prst="rect">
            <a:avLst/>
          </a:prstGeom>
          <a:noFill/>
        </p:spPr>
        <p:txBody>
          <a:bodyPr wrap="none" rtlCol="0">
            <a:spAutoFit/>
          </a:bodyPr>
          <a:lstStyle/>
          <a:p>
            <a:pPr algn="ctr"/>
            <a:r>
              <a:rPr lang="en-US" sz="2400" dirty="0" smtClean="0">
                <a:latin typeface="Times New Roman" charset="0"/>
                <a:ea typeface="Times New Roman" charset="0"/>
                <a:cs typeface="Times New Roman" charset="0"/>
              </a:rPr>
              <a:t>“LWI” in model space</a:t>
            </a:r>
          </a:p>
          <a:p>
            <a:pPr algn="ctr"/>
            <a:r>
              <a:rPr lang="en-US" sz="2000" dirty="0" smtClean="0">
                <a:latin typeface="Times New Roman" charset="0"/>
                <a:ea typeface="Times New Roman" charset="0"/>
                <a:cs typeface="Times New Roman" charset="0"/>
              </a:rPr>
              <a:t>(dividing RTM image by diagonal of Hessian)</a:t>
            </a:r>
            <a:endParaRPr lang="en-US" sz="2000" dirty="0">
              <a:latin typeface="Times New Roman" charset="0"/>
              <a:ea typeface="Times New Roman" charset="0"/>
              <a:cs typeface="Times New Roman" charset="0"/>
            </a:endParaRPr>
          </a:p>
        </p:txBody>
      </p:sp>
      <p:sp>
        <p:nvSpPr>
          <p:cNvPr id="8" name="TextBox 7"/>
          <p:cNvSpPr txBox="1"/>
          <p:nvPr/>
        </p:nvSpPr>
        <p:spPr>
          <a:xfrm>
            <a:off x="7992325" y="5631592"/>
            <a:ext cx="2805896" cy="769441"/>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LWI in data space</a:t>
            </a:r>
          </a:p>
          <a:p>
            <a:r>
              <a:rPr lang="en-US" sz="2000" dirty="0" smtClean="0">
                <a:latin typeface="Times New Roman" charset="0"/>
                <a:ea typeface="Times New Roman" charset="0"/>
                <a:cs typeface="Times New Roman" charset="0"/>
              </a:rPr>
              <a:t>(10 </a:t>
            </a:r>
            <a:r>
              <a:rPr lang="en-US" sz="2000" dirty="0" err="1" smtClean="0">
                <a:latin typeface="Times New Roman" charset="0"/>
                <a:ea typeface="Times New Roman" charset="0"/>
                <a:cs typeface="Times New Roman" charset="0"/>
              </a:rPr>
              <a:t>iter</a:t>
            </a:r>
            <a:r>
              <a:rPr lang="en-US" sz="2000" dirty="0" smtClean="0">
                <a:latin typeface="Times New Roman" charset="0"/>
                <a:ea typeface="Times New Roman" charset="0"/>
                <a:cs typeface="Times New Roman" charset="0"/>
              </a:rPr>
              <a:t>. solving ||Lm-d||</a:t>
            </a:r>
            <a:r>
              <a:rPr lang="en-US" sz="2000" baseline="30000" dirty="0" smtClean="0">
                <a:latin typeface="Times New Roman" charset="0"/>
                <a:ea typeface="Times New Roman" charset="0"/>
                <a:cs typeface="Times New Roman" charset="0"/>
              </a:rPr>
              <a:t>2</a:t>
            </a:r>
            <a:r>
              <a:rPr 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p:sp>
        <p:nvSpPr>
          <p:cNvPr id="9" name="3 CuadroTexto"/>
          <p:cNvSpPr txBox="1"/>
          <p:nvPr/>
        </p:nvSpPr>
        <p:spPr>
          <a:xfrm>
            <a:off x="5185470" y="197804"/>
            <a:ext cx="1834156"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Hessian PSF</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24</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19249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2775103" y="1988840"/>
            <a:ext cx="6638110" cy="3016210"/>
          </a:xfrm>
          <a:prstGeom prst="rect">
            <a:avLst/>
          </a:prstGeom>
          <a:noFill/>
        </p:spPr>
        <p:txBody>
          <a:bodyPr wrap="square" rtlCol="0">
            <a:spAutoFit/>
          </a:bodyPr>
          <a:lstStyle/>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Random boundary conditions (RBC)</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Linearization tests</a:t>
            </a:r>
            <a:endParaRPr lang="en-US" sz="3200" dirty="0">
              <a:solidFill>
                <a:schemeClr val="tx1">
                  <a:alpha val="50000"/>
                </a:schemeClr>
              </a:solidFill>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Gauss-Newton Hessian using point-spread functions (PSF)</a:t>
            </a:r>
          </a:p>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Future work</a:t>
            </a:r>
          </a:p>
        </p:txBody>
      </p:sp>
    </p:spTree>
    <p:extLst>
      <p:ext uri="{BB962C8B-B14F-4D97-AF65-F5344CB8AC3E}">
        <p14:creationId xmlns:p14="http://schemas.microsoft.com/office/powerpoint/2010/main" val="12984882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1069351" y="2162738"/>
            <a:ext cx="10080430" cy="2523768"/>
          </a:xfrm>
          <a:prstGeom prst="rect">
            <a:avLst/>
          </a:prstGeom>
          <a:noFill/>
        </p:spPr>
        <p:txBody>
          <a:bodyPr wrap="square" rtlCol="0">
            <a:spAutoFit/>
          </a:bodyPr>
          <a:lstStyle/>
          <a:p>
            <a:pPr marL="457200" indent="-457200" algn="just">
              <a:spcBef>
                <a:spcPts val="600"/>
              </a:spcBef>
              <a:spcAft>
                <a:spcPts val="600"/>
              </a:spcAft>
              <a:buFont typeface="Wingdings" charset="2"/>
              <a:buChar char="§"/>
            </a:pPr>
            <a:r>
              <a:rPr lang="en-US" sz="3200" dirty="0" smtClean="0">
                <a:latin typeface="Times New Roman" panose="02020603050405020304" pitchFamily="18" charset="0"/>
                <a:cs typeface="Times New Roman" panose="02020603050405020304" pitchFamily="18" charset="0"/>
              </a:rPr>
              <a:t>Check the effect of the neglected terms in LWIVU</a:t>
            </a:r>
          </a:p>
          <a:p>
            <a:pPr marL="457200" indent="-457200" algn="just">
              <a:spcBef>
                <a:spcPts val="600"/>
              </a:spcBef>
              <a:spcAft>
                <a:spcPts val="600"/>
              </a:spcAft>
              <a:buFont typeface="Wingdings" charset="2"/>
              <a:buChar char="§"/>
            </a:pPr>
            <a:r>
              <a:rPr lang="en-US" sz="3200" dirty="0" smtClean="0">
                <a:latin typeface="Times New Roman" panose="02020603050405020304" pitchFamily="18" charset="0"/>
                <a:cs typeface="Times New Roman" panose="02020603050405020304" pitchFamily="18" charset="0"/>
              </a:rPr>
              <a:t>Incorporate off-diagonal terms of Gauss-Newton Hessian</a:t>
            </a:r>
          </a:p>
          <a:p>
            <a:pPr marL="457200" indent="-457200" algn="just">
              <a:spcBef>
                <a:spcPts val="600"/>
              </a:spcBef>
              <a:spcAft>
                <a:spcPts val="600"/>
              </a:spcAft>
              <a:buFont typeface="Wingdings" charset="2"/>
              <a:buChar char="§"/>
            </a:pPr>
            <a:r>
              <a:rPr lang="en-US" sz="3200" dirty="0" smtClean="0">
                <a:latin typeface="Times New Roman" panose="02020603050405020304" pitchFamily="18" charset="0"/>
                <a:cs typeface="Times New Roman" panose="02020603050405020304" pitchFamily="18" charset="0"/>
              </a:rPr>
              <a:t>Put the elements together to perform LWIVU</a:t>
            </a:r>
          </a:p>
          <a:p>
            <a:pPr marL="457200" indent="-457200" algn="just">
              <a:spcBef>
                <a:spcPts val="600"/>
              </a:spcBef>
              <a:spcAft>
                <a:spcPts val="600"/>
              </a:spcAft>
              <a:buFont typeface="Wingdings" charset="2"/>
              <a:buChar char="§"/>
            </a:pPr>
            <a:r>
              <a:rPr lang="en-US" sz="3200" dirty="0" smtClean="0">
                <a:latin typeface="Times New Roman" panose="02020603050405020304" pitchFamily="18" charset="0"/>
                <a:cs typeface="Times New Roman" panose="02020603050405020304" pitchFamily="18" charset="0"/>
              </a:rPr>
              <a:t>Test, test, test</a:t>
            </a:r>
            <a:r>
              <a:rPr lang="mr-I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p:txBody>
      </p:sp>
      <p:sp>
        <p:nvSpPr>
          <p:cNvPr id="6" name="3 CuadroTexto"/>
          <p:cNvSpPr txBox="1"/>
          <p:nvPr/>
        </p:nvSpPr>
        <p:spPr>
          <a:xfrm>
            <a:off x="5179409" y="197804"/>
            <a:ext cx="1846276" cy="461665"/>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Future work</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717930" y="0"/>
            <a:ext cx="417354" cy="372140"/>
          </a:xfrm>
          <a:prstGeom prst="rect">
            <a:avLst/>
          </a:prstGeom>
          <a:solidFill>
            <a:schemeClr val="bg1"/>
          </a:solidFill>
        </p:spPr>
        <p:txBody>
          <a:bodyPr wrap="square" rtlCol="0">
            <a:spAutoFit/>
          </a:bodyPr>
          <a:lstStyle/>
          <a:p>
            <a:r>
              <a:rPr lang="en-US" b="1" dirty="0" smtClean="0">
                <a:latin typeface="Times New Roman" charset="0"/>
                <a:ea typeface="Times New Roman" charset="0"/>
                <a:cs typeface="Times New Roman" charset="0"/>
              </a:rPr>
              <a:t>26</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520629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59519" y="3050733"/>
            <a:ext cx="10080430" cy="769441"/>
          </a:xfrm>
          <a:prstGeom prst="rect">
            <a:avLst/>
          </a:prstGeom>
          <a:noFill/>
        </p:spPr>
        <p:txBody>
          <a:bodyPr wrap="square" rtlCol="0">
            <a:spAutoFit/>
          </a:bodyPr>
          <a:lstStyle/>
          <a:p>
            <a:pPr algn="ctr">
              <a:spcBef>
                <a:spcPts val="600"/>
              </a:spcBef>
              <a:spcAft>
                <a:spcPts val="600"/>
              </a:spcAft>
            </a:pPr>
            <a:r>
              <a:rPr lang="en-US" sz="4400" smtClean="0">
                <a:latin typeface="Times New Roman" panose="02020603050405020304" pitchFamily="18" charset="0"/>
                <a:cs typeface="Times New Roman" panose="02020603050405020304" pitchFamily="18" charset="0"/>
              </a:rPr>
              <a:t>THANKS!</a:t>
            </a:r>
            <a:endParaRPr lang="en-US" sz="4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91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2764468" y="1988840"/>
            <a:ext cx="6670008" cy="3016210"/>
          </a:xfrm>
          <a:prstGeom prst="rect">
            <a:avLst/>
          </a:prstGeom>
          <a:solidFill>
            <a:schemeClr val="bg1"/>
          </a:solidFill>
          <a:ln>
            <a:noFill/>
          </a:ln>
        </p:spPr>
        <p:txBody>
          <a:bodyPr wrap="square" rtlCol="0">
            <a:spAutoFit/>
          </a:bodyPr>
          <a:lstStyle/>
          <a:p>
            <a:pPr marL="457200" indent="-457200" algn="just">
              <a:spcBef>
                <a:spcPts val="600"/>
              </a:spcBef>
              <a:spcAft>
                <a:spcPts val="600"/>
              </a:spcAft>
              <a:buFont typeface="Wingdings" charset="2"/>
              <a:buChar char="Ø"/>
            </a:pPr>
            <a:r>
              <a:rPr lang="en-US" sz="3200" dirty="0" smtClean="0">
                <a:latin typeface="Times New Roman" panose="02020603050405020304" pitchFamily="18" charset="0"/>
                <a:cs typeface="Times New Roman" panose="02020603050405020304" pitchFamily="18" charset="0"/>
              </a:rPr>
              <a:t>Random boundary conditions (RBC)</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Linearization tests</a:t>
            </a:r>
            <a:endParaRPr lang="en-US" sz="3200" dirty="0">
              <a:solidFill>
                <a:schemeClr val="tx1">
                  <a:alpha val="50000"/>
                </a:schemeClr>
              </a:solidFill>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Gauss-Newton Hessian using point-spread functions (PSF)</a:t>
            </a:r>
          </a:p>
          <a:p>
            <a:pPr marL="457200" indent="-457200" algn="just">
              <a:spcBef>
                <a:spcPts val="600"/>
              </a:spcBef>
              <a:spcAft>
                <a:spcPts val="600"/>
              </a:spcAft>
              <a:buFont typeface="Wingdings" charset="2"/>
              <a:buChar char="Ø"/>
            </a:pPr>
            <a:r>
              <a:rPr lang="en-US" sz="3200" dirty="0" smtClean="0">
                <a:solidFill>
                  <a:schemeClr val="tx1">
                    <a:alpha val="50000"/>
                  </a:schemeClr>
                </a:solidFill>
                <a:latin typeface="Times New Roman" panose="02020603050405020304" pitchFamily="18" charset="0"/>
                <a:cs typeface="Times New Roman" panose="02020603050405020304" pitchFamily="18" charset="0"/>
              </a:rPr>
              <a:t>Future work</a:t>
            </a:r>
          </a:p>
        </p:txBody>
      </p:sp>
    </p:spTree>
    <p:extLst>
      <p:ext uri="{BB962C8B-B14F-4D97-AF65-F5344CB8AC3E}">
        <p14:creationId xmlns:p14="http://schemas.microsoft.com/office/powerpoint/2010/main" val="74721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14"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946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1991544" y="249289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Cube 13"/>
          <p:cNvSpPr/>
          <p:nvPr/>
        </p:nvSpPr>
        <p:spPr>
          <a:xfrm>
            <a:off x="1991544" y="321297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ube 14"/>
          <p:cNvSpPr/>
          <p:nvPr/>
        </p:nvSpPr>
        <p:spPr>
          <a:xfrm>
            <a:off x="1991544" y="393305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Cube 15"/>
          <p:cNvSpPr/>
          <p:nvPr/>
        </p:nvSpPr>
        <p:spPr>
          <a:xfrm>
            <a:off x="1991544" y="465313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ube 16"/>
          <p:cNvSpPr/>
          <p:nvPr/>
        </p:nvSpPr>
        <p:spPr>
          <a:xfrm>
            <a:off x="1991544" y="5373216"/>
            <a:ext cx="1080120" cy="504056"/>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9" name="Group 28"/>
          <p:cNvGrpSpPr/>
          <p:nvPr/>
        </p:nvGrpSpPr>
        <p:grpSpPr>
          <a:xfrm>
            <a:off x="1631504" y="1772816"/>
            <a:ext cx="1389614" cy="4617804"/>
            <a:chOff x="3935760" y="1628800"/>
            <a:chExt cx="1389614" cy="4617804"/>
          </a:xfrm>
        </p:grpSpPr>
        <p:grpSp>
          <p:nvGrpSpPr>
            <p:cNvPr id="27" name="Group 26"/>
            <p:cNvGrpSpPr/>
            <p:nvPr/>
          </p:nvGrpSpPr>
          <p:grpSpPr>
            <a:xfrm>
              <a:off x="3935760" y="2348880"/>
              <a:ext cx="406002" cy="3897724"/>
              <a:chOff x="3935760" y="2348880"/>
              <a:chExt cx="406002" cy="3897724"/>
            </a:xfrm>
          </p:grpSpPr>
          <p:cxnSp>
            <p:nvCxnSpPr>
              <p:cNvPr id="10" name="Straight Arrow Connector 9"/>
              <p:cNvCxnSpPr/>
              <p:nvPr/>
            </p:nvCxnSpPr>
            <p:spPr>
              <a:xfrm>
                <a:off x="3935760" y="2348880"/>
                <a:ext cx="0"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079776" y="5877272"/>
                <a:ext cx="261986" cy="369332"/>
              </a:xfrm>
              <a:prstGeom prst="rect">
                <a:avLst/>
              </a:prstGeom>
              <a:noFill/>
            </p:spPr>
            <p:txBody>
              <a:bodyPr wrap="none" rtlCol="0">
                <a:spAutoFit/>
              </a:bodyPr>
              <a:lstStyle/>
              <a:p>
                <a:r>
                  <a:rPr lang="en-US" dirty="0" smtClean="0"/>
                  <a:t>t</a:t>
                </a:r>
                <a:endParaRPr lang="en-US" dirty="0"/>
              </a:p>
            </p:txBody>
          </p:sp>
        </p:grpSp>
        <p:sp>
          <p:nvSpPr>
            <p:cNvPr id="25" name="TextBox 24"/>
            <p:cNvSpPr txBox="1"/>
            <p:nvPr/>
          </p:nvSpPr>
          <p:spPr>
            <a:xfrm>
              <a:off x="4295800" y="1628800"/>
              <a:ext cx="1029574" cy="523220"/>
            </a:xfrm>
            <a:prstGeom prst="rect">
              <a:avLst/>
            </a:prstGeom>
            <a:noFill/>
          </p:spPr>
          <p:txBody>
            <a:bodyPr wrap="none" rtlCol="0">
              <a:spAutoFit/>
            </a:bodyPr>
            <a:lstStyle/>
            <a:p>
              <a:r>
                <a:rPr lang="en-US" sz="2800" dirty="0" smtClean="0">
                  <a:latin typeface="Cambria Math"/>
                  <a:cs typeface="Cambria Math"/>
                </a:rPr>
                <a:t>S(</a:t>
              </a:r>
              <a:r>
                <a:rPr lang="en-US" sz="2800" b="1" dirty="0" err="1" smtClean="0">
                  <a:latin typeface="Cambria Math"/>
                  <a:cs typeface="Cambria Math"/>
                </a:rPr>
                <a:t>x</a:t>
              </a:r>
              <a:r>
                <a:rPr lang="en-US" sz="2800" dirty="0" err="1" smtClean="0">
                  <a:latin typeface="Cambria Math"/>
                  <a:cs typeface="Cambria Math"/>
                </a:rPr>
                <a:t>,</a:t>
              </a:r>
              <a:r>
                <a:rPr lang="en-US" sz="2800" i="1" dirty="0" err="1" smtClean="0">
                  <a:latin typeface="Cambria Math"/>
                  <a:cs typeface="Cambria Math"/>
                </a:rPr>
                <a:t>t</a:t>
              </a:r>
              <a:r>
                <a:rPr lang="en-US" sz="2800" dirty="0" smtClean="0">
                  <a:latin typeface="Cambria Math"/>
                  <a:cs typeface="Cambria Math"/>
                </a:rPr>
                <a:t>)</a:t>
              </a:r>
              <a:endParaRPr lang="en-US" sz="2800" dirty="0">
                <a:latin typeface="Cambria Math"/>
                <a:cs typeface="Cambria Math"/>
              </a:endParaRPr>
            </a:p>
          </p:txBody>
        </p:sp>
      </p:grpSp>
      <p:sp>
        <p:nvSpPr>
          <p:cNvPr id="62" name="3 CuadroTexto"/>
          <p:cNvSpPr txBox="1"/>
          <p:nvPr/>
        </p:nvSpPr>
        <p:spPr>
          <a:xfrm>
            <a:off x="4593969" y="6415"/>
            <a:ext cx="3017172" cy="830997"/>
          </a:xfrm>
          <a:prstGeom prst="rect">
            <a:avLst/>
          </a:prstGeom>
          <a:noFill/>
        </p:spPr>
        <p:txBody>
          <a:bodyPr wrap="none" rtlCol="0">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Random </a:t>
            </a:r>
          </a:p>
          <a:p>
            <a:pPr algn="ctr"/>
            <a:r>
              <a:rPr lang="en-US" sz="2400" b="1" dirty="0" smtClean="0">
                <a:solidFill>
                  <a:schemeClr val="bg1"/>
                </a:solidFill>
                <a:latin typeface="Times New Roman" panose="02020603050405020304" pitchFamily="18" charset="0"/>
                <a:cs typeface="Times New Roman" panose="02020603050405020304" pitchFamily="18" charset="0"/>
              </a:rPr>
              <a:t>Boundary Conditions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717930" y="0"/>
            <a:ext cx="417354" cy="372140"/>
          </a:xfrm>
          <a:prstGeom prst="rect">
            <a:avLst/>
          </a:prstGeom>
          <a:solidFill>
            <a:schemeClr val="bg1"/>
          </a:solidFill>
        </p:spPr>
        <p:txBody>
          <a:bodyPr wrap="square" rtlCol="0">
            <a:spAutoFit/>
          </a:bodyPr>
          <a:lstStyle/>
          <a:p>
            <a:r>
              <a:rPr lang="en-US" b="1" smtClean="0">
                <a:latin typeface="Times New Roman" charset="0"/>
                <a:ea typeface="Times New Roman" charset="0"/>
                <a:cs typeface="Times New Roman" charset="0"/>
              </a:rPr>
              <a:t>5</a:t>
            </a:r>
            <a:endParaRPr lang="en-US" b="1" dirty="0">
              <a:latin typeface="Times New Roman" charset="0"/>
              <a:ea typeface="Times New Roman" charset="0"/>
              <a:cs typeface="Times New Roman" charset="0"/>
            </a:endParaRPr>
          </a:p>
        </p:txBody>
      </p:sp>
      <p:sp>
        <p:nvSpPr>
          <p:cNvPr id="19" name="3 CuadroTexto"/>
          <p:cNvSpPr txBox="1"/>
          <p:nvPr/>
        </p:nvSpPr>
        <p:spPr>
          <a:xfrm>
            <a:off x="2156128" y="837412"/>
            <a:ext cx="2779927" cy="769441"/>
          </a:xfrm>
          <a:prstGeom prst="rect">
            <a:avLst/>
          </a:prstGeom>
          <a:noFill/>
        </p:spPr>
        <p:txBody>
          <a:bodyPr wrap="none" rtlCol="0">
            <a:spAutoFit/>
          </a:bodyPr>
          <a:lstStyle/>
          <a:p>
            <a:pPr algn="ctr"/>
            <a:r>
              <a:rPr lang="en-US" sz="2200" b="1" dirty="0" smtClean="0">
                <a:latin typeface="Times New Roman" panose="02020603050405020304" pitchFamily="18" charset="0"/>
                <a:cs typeface="Times New Roman" panose="02020603050405020304" pitchFamily="18" charset="0"/>
              </a:rPr>
              <a:t>Tapering </a:t>
            </a:r>
          </a:p>
          <a:p>
            <a:pPr algn="ctr"/>
            <a:r>
              <a:rPr lang="en-US" sz="2200" b="1" dirty="0" smtClean="0">
                <a:latin typeface="Times New Roman" panose="02020603050405020304" pitchFamily="18" charset="0"/>
                <a:cs typeface="Times New Roman" panose="02020603050405020304" pitchFamily="18" charset="0"/>
              </a:rPr>
              <a:t>Boundary Conditions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09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68718</TotalTime>
  <Words>1780</Words>
  <Application>Microsoft Macintosh PowerPoint</Application>
  <PresentationFormat>Widescreen</PresentationFormat>
  <Paragraphs>615</Paragraphs>
  <Slides>64</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 Narrow</vt:lpstr>
      <vt:lpstr>Calibri</vt:lpstr>
      <vt:lpstr>Calibri Light</vt:lpstr>
      <vt:lpstr>Cambria Math</vt:lpstr>
      <vt:lpstr>Times</vt:lpstr>
      <vt:lpstr>Times New Roman</vt:lpstr>
      <vt:lpstr>Wingdings</vt:lpstr>
      <vt:lpstr>Arial</vt:lpstr>
      <vt:lpstr>Tema de 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Cabrales Vargas Alejandro</dc:creator>
  <cp:lastModifiedBy>Alejandro Cabrales-Vargas</cp:lastModifiedBy>
  <cp:revision>1672</cp:revision>
  <dcterms:created xsi:type="dcterms:W3CDTF">2014-03-10T15:01:40Z</dcterms:created>
  <dcterms:modified xsi:type="dcterms:W3CDTF">2017-04-14T19:47:42Z</dcterms:modified>
</cp:coreProperties>
</file>