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79" r:id="rId1"/>
    <p:sldMasterId id="2147483848" r:id="rId2"/>
  </p:sldMasterIdLst>
  <p:notesMasterIdLst>
    <p:notesMasterId r:id="rId43"/>
  </p:notesMasterIdLst>
  <p:handoutMasterIdLst>
    <p:handoutMasterId r:id="rId44"/>
  </p:handoutMasterIdLst>
  <p:sldIdLst>
    <p:sldId id="1660" r:id="rId3"/>
    <p:sldId id="1630" r:id="rId4"/>
    <p:sldId id="1625" r:id="rId5"/>
    <p:sldId id="1626" r:id="rId6"/>
    <p:sldId id="1628" r:id="rId7"/>
    <p:sldId id="1627" r:id="rId8"/>
    <p:sldId id="1629" r:id="rId9"/>
    <p:sldId id="1633" r:id="rId10"/>
    <p:sldId id="1635" r:id="rId11"/>
    <p:sldId id="1631" r:id="rId12"/>
    <p:sldId id="1641" r:id="rId13"/>
    <p:sldId id="1636" r:id="rId14"/>
    <p:sldId id="1639" r:id="rId15"/>
    <p:sldId id="1654" r:id="rId16"/>
    <p:sldId id="1661" r:id="rId17"/>
    <p:sldId id="1662" r:id="rId18"/>
    <p:sldId id="1647" r:id="rId19"/>
    <p:sldId id="1651" r:id="rId20"/>
    <p:sldId id="1663" r:id="rId21"/>
    <p:sldId id="1677" r:id="rId22"/>
    <p:sldId id="1664" r:id="rId23"/>
    <p:sldId id="1649" r:id="rId24"/>
    <p:sldId id="1652" r:id="rId25"/>
    <p:sldId id="1672" r:id="rId26"/>
    <p:sldId id="1653" r:id="rId27"/>
    <p:sldId id="1668" r:id="rId28"/>
    <p:sldId id="1669" r:id="rId29"/>
    <p:sldId id="1678" r:id="rId30"/>
    <p:sldId id="1673" r:id="rId31"/>
    <p:sldId id="1675" r:id="rId32"/>
    <p:sldId id="1670" r:id="rId33"/>
    <p:sldId id="1680" r:id="rId34"/>
    <p:sldId id="1679" r:id="rId35"/>
    <p:sldId id="1642" r:id="rId36"/>
    <p:sldId id="1646" r:id="rId37"/>
    <p:sldId id="1655" r:id="rId38"/>
    <p:sldId id="1621" r:id="rId39"/>
    <p:sldId id="1656" r:id="rId40"/>
    <p:sldId id="1657" r:id="rId41"/>
    <p:sldId id="1615" r:id="rId42"/>
  </p:sldIdLst>
  <p:sldSz cx="9144000" cy="5143500" type="screen16x9"/>
  <p:notesSz cx="6858000" cy="9021763"/>
  <p:defaultTextStyle>
    <a:defPPr>
      <a:defRPr lang="en-US"/>
    </a:defPPr>
    <a:lvl1pPr algn="l" rtl="0" fontAlgn="base">
      <a:spcBef>
        <a:spcPct val="70000"/>
      </a:spcBef>
      <a:spcAft>
        <a:spcPct val="0"/>
      </a:spcAft>
      <a:buClr>
        <a:schemeClr val="accent1"/>
      </a:buClr>
      <a:buSzPct val="135000"/>
      <a:buChar char="•"/>
      <a:defRPr b="1" kern="1200">
        <a:solidFill>
          <a:schemeClr val="accent1"/>
        </a:solidFill>
        <a:latin typeface="Arial" pitchFamily="-106" charset="0"/>
        <a:ea typeface="+mn-ea"/>
        <a:cs typeface="+mn-cs"/>
      </a:defRPr>
    </a:lvl1pPr>
    <a:lvl2pPr marL="457174" algn="l" rtl="0" fontAlgn="base">
      <a:spcBef>
        <a:spcPct val="70000"/>
      </a:spcBef>
      <a:spcAft>
        <a:spcPct val="0"/>
      </a:spcAft>
      <a:buClr>
        <a:schemeClr val="accent1"/>
      </a:buClr>
      <a:buSzPct val="135000"/>
      <a:buChar char="•"/>
      <a:defRPr b="1" kern="1200">
        <a:solidFill>
          <a:schemeClr val="accent1"/>
        </a:solidFill>
        <a:latin typeface="Arial" pitchFamily="-106" charset="0"/>
        <a:ea typeface="+mn-ea"/>
        <a:cs typeface="+mn-cs"/>
      </a:defRPr>
    </a:lvl2pPr>
    <a:lvl3pPr marL="914348" algn="l" rtl="0" fontAlgn="base">
      <a:spcBef>
        <a:spcPct val="70000"/>
      </a:spcBef>
      <a:spcAft>
        <a:spcPct val="0"/>
      </a:spcAft>
      <a:buClr>
        <a:schemeClr val="accent1"/>
      </a:buClr>
      <a:buSzPct val="135000"/>
      <a:buChar char="•"/>
      <a:defRPr b="1" kern="1200">
        <a:solidFill>
          <a:schemeClr val="accent1"/>
        </a:solidFill>
        <a:latin typeface="Arial" pitchFamily="-106" charset="0"/>
        <a:ea typeface="+mn-ea"/>
        <a:cs typeface="+mn-cs"/>
      </a:defRPr>
    </a:lvl3pPr>
    <a:lvl4pPr marL="1371522" algn="l" rtl="0" fontAlgn="base">
      <a:spcBef>
        <a:spcPct val="70000"/>
      </a:spcBef>
      <a:spcAft>
        <a:spcPct val="0"/>
      </a:spcAft>
      <a:buClr>
        <a:schemeClr val="accent1"/>
      </a:buClr>
      <a:buSzPct val="135000"/>
      <a:buChar char="•"/>
      <a:defRPr b="1" kern="1200">
        <a:solidFill>
          <a:schemeClr val="accent1"/>
        </a:solidFill>
        <a:latin typeface="Arial" pitchFamily="-106" charset="0"/>
        <a:ea typeface="+mn-ea"/>
        <a:cs typeface="+mn-cs"/>
      </a:defRPr>
    </a:lvl4pPr>
    <a:lvl5pPr marL="1828698" algn="l" rtl="0" fontAlgn="base">
      <a:spcBef>
        <a:spcPct val="70000"/>
      </a:spcBef>
      <a:spcAft>
        <a:spcPct val="0"/>
      </a:spcAft>
      <a:buClr>
        <a:schemeClr val="accent1"/>
      </a:buClr>
      <a:buSzPct val="135000"/>
      <a:buChar char="•"/>
      <a:defRPr b="1" kern="1200">
        <a:solidFill>
          <a:schemeClr val="accent1"/>
        </a:solidFill>
        <a:latin typeface="Arial" pitchFamily="-106" charset="0"/>
        <a:ea typeface="+mn-ea"/>
        <a:cs typeface="+mn-cs"/>
      </a:defRPr>
    </a:lvl5pPr>
    <a:lvl6pPr marL="2285871" algn="l" defTabSz="457174" rtl="0" eaLnBrk="1" latinLnBrk="0" hangingPunct="1">
      <a:defRPr b="1" kern="1200">
        <a:solidFill>
          <a:schemeClr val="accent1"/>
        </a:solidFill>
        <a:latin typeface="Arial" pitchFamily="-106" charset="0"/>
        <a:ea typeface="+mn-ea"/>
        <a:cs typeface="+mn-cs"/>
      </a:defRPr>
    </a:lvl6pPr>
    <a:lvl7pPr marL="2743046" algn="l" defTabSz="457174" rtl="0" eaLnBrk="1" latinLnBrk="0" hangingPunct="1">
      <a:defRPr b="1" kern="1200">
        <a:solidFill>
          <a:schemeClr val="accent1"/>
        </a:solidFill>
        <a:latin typeface="Arial" pitchFamily="-106" charset="0"/>
        <a:ea typeface="+mn-ea"/>
        <a:cs typeface="+mn-cs"/>
      </a:defRPr>
    </a:lvl7pPr>
    <a:lvl8pPr marL="3200220" algn="l" defTabSz="457174" rtl="0" eaLnBrk="1" latinLnBrk="0" hangingPunct="1">
      <a:defRPr b="1" kern="1200">
        <a:solidFill>
          <a:schemeClr val="accent1"/>
        </a:solidFill>
        <a:latin typeface="Arial" pitchFamily="-106" charset="0"/>
        <a:ea typeface="+mn-ea"/>
        <a:cs typeface="+mn-cs"/>
      </a:defRPr>
    </a:lvl8pPr>
    <a:lvl9pPr marL="3657394" algn="l" defTabSz="457174" rtl="0" eaLnBrk="1" latinLnBrk="0" hangingPunct="1">
      <a:defRPr b="1" kern="1200">
        <a:solidFill>
          <a:schemeClr val="accent1"/>
        </a:solidFill>
        <a:latin typeface="Arial" pitchFamily="-10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D02924"/>
    <a:srgbClr val="75FF6E"/>
    <a:srgbClr val="FF00FF"/>
    <a:srgbClr val="9697CC"/>
    <a:srgbClr val="00D300"/>
    <a:srgbClr val="00FF00"/>
    <a:srgbClr val="E4EBF6"/>
    <a:srgbClr val="FF0000"/>
    <a:srgbClr val="C0BC00"/>
    <a:srgbClr val="DDE6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7" autoAdjust="0"/>
    <p:restoredTop sz="96357" autoAdjust="0"/>
  </p:normalViewPr>
  <p:slideViewPr>
    <p:cSldViewPr snapToGrid="0">
      <p:cViewPr>
        <p:scale>
          <a:sx n="150" d="100"/>
          <a:sy n="150" d="100"/>
        </p:scale>
        <p:origin x="-3416" y="-1656"/>
      </p:cViewPr>
      <p:guideLst>
        <p:guide orient="horz" pos="495"/>
        <p:guide orient="horz" pos="2511"/>
        <p:guide orient="horz" pos="1494"/>
        <p:guide orient="horz" pos="2799"/>
        <p:guide orient="horz" pos="3176"/>
        <p:guide orient="horz" pos="1620"/>
        <p:guide pos="2880"/>
        <p:guide pos="60"/>
        <p:guide pos="5711"/>
        <p:guide pos="31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notesMaster" Target="notesMasters/notesMaster1.xml"/><Relationship Id="rId44" Type="http://schemas.openxmlformats.org/officeDocument/2006/relationships/handoutMaster" Target="handoutMasters/handoutMaster1.xml"/><Relationship Id="rId45" Type="http://schemas.openxmlformats.org/officeDocument/2006/relationships/printerSettings" Target="printerSettings/printerSettings1.bin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Times New Roman" pitchFamily="-106" charset="0"/>
              </a:defRPr>
            </a:lvl1pPr>
          </a:lstStyle>
          <a:p>
            <a:endParaRPr lang="en-US" dirty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Times New Roman" pitchFamily="-106" charset="0"/>
              </a:defRPr>
            </a:lvl1pPr>
          </a:lstStyle>
          <a:p>
            <a:endParaRPr lang="en-US" dirty="0"/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5344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Times New Roman" pitchFamily="-106" charset="0"/>
              </a:defRPr>
            </a:lvl1pPr>
          </a:lstStyle>
          <a:p>
            <a:endParaRPr lang="en-US" dirty="0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5344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Times New Roman" pitchFamily="-106" charset="0"/>
              </a:defRPr>
            </a:lvl1pPr>
          </a:lstStyle>
          <a:p>
            <a:fld id="{59D41439-978F-F24A-B63E-9A89C39E9E5F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0807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Times New Roman" pitchFamily="-106" charset="0"/>
              </a:defRPr>
            </a:lvl1pPr>
          </a:lstStyle>
          <a:p>
            <a:endParaRPr lang="en-US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Times New Roman" pitchFamily="-106" charset="0"/>
              </a:defRPr>
            </a:lvl1pPr>
          </a:lstStyle>
          <a:p>
            <a:endParaRPr lang="en-US" dirty="0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49263" y="685800"/>
            <a:ext cx="5959475" cy="3352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2672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5344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Times New Roman" pitchFamily="-106" charset="0"/>
              </a:defRPr>
            </a:lvl1pPr>
          </a:lstStyle>
          <a:p>
            <a:endParaRPr lang="en-US" dirty="0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5344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Times New Roman" pitchFamily="-106" charset="0"/>
              </a:defRPr>
            </a:lvl1pPr>
          </a:lstStyle>
          <a:p>
            <a:fld id="{A2662253-BC92-1D46-852D-A4712DDFD8D1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27840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05" charset="-128"/>
        <a:cs typeface="ＭＳ Ｐゴシック" pitchFamily="-105" charset="-128"/>
      </a:defRPr>
    </a:lvl1pPr>
    <a:lvl2pPr marL="45717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34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522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69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5871" algn="l" defTabSz="45717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46" algn="l" defTabSz="45717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20" algn="l" defTabSz="45717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94" algn="l" defTabSz="45717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6C0D37-4C12-F54B-840A-02BF01581024}" type="slidenum">
              <a:rPr lang="en-US"/>
              <a:pPr/>
              <a:t>0</a:t>
            </a:fld>
            <a:endParaRPr lang="en-US" dirty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9263" y="685800"/>
            <a:ext cx="5959475" cy="3352800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Best place to start</a:t>
            </a:r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 demonstrating that</a:t>
            </a:r>
            <a:r>
              <a:rPr lang="en-US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 a</a:t>
            </a:r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 velocity inversion method is attractive is showing its application on Marmousi, or the deep water variation of Marmousi</a:t>
            </a:r>
          </a:p>
          <a:p>
            <a:pPr eaLnBrk="1" hangingPunct="1"/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that you see displayed on the screen.</a:t>
            </a:r>
          </a:p>
          <a:p>
            <a:pPr eaLnBrk="1" hangingPunct="1"/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This is the “true” model, and …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6C0D37-4C12-F54B-840A-02BF01581024}" type="slidenum">
              <a:rPr lang="en-US"/>
              <a:pPr/>
              <a:t>16</a:t>
            </a:fld>
            <a:endParaRPr lang="en-US" dirty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9263" y="685800"/>
            <a:ext cx="5959475" cy="3352800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Best place to start</a:t>
            </a:r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 demonstrating that</a:t>
            </a:r>
            <a:r>
              <a:rPr lang="en-US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 a</a:t>
            </a:r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 velocity inversion method is attractive is showing its application on Marmousi, or the deep water variation of Marmousi</a:t>
            </a:r>
          </a:p>
          <a:p>
            <a:pPr eaLnBrk="1" hangingPunct="1"/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that you see displayed on the screen.</a:t>
            </a:r>
          </a:p>
          <a:p>
            <a:pPr eaLnBrk="1" hangingPunct="1"/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This is the “true” model, and …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6C0D37-4C12-F54B-840A-02BF01581024}" type="slidenum">
              <a:rPr lang="en-US"/>
              <a:pPr/>
              <a:t>17</a:t>
            </a:fld>
            <a:endParaRPr lang="en-US" dirty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9263" y="685800"/>
            <a:ext cx="5959475" cy="3352800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Best place to start</a:t>
            </a:r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 demonstrating that</a:t>
            </a:r>
            <a:r>
              <a:rPr lang="en-US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 a</a:t>
            </a:r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 velocity inversion method is attractive is showing its application on Marmousi, or the deep water variation of Marmousi</a:t>
            </a:r>
          </a:p>
          <a:p>
            <a:pPr eaLnBrk="1" hangingPunct="1"/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that you see displayed on the screen.</a:t>
            </a:r>
          </a:p>
          <a:p>
            <a:pPr eaLnBrk="1" hangingPunct="1"/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This is the “true” model, and …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6C0D37-4C12-F54B-840A-02BF01581024}" type="slidenum">
              <a:rPr lang="en-US"/>
              <a:pPr/>
              <a:t>18</a:t>
            </a:fld>
            <a:endParaRPr lang="en-US" dirty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9263" y="685800"/>
            <a:ext cx="5959475" cy="3352800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Best place to start</a:t>
            </a:r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 demonstrating that</a:t>
            </a:r>
            <a:r>
              <a:rPr lang="en-US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 a</a:t>
            </a:r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 velocity inversion method is attractive is showing its application on Marmousi, or the deep water variation of Marmousi</a:t>
            </a:r>
          </a:p>
          <a:p>
            <a:pPr eaLnBrk="1" hangingPunct="1"/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that you see displayed on the screen.</a:t>
            </a:r>
          </a:p>
          <a:p>
            <a:pPr eaLnBrk="1" hangingPunct="1"/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This is the “true” model, and …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6C0D37-4C12-F54B-840A-02BF01581024}" type="slidenum">
              <a:rPr lang="en-US"/>
              <a:pPr/>
              <a:t>19</a:t>
            </a:fld>
            <a:endParaRPr lang="en-US" dirty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9263" y="685800"/>
            <a:ext cx="5959475" cy="3352800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Best place to start</a:t>
            </a:r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 demonstrating that</a:t>
            </a:r>
            <a:r>
              <a:rPr lang="en-US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 a</a:t>
            </a:r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 velocity inversion method is attractive is showing its application on Marmousi, or the deep water variation of Marmousi</a:t>
            </a:r>
          </a:p>
          <a:p>
            <a:pPr eaLnBrk="1" hangingPunct="1"/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that you see displayed on the screen.</a:t>
            </a:r>
          </a:p>
          <a:p>
            <a:pPr eaLnBrk="1" hangingPunct="1"/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This is the “true” model, and …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6C0D37-4C12-F54B-840A-02BF01581024}" type="slidenum">
              <a:rPr lang="en-US"/>
              <a:pPr/>
              <a:t>20</a:t>
            </a:fld>
            <a:endParaRPr lang="en-US" dirty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9263" y="685800"/>
            <a:ext cx="5959475" cy="3352800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Best place to start</a:t>
            </a:r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 demonstrating that</a:t>
            </a:r>
            <a:r>
              <a:rPr lang="en-US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 a</a:t>
            </a:r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 velocity inversion method is attractive is showing its application on Marmousi, or the deep water variation of Marmousi</a:t>
            </a:r>
          </a:p>
          <a:p>
            <a:pPr eaLnBrk="1" hangingPunct="1"/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that you see displayed on the screen.</a:t>
            </a:r>
          </a:p>
          <a:p>
            <a:pPr eaLnBrk="1" hangingPunct="1"/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This is the “true” model, and …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6C0D37-4C12-F54B-840A-02BF01581024}" type="slidenum">
              <a:rPr lang="en-US"/>
              <a:pPr/>
              <a:t>21</a:t>
            </a:fld>
            <a:endParaRPr lang="en-US" dirty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9263" y="685800"/>
            <a:ext cx="5959475" cy="3352800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Best place to start</a:t>
            </a:r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 demonstrating that</a:t>
            </a:r>
            <a:r>
              <a:rPr lang="en-US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 a</a:t>
            </a:r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 velocity inversion method is attractive is showing its application on Marmousi, or the deep water variation of Marmousi</a:t>
            </a:r>
          </a:p>
          <a:p>
            <a:pPr eaLnBrk="1" hangingPunct="1"/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that you see displayed on the screen.</a:t>
            </a:r>
          </a:p>
          <a:p>
            <a:pPr eaLnBrk="1" hangingPunct="1"/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This is the “true” model, and …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6C0D37-4C12-F54B-840A-02BF01581024}" type="slidenum">
              <a:rPr lang="en-US"/>
              <a:pPr/>
              <a:t>22</a:t>
            </a:fld>
            <a:endParaRPr lang="en-US" dirty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9263" y="685800"/>
            <a:ext cx="5959475" cy="3352800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Best place to start</a:t>
            </a:r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 demonstrating that</a:t>
            </a:r>
            <a:r>
              <a:rPr lang="en-US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 a</a:t>
            </a:r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 velocity inversion method is attractive is showing its application on Marmousi, or the deep water variation of Marmousi</a:t>
            </a:r>
          </a:p>
          <a:p>
            <a:pPr eaLnBrk="1" hangingPunct="1"/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that you see displayed on the screen.</a:t>
            </a:r>
          </a:p>
          <a:p>
            <a:pPr eaLnBrk="1" hangingPunct="1"/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This is the “true” model, and …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6C0D37-4C12-F54B-840A-02BF01581024}" type="slidenum">
              <a:rPr lang="en-US"/>
              <a:pPr/>
              <a:t>23</a:t>
            </a:fld>
            <a:endParaRPr lang="en-US" dirty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9263" y="685800"/>
            <a:ext cx="5959475" cy="3352800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Best place to start</a:t>
            </a:r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 demonstrating that</a:t>
            </a:r>
            <a:r>
              <a:rPr lang="en-US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 a</a:t>
            </a:r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 velocity inversion method is attractive is showing its application on Marmousi, or the deep water variation of Marmousi</a:t>
            </a:r>
          </a:p>
          <a:p>
            <a:pPr eaLnBrk="1" hangingPunct="1"/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that you see displayed on the screen.</a:t>
            </a:r>
          </a:p>
          <a:p>
            <a:pPr eaLnBrk="1" hangingPunct="1"/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This is the “true” model, and …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6C0D37-4C12-F54B-840A-02BF01581024}" type="slidenum">
              <a:rPr lang="en-US"/>
              <a:pPr/>
              <a:t>24</a:t>
            </a:fld>
            <a:endParaRPr lang="en-US" dirty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9263" y="685800"/>
            <a:ext cx="5959475" cy="3352800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Best place to start</a:t>
            </a:r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 demonstrating that</a:t>
            </a:r>
            <a:r>
              <a:rPr lang="en-US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 a</a:t>
            </a:r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 velocity inversion method is attractive is showing its application on Marmousi, or the deep water variation of Marmousi</a:t>
            </a:r>
          </a:p>
          <a:p>
            <a:pPr eaLnBrk="1" hangingPunct="1"/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that you see displayed on the screen.</a:t>
            </a:r>
          </a:p>
          <a:p>
            <a:pPr eaLnBrk="1" hangingPunct="1"/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This is the “true” model, and …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6C0D37-4C12-F54B-840A-02BF01581024}" type="slidenum">
              <a:rPr lang="en-US"/>
              <a:pPr/>
              <a:t>25</a:t>
            </a:fld>
            <a:endParaRPr lang="en-US" dirty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9263" y="685800"/>
            <a:ext cx="5959475" cy="3352800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Best place to start</a:t>
            </a:r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 demonstrating that</a:t>
            </a:r>
            <a:r>
              <a:rPr lang="en-US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 a</a:t>
            </a:r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 velocity inversion method is attractive is showing its application on Marmousi, or the deep water variation of Marmousi</a:t>
            </a:r>
          </a:p>
          <a:p>
            <a:pPr eaLnBrk="1" hangingPunct="1"/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that you see displayed on the screen.</a:t>
            </a:r>
          </a:p>
          <a:p>
            <a:pPr eaLnBrk="1" hangingPunct="1"/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This is the “true” model, and …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6C0D37-4C12-F54B-840A-02BF01581024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9263" y="685800"/>
            <a:ext cx="5959475" cy="3352800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Best place to start</a:t>
            </a:r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 demonstrating that</a:t>
            </a:r>
            <a:r>
              <a:rPr lang="en-US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 a</a:t>
            </a:r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 velocity inversion method is attractive is showing its application on Marmousi, or the deep water variation of Marmousi</a:t>
            </a:r>
          </a:p>
          <a:p>
            <a:pPr eaLnBrk="1" hangingPunct="1"/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that you see displayed on the screen.</a:t>
            </a:r>
          </a:p>
          <a:p>
            <a:pPr eaLnBrk="1" hangingPunct="1"/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This is the “true” model, and …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6C0D37-4C12-F54B-840A-02BF01581024}" type="slidenum">
              <a:rPr lang="en-US"/>
              <a:pPr/>
              <a:t>26</a:t>
            </a:fld>
            <a:endParaRPr lang="en-US" dirty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9263" y="685800"/>
            <a:ext cx="5959475" cy="3352800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Best place to start</a:t>
            </a:r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 demonstrating that</a:t>
            </a:r>
            <a:r>
              <a:rPr lang="en-US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 a</a:t>
            </a:r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 velocity inversion method is attractive is showing its application on Marmousi, or the deep water variation of Marmousi</a:t>
            </a:r>
          </a:p>
          <a:p>
            <a:pPr eaLnBrk="1" hangingPunct="1"/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that you see displayed on the screen.</a:t>
            </a:r>
          </a:p>
          <a:p>
            <a:pPr eaLnBrk="1" hangingPunct="1"/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This is the “true” model, and …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6C0D37-4C12-F54B-840A-02BF01581024}" type="slidenum">
              <a:rPr lang="en-US"/>
              <a:pPr/>
              <a:t>27</a:t>
            </a:fld>
            <a:endParaRPr lang="en-US" dirty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9263" y="685800"/>
            <a:ext cx="5959475" cy="3352800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Best place to start</a:t>
            </a:r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 demonstrating that</a:t>
            </a:r>
            <a:r>
              <a:rPr lang="en-US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 a</a:t>
            </a:r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 velocity inversion method is attractive is showing its application on Marmousi, or the deep water variation of Marmousi</a:t>
            </a:r>
          </a:p>
          <a:p>
            <a:pPr eaLnBrk="1" hangingPunct="1"/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that you see displayed on the screen.</a:t>
            </a:r>
          </a:p>
          <a:p>
            <a:pPr eaLnBrk="1" hangingPunct="1"/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This is the “true” model, and …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6C0D37-4C12-F54B-840A-02BF01581024}" type="slidenum">
              <a:rPr lang="en-US"/>
              <a:pPr/>
              <a:t>28</a:t>
            </a:fld>
            <a:endParaRPr lang="en-US" dirty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9263" y="685800"/>
            <a:ext cx="5959475" cy="3352800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Best place to start</a:t>
            </a:r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 demonstrating that</a:t>
            </a:r>
            <a:r>
              <a:rPr lang="en-US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 a</a:t>
            </a:r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 velocity inversion method is attractive is showing its application on Marmousi, or the deep water variation of Marmousi</a:t>
            </a:r>
          </a:p>
          <a:p>
            <a:pPr eaLnBrk="1" hangingPunct="1"/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that you see displayed on the screen.</a:t>
            </a:r>
          </a:p>
          <a:p>
            <a:pPr eaLnBrk="1" hangingPunct="1"/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This is the “true” model, and …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6C0D37-4C12-F54B-840A-02BF01581024}" type="slidenum">
              <a:rPr lang="en-US"/>
              <a:pPr/>
              <a:t>29</a:t>
            </a:fld>
            <a:endParaRPr lang="en-US" dirty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9263" y="685800"/>
            <a:ext cx="5959475" cy="3352800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Best place to start</a:t>
            </a:r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 demonstrating that</a:t>
            </a:r>
            <a:r>
              <a:rPr lang="en-US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 a</a:t>
            </a:r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 velocity inversion method is attractive is showing its application on Marmousi, or the deep water variation of Marmousi</a:t>
            </a:r>
          </a:p>
          <a:p>
            <a:pPr eaLnBrk="1" hangingPunct="1"/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that you see displayed on the screen.</a:t>
            </a:r>
          </a:p>
          <a:p>
            <a:pPr eaLnBrk="1" hangingPunct="1"/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This is the “true” model, and …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6C0D37-4C12-F54B-840A-02BF01581024}" type="slidenum">
              <a:rPr lang="en-US"/>
              <a:pPr/>
              <a:t>30</a:t>
            </a:fld>
            <a:endParaRPr lang="en-US" dirty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9263" y="685800"/>
            <a:ext cx="5959475" cy="3352800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Best place to start</a:t>
            </a:r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 demonstrating that</a:t>
            </a:r>
            <a:r>
              <a:rPr lang="en-US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 a</a:t>
            </a:r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 velocity inversion method is attractive is showing its application on Marmousi, or the deep water variation of Marmousi</a:t>
            </a:r>
          </a:p>
          <a:p>
            <a:pPr eaLnBrk="1" hangingPunct="1"/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that you see displayed on the screen.</a:t>
            </a:r>
          </a:p>
          <a:p>
            <a:pPr eaLnBrk="1" hangingPunct="1"/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This is the “true” model, and …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6C0D37-4C12-F54B-840A-02BF01581024}" type="slidenum">
              <a:rPr lang="en-US"/>
              <a:pPr/>
              <a:t>31</a:t>
            </a:fld>
            <a:endParaRPr lang="en-US" dirty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9263" y="685800"/>
            <a:ext cx="5959475" cy="3352800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Best place to start</a:t>
            </a:r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 demonstrating that</a:t>
            </a:r>
            <a:r>
              <a:rPr lang="en-US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 a</a:t>
            </a:r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 velocity inversion method is attractive is showing its application on Marmousi, or the deep water variation of Marmousi</a:t>
            </a:r>
          </a:p>
          <a:p>
            <a:pPr eaLnBrk="1" hangingPunct="1"/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that you see displayed on the screen.</a:t>
            </a:r>
          </a:p>
          <a:p>
            <a:pPr eaLnBrk="1" hangingPunct="1"/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This is the “true” model, and …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6C0D37-4C12-F54B-840A-02BF01581024}" type="slidenum">
              <a:rPr lang="en-US"/>
              <a:pPr/>
              <a:t>32</a:t>
            </a:fld>
            <a:endParaRPr lang="en-US" dirty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9263" y="685800"/>
            <a:ext cx="5959475" cy="3352800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Best place to start</a:t>
            </a:r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 demonstrating that</a:t>
            </a:r>
            <a:r>
              <a:rPr lang="en-US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 a</a:t>
            </a:r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 velocity inversion method is attractive is showing its application on Marmousi, or the deep water variation of Marmousi</a:t>
            </a:r>
          </a:p>
          <a:p>
            <a:pPr eaLnBrk="1" hangingPunct="1"/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that you see displayed on the screen.</a:t>
            </a:r>
          </a:p>
          <a:p>
            <a:pPr eaLnBrk="1" hangingPunct="1"/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This is the “true” model, and …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6C0D37-4C12-F54B-840A-02BF01581024}" type="slidenum">
              <a:rPr lang="en-US"/>
              <a:pPr/>
              <a:t>33</a:t>
            </a:fld>
            <a:endParaRPr lang="en-US" dirty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9263" y="685800"/>
            <a:ext cx="5959475" cy="3352800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Best place to start</a:t>
            </a:r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 demonstrating that</a:t>
            </a:r>
            <a:r>
              <a:rPr lang="en-US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 a</a:t>
            </a:r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 velocity inversion method is attractive is showing its application on Marmousi, or the deep water variation of Marmousi</a:t>
            </a:r>
          </a:p>
          <a:p>
            <a:pPr eaLnBrk="1" hangingPunct="1"/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that you see displayed on the screen.</a:t>
            </a:r>
          </a:p>
          <a:p>
            <a:pPr eaLnBrk="1" hangingPunct="1"/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This is the “true” model, and …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6C0D37-4C12-F54B-840A-02BF01581024}" type="slidenum">
              <a:rPr lang="en-US"/>
              <a:pPr/>
              <a:t>34</a:t>
            </a:fld>
            <a:endParaRPr lang="en-US" dirty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9263" y="685800"/>
            <a:ext cx="5959475" cy="3352800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Best place to start</a:t>
            </a:r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 demonstrating that</a:t>
            </a:r>
            <a:r>
              <a:rPr lang="en-US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 a</a:t>
            </a:r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 velocity inversion method is attractive is showing its application on Marmousi, or the deep water variation of Marmousi</a:t>
            </a:r>
          </a:p>
          <a:p>
            <a:pPr eaLnBrk="1" hangingPunct="1"/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that you see displayed on the screen.</a:t>
            </a:r>
          </a:p>
          <a:p>
            <a:pPr eaLnBrk="1" hangingPunct="1"/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This is the “true” model, and …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6C0D37-4C12-F54B-840A-02BF01581024}" type="slidenum">
              <a:rPr lang="en-US"/>
              <a:pPr/>
              <a:t>36</a:t>
            </a:fld>
            <a:endParaRPr lang="en-US" dirty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9263" y="685800"/>
            <a:ext cx="5959475" cy="3352800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Best place to start</a:t>
            </a:r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 demonstrating that</a:t>
            </a:r>
            <a:r>
              <a:rPr lang="en-US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 a</a:t>
            </a:r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 velocity inversion method is attractive is showing its application on Marmousi, or the deep water variation of Marmousi</a:t>
            </a:r>
          </a:p>
          <a:p>
            <a:pPr eaLnBrk="1" hangingPunct="1"/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that you see displayed on the screen.</a:t>
            </a:r>
          </a:p>
          <a:p>
            <a:pPr eaLnBrk="1" hangingPunct="1"/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This is the “true” model, and …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6C0D37-4C12-F54B-840A-02BF01581024}" type="slidenum">
              <a:rPr lang="en-US"/>
              <a:pPr/>
              <a:t>2</a:t>
            </a:fld>
            <a:endParaRPr lang="en-US" dirty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9263" y="685800"/>
            <a:ext cx="5959475" cy="3352800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Best place to start</a:t>
            </a:r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 demonstrating that</a:t>
            </a:r>
            <a:r>
              <a:rPr lang="en-US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 a</a:t>
            </a:r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 velocity inversion method is attractive is showing its application on Marmousi, or the deep water variation of Marmousi</a:t>
            </a:r>
          </a:p>
          <a:p>
            <a:pPr eaLnBrk="1" hangingPunct="1"/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that you see displayed on the screen.</a:t>
            </a:r>
          </a:p>
          <a:p>
            <a:pPr eaLnBrk="1" hangingPunct="1"/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This is the “true” model, and …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6C0D37-4C12-F54B-840A-02BF01581024}" type="slidenum">
              <a:rPr lang="en-US">
                <a:solidFill>
                  <a:srgbClr val="000000"/>
                </a:solidFill>
              </a:rPr>
              <a:pPr/>
              <a:t>37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9263" y="685800"/>
            <a:ext cx="5959475" cy="3352800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Best place to start</a:t>
            </a:r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 demonstrating that</a:t>
            </a:r>
            <a:r>
              <a:rPr lang="en-US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 a</a:t>
            </a:r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 velocity inversion method is attractive is showing its application on Marmousi, or the deep water variation of Marmousi</a:t>
            </a:r>
          </a:p>
          <a:p>
            <a:pPr eaLnBrk="1" hangingPunct="1"/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that you see displayed on the screen.</a:t>
            </a:r>
          </a:p>
          <a:p>
            <a:pPr eaLnBrk="1" hangingPunct="1"/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This is the “true” model, and …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6C0D37-4C12-F54B-840A-02BF01581024}" type="slidenum">
              <a:rPr lang="en-US">
                <a:solidFill>
                  <a:srgbClr val="000000"/>
                </a:solidFill>
              </a:rPr>
              <a:pPr/>
              <a:t>38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9263" y="685800"/>
            <a:ext cx="5959475" cy="3352800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Best place to start</a:t>
            </a:r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 demonstrating that</a:t>
            </a:r>
            <a:r>
              <a:rPr lang="en-US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 a</a:t>
            </a:r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 velocity inversion method is attractive is showing its application on Marmousi, or the deep water variation of Marmousi</a:t>
            </a:r>
          </a:p>
          <a:p>
            <a:pPr eaLnBrk="1" hangingPunct="1"/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that you see displayed on the screen.</a:t>
            </a:r>
          </a:p>
          <a:p>
            <a:pPr eaLnBrk="1" hangingPunct="1"/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This is the “true” model, and …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6C0D37-4C12-F54B-840A-02BF01581024}" type="slidenum">
              <a:rPr lang="en-US"/>
              <a:pPr/>
              <a:t>39</a:t>
            </a:fld>
            <a:endParaRPr lang="en-US" dirty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9263" y="685800"/>
            <a:ext cx="5959475" cy="3352800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Best place to start</a:t>
            </a:r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 demonstrating that</a:t>
            </a:r>
            <a:r>
              <a:rPr lang="en-US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 a</a:t>
            </a:r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 velocity inversion method is attractive is showing its application on Marmousi, or the deep water variation of Marmousi</a:t>
            </a:r>
          </a:p>
          <a:p>
            <a:pPr eaLnBrk="1" hangingPunct="1"/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that you see displayed on the screen.</a:t>
            </a:r>
          </a:p>
          <a:p>
            <a:pPr eaLnBrk="1" hangingPunct="1"/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This is the “true” model, and …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6C0D37-4C12-F54B-840A-02BF01581024}" type="slidenum">
              <a:rPr lang="en-US"/>
              <a:pPr/>
              <a:t>3</a:t>
            </a:fld>
            <a:endParaRPr lang="en-US" dirty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9263" y="685800"/>
            <a:ext cx="5959475" cy="3352800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Best place to start</a:t>
            </a:r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 demonstrating that</a:t>
            </a:r>
            <a:r>
              <a:rPr lang="en-US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 a</a:t>
            </a:r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 velocity inversion method is attractive is showing its application on Marmousi, or the deep water variation of Marmousi</a:t>
            </a:r>
          </a:p>
          <a:p>
            <a:pPr eaLnBrk="1" hangingPunct="1"/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that you see displayed on the screen.</a:t>
            </a:r>
          </a:p>
          <a:p>
            <a:pPr eaLnBrk="1" hangingPunct="1"/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This is the “true” model, and …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6C0D37-4C12-F54B-840A-02BF01581024}" type="slidenum">
              <a:rPr lang="en-US"/>
              <a:pPr/>
              <a:t>4</a:t>
            </a:fld>
            <a:endParaRPr lang="en-US" dirty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9263" y="685800"/>
            <a:ext cx="5959475" cy="3352800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Best place to start</a:t>
            </a:r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 demonstrating that</a:t>
            </a:r>
            <a:r>
              <a:rPr lang="en-US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 a</a:t>
            </a:r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 velocity inversion method is attractive is showing its application on Marmousi, or the deep water variation of Marmousi</a:t>
            </a:r>
          </a:p>
          <a:p>
            <a:pPr eaLnBrk="1" hangingPunct="1"/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that you see displayed on the screen.</a:t>
            </a:r>
          </a:p>
          <a:p>
            <a:pPr eaLnBrk="1" hangingPunct="1"/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This is the “true” model, and …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6C0D37-4C12-F54B-840A-02BF01581024}" type="slidenum">
              <a:rPr lang="en-US"/>
              <a:pPr/>
              <a:t>5</a:t>
            </a:fld>
            <a:endParaRPr lang="en-US" dirty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9263" y="685800"/>
            <a:ext cx="5959475" cy="3352800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Best place to start</a:t>
            </a:r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 demonstrating that</a:t>
            </a:r>
            <a:r>
              <a:rPr lang="en-US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 a</a:t>
            </a:r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 velocity inversion method is attractive is showing its application on Marmousi, or the deep water variation of Marmousi</a:t>
            </a:r>
          </a:p>
          <a:p>
            <a:pPr eaLnBrk="1" hangingPunct="1"/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that you see displayed on the screen.</a:t>
            </a:r>
          </a:p>
          <a:p>
            <a:pPr eaLnBrk="1" hangingPunct="1"/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This is the “true” model, and …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6C0D37-4C12-F54B-840A-02BF01581024}" type="slidenum">
              <a:rPr lang="en-US"/>
              <a:pPr/>
              <a:t>6</a:t>
            </a:fld>
            <a:endParaRPr lang="en-US" dirty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9263" y="685800"/>
            <a:ext cx="5959475" cy="3352800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Best place to start</a:t>
            </a:r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 demonstrating that</a:t>
            </a:r>
            <a:r>
              <a:rPr lang="en-US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 a</a:t>
            </a:r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 velocity inversion method is attractive is showing its application on Marmousi, or the deep water variation of Marmousi</a:t>
            </a:r>
          </a:p>
          <a:p>
            <a:pPr eaLnBrk="1" hangingPunct="1"/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that you see displayed on the screen.</a:t>
            </a:r>
          </a:p>
          <a:p>
            <a:pPr eaLnBrk="1" hangingPunct="1"/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This is the “true” model, and …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6C0D37-4C12-F54B-840A-02BF01581024}" type="slidenum">
              <a:rPr lang="en-US"/>
              <a:pPr/>
              <a:t>14</a:t>
            </a:fld>
            <a:endParaRPr lang="en-US" dirty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9263" y="685800"/>
            <a:ext cx="5959475" cy="3352800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Best place to start</a:t>
            </a:r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 demonstrating that</a:t>
            </a:r>
            <a:r>
              <a:rPr lang="en-US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 a</a:t>
            </a:r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 velocity inversion method is attractive is showing its application on Marmousi, or the deep water variation of Marmousi</a:t>
            </a:r>
          </a:p>
          <a:p>
            <a:pPr eaLnBrk="1" hangingPunct="1"/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that you see displayed on the screen.</a:t>
            </a:r>
          </a:p>
          <a:p>
            <a:pPr eaLnBrk="1" hangingPunct="1"/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This is the “true” model, and …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6C0D37-4C12-F54B-840A-02BF01581024}" type="slidenum">
              <a:rPr lang="en-US"/>
              <a:pPr/>
              <a:t>15</a:t>
            </a:fld>
            <a:endParaRPr lang="en-US" dirty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9263" y="685800"/>
            <a:ext cx="5959475" cy="3352800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Best place to start</a:t>
            </a:r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 demonstrating that</a:t>
            </a:r>
            <a:r>
              <a:rPr lang="en-US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 a</a:t>
            </a:r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 velocity inversion method is attractive is showing its application on Marmousi, or the deep water variation of Marmousi</a:t>
            </a:r>
          </a:p>
          <a:p>
            <a:pPr eaLnBrk="1" hangingPunct="1"/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that you see displayed on the screen.</a:t>
            </a:r>
          </a:p>
          <a:p>
            <a:pPr eaLnBrk="1" hangingPunct="1"/>
            <a:r>
              <a:rPr lang="en-US" baseline="0" dirty="0" smtClean="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t>This is the “true” model, and …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3175000" y="4643448"/>
            <a:ext cx="1136650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4" tIns="45718" rIns="91434" bIns="45718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en-US" sz="1400" b="0" dirty="0">
                <a:solidFill>
                  <a:schemeClr val="tx1"/>
                </a:solidFill>
                <a:latin typeface="Tahoma" pitchFamily="-106" charset="0"/>
              </a:rPr>
              <a:t>Slide #</a:t>
            </a:r>
            <a:fld id="{4A6A771A-C1AA-A34C-B34E-F6D59A1AC15D}" type="slidenum">
              <a:rPr lang="en-US" sz="1400" b="0">
                <a:solidFill>
                  <a:schemeClr val="tx1"/>
                </a:solidFill>
                <a:latin typeface="Tahoma" pitchFamily="-106" charset="0"/>
              </a:rPr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t>‹#›</a:t>
            </a:fld>
            <a:endParaRPr lang="en-US" sz="1400" b="0" dirty="0">
              <a:solidFill>
                <a:schemeClr val="tx1"/>
              </a:solidFill>
              <a:latin typeface="Tahoma" pitchFamily="-106" charset="0"/>
            </a:endParaRPr>
          </a:p>
        </p:txBody>
      </p:sp>
      <p:pic>
        <p:nvPicPr>
          <p:cNvPr id="5" name="Picture 13" descr="SEP logo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33375" y="4325114"/>
            <a:ext cx="606298" cy="649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22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03300" y="752477"/>
            <a:ext cx="6858000" cy="1371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822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19666" y="2342092"/>
            <a:ext cx="6400800" cy="1314450"/>
          </a:xfrm>
        </p:spPr>
        <p:txBody>
          <a:bodyPr/>
          <a:lstStyle>
            <a:lvl1pPr marL="0" indent="0" algn="ctr">
              <a:buFont typeface="Wingdings" charset="2"/>
              <a:buNone/>
              <a:defRPr sz="2800" i="1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biondo@stanford.edu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400800" y="4705352"/>
            <a:ext cx="2070100" cy="28575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biondo@stanford.edu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6413" y="136922"/>
            <a:ext cx="2284412" cy="431363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" y="136922"/>
            <a:ext cx="6704013" cy="431363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400800" y="4705352"/>
            <a:ext cx="2070100" cy="28575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biondo@stanford.edu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9" y="136922"/>
            <a:ext cx="9140825" cy="431363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400800" y="4705352"/>
            <a:ext cx="2070100" cy="28575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biondo@stanford.edu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3175000" y="4643448"/>
            <a:ext cx="1136650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4" tIns="45718" rIns="91434" bIns="45718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en-US" sz="1400" b="0" dirty="0">
                <a:solidFill>
                  <a:srgbClr val="000000"/>
                </a:solidFill>
                <a:latin typeface="Tahoma" pitchFamily="-106" charset="0"/>
                <a:ea typeface="ＭＳ Ｐゴシック"/>
                <a:cs typeface="ＭＳ Ｐゴシック"/>
              </a:rPr>
              <a:t>Slide #</a:t>
            </a:r>
            <a:fld id="{4A6A771A-C1AA-A34C-B34E-F6D59A1AC15D}" type="slidenum">
              <a:rPr lang="en-US" sz="1400" b="0">
                <a:solidFill>
                  <a:srgbClr val="000000"/>
                </a:solidFill>
                <a:latin typeface="Tahoma" pitchFamily="-106" charset="0"/>
                <a:ea typeface="ＭＳ Ｐゴシック"/>
                <a:cs typeface="ＭＳ Ｐゴシック"/>
              </a:rPr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t>‹#›</a:t>
            </a:fld>
            <a:endParaRPr lang="en-US" sz="1400" b="0" dirty="0">
              <a:solidFill>
                <a:srgbClr val="000000"/>
              </a:solidFill>
              <a:latin typeface="Tahoma" pitchFamily="-106" charset="0"/>
              <a:ea typeface="ＭＳ Ｐゴシック"/>
              <a:cs typeface="ＭＳ Ｐゴシック"/>
            </a:endParaRPr>
          </a:p>
        </p:txBody>
      </p:sp>
      <p:pic>
        <p:nvPicPr>
          <p:cNvPr id="5" name="Picture 13" descr="SEP logo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33375" y="4325114"/>
            <a:ext cx="606298" cy="649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22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03300" y="752477"/>
            <a:ext cx="6858000" cy="1371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822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19666" y="2342092"/>
            <a:ext cx="6400800" cy="1314450"/>
          </a:xfrm>
        </p:spPr>
        <p:txBody>
          <a:bodyPr/>
          <a:lstStyle>
            <a:lvl1pPr marL="0" indent="0" algn="ctr">
              <a:buFont typeface="Wingdings" charset="2"/>
              <a:buNone/>
              <a:defRPr sz="2800" i="1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  <a:ea typeface="ＭＳ Ｐゴシック"/>
                <a:cs typeface="ＭＳ Ｐゴシック"/>
              </a:rPr>
              <a:t>biondo@stanford.edu</a:t>
            </a:r>
            <a:endParaRPr lang="en-US" dirty="0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052759" y="4705352"/>
            <a:ext cx="2070100" cy="28575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  <a:ea typeface="ＭＳ Ｐゴシック"/>
                <a:cs typeface="ＭＳ Ｐゴシック"/>
              </a:rPr>
              <a:t>biondo@stanford.edu</a:t>
            </a:r>
            <a:endParaRPr lang="en-US" dirty="0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4" indent="0">
              <a:buNone/>
              <a:defRPr sz="1800"/>
            </a:lvl2pPr>
            <a:lvl3pPr marL="914348" indent="0">
              <a:buNone/>
              <a:defRPr sz="1600"/>
            </a:lvl3pPr>
            <a:lvl4pPr marL="1371522" indent="0">
              <a:buNone/>
              <a:defRPr sz="1400"/>
            </a:lvl4pPr>
            <a:lvl5pPr marL="1828698" indent="0">
              <a:buNone/>
              <a:defRPr sz="1400"/>
            </a:lvl5pPr>
            <a:lvl6pPr marL="2285871" indent="0">
              <a:buNone/>
              <a:defRPr sz="1400"/>
            </a:lvl6pPr>
            <a:lvl7pPr marL="2743046" indent="0">
              <a:buNone/>
              <a:defRPr sz="1400"/>
            </a:lvl7pPr>
            <a:lvl8pPr marL="3200220" indent="0">
              <a:buNone/>
              <a:defRPr sz="1400"/>
            </a:lvl8pPr>
            <a:lvl9pPr marL="3657394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400800" y="4705352"/>
            <a:ext cx="2070100" cy="28575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  <a:ea typeface="ＭＳ Ｐゴシック"/>
                <a:cs typeface="ＭＳ Ｐゴシック"/>
              </a:rPr>
              <a:t>biondo@stanford.edu</a:t>
            </a:r>
            <a:endParaRPr lang="en-US" dirty="0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2100" y="1002508"/>
            <a:ext cx="4222750" cy="3448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7250" y="1002508"/>
            <a:ext cx="4222750" cy="3448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400800" y="4705352"/>
            <a:ext cx="2070100" cy="28575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  <a:ea typeface="ＭＳ Ｐゴシック"/>
                <a:cs typeface="ＭＳ Ｐゴシック"/>
              </a:rPr>
              <a:t>biondo@stanford.edu</a:t>
            </a:r>
            <a:endParaRPr lang="en-US" dirty="0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4" indent="0">
              <a:buNone/>
              <a:defRPr sz="2000" b="1"/>
            </a:lvl2pPr>
            <a:lvl3pPr marL="914348" indent="0">
              <a:buNone/>
              <a:defRPr sz="1800" b="1"/>
            </a:lvl3pPr>
            <a:lvl4pPr marL="1371522" indent="0">
              <a:buNone/>
              <a:defRPr sz="1600" b="1"/>
            </a:lvl4pPr>
            <a:lvl5pPr marL="1828698" indent="0">
              <a:buNone/>
              <a:defRPr sz="1600" b="1"/>
            </a:lvl5pPr>
            <a:lvl6pPr marL="2285871" indent="0">
              <a:buNone/>
              <a:defRPr sz="1600" b="1"/>
            </a:lvl6pPr>
            <a:lvl7pPr marL="2743046" indent="0">
              <a:buNone/>
              <a:defRPr sz="1600" b="1"/>
            </a:lvl7pPr>
            <a:lvl8pPr marL="3200220" indent="0">
              <a:buNone/>
              <a:defRPr sz="1600" b="1"/>
            </a:lvl8pPr>
            <a:lvl9pPr marL="365739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5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4" indent="0">
              <a:buNone/>
              <a:defRPr sz="2000" b="1"/>
            </a:lvl2pPr>
            <a:lvl3pPr marL="914348" indent="0">
              <a:buNone/>
              <a:defRPr sz="1800" b="1"/>
            </a:lvl3pPr>
            <a:lvl4pPr marL="1371522" indent="0">
              <a:buNone/>
              <a:defRPr sz="1600" b="1"/>
            </a:lvl4pPr>
            <a:lvl5pPr marL="1828698" indent="0">
              <a:buNone/>
              <a:defRPr sz="1600" b="1"/>
            </a:lvl5pPr>
            <a:lvl6pPr marL="2285871" indent="0">
              <a:buNone/>
              <a:defRPr sz="1600" b="1"/>
            </a:lvl6pPr>
            <a:lvl7pPr marL="2743046" indent="0">
              <a:buNone/>
              <a:defRPr sz="1600" b="1"/>
            </a:lvl7pPr>
            <a:lvl8pPr marL="3200220" indent="0">
              <a:buNone/>
              <a:defRPr sz="1600" b="1"/>
            </a:lvl8pPr>
            <a:lvl9pPr marL="365739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5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6400800" y="4705352"/>
            <a:ext cx="2070100" cy="28575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  <a:ea typeface="ＭＳ Ｐゴシック"/>
                <a:cs typeface="ＭＳ Ｐゴシック"/>
              </a:rPr>
              <a:t>biondo@stanford.edu</a:t>
            </a:r>
            <a:endParaRPr lang="en-US" dirty="0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400800" y="4705352"/>
            <a:ext cx="2070100" cy="28575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  <a:ea typeface="ＭＳ Ｐゴシック"/>
                <a:cs typeface="ＭＳ Ｐゴシック"/>
              </a:rPr>
              <a:t>biondo@stanford.edu</a:t>
            </a:r>
            <a:endParaRPr lang="en-US" dirty="0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6400800" y="4705352"/>
            <a:ext cx="2070100" cy="28575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  <a:ea typeface="ＭＳ Ｐゴシック"/>
                <a:cs typeface="ＭＳ Ｐゴシック"/>
              </a:rPr>
              <a:t>biondo@stanford.edu</a:t>
            </a:r>
            <a:endParaRPr lang="en-US" dirty="0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052759" y="4705352"/>
            <a:ext cx="2070100" cy="28575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biondo@stanford.edu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2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21" y="1076329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74" indent="0">
              <a:buNone/>
              <a:defRPr sz="1200"/>
            </a:lvl2pPr>
            <a:lvl3pPr marL="914348" indent="0">
              <a:buNone/>
              <a:defRPr sz="1000"/>
            </a:lvl3pPr>
            <a:lvl4pPr marL="1371522" indent="0">
              <a:buNone/>
              <a:defRPr sz="900"/>
            </a:lvl4pPr>
            <a:lvl5pPr marL="1828698" indent="0">
              <a:buNone/>
              <a:defRPr sz="900"/>
            </a:lvl5pPr>
            <a:lvl6pPr marL="2285871" indent="0">
              <a:buNone/>
              <a:defRPr sz="900"/>
            </a:lvl6pPr>
            <a:lvl7pPr marL="2743046" indent="0">
              <a:buNone/>
              <a:defRPr sz="900"/>
            </a:lvl7pPr>
            <a:lvl8pPr marL="3200220" indent="0">
              <a:buNone/>
              <a:defRPr sz="900"/>
            </a:lvl8pPr>
            <a:lvl9pPr marL="365739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400800" y="4705352"/>
            <a:ext cx="2070100" cy="28575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  <a:ea typeface="ＭＳ Ｐゴシック"/>
                <a:cs typeface="ＭＳ Ｐゴシック"/>
              </a:rPr>
              <a:t>biondo@stanford.edu</a:t>
            </a:r>
            <a:endParaRPr lang="en-US" dirty="0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3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74" indent="0">
              <a:buNone/>
              <a:defRPr sz="2800"/>
            </a:lvl2pPr>
            <a:lvl3pPr marL="914348" indent="0">
              <a:buNone/>
              <a:defRPr sz="2400"/>
            </a:lvl3pPr>
            <a:lvl4pPr marL="1371522" indent="0">
              <a:buNone/>
              <a:defRPr sz="2000"/>
            </a:lvl4pPr>
            <a:lvl5pPr marL="1828698" indent="0">
              <a:buNone/>
              <a:defRPr sz="2000"/>
            </a:lvl5pPr>
            <a:lvl6pPr marL="2285871" indent="0">
              <a:buNone/>
              <a:defRPr sz="2000"/>
            </a:lvl6pPr>
            <a:lvl7pPr marL="2743046" indent="0">
              <a:buNone/>
              <a:defRPr sz="2000"/>
            </a:lvl7pPr>
            <a:lvl8pPr marL="3200220" indent="0">
              <a:buNone/>
              <a:defRPr sz="2000"/>
            </a:lvl8pPr>
            <a:lvl9pPr marL="3657394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74" indent="0">
              <a:buNone/>
              <a:defRPr sz="1200"/>
            </a:lvl2pPr>
            <a:lvl3pPr marL="914348" indent="0">
              <a:buNone/>
              <a:defRPr sz="1000"/>
            </a:lvl3pPr>
            <a:lvl4pPr marL="1371522" indent="0">
              <a:buNone/>
              <a:defRPr sz="900"/>
            </a:lvl4pPr>
            <a:lvl5pPr marL="1828698" indent="0">
              <a:buNone/>
              <a:defRPr sz="900"/>
            </a:lvl5pPr>
            <a:lvl6pPr marL="2285871" indent="0">
              <a:buNone/>
              <a:defRPr sz="900"/>
            </a:lvl6pPr>
            <a:lvl7pPr marL="2743046" indent="0">
              <a:buNone/>
              <a:defRPr sz="900"/>
            </a:lvl7pPr>
            <a:lvl8pPr marL="3200220" indent="0">
              <a:buNone/>
              <a:defRPr sz="900"/>
            </a:lvl8pPr>
            <a:lvl9pPr marL="365739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400800" y="4705352"/>
            <a:ext cx="2070100" cy="28575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  <a:ea typeface="ＭＳ Ｐゴシック"/>
                <a:cs typeface="ＭＳ Ｐゴシック"/>
              </a:rPr>
              <a:t>biondo@stanford.edu</a:t>
            </a:r>
            <a:endParaRPr lang="en-US" dirty="0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400800" y="4705352"/>
            <a:ext cx="2070100" cy="28575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  <a:ea typeface="ＭＳ Ｐゴシック"/>
                <a:cs typeface="ＭＳ Ｐゴシック"/>
              </a:rPr>
              <a:t>biondo@stanford.edu</a:t>
            </a:r>
            <a:endParaRPr lang="en-US" dirty="0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6413" y="136922"/>
            <a:ext cx="2284412" cy="431363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" y="136922"/>
            <a:ext cx="6704013" cy="431363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400800" y="4705352"/>
            <a:ext cx="2070100" cy="28575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  <a:ea typeface="ＭＳ Ｐゴシック"/>
                <a:cs typeface="ＭＳ Ｐゴシック"/>
              </a:rPr>
              <a:t>biondo@stanford.edu</a:t>
            </a:r>
            <a:endParaRPr lang="en-US" dirty="0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9" y="136922"/>
            <a:ext cx="9140825" cy="431363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400800" y="4705352"/>
            <a:ext cx="2070100" cy="28575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/>
                </a:solidFill>
                <a:ea typeface="ＭＳ Ｐゴシック"/>
                <a:cs typeface="ＭＳ Ｐゴシック"/>
              </a:rPr>
              <a:t>biondo@stanford.edu</a:t>
            </a:r>
            <a:endParaRPr lang="en-US" dirty="0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4" indent="0">
              <a:buNone/>
              <a:defRPr sz="1800"/>
            </a:lvl2pPr>
            <a:lvl3pPr marL="914348" indent="0">
              <a:buNone/>
              <a:defRPr sz="1600"/>
            </a:lvl3pPr>
            <a:lvl4pPr marL="1371522" indent="0">
              <a:buNone/>
              <a:defRPr sz="1400"/>
            </a:lvl4pPr>
            <a:lvl5pPr marL="1828698" indent="0">
              <a:buNone/>
              <a:defRPr sz="1400"/>
            </a:lvl5pPr>
            <a:lvl6pPr marL="2285871" indent="0">
              <a:buNone/>
              <a:defRPr sz="1400"/>
            </a:lvl6pPr>
            <a:lvl7pPr marL="2743046" indent="0">
              <a:buNone/>
              <a:defRPr sz="1400"/>
            </a:lvl7pPr>
            <a:lvl8pPr marL="3200220" indent="0">
              <a:buNone/>
              <a:defRPr sz="1400"/>
            </a:lvl8pPr>
            <a:lvl9pPr marL="3657394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400800" y="4705352"/>
            <a:ext cx="2070100" cy="28575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biondo@stanford.edu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2100" y="1002508"/>
            <a:ext cx="4222750" cy="3448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7250" y="1002508"/>
            <a:ext cx="4222750" cy="3448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400800" y="4705352"/>
            <a:ext cx="2070100" cy="28575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biondo@stanford.edu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4" indent="0">
              <a:buNone/>
              <a:defRPr sz="2000" b="1"/>
            </a:lvl2pPr>
            <a:lvl3pPr marL="914348" indent="0">
              <a:buNone/>
              <a:defRPr sz="1800" b="1"/>
            </a:lvl3pPr>
            <a:lvl4pPr marL="1371522" indent="0">
              <a:buNone/>
              <a:defRPr sz="1600" b="1"/>
            </a:lvl4pPr>
            <a:lvl5pPr marL="1828698" indent="0">
              <a:buNone/>
              <a:defRPr sz="1600" b="1"/>
            </a:lvl5pPr>
            <a:lvl6pPr marL="2285871" indent="0">
              <a:buNone/>
              <a:defRPr sz="1600" b="1"/>
            </a:lvl6pPr>
            <a:lvl7pPr marL="2743046" indent="0">
              <a:buNone/>
              <a:defRPr sz="1600" b="1"/>
            </a:lvl7pPr>
            <a:lvl8pPr marL="3200220" indent="0">
              <a:buNone/>
              <a:defRPr sz="1600" b="1"/>
            </a:lvl8pPr>
            <a:lvl9pPr marL="365739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5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4" indent="0">
              <a:buNone/>
              <a:defRPr sz="2000" b="1"/>
            </a:lvl2pPr>
            <a:lvl3pPr marL="914348" indent="0">
              <a:buNone/>
              <a:defRPr sz="1800" b="1"/>
            </a:lvl3pPr>
            <a:lvl4pPr marL="1371522" indent="0">
              <a:buNone/>
              <a:defRPr sz="1600" b="1"/>
            </a:lvl4pPr>
            <a:lvl5pPr marL="1828698" indent="0">
              <a:buNone/>
              <a:defRPr sz="1600" b="1"/>
            </a:lvl5pPr>
            <a:lvl6pPr marL="2285871" indent="0">
              <a:buNone/>
              <a:defRPr sz="1600" b="1"/>
            </a:lvl6pPr>
            <a:lvl7pPr marL="2743046" indent="0">
              <a:buNone/>
              <a:defRPr sz="1600" b="1"/>
            </a:lvl7pPr>
            <a:lvl8pPr marL="3200220" indent="0">
              <a:buNone/>
              <a:defRPr sz="1600" b="1"/>
            </a:lvl8pPr>
            <a:lvl9pPr marL="365739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5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6400800" y="4705352"/>
            <a:ext cx="2070100" cy="28575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biondo@stanford.edu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400800" y="4705352"/>
            <a:ext cx="2070100" cy="28575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biondo@stanford.edu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6400800" y="4705352"/>
            <a:ext cx="2070100" cy="28575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biondo@stanford.edu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2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21" y="1076329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74" indent="0">
              <a:buNone/>
              <a:defRPr sz="1200"/>
            </a:lvl2pPr>
            <a:lvl3pPr marL="914348" indent="0">
              <a:buNone/>
              <a:defRPr sz="1000"/>
            </a:lvl3pPr>
            <a:lvl4pPr marL="1371522" indent="0">
              <a:buNone/>
              <a:defRPr sz="900"/>
            </a:lvl4pPr>
            <a:lvl5pPr marL="1828698" indent="0">
              <a:buNone/>
              <a:defRPr sz="900"/>
            </a:lvl5pPr>
            <a:lvl6pPr marL="2285871" indent="0">
              <a:buNone/>
              <a:defRPr sz="900"/>
            </a:lvl6pPr>
            <a:lvl7pPr marL="2743046" indent="0">
              <a:buNone/>
              <a:defRPr sz="900"/>
            </a:lvl7pPr>
            <a:lvl8pPr marL="3200220" indent="0">
              <a:buNone/>
              <a:defRPr sz="900"/>
            </a:lvl8pPr>
            <a:lvl9pPr marL="365739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400800" y="4705352"/>
            <a:ext cx="2070100" cy="28575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biondo@stanford.edu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3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74" indent="0">
              <a:buNone/>
              <a:defRPr sz="2800"/>
            </a:lvl2pPr>
            <a:lvl3pPr marL="914348" indent="0">
              <a:buNone/>
              <a:defRPr sz="2400"/>
            </a:lvl3pPr>
            <a:lvl4pPr marL="1371522" indent="0">
              <a:buNone/>
              <a:defRPr sz="2000"/>
            </a:lvl4pPr>
            <a:lvl5pPr marL="1828698" indent="0">
              <a:buNone/>
              <a:defRPr sz="2000"/>
            </a:lvl5pPr>
            <a:lvl6pPr marL="2285871" indent="0">
              <a:buNone/>
              <a:defRPr sz="2000"/>
            </a:lvl6pPr>
            <a:lvl7pPr marL="2743046" indent="0">
              <a:buNone/>
              <a:defRPr sz="2000"/>
            </a:lvl7pPr>
            <a:lvl8pPr marL="3200220" indent="0">
              <a:buNone/>
              <a:defRPr sz="2000"/>
            </a:lvl8pPr>
            <a:lvl9pPr marL="3657394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74" indent="0">
              <a:buNone/>
              <a:defRPr sz="1200"/>
            </a:lvl2pPr>
            <a:lvl3pPr marL="914348" indent="0">
              <a:buNone/>
              <a:defRPr sz="1000"/>
            </a:lvl3pPr>
            <a:lvl4pPr marL="1371522" indent="0">
              <a:buNone/>
              <a:defRPr sz="900"/>
            </a:lvl4pPr>
            <a:lvl5pPr marL="1828698" indent="0">
              <a:buNone/>
              <a:defRPr sz="900"/>
            </a:lvl5pPr>
            <a:lvl6pPr marL="2285871" indent="0">
              <a:buNone/>
              <a:defRPr sz="900"/>
            </a:lvl6pPr>
            <a:lvl7pPr marL="2743046" indent="0">
              <a:buNone/>
              <a:defRPr sz="900"/>
            </a:lvl7pPr>
            <a:lvl8pPr marL="3200220" indent="0">
              <a:buNone/>
              <a:defRPr sz="900"/>
            </a:lvl8pPr>
            <a:lvl9pPr marL="365739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400800" y="4705352"/>
            <a:ext cx="2070100" cy="28575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biondo@stanford.edu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E6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" y="136924"/>
            <a:ext cx="9140825" cy="479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2100" y="1002508"/>
            <a:ext cx="8597900" cy="344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21129" name="Rectangle 9"/>
          <p:cNvSpPr>
            <a:spLocks noChangeArrowheads="1"/>
          </p:cNvSpPr>
          <p:nvPr/>
        </p:nvSpPr>
        <p:spPr bwMode="auto">
          <a:xfrm>
            <a:off x="1041400" y="4725998"/>
            <a:ext cx="1530350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4" tIns="45718" rIns="91434" bIns="45718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en-US" sz="1400" b="0" dirty="0">
                <a:solidFill>
                  <a:schemeClr val="tx1"/>
                </a:solidFill>
                <a:latin typeface="Tahoma" pitchFamily="-106" charset="0"/>
              </a:rPr>
              <a:t>Slide #</a:t>
            </a:r>
            <a:fld id="{8A62776A-7E53-1E42-9144-734D5AD82BC4}" type="slidenum">
              <a:rPr lang="en-US" sz="1400" b="0">
                <a:solidFill>
                  <a:schemeClr val="tx1"/>
                </a:solidFill>
                <a:latin typeface="Tahoma" pitchFamily="-106" charset="0"/>
              </a:rPr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t>‹#›</a:t>
            </a:fld>
            <a:endParaRPr lang="en-US" sz="1400" b="0" dirty="0">
              <a:solidFill>
                <a:schemeClr val="tx1"/>
              </a:solidFill>
              <a:latin typeface="Tahoma" pitchFamily="-106" charset="0"/>
            </a:endParaRPr>
          </a:p>
        </p:txBody>
      </p:sp>
      <p:sp>
        <p:nvSpPr>
          <p:cNvPr id="15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179757" y="4749800"/>
            <a:ext cx="193886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buClrTx/>
              <a:buSzTx/>
              <a:buFontTx/>
              <a:buNone/>
              <a:defRPr sz="1400" b="0">
                <a:solidFill>
                  <a:schemeClr val="tx1"/>
                </a:solidFill>
                <a:latin typeface="Tahoma" pitchFamily="-106" charset="0"/>
              </a:defRPr>
            </a:lvl1pPr>
          </a:lstStyle>
          <a:p>
            <a:r>
              <a:rPr lang="en-US" dirty="0" smtClean="0"/>
              <a:t>biondo@stanford.edu</a:t>
            </a:r>
            <a:endParaRPr lang="en-US" dirty="0"/>
          </a:p>
        </p:txBody>
      </p:sp>
      <p:pic>
        <p:nvPicPr>
          <p:cNvPr id="1030" name="Picture 13" descr="SEP logo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333375" y="4510088"/>
            <a:ext cx="55118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  <p:sldLayoutId id="2147483847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ook Antiqua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ook Antiqua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ook Antiqua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ook Antiqua" charset="0"/>
          <a:ea typeface="ＭＳ Ｐゴシック" charset="-128"/>
          <a:cs typeface="ＭＳ Ｐゴシック" charset="-128"/>
        </a:defRPr>
      </a:lvl5pPr>
      <a:lvl6pPr marL="45717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ook Antiqua" charset="0"/>
          <a:ea typeface="ＭＳ Ｐゴシック" charset="-128"/>
          <a:cs typeface="ＭＳ Ｐゴシック" charset="-128"/>
        </a:defRPr>
      </a:lvl6pPr>
      <a:lvl7pPr marL="91434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ook Antiqua" charset="0"/>
          <a:ea typeface="ＭＳ Ｐゴシック" charset="-128"/>
          <a:cs typeface="ＭＳ Ｐゴシック" charset="-128"/>
        </a:defRPr>
      </a:lvl7pPr>
      <a:lvl8pPr marL="137152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ook Antiqua" charset="0"/>
          <a:ea typeface="ＭＳ Ｐゴシック" charset="-128"/>
          <a:cs typeface="ＭＳ Ｐゴシック" charset="-128"/>
        </a:defRPr>
      </a:lvl8pPr>
      <a:lvl9pPr marL="182869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ook Antiqua" charset="0"/>
          <a:ea typeface="ＭＳ Ｐゴシック" charset="-128"/>
          <a:cs typeface="ＭＳ Ｐゴシック" charset="-128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-106" charset="2"/>
        <a:buChar char="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08" indent="-285734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-106" charset="2"/>
        <a:buChar char=""/>
        <a:defRPr sz="2800">
          <a:solidFill>
            <a:schemeClr val="tx2"/>
          </a:solidFill>
          <a:latin typeface="+mn-lt"/>
          <a:ea typeface="+mn-ea"/>
        </a:defRPr>
      </a:lvl2pPr>
      <a:lvl3pPr marL="1142935" indent="-228587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-106" charset="2"/>
        <a:buChar char=""/>
        <a:defRPr sz="2400">
          <a:solidFill>
            <a:schemeClr val="tx2"/>
          </a:solidFill>
          <a:latin typeface="+mn-lt"/>
          <a:ea typeface="+mn-ea"/>
        </a:defRPr>
      </a:lvl3pPr>
      <a:lvl4pPr marL="1600110" indent="-228587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Symbol" pitchFamily="-106" charset="2"/>
        <a:buChar char=""/>
        <a:defRPr sz="2000">
          <a:solidFill>
            <a:schemeClr val="tx2"/>
          </a:solidFill>
          <a:latin typeface="+mn-lt"/>
          <a:ea typeface="+mn-ea"/>
        </a:defRPr>
      </a:lvl4pPr>
      <a:lvl5pPr marL="2057284" indent="-228587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Symbol" pitchFamily="-106" charset="2"/>
        <a:buChar char=""/>
        <a:defRPr sz="2000">
          <a:solidFill>
            <a:schemeClr val="tx2"/>
          </a:solidFill>
          <a:latin typeface="+mn-lt"/>
          <a:ea typeface="+mn-ea"/>
        </a:defRPr>
      </a:lvl5pPr>
      <a:lvl6pPr marL="2514458" indent="-228587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Symbol" charset="2"/>
        <a:buChar char=""/>
        <a:defRPr sz="2000">
          <a:solidFill>
            <a:schemeClr val="tx2"/>
          </a:solidFill>
          <a:latin typeface="+mn-lt"/>
          <a:ea typeface="+mn-ea"/>
        </a:defRPr>
      </a:lvl6pPr>
      <a:lvl7pPr marL="2971632" indent="-228587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Symbol" charset="2"/>
        <a:buChar char=""/>
        <a:defRPr sz="2000">
          <a:solidFill>
            <a:schemeClr val="tx2"/>
          </a:solidFill>
          <a:latin typeface="+mn-lt"/>
          <a:ea typeface="+mn-ea"/>
        </a:defRPr>
      </a:lvl7pPr>
      <a:lvl8pPr marL="3428806" indent="-228587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Symbol" charset="2"/>
        <a:buChar char=""/>
        <a:defRPr sz="2000">
          <a:solidFill>
            <a:schemeClr val="tx2"/>
          </a:solidFill>
          <a:latin typeface="+mn-lt"/>
          <a:ea typeface="+mn-ea"/>
        </a:defRPr>
      </a:lvl8pPr>
      <a:lvl9pPr marL="3885980" indent="-228587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Symbol" charset="2"/>
        <a:buChar char=""/>
        <a:defRPr sz="2000">
          <a:solidFill>
            <a:schemeClr val="tx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1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4" algn="l" defTabSz="4571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8" algn="l" defTabSz="4571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22" algn="l" defTabSz="4571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8" algn="l" defTabSz="4571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71" algn="l" defTabSz="4571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6" algn="l" defTabSz="4571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20" algn="l" defTabSz="4571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94" algn="l" defTabSz="4571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E6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" y="136924"/>
            <a:ext cx="9140825" cy="479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2100" y="1002508"/>
            <a:ext cx="8597900" cy="344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21129" name="Rectangle 9"/>
          <p:cNvSpPr>
            <a:spLocks noChangeArrowheads="1"/>
          </p:cNvSpPr>
          <p:nvPr/>
        </p:nvSpPr>
        <p:spPr bwMode="auto">
          <a:xfrm>
            <a:off x="1041400" y="4725998"/>
            <a:ext cx="1530350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4" tIns="45718" rIns="91434" bIns="45718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en-US" sz="1400" b="0" dirty="0">
                <a:solidFill>
                  <a:srgbClr val="000000"/>
                </a:solidFill>
                <a:latin typeface="Tahoma" pitchFamily="-106" charset="0"/>
                <a:ea typeface="ＭＳ Ｐゴシック"/>
                <a:cs typeface="ＭＳ Ｐゴシック"/>
              </a:rPr>
              <a:t>Slide #</a:t>
            </a:r>
            <a:fld id="{8A62776A-7E53-1E42-9144-734D5AD82BC4}" type="slidenum">
              <a:rPr lang="en-US" sz="1400" b="0">
                <a:solidFill>
                  <a:srgbClr val="000000"/>
                </a:solidFill>
                <a:latin typeface="Tahoma" pitchFamily="-106" charset="0"/>
                <a:ea typeface="ＭＳ Ｐゴシック"/>
                <a:cs typeface="ＭＳ Ｐゴシック"/>
              </a:rPr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t>‹#›</a:t>
            </a:fld>
            <a:endParaRPr lang="en-US" sz="1400" b="0" dirty="0">
              <a:solidFill>
                <a:srgbClr val="000000"/>
              </a:solidFill>
              <a:latin typeface="Tahoma" pitchFamily="-106" charset="0"/>
              <a:ea typeface="ＭＳ Ｐゴシック"/>
              <a:cs typeface="ＭＳ Ｐゴシック"/>
            </a:endParaRPr>
          </a:p>
        </p:txBody>
      </p:sp>
      <p:sp>
        <p:nvSpPr>
          <p:cNvPr id="15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179757" y="4749800"/>
            <a:ext cx="193886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buClrTx/>
              <a:buSzTx/>
              <a:buFontTx/>
              <a:buNone/>
              <a:defRPr sz="1400" b="0">
                <a:solidFill>
                  <a:schemeClr val="tx1"/>
                </a:solidFill>
                <a:latin typeface="Tahoma" pitchFamily="-106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  <a:ea typeface="ＭＳ Ｐゴシック"/>
                <a:cs typeface="ＭＳ Ｐゴシック"/>
              </a:rPr>
              <a:t>biondo@stanford.edu</a:t>
            </a:r>
            <a:endParaRPr lang="en-US" dirty="0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pic>
        <p:nvPicPr>
          <p:cNvPr id="1030" name="Picture 13" descr="SEP logo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333375" y="4510088"/>
            <a:ext cx="55118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  <p:sldLayoutId id="214748386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ook Antiqua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ook Antiqua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ook Antiqua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ook Antiqua" charset="0"/>
          <a:ea typeface="ＭＳ Ｐゴシック" charset="-128"/>
          <a:cs typeface="ＭＳ Ｐゴシック" charset="-128"/>
        </a:defRPr>
      </a:lvl5pPr>
      <a:lvl6pPr marL="45717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ook Antiqua" charset="0"/>
          <a:ea typeface="ＭＳ Ｐゴシック" charset="-128"/>
          <a:cs typeface="ＭＳ Ｐゴシック" charset="-128"/>
        </a:defRPr>
      </a:lvl6pPr>
      <a:lvl7pPr marL="91434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ook Antiqua" charset="0"/>
          <a:ea typeface="ＭＳ Ｐゴシック" charset="-128"/>
          <a:cs typeface="ＭＳ Ｐゴシック" charset="-128"/>
        </a:defRPr>
      </a:lvl7pPr>
      <a:lvl8pPr marL="137152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ook Antiqua" charset="0"/>
          <a:ea typeface="ＭＳ Ｐゴシック" charset="-128"/>
          <a:cs typeface="ＭＳ Ｐゴシック" charset="-128"/>
        </a:defRPr>
      </a:lvl8pPr>
      <a:lvl9pPr marL="182869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ook Antiqua" charset="0"/>
          <a:ea typeface="ＭＳ Ｐゴシック" charset="-128"/>
          <a:cs typeface="ＭＳ Ｐゴシック" charset="-128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-106" charset="2"/>
        <a:buChar char="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08" indent="-285734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-106" charset="2"/>
        <a:buChar char=""/>
        <a:defRPr sz="2800">
          <a:solidFill>
            <a:schemeClr val="tx2"/>
          </a:solidFill>
          <a:latin typeface="+mn-lt"/>
          <a:ea typeface="+mn-ea"/>
        </a:defRPr>
      </a:lvl2pPr>
      <a:lvl3pPr marL="1142935" indent="-228587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-106" charset="2"/>
        <a:buChar char=""/>
        <a:defRPr sz="2400">
          <a:solidFill>
            <a:schemeClr val="tx2"/>
          </a:solidFill>
          <a:latin typeface="+mn-lt"/>
          <a:ea typeface="+mn-ea"/>
        </a:defRPr>
      </a:lvl3pPr>
      <a:lvl4pPr marL="1600110" indent="-228587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Symbol" pitchFamily="-106" charset="2"/>
        <a:buChar char=""/>
        <a:defRPr sz="2000">
          <a:solidFill>
            <a:schemeClr val="tx2"/>
          </a:solidFill>
          <a:latin typeface="+mn-lt"/>
          <a:ea typeface="+mn-ea"/>
        </a:defRPr>
      </a:lvl4pPr>
      <a:lvl5pPr marL="2057284" indent="-228587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Symbol" pitchFamily="-106" charset="2"/>
        <a:buChar char=""/>
        <a:defRPr sz="2000">
          <a:solidFill>
            <a:schemeClr val="tx2"/>
          </a:solidFill>
          <a:latin typeface="+mn-lt"/>
          <a:ea typeface="+mn-ea"/>
        </a:defRPr>
      </a:lvl5pPr>
      <a:lvl6pPr marL="2514458" indent="-228587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Symbol" charset="2"/>
        <a:buChar char=""/>
        <a:defRPr sz="2000">
          <a:solidFill>
            <a:schemeClr val="tx2"/>
          </a:solidFill>
          <a:latin typeface="+mn-lt"/>
          <a:ea typeface="+mn-ea"/>
        </a:defRPr>
      </a:lvl6pPr>
      <a:lvl7pPr marL="2971632" indent="-228587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Symbol" charset="2"/>
        <a:buChar char=""/>
        <a:defRPr sz="2000">
          <a:solidFill>
            <a:schemeClr val="tx2"/>
          </a:solidFill>
          <a:latin typeface="+mn-lt"/>
          <a:ea typeface="+mn-ea"/>
        </a:defRPr>
      </a:lvl7pPr>
      <a:lvl8pPr marL="3428806" indent="-228587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Symbol" charset="2"/>
        <a:buChar char=""/>
        <a:defRPr sz="2000">
          <a:solidFill>
            <a:schemeClr val="tx2"/>
          </a:solidFill>
          <a:latin typeface="+mn-lt"/>
          <a:ea typeface="+mn-ea"/>
        </a:defRPr>
      </a:lvl8pPr>
      <a:lvl9pPr marL="3885980" indent="-228587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Symbol" charset="2"/>
        <a:buChar char=""/>
        <a:defRPr sz="2000">
          <a:solidFill>
            <a:schemeClr val="tx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1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4" algn="l" defTabSz="4571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8" algn="l" defTabSz="4571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22" algn="l" defTabSz="4571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8" algn="l" defTabSz="4571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71" algn="l" defTabSz="4571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6" algn="l" defTabSz="4571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20" algn="l" defTabSz="4571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94" algn="l" defTabSz="4571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emf"/><Relationship Id="rId5" Type="http://schemas.openxmlformats.org/officeDocument/2006/relationships/image" Target="../media/image12.JPG"/><Relationship Id="rId6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emf"/><Relationship Id="rId5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8.emf"/><Relationship Id="rId5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png"/><Relationship Id="rId5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0.png"/><Relationship Id="rId5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4" Type="http://schemas.openxmlformats.org/officeDocument/2006/relationships/image" Target="../media/image37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38.emf"/><Relationship Id="rId5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38.emf"/><Relationship Id="rId5" Type="http://schemas.openxmlformats.org/officeDocument/2006/relationships/image" Target="../media/image40.png"/><Relationship Id="rId6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jpe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5.xml"/><Relationship Id="rId5" Type="http://schemas.openxmlformats.org/officeDocument/2006/relationships/image" Target="../media/image41.png"/><Relationship Id="rId6" Type="http://schemas.openxmlformats.org/officeDocument/2006/relationships/image" Target="../media/image42.jpe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5.emf"/><Relationship Id="rId5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emf"/><Relationship Id="rId5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7.emf"/><Relationship Id="rId5" Type="http://schemas.openxmlformats.org/officeDocument/2006/relationships/image" Target="../media/image48.emf"/><Relationship Id="rId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4" Type="http://schemas.openxmlformats.org/officeDocument/2006/relationships/image" Target="../media/image41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4" Type="http://schemas.openxmlformats.org/officeDocument/2006/relationships/image" Target="../media/image41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4" Type="http://schemas.openxmlformats.org/officeDocument/2006/relationships/image" Target="../media/image41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shot 2017-03-01 17.47.2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0"/>
            <a:ext cx="8704894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6720" y="243840"/>
            <a:ext cx="8244840" cy="3674852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aseline="30000" dirty="0">
                <a:solidFill>
                  <a:srgbClr val="D02924"/>
                </a:solidFill>
              </a:rPr>
              <a:t>Continuous subsurface monitoring by passive seismic data recorded with Distributed Acoustic Sensors</a:t>
            </a:r>
            <a:r>
              <a:rPr lang="en-US" sz="4400" baseline="30000" dirty="0" smtClean="0">
                <a:solidFill>
                  <a:srgbClr val="D02924"/>
                </a:solidFill>
              </a:rPr>
              <a:t>: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aseline="30000" dirty="0" smtClean="0">
                <a:solidFill>
                  <a:srgbClr val="D02924"/>
                </a:solidFill>
              </a:rPr>
              <a:t> </a:t>
            </a:r>
            <a:r>
              <a:rPr lang="en-US" sz="4400" baseline="30000" dirty="0">
                <a:solidFill>
                  <a:srgbClr val="D02924"/>
                </a:solidFill>
              </a:rPr>
              <a:t>the “Stanford DAS Array” </a:t>
            </a:r>
            <a:r>
              <a:rPr lang="en-US" sz="4400" baseline="30000" dirty="0" smtClean="0">
                <a:solidFill>
                  <a:srgbClr val="D02924"/>
                </a:solidFill>
              </a:rPr>
              <a:t>experiment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4400" baseline="30000" dirty="0" smtClean="0">
              <a:solidFill>
                <a:srgbClr val="D02924"/>
              </a:solidFill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1" dirty="0" smtClean="0">
                <a:solidFill>
                  <a:schemeClr val="tx1"/>
                </a:solidFill>
              </a:rPr>
              <a:t>B</a:t>
            </a:r>
            <a:r>
              <a:rPr lang="en-US" sz="2400" i="1" dirty="0">
                <a:solidFill>
                  <a:schemeClr val="tx1"/>
                </a:solidFill>
              </a:rPr>
              <a:t>. </a:t>
            </a:r>
            <a:r>
              <a:rPr lang="en-US" sz="2400" i="1" dirty="0" smtClean="0">
                <a:solidFill>
                  <a:schemeClr val="tx1"/>
                </a:solidFill>
              </a:rPr>
              <a:t>Biondi</a:t>
            </a:r>
            <a:r>
              <a:rPr lang="en-US" sz="2800" i="1" baseline="30000" dirty="0" smtClean="0">
                <a:solidFill>
                  <a:schemeClr val="tx1"/>
                </a:solidFill>
              </a:rPr>
              <a:t>*</a:t>
            </a:r>
            <a:r>
              <a:rPr lang="en-US" sz="2400" i="1" dirty="0" smtClean="0">
                <a:solidFill>
                  <a:schemeClr val="tx1"/>
                </a:solidFill>
              </a:rPr>
              <a:t>,E. Martin (</a:t>
            </a:r>
            <a:r>
              <a:rPr lang="en-US" sz="2400" i="1" dirty="0">
                <a:solidFill>
                  <a:schemeClr val="tx1"/>
                </a:solidFill>
              </a:rPr>
              <a:t>Stanford University), </a:t>
            </a:r>
            <a:endParaRPr lang="en-US" sz="2400" i="1" dirty="0" smtClean="0">
              <a:solidFill>
                <a:schemeClr val="tx1"/>
              </a:solidFill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1" dirty="0" smtClean="0">
                <a:solidFill>
                  <a:schemeClr val="tx1"/>
                </a:solidFill>
              </a:rPr>
              <a:t>M</a:t>
            </a:r>
            <a:r>
              <a:rPr lang="en-US" sz="2400" i="1" dirty="0">
                <a:solidFill>
                  <a:schemeClr val="tx1"/>
                </a:solidFill>
              </a:rPr>
              <a:t>. </a:t>
            </a:r>
            <a:r>
              <a:rPr lang="en-US" sz="2400" i="1" dirty="0" err="1">
                <a:solidFill>
                  <a:schemeClr val="tx1"/>
                </a:solidFill>
              </a:rPr>
              <a:t>Karrenbach</a:t>
            </a:r>
            <a:r>
              <a:rPr lang="en-US" sz="2400" i="1" dirty="0">
                <a:solidFill>
                  <a:schemeClr val="tx1"/>
                </a:solidFill>
              </a:rPr>
              <a:t>, and S. Cole (</a:t>
            </a:r>
            <a:r>
              <a:rPr lang="en-US" sz="2400" i="1" dirty="0" err="1">
                <a:solidFill>
                  <a:schemeClr val="tx1"/>
                </a:solidFill>
              </a:rPr>
              <a:t>OptaSense</a:t>
            </a:r>
            <a:r>
              <a:rPr lang="en-US" sz="2400" i="1" dirty="0">
                <a:solidFill>
                  <a:schemeClr val="tx1"/>
                </a:solidFill>
              </a:rPr>
              <a:t> Ltd.)</a:t>
            </a:r>
            <a:r>
              <a:rPr lang="en-US" sz="2400" i="1" dirty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9296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RImage_106-Apr.-02-300x30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5" b="5417"/>
          <a:stretch/>
        </p:blipFill>
        <p:spPr>
          <a:xfrm>
            <a:off x="139287" y="965200"/>
            <a:ext cx="4229661" cy="377825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39286" y="4737100"/>
            <a:ext cx="4229661" cy="400097"/>
          </a:xfrm>
          <a:prstGeom prst="rect">
            <a:avLst/>
          </a:prstGeom>
          <a:solidFill>
            <a:srgbClr val="DDE6F4"/>
          </a:solidFill>
        </p:spPr>
        <p:txBody>
          <a:bodyPr vert="horz" wrap="square" lIns="91429" tIns="45714" rIns="91429" bIns="45714" rtlCol="0">
            <a:spAutoFit/>
          </a:bodyPr>
          <a:lstStyle>
            <a:lvl1pPr marL="228600" indent="-228600" algn="l" defTabSz="914400" rtl="0" eaLnBrk="1" latinLnBrk="0" hangingPunct="1">
              <a:spcBef>
                <a:spcPts val="18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dirty="0" smtClean="0">
                <a:solidFill>
                  <a:schemeClr val="tx1"/>
                </a:solidFill>
              </a:rPr>
              <a:t>Bay Area fiber-optic backbone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 descr="bay area fault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89" b="1"/>
          <a:stretch/>
        </p:blipFill>
        <p:spPr>
          <a:xfrm>
            <a:off x="4644689" y="958850"/>
            <a:ext cx="4073601" cy="3797300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4644689" y="4737100"/>
            <a:ext cx="4073601" cy="400097"/>
          </a:xfrm>
          <a:prstGeom prst="rect">
            <a:avLst/>
          </a:prstGeom>
          <a:solidFill>
            <a:srgbClr val="DDE6F4"/>
          </a:solidFill>
        </p:spPr>
        <p:txBody>
          <a:bodyPr vert="horz" wrap="square" lIns="91429" tIns="45714" rIns="91429" bIns="45714" rtlCol="0">
            <a:spAutoFit/>
          </a:bodyPr>
          <a:lstStyle>
            <a:lvl1pPr marL="228600" indent="-228600" algn="l" defTabSz="914400" rtl="0" eaLnBrk="1" latinLnBrk="0" hangingPunct="1">
              <a:spcBef>
                <a:spcPts val="18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dirty="0" smtClean="0">
                <a:solidFill>
                  <a:srgbClr val="000000"/>
                </a:solidFill>
              </a:rPr>
              <a:t>Bay Area geologic faults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1" y="3597"/>
            <a:ext cx="8921749" cy="954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buNone/>
            </a:pPr>
            <a:r>
              <a:rPr lang="en-US" sz="4000" b="0" dirty="0" smtClean="0"/>
              <a:t>Billion Seismic Sensors Project </a:t>
            </a:r>
          </a:p>
          <a:p>
            <a:pPr eaLnBrk="1" hangingPunct="1">
              <a:buNone/>
            </a:pPr>
            <a:r>
              <a:rPr lang="en-US" sz="1600" b="0" dirty="0" smtClean="0"/>
              <a:t>(… in just a few years)</a:t>
            </a:r>
          </a:p>
        </p:txBody>
      </p:sp>
    </p:spTree>
    <p:extLst>
      <p:ext uri="{BB962C8B-B14F-4D97-AF65-F5344CB8AC3E}">
        <p14:creationId xmlns:p14="http://schemas.microsoft.com/office/powerpoint/2010/main" val="2448316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" y="91440"/>
            <a:ext cx="9140825" cy="479822"/>
          </a:xfrm>
        </p:spPr>
        <p:txBody>
          <a:bodyPr/>
          <a:lstStyle/>
          <a:p>
            <a:r>
              <a:rPr lang="en-US" dirty="0" smtClean="0"/>
              <a:t>Stanford DAS Array-1</a:t>
            </a:r>
            <a:endParaRPr lang="en-US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22250" y="603298"/>
            <a:ext cx="2901949" cy="2446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spcAft>
                <a:spcPts val="600"/>
              </a:spcAft>
              <a:buNone/>
            </a:pPr>
            <a:r>
              <a:rPr lang="en-US" sz="2000" dirty="0" smtClean="0"/>
              <a:t>DAS Array parameters</a:t>
            </a:r>
          </a:p>
          <a:p>
            <a:pPr marL="285750" indent="-285750" algn="l" eaLnBrk="1" hangingPunct="1">
              <a:spcAft>
                <a:spcPts val="600"/>
              </a:spcAft>
              <a:buClrTx/>
              <a:buFontTx/>
              <a:buChar char="-"/>
            </a:pPr>
            <a:r>
              <a:rPr lang="en-US" sz="1400" b="0" dirty="0" smtClean="0"/>
              <a:t>2 x 2.45 km fiber-optic cable</a:t>
            </a:r>
          </a:p>
          <a:p>
            <a:pPr marL="285750" indent="-285750" algn="l" eaLnBrk="1" hangingPunct="1">
              <a:spcAft>
                <a:spcPts val="600"/>
              </a:spcAft>
              <a:buClrTx/>
              <a:buFontTx/>
              <a:buChar char="-"/>
            </a:pPr>
            <a:r>
              <a:rPr lang="en-US" sz="1400" b="0" dirty="0" smtClean="0"/>
              <a:t>2 x 305 channels</a:t>
            </a:r>
          </a:p>
          <a:p>
            <a:pPr marL="285750" indent="-285750" algn="l" eaLnBrk="1" hangingPunct="1">
              <a:spcAft>
                <a:spcPts val="600"/>
              </a:spcAft>
              <a:buClrTx/>
              <a:buFontTx/>
              <a:buChar char="-"/>
            </a:pPr>
            <a:r>
              <a:rPr lang="en-US" sz="1400" b="0" dirty="0" smtClean="0"/>
              <a:t>~8 m sensor spacing</a:t>
            </a:r>
          </a:p>
          <a:p>
            <a:pPr marL="285750" indent="-285750" algn="l" eaLnBrk="1" hangingPunct="1">
              <a:spcAft>
                <a:spcPts val="600"/>
              </a:spcAft>
              <a:buClrTx/>
              <a:buFontTx/>
              <a:buChar char="-"/>
            </a:pPr>
            <a:r>
              <a:rPr lang="en-US" sz="1400" b="0" dirty="0" smtClean="0"/>
              <a:t>7 m  </a:t>
            </a:r>
            <a:r>
              <a:rPr lang="en-US" sz="1400" b="0" dirty="0"/>
              <a:t>g</a:t>
            </a:r>
            <a:r>
              <a:rPr lang="en-US" sz="1400" b="0" dirty="0" smtClean="0"/>
              <a:t>auge length</a:t>
            </a:r>
          </a:p>
          <a:p>
            <a:pPr marL="285750" indent="-285750" algn="l" eaLnBrk="1" hangingPunct="1">
              <a:spcAft>
                <a:spcPts val="600"/>
              </a:spcAft>
              <a:buClrTx/>
              <a:buFontTx/>
              <a:buChar char="-"/>
            </a:pPr>
            <a:r>
              <a:rPr lang="en-US" sz="1400" b="0" dirty="0" smtClean="0"/>
              <a:t>Continuous recording</a:t>
            </a:r>
          </a:p>
          <a:p>
            <a:pPr marL="285750" indent="-285750" algn="l" eaLnBrk="1" hangingPunct="1">
              <a:spcAft>
                <a:spcPts val="600"/>
              </a:spcAft>
              <a:buClrTx/>
              <a:buFontTx/>
              <a:buChar char="-"/>
            </a:pPr>
            <a:r>
              <a:rPr lang="en-US" sz="1400" b="0" dirty="0" smtClean="0"/>
              <a:t>0-25 Hz digital recording</a:t>
            </a:r>
          </a:p>
          <a:p>
            <a:pPr marL="285750" indent="-285750" algn="l" eaLnBrk="1" hangingPunct="1">
              <a:spcAft>
                <a:spcPts val="600"/>
              </a:spcAft>
              <a:buClrTx/>
              <a:buFontTx/>
              <a:buChar char="-"/>
            </a:pPr>
            <a:r>
              <a:rPr lang="en-US" sz="1400" b="0" dirty="0" err="1" smtClean="0"/>
              <a:t>OptaSense</a:t>
            </a:r>
            <a:r>
              <a:rPr lang="en-US" sz="1400" b="0" dirty="0" smtClean="0"/>
              <a:t>  DAS (ODH 3.1)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5568950" y="2584450"/>
            <a:ext cx="3416300" cy="2470150"/>
            <a:chOff x="6139489" y="990600"/>
            <a:chExt cx="2781854" cy="1714500"/>
          </a:xfrm>
        </p:grpSpPr>
        <p:pic>
          <p:nvPicPr>
            <p:cNvPr id="13" name="Picture 12" descr="JSRC-Stanford-distanc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7328" y="990600"/>
              <a:ext cx="2724015" cy="1714500"/>
            </a:xfrm>
            <a:prstGeom prst="rect">
              <a:avLst/>
            </a:prstGeom>
          </p:spPr>
        </p:pic>
        <p:pic>
          <p:nvPicPr>
            <p:cNvPr id="12" name="Picture 11" descr="jrsc_aerial.jpg"/>
            <p:cNvPicPr>
              <a:picLocks noChangeAspect="1"/>
            </p:cNvPicPr>
            <p:nvPr/>
          </p:nvPicPr>
          <p:blipFill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9489" y="1657350"/>
              <a:ext cx="1258261" cy="830452"/>
            </a:xfrm>
            <a:prstGeom prst="rect">
              <a:avLst/>
            </a:prstGeom>
          </p:spPr>
        </p:pic>
      </p:grp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5956300" y="603298"/>
            <a:ext cx="2901949" cy="195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spcAft>
                <a:spcPts val="600"/>
              </a:spcAft>
              <a:buNone/>
            </a:pPr>
            <a:r>
              <a:rPr lang="en-US" sz="2000" dirty="0" smtClean="0"/>
              <a:t>Jasper Ridge Station</a:t>
            </a:r>
          </a:p>
          <a:p>
            <a:pPr eaLnBrk="1" hangingPunct="1">
              <a:spcAft>
                <a:spcPts val="600"/>
              </a:spcAft>
              <a:buNone/>
            </a:pPr>
            <a:r>
              <a:rPr lang="en-US" sz="2000" dirty="0" smtClean="0"/>
              <a:t>(JRSC in BDSN-USGS)</a:t>
            </a:r>
          </a:p>
          <a:p>
            <a:pPr marL="285750" indent="-285750" algn="l" eaLnBrk="1" hangingPunct="1">
              <a:spcAft>
                <a:spcPts val="600"/>
              </a:spcAft>
              <a:buClrTx/>
              <a:buFontTx/>
              <a:buChar char="-"/>
            </a:pPr>
            <a:r>
              <a:rPr lang="en-US" sz="1400" b="0" dirty="0" smtClean="0"/>
              <a:t>3C broad-band seismometer</a:t>
            </a:r>
          </a:p>
          <a:p>
            <a:pPr marL="285750" indent="-285750" algn="l" eaLnBrk="1" hangingPunct="1">
              <a:spcAft>
                <a:spcPts val="600"/>
              </a:spcAft>
              <a:buClrTx/>
              <a:buFontTx/>
              <a:buChar char="-"/>
            </a:pPr>
            <a:r>
              <a:rPr lang="en-US" sz="1400" b="0" dirty="0" smtClean="0"/>
              <a:t>3C long-period seismometer</a:t>
            </a:r>
          </a:p>
          <a:p>
            <a:pPr marL="285750" indent="-285750" algn="l" eaLnBrk="1" hangingPunct="1">
              <a:spcAft>
                <a:spcPts val="600"/>
              </a:spcAft>
              <a:buClrTx/>
              <a:buFontTx/>
              <a:buChar char="-"/>
            </a:pPr>
            <a:r>
              <a:rPr lang="en-US" sz="1400" b="0" dirty="0" smtClean="0"/>
              <a:t>~4 miles from DAS Array-1</a:t>
            </a:r>
          </a:p>
          <a:p>
            <a:pPr marL="285750" indent="-285750" algn="l" eaLnBrk="1" hangingPunct="1">
              <a:spcAft>
                <a:spcPts val="600"/>
              </a:spcAft>
              <a:buClrTx/>
              <a:buFontTx/>
              <a:buChar char="-"/>
            </a:pPr>
            <a:r>
              <a:rPr lang="en-US" sz="1400" b="0" dirty="0" smtClean="0"/>
              <a:t>Web-accessible data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3350" y="960307"/>
            <a:ext cx="3506384" cy="2595692"/>
          </a:xfrm>
          <a:prstGeom prst="rect">
            <a:avLst/>
          </a:prstGeom>
        </p:spPr>
      </p:pic>
      <p:pic>
        <p:nvPicPr>
          <p:cNvPr id="17" name="Picture 16" descr="DSC00327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9" t="2537" r="15371" b="24074"/>
          <a:stretch/>
        </p:blipFill>
        <p:spPr>
          <a:xfrm>
            <a:off x="323850" y="3229294"/>
            <a:ext cx="2025650" cy="1871162"/>
          </a:xfrm>
          <a:prstGeom prst="rect">
            <a:avLst/>
          </a:prstGeom>
        </p:spPr>
      </p:pic>
      <p:pic>
        <p:nvPicPr>
          <p:cNvPr id="14" name="Picture 13" descr="DSC00331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07" b="25431"/>
          <a:stretch/>
        </p:blipFill>
        <p:spPr>
          <a:xfrm>
            <a:off x="2770717" y="3511550"/>
            <a:ext cx="2443995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262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ed-BigEarth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068337"/>
            <a:ext cx="7942326" cy="395554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Straight Connector 4"/>
          <p:cNvCxnSpPr>
            <a:stCxn id="6" idx="2"/>
          </p:cNvCxnSpPr>
          <p:nvPr/>
        </p:nvCxnSpPr>
        <p:spPr>
          <a:xfrm>
            <a:off x="3164883" y="1507486"/>
            <a:ext cx="54567" cy="695964"/>
          </a:xfrm>
          <a:prstGeom prst="line">
            <a:avLst/>
          </a:prstGeom>
          <a:ln w="57150" cmpd="sng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221315" y="861214"/>
            <a:ext cx="1887136" cy="646272"/>
          </a:xfrm>
          <a:prstGeom prst="rect">
            <a:avLst/>
          </a:prstGeom>
          <a:solidFill>
            <a:srgbClr val="DDE6F4"/>
          </a:solidFill>
          <a:ln w="25400">
            <a:solidFill>
              <a:srgbClr val="FF0000"/>
            </a:solidFill>
          </a:ln>
        </p:spPr>
        <p:txBody>
          <a:bodyPr wrap="square" lIns="91379" tIns="45691" rIns="91379" bIns="45691" rtlCol="0">
            <a:spAutoFit/>
          </a:bodyPr>
          <a:lstStyle/>
          <a:p>
            <a:pPr algn="ctr">
              <a:buNone/>
            </a:pPr>
            <a:r>
              <a:rPr lang="en-US" dirty="0" smtClean="0">
                <a:solidFill>
                  <a:srgbClr val="FF0000"/>
                </a:solidFill>
              </a:rPr>
              <a:t>EQ in East Bay M 3.5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Rectangular Callout 6"/>
          <p:cNvSpPr/>
          <p:nvPr/>
        </p:nvSpPr>
        <p:spPr>
          <a:xfrm>
            <a:off x="1917700" y="1676403"/>
            <a:ext cx="824315" cy="876297"/>
          </a:xfrm>
          <a:prstGeom prst="wedgeRectCallout">
            <a:avLst>
              <a:gd name="adj1" fmla="val -127396"/>
              <a:gd name="adj2" fmla="val -67459"/>
            </a:avLst>
          </a:prstGeom>
          <a:noFill/>
          <a:ln w="47625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3201" y="861214"/>
            <a:ext cx="1890436" cy="646272"/>
          </a:xfrm>
          <a:prstGeom prst="rect">
            <a:avLst/>
          </a:prstGeom>
          <a:solidFill>
            <a:srgbClr val="DDE6F4"/>
          </a:solidFill>
          <a:ln w="25400">
            <a:solidFill>
              <a:srgbClr val="0000FF"/>
            </a:solidFill>
          </a:ln>
        </p:spPr>
        <p:txBody>
          <a:bodyPr wrap="square" lIns="91379" tIns="45691" rIns="91379" bIns="45691" rtlCol="0">
            <a:spAutoFit/>
          </a:bodyPr>
          <a:lstStyle/>
          <a:p>
            <a:pPr algn="ctr">
              <a:buNone/>
            </a:pPr>
            <a:r>
              <a:rPr lang="en-US" dirty="0" smtClean="0">
                <a:solidFill>
                  <a:srgbClr val="0000FF"/>
                </a:solidFill>
              </a:rPr>
              <a:t>Noise for interferometry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" y="91440"/>
            <a:ext cx="9140825" cy="479822"/>
          </a:xfrm>
        </p:spPr>
        <p:txBody>
          <a:bodyPr/>
          <a:lstStyle/>
          <a:p>
            <a:r>
              <a:rPr lang="en-US" dirty="0" smtClean="0"/>
              <a:t>“Typical” data recorded by Array-1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172200" y="861214"/>
            <a:ext cx="1892299" cy="646272"/>
          </a:xfrm>
          <a:prstGeom prst="rect">
            <a:avLst/>
          </a:prstGeom>
          <a:solidFill>
            <a:srgbClr val="DDE6F4"/>
          </a:solidFill>
          <a:ln w="25400">
            <a:solidFill>
              <a:srgbClr val="FF00FF"/>
            </a:solidFill>
          </a:ln>
        </p:spPr>
        <p:txBody>
          <a:bodyPr wrap="square" lIns="91379" tIns="45691" rIns="91379" bIns="45691" rtlCol="0">
            <a:spAutoFit/>
          </a:bodyPr>
          <a:lstStyle/>
          <a:p>
            <a:pPr algn="ctr">
              <a:spcBef>
                <a:spcPts val="1512"/>
              </a:spcBef>
              <a:buNone/>
            </a:pPr>
            <a:r>
              <a:rPr lang="en-US" dirty="0" smtClean="0">
                <a:solidFill>
                  <a:srgbClr val="FF00FF"/>
                </a:solidFill>
              </a:rPr>
              <a:t>Traffic noise (car, buses, …)</a:t>
            </a:r>
            <a:endParaRPr lang="en-US" dirty="0">
              <a:solidFill>
                <a:srgbClr val="FF00FF"/>
              </a:solidFill>
            </a:endParaRPr>
          </a:p>
        </p:txBody>
      </p:sp>
      <p:sp>
        <p:nvSpPr>
          <p:cNvPr id="12" name="Rectangular Callout 11"/>
          <p:cNvSpPr/>
          <p:nvPr/>
        </p:nvSpPr>
        <p:spPr>
          <a:xfrm>
            <a:off x="7741835" y="2961225"/>
            <a:ext cx="824315" cy="427558"/>
          </a:xfrm>
          <a:prstGeom prst="wedgeRectCallout">
            <a:avLst>
              <a:gd name="adj1" fmla="val -95042"/>
              <a:gd name="adj2" fmla="val -384723"/>
            </a:avLst>
          </a:prstGeom>
          <a:noFill/>
          <a:ln w="47625">
            <a:solidFill>
              <a:srgbClr val="FF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ular Callout 12"/>
          <p:cNvSpPr/>
          <p:nvPr/>
        </p:nvSpPr>
        <p:spPr>
          <a:xfrm>
            <a:off x="1390650" y="2639489"/>
            <a:ext cx="978831" cy="548211"/>
          </a:xfrm>
          <a:prstGeom prst="wedgeRectCallout">
            <a:avLst>
              <a:gd name="adj1" fmla="val 506292"/>
              <a:gd name="adj2" fmla="val -262228"/>
            </a:avLst>
          </a:prstGeom>
          <a:noFill/>
          <a:ln w="47625">
            <a:solidFill>
              <a:srgbClr val="FF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861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5784850" y="659731"/>
            <a:ext cx="3276600" cy="3908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spcAft>
                <a:spcPts val="600"/>
              </a:spcAft>
              <a:buNone/>
            </a:pPr>
            <a:r>
              <a:rPr lang="en-US" sz="2000" dirty="0" smtClean="0"/>
              <a:t>Time-lapse interferometry</a:t>
            </a:r>
          </a:p>
          <a:p>
            <a:pPr marL="285750" indent="-285750" algn="l" eaLnBrk="1" hangingPunct="1">
              <a:spcAft>
                <a:spcPts val="600"/>
              </a:spcAft>
              <a:buClrTx/>
              <a:buFontTx/>
              <a:buChar char="-"/>
            </a:pPr>
            <a:r>
              <a:rPr lang="en-US" sz="1400" b="0" dirty="0" smtClean="0"/>
              <a:t>Surface waves (.2-2Hz)</a:t>
            </a:r>
          </a:p>
          <a:p>
            <a:pPr marL="285750" indent="-285750" algn="l" eaLnBrk="1" hangingPunct="1">
              <a:spcAft>
                <a:spcPts val="600"/>
              </a:spcAft>
              <a:buClrTx/>
              <a:buFontTx/>
              <a:buChar char="-"/>
            </a:pPr>
            <a:r>
              <a:rPr lang="en-US" sz="1400" b="0" dirty="0" smtClean="0"/>
              <a:t>Subsurface changes at 0-300 m</a:t>
            </a:r>
          </a:p>
          <a:p>
            <a:pPr marL="285750" indent="-285750" algn="l" eaLnBrk="1" hangingPunct="1">
              <a:spcAft>
                <a:spcPts val="600"/>
              </a:spcAft>
              <a:buClrTx/>
              <a:buFontTx/>
              <a:buChar char="-"/>
            </a:pPr>
            <a:r>
              <a:rPr lang="en-US" sz="1400" b="0" dirty="0" smtClean="0"/>
              <a:t>Daily changes are observable</a:t>
            </a:r>
          </a:p>
          <a:p>
            <a:pPr algn="l" eaLnBrk="1" hangingPunct="1">
              <a:spcAft>
                <a:spcPts val="600"/>
              </a:spcAft>
              <a:buClrTx/>
              <a:buNone/>
            </a:pPr>
            <a:endParaRPr lang="en-US" sz="1400" b="0" dirty="0"/>
          </a:p>
          <a:p>
            <a:pPr algn="l" eaLnBrk="1" hangingPunct="1">
              <a:spcAft>
                <a:spcPts val="600"/>
              </a:spcAft>
              <a:buClrTx/>
              <a:buNone/>
            </a:pPr>
            <a:endParaRPr lang="en-US" sz="1400" b="0" dirty="0" smtClean="0"/>
          </a:p>
          <a:p>
            <a:pPr algn="l" eaLnBrk="1" hangingPunct="1">
              <a:spcAft>
                <a:spcPts val="600"/>
              </a:spcAft>
              <a:buClrTx/>
              <a:buNone/>
            </a:pPr>
            <a:endParaRPr lang="en-US" sz="1400" b="0" dirty="0" smtClean="0"/>
          </a:p>
          <a:p>
            <a:pPr algn="l" eaLnBrk="1" hangingPunct="1">
              <a:spcAft>
                <a:spcPts val="600"/>
              </a:spcAft>
              <a:buClrTx/>
              <a:buNone/>
            </a:pPr>
            <a:endParaRPr lang="en-US" sz="1400" b="0" dirty="0"/>
          </a:p>
          <a:p>
            <a:pPr algn="l" eaLnBrk="1" hangingPunct="1">
              <a:spcAft>
                <a:spcPts val="600"/>
              </a:spcAft>
              <a:buClrTx/>
              <a:buNone/>
            </a:pPr>
            <a:endParaRPr lang="en-US" sz="1400" b="0" dirty="0" smtClean="0"/>
          </a:p>
          <a:p>
            <a:pPr algn="l" eaLnBrk="1" hangingPunct="1">
              <a:spcAft>
                <a:spcPts val="600"/>
              </a:spcAft>
              <a:buClrTx/>
              <a:buNone/>
            </a:pPr>
            <a:endParaRPr lang="en-US" sz="1400" b="0" dirty="0"/>
          </a:p>
          <a:p>
            <a:pPr algn="l" eaLnBrk="1" hangingPunct="1">
              <a:spcAft>
                <a:spcPts val="600"/>
              </a:spcAft>
              <a:buClrTx/>
              <a:buNone/>
            </a:pPr>
            <a:r>
              <a:rPr lang="en-US" sz="1400" b="0" dirty="0" smtClean="0"/>
              <a:t>                </a:t>
            </a:r>
          </a:p>
          <a:p>
            <a:pPr eaLnBrk="1" hangingPunct="1">
              <a:spcAft>
                <a:spcPts val="600"/>
              </a:spcAft>
              <a:buClrTx/>
              <a:buNone/>
            </a:pPr>
            <a:r>
              <a:rPr lang="en-US" sz="1200" b="0" dirty="0" err="1" smtClean="0"/>
              <a:t>Valhall</a:t>
            </a:r>
            <a:r>
              <a:rPr lang="en-US" sz="1200" b="0" dirty="0" smtClean="0"/>
              <a:t> </a:t>
            </a:r>
            <a:r>
              <a:rPr lang="en-US" sz="1200" b="0" dirty="0" err="1">
                <a:solidFill>
                  <a:schemeClr val="tx1"/>
                </a:solidFill>
              </a:rPr>
              <a:t>Δ</a:t>
            </a:r>
            <a:r>
              <a:rPr lang="en-US" sz="1200" b="0" dirty="0">
                <a:solidFill>
                  <a:schemeClr val="tx1"/>
                </a:solidFill>
              </a:rPr>
              <a:t>=2010-</a:t>
            </a:r>
            <a:r>
              <a:rPr lang="en-US" sz="1200" b="0" dirty="0" smtClean="0">
                <a:solidFill>
                  <a:schemeClr val="tx1"/>
                </a:solidFill>
              </a:rPr>
              <a:t>2004</a:t>
            </a:r>
            <a:endParaRPr lang="en-US" sz="1200" b="0" dirty="0" smtClean="0"/>
          </a:p>
          <a:p>
            <a:pPr eaLnBrk="1" hangingPunct="1">
              <a:spcAft>
                <a:spcPts val="600"/>
              </a:spcAft>
              <a:buClrTx/>
              <a:buNone/>
            </a:pPr>
            <a:r>
              <a:rPr lang="en-US" sz="1400" b="0" dirty="0"/>
              <a:t> </a:t>
            </a:r>
            <a:r>
              <a:rPr lang="en-US" sz="1400" b="0" dirty="0" smtClean="0"/>
              <a:t> </a:t>
            </a:r>
            <a:r>
              <a:rPr lang="en-US" sz="1200" b="0" dirty="0" smtClean="0"/>
              <a:t>de Ridder and Biondi (GRL, 2013)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" y="91440"/>
            <a:ext cx="9140825" cy="479822"/>
          </a:xfrm>
        </p:spPr>
        <p:txBody>
          <a:bodyPr/>
          <a:lstStyle/>
          <a:p>
            <a:r>
              <a:rPr lang="en-US" dirty="0" smtClean="0"/>
              <a:t>Passive reservoir monitoring</a:t>
            </a:r>
            <a:endParaRPr lang="en-US" dirty="0"/>
          </a:p>
        </p:txBody>
      </p:sp>
      <p:pic>
        <p:nvPicPr>
          <p:cNvPr id="3" name="Picture 2" descr="2048x-onshore-schem-HS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772" y="993753"/>
            <a:ext cx="2814628" cy="2130447"/>
          </a:xfrm>
          <a:prstGeom prst="rect">
            <a:avLst/>
          </a:prstGeom>
        </p:spPr>
      </p:pic>
      <p:pic>
        <p:nvPicPr>
          <p:cNvPr id="2" name="Picture 1" descr="nd1214GuestBardsley_MAI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730" y="997923"/>
            <a:ext cx="1132901" cy="767355"/>
          </a:xfrm>
          <a:prstGeom prst="rect">
            <a:avLst/>
          </a:prstGeom>
        </p:spPr>
      </p:pic>
      <p:pic>
        <p:nvPicPr>
          <p:cNvPr id="15" name="Picture 14" descr="Joseph_Artman_TomoC3_day_v_diff_eps49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0" t="4908" r="7406" b="27871"/>
          <a:stretch/>
        </p:blipFill>
        <p:spPr>
          <a:xfrm rot="5400000">
            <a:off x="6444008" y="1963481"/>
            <a:ext cx="1911262" cy="2086582"/>
          </a:xfrm>
          <a:prstGeom prst="rect">
            <a:avLst/>
          </a:prstGeom>
        </p:spPr>
      </p:pic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44450" y="659731"/>
            <a:ext cx="2901949" cy="3877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spcAft>
                <a:spcPts val="600"/>
              </a:spcAft>
              <a:buNone/>
            </a:pPr>
            <a:r>
              <a:rPr lang="en-US" sz="2000" dirty="0" err="1" smtClean="0"/>
              <a:t>Microseismic</a:t>
            </a:r>
            <a:r>
              <a:rPr lang="en-US" sz="2000" dirty="0" smtClean="0"/>
              <a:t> </a:t>
            </a:r>
          </a:p>
          <a:p>
            <a:pPr marL="285750" indent="-285750" algn="l" eaLnBrk="1" hangingPunct="1">
              <a:spcAft>
                <a:spcPts val="600"/>
              </a:spcAft>
              <a:buClrTx/>
              <a:buFontTx/>
              <a:buChar char="-"/>
            </a:pPr>
            <a:r>
              <a:rPr lang="en-US" sz="1400" b="0" dirty="0" smtClean="0"/>
              <a:t>P &amp; S waves</a:t>
            </a:r>
          </a:p>
          <a:p>
            <a:pPr marL="285750" indent="-285750" algn="l" eaLnBrk="1" hangingPunct="1">
              <a:spcAft>
                <a:spcPts val="600"/>
              </a:spcAft>
              <a:buClrTx/>
              <a:buFontTx/>
              <a:buChar char="-"/>
            </a:pPr>
            <a:r>
              <a:rPr lang="en-US" sz="1400" b="0" dirty="0" smtClean="0"/>
              <a:t>Sensitivity &amp; freq. response</a:t>
            </a:r>
          </a:p>
          <a:p>
            <a:pPr marL="285750" indent="-285750" algn="l" eaLnBrk="1" hangingPunct="1">
              <a:spcAft>
                <a:spcPts val="600"/>
              </a:spcAft>
              <a:buClrTx/>
              <a:buFontTx/>
              <a:buChar char="-"/>
            </a:pPr>
            <a:r>
              <a:rPr lang="en-US" sz="1400" b="0" dirty="0" smtClean="0"/>
              <a:t>Localization </a:t>
            </a:r>
            <a:r>
              <a:rPr lang="en-US" sz="1400" b="0" dirty="0" smtClean="0">
                <a:sym typeface="Wingdings"/>
              </a:rPr>
              <a:t> kinematics</a:t>
            </a:r>
          </a:p>
          <a:p>
            <a:pPr marL="285750" indent="-285750" algn="l" eaLnBrk="1" hangingPunct="1">
              <a:spcAft>
                <a:spcPts val="600"/>
              </a:spcAft>
              <a:buClrTx/>
              <a:buFontTx/>
              <a:buChar char="-"/>
            </a:pPr>
            <a:r>
              <a:rPr lang="en-US" sz="1400" b="0" dirty="0" smtClean="0">
                <a:sym typeface="Wingdings"/>
              </a:rPr>
              <a:t>Source mechanism  polarity</a:t>
            </a:r>
          </a:p>
          <a:p>
            <a:pPr marL="285750" indent="-285750" algn="l" eaLnBrk="1" hangingPunct="1">
              <a:spcAft>
                <a:spcPts val="600"/>
              </a:spcAft>
              <a:buClrTx/>
              <a:buFontTx/>
              <a:buChar char="-"/>
            </a:pPr>
            <a:endParaRPr lang="en-US" sz="1400" b="0" dirty="0">
              <a:sym typeface="Wingdings"/>
            </a:endParaRPr>
          </a:p>
          <a:p>
            <a:pPr marL="285750" indent="-285750" algn="l" eaLnBrk="1" hangingPunct="1">
              <a:spcAft>
                <a:spcPts val="600"/>
              </a:spcAft>
              <a:buClrTx/>
              <a:buFontTx/>
              <a:buChar char="-"/>
            </a:pPr>
            <a:endParaRPr lang="en-US" sz="1400" b="0" dirty="0" smtClean="0">
              <a:sym typeface="Wingdings"/>
            </a:endParaRPr>
          </a:p>
          <a:p>
            <a:pPr marL="285750" indent="-285750" algn="l" eaLnBrk="1" hangingPunct="1">
              <a:spcAft>
                <a:spcPts val="600"/>
              </a:spcAft>
              <a:buClrTx/>
              <a:buFontTx/>
              <a:buChar char="-"/>
            </a:pPr>
            <a:endParaRPr lang="en-US" sz="1400" b="0" dirty="0">
              <a:sym typeface="Wingdings"/>
            </a:endParaRPr>
          </a:p>
          <a:p>
            <a:pPr marL="285750" indent="-285750" algn="l" eaLnBrk="1" hangingPunct="1">
              <a:spcAft>
                <a:spcPts val="600"/>
              </a:spcAft>
              <a:buClrTx/>
              <a:buFontTx/>
              <a:buChar char="-"/>
            </a:pPr>
            <a:endParaRPr lang="en-US" sz="1400" b="0" dirty="0" smtClean="0">
              <a:sym typeface="Wingdings"/>
            </a:endParaRPr>
          </a:p>
          <a:p>
            <a:pPr marL="285750" indent="-285750" algn="l" eaLnBrk="1" hangingPunct="1">
              <a:spcAft>
                <a:spcPts val="600"/>
              </a:spcAft>
              <a:buClrTx/>
              <a:buFontTx/>
              <a:buChar char="-"/>
            </a:pPr>
            <a:endParaRPr lang="en-US" sz="1400" b="0" dirty="0">
              <a:sym typeface="Wingdings"/>
            </a:endParaRPr>
          </a:p>
          <a:p>
            <a:pPr algn="l" eaLnBrk="1" hangingPunct="1">
              <a:spcAft>
                <a:spcPts val="600"/>
              </a:spcAft>
              <a:buClrTx/>
              <a:buNone/>
            </a:pPr>
            <a:endParaRPr lang="en-US" sz="1400" b="0" dirty="0" smtClean="0">
              <a:sym typeface="Wingdings"/>
            </a:endParaRPr>
          </a:p>
          <a:p>
            <a:pPr eaLnBrk="1" hangingPunct="1">
              <a:spcAft>
                <a:spcPts val="600"/>
              </a:spcAft>
              <a:buClrTx/>
              <a:buNone/>
            </a:pPr>
            <a:r>
              <a:rPr lang="en-US" sz="1400" b="0" dirty="0" smtClean="0">
                <a:sym typeface="Wingdings"/>
              </a:rPr>
              <a:t>     Angular sensitivity of DAS</a:t>
            </a:r>
          </a:p>
          <a:p>
            <a:pPr eaLnBrk="1" hangingPunct="1">
              <a:spcAft>
                <a:spcPts val="600"/>
              </a:spcAft>
              <a:buClrTx/>
              <a:buNone/>
            </a:pPr>
            <a:r>
              <a:rPr lang="en-US" sz="1200" b="0" dirty="0" err="1" smtClean="0"/>
              <a:t>Kuvshinov</a:t>
            </a:r>
            <a:r>
              <a:rPr lang="en-US" sz="1200" b="0" dirty="0" smtClean="0"/>
              <a:t> (Geo. </a:t>
            </a:r>
            <a:r>
              <a:rPr lang="en-US" sz="1200" b="0" dirty="0" err="1" smtClean="0"/>
              <a:t>Prosp</a:t>
            </a:r>
            <a:r>
              <a:rPr lang="en-US" sz="1200" b="0" dirty="0" smtClean="0"/>
              <a:t>., 2015) </a:t>
            </a:r>
          </a:p>
        </p:txBody>
      </p:sp>
      <p:pic>
        <p:nvPicPr>
          <p:cNvPr id="19" name="Picture 18" descr="helical_cable_Kuvshinov15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5" t="26790" r="53432" b="52099"/>
          <a:stretch/>
        </p:blipFill>
        <p:spPr>
          <a:xfrm>
            <a:off x="469901" y="2298700"/>
            <a:ext cx="2139950" cy="170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449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5784850" y="659731"/>
            <a:ext cx="3276600" cy="3908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spcAft>
                <a:spcPts val="600"/>
              </a:spcAft>
              <a:buNone/>
            </a:pP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Time-lapse interferometry</a:t>
            </a:r>
          </a:p>
          <a:p>
            <a:pPr marL="285750" indent="-285750" algn="l" eaLnBrk="1" hangingPunct="1">
              <a:spcAft>
                <a:spcPts val="600"/>
              </a:spcAft>
              <a:buClrTx/>
              <a:buFontTx/>
              <a:buChar char="-"/>
            </a:pPr>
            <a:r>
              <a:rPr lang="en-US" sz="1400" b="0" dirty="0" smtClean="0">
                <a:solidFill>
                  <a:schemeClr val="bg1">
                    <a:lumMod val="75000"/>
                  </a:schemeClr>
                </a:solidFill>
              </a:rPr>
              <a:t>Surface waves (.2-2Hz)</a:t>
            </a:r>
          </a:p>
          <a:p>
            <a:pPr marL="285750" indent="-285750" algn="l" eaLnBrk="1" hangingPunct="1">
              <a:spcAft>
                <a:spcPts val="600"/>
              </a:spcAft>
              <a:buClrTx/>
              <a:buFontTx/>
              <a:buChar char="-"/>
            </a:pPr>
            <a:r>
              <a:rPr lang="en-US" sz="1400" b="0" dirty="0" smtClean="0">
                <a:solidFill>
                  <a:schemeClr val="bg1">
                    <a:lumMod val="75000"/>
                  </a:schemeClr>
                </a:solidFill>
              </a:rPr>
              <a:t>Subsurface changes at 0-300 m</a:t>
            </a:r>
          </a:p>
          <a:p>
            <a:pPr marL="285750" indent="-285750" algn="l" eaLnBrk="1" hangingPunct="1">
              <a:spcAft>
                <a:spcPts val="600"/>
              </a:spcAft>
              <a:buClrTx/>
              <a:buFontTx/>
              <a:buChar char="-"/>
            </a:pPr>
            <a:r>
              <a:rPr lang="en-US" sz="1400" b="0" dirty="0" smtClean="0">
                <a:solidFill>
                  <a:schemeClr val="bg1">
                    <a:lumMod val="75000"/>
                  </a:schemeClr>
                </a:solidFill>
              </a:rPr>
              <a:t>Daily changes are observable</a:t>
            </a:r>
          </a:p>
          <a:p>
            <a:pPr algn="l" eaLnBrk="1" hangingPunct="1">
              <a:spcAft>
                <a:spcPts val="600"/>
              </a:spcAft>
              <a:buClrTx/>
              <a:buNone/>
            </a:pPr>
            <a:endParaRPr lang="en-US" sz="1400" b="0" dirty="0">
              <a:solidFill>
                <a:schemeClr val="bg1">
                  <a:lumMod val="75000"/>
                </a:schemeClr>
              </a:solidFill>
            </a:endParaRPr>
          </a:p>
          <a:p>
            <a:pPr algn="l" eaLnBrk="1" hangingPunct="1">
              <a:spcAft>
                <a:spcPts val="600"/>
              </a:spcAft>
              <a:buClrTx/>
              <a:buNone/>
            </a:pPr>
            <a:endParaRPr lang="en-US" sz="1400" b="0" dirty="0" smtClean="0">
              <a:solidFill>
                <a:schemeClr val="bg1">
                  <a:lumMod val="75000"/>
                </a:schemeClr>
              </a:solidFill>
            </a:endParaRPr>
          </a:p>
          <a:p>
            <a:pPr algn="l" eaLnBrk="1" hangingPunct="1">
              <a:spcAft>
                <a:spcPts val="600"/>
              </a:spcAft>
              <a:buClrTx/>
              <a:buNone/>
            </a:pPr>
            <a:endParaRPr lang="en-US" sz="1400" b="0" dirty="0" smtClean="0">
              <a:solidFill>
                <a:schemeClr val="bg1">
                  <a:lumMod val="75000"/>
                </a:schemeClr>
              </a:solidFill>
            </a:endParaRPr>
          </a:p>
          <a:p>
            <a:pPr algn="l" eaLnBrk="1" hangingPunct="1">
              <a:spcAft>
                <a:spcPts val="600"/>
              </a:spcAft>
              <a:buClrTx/>
              <a:buNone/>
            </a:pPr>
            <a:endParaRPr lang="en-US" sz="1400" b="0" dirty="0">
              <a:solidFill>
                <a:schemeClr val="bg1">
                  <a:lumMod val="75000"/>
                </a:schemeClr>
              </a:solidFill>
            </a:endParaRPr>
          </a:p>
          <a:p>
            <a:pPr algn="l" eaLnBrk="1" hangingPunct="1">
              <a:spcAft>
                <a:spcPts val="600"/>
              </a:spcAft>
              <a:buClrTx/>
              <a:buNone/>
            </a:pPr>
            <a:endParaRPr lang="en-US" sz="1400" b="0" dirty="0" smtClean="0">
              <a:solidFill>
                <a:schemeClr val="bg1">
                  <a:lumMod val="75000"/>
                </a:schemeClr>
              </a:solidFill>
            </a:endParaRPr>
          </a:p>
          <a:p>
            <a:pPr algn="l" eaLnBrk="1" hangingPunct="1">
              <a:spcAft>
                <a:spcPts val="600"/>
              </a:spcAft>
              <a:buClrTx/>
              <a:buNone/>
            </a:pPr>
            <a:endParaRPr lang="en-US" sz="1400" b="0" dirty="0">
              <a:solidFill>
                <a:schemeClr val="bg1">
                  <a:lumMod val="75000"/>
                </a:schemeClr>
              </a:solidFill>
            </a:endParaRPr>
          </a:p>
          <a:p>
            <a:pPr algn="l" eaLnBrk="1" hangingPunct="1">
              <a:spcAft>
                <a:spcPts val="600"/>
              </a:spcAft>
              <a:buClrTx/>
              <a:buNone/>
            </a:pPr>
            <a:r>
              <a:rPr lang="en-US" sz="1400" b="0" dirty="0" smtClean="0">
                <a:solidFill>
                  <a:schemeClr val="bg1">
                    <a:lumMod val="75000"/>
                  </a:schemeClr>
                </a:solidFill>
              </a:rPr>
              <a:t>                </a:t>
            </a:r>
          </a:p>
          <a:p>
            <a:pPr eaLnBrk="1" hangingPunct="1">
              <a:spcAft>
                <a:spcPts val="600"/>
              </a:spcAft>
              <a:buClrTx/>
              <a:buNone/>
            </a:pPr>
            <a:r>
              <a:rPr lang="en-US" sz="1200" b="0" dirty="0" err="1" smtClean="0">
                <a:solidFill>
                  <a:schemeClr val="bg1">
                    <a:lumMod val="75000"/>
                  </a:schemeClr>
                </a:solidFill>
              </a:rPr>
              <a:t>Valhall</a:t>
            </a:r>
            <a:r>
              <a:rPr lang="en-US" sz="1200" b="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b="0" dirty="0" err="1">
                <a:solidFill>
                  <a:schemeClr val="bg1">
                    <a:lumMod val="75000"/>
                  </a:schemeClr>
                </a:solidFill>
              </a:rPr>
              <a:t>Δ</a:t>
            </a:r>
            <a:r>
              <a:rPr lang="en-US" sz="1200" b="0" dirty="0">
                <a:solidFill>
                  <a:schemeClr val="bg1">
                    <a:lumMod val="75000"/>
                  </a:schemeClr>
                </a:solidFill>
              </a:rPr>
              <a:t>=2010-</a:t>
            </a:r>
            <a:r>
              <a:rPr lang="en-US" sz="1200" b="0" dirty="0" smtClean="0">
                <a:solidFill>
                  <a:schemeClr val="bg1">
                    <a:lumMod val="75000"/>
                  </a:schemeClr>
                </a:solidFill>
              </a:rPr>
              <a:t>2004</a:t>
            </a:r>
          </a:p>
          <a:p>
            <a:pPr eaLnBrk="1" hangingPunct="1">
              <a:spcAft>
                <a:spcPts val="600"/>
              </a:spcAft>
              <a:buClrTx/>
              <a:buNone/>
            </a:pPr>
            <a:r>
              <a:rPr lang="en-US" sz="1400" b="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400" b="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b="0" dirty="0" smtClean="0">
                <a:solidFill>
                  <a:schemeClr val="bg1">
                    <a:lumMod val="75000"/>
                  </a:schemeClr>
                </a:solidFill>
              </a:rPr>
              <a:t>de Ridder and Biondi (GRL, 2013)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" y="91440"/>
            <a:ext cx="9140825" cy="479822"/>
          </a:xfrm>
        </p:spPr>
        <p:txBody>
          <a:bodyPr/>
          <a:lstStyle/>
          <a:p>
            <a:r>
              <a:rPr lang="en-US" dirty="0" smtClean="0"/>
              <a:t>Passive reservoir monitoring</a:t>
            </a:r>
            <a:endParaRPr lang="en-US" dirty="0"/>
          </a:p>
        </p:txBody>
      </p:sp>
      <p:pic>
        <p:nvPicPr>
          <p:cNvPr id="3" name="Picture 2" descr="2048x-onshore-schem-HS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772" y="993753"/>
            <a:ext cx="2814628" cy="2130447"/>
          </a:xfrm>
          <a:prstGeom prst="rect">
            <a:avLst/>
          </a:prstGeom>
        </p:spPr>
      </p:pic>
      <p:pic>
        <p:nvPicPr>
          <p:cNvPr id="2" name="Picture 1" descr="nd1214GuestBardsley_MAI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730" y="997923"/>
            <a:ext cx="1132901" cy="767355"/>
          </a:xfrm>
          <a:prstGeom prst="rect">
            <a:avLst/>
          </a:prstGeom>
        </p:spPr>
      </p:pic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44450" y="659731"/>
            <a:ext cx="2901949" cy="3877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spcAft>
                <a:spcPts val="600"/>
              </a:spcAft>
              <a:buNone/>
            </a:pPr>
            <a:r>
              <a:rPr lang="en-US" sz="2000" dirty="0" err="1" smtClean="0"/>
              <a:t>Microseismic</a:t>
            </a:r>
            <a:r>
              <a:rPr lang="en-US" sz="2000" dirty="0" smtClean="0"/>
              <a:t> </a:t>
            </a:r>
          </a:p>
          <a:p>
            <a:pPr marL="285750" indent="-285750" algn="l" eaLnBrk="1" hangingPunct="1">
              <a:spcAft>
                <a:spcPts val="600"/>
              </a:spcAft>
              <a:buClrTx/>
              <a:buFontTx/>
              <a:buChar char="-"/>
            </a:pPr>
            <a:r>
              <a:rPr lang="en-US" sz="1400" b="0" dirty="0" smtClean="0"/>
              <a:t>P &amp; S waves</a:t>
            </a:r>
          </a:p>
          <a:p>
            <a:pPr marL="285750" indent="-285750" algn="l" eaLnBrk="1" hangingPunct="1">
              <a:spcAft>
                <a:spcPts val="600"/>
              </a:spcAft>
              <a:buClrTx/>
              <a:buFontTx/>
              <a:buChar char="-"/>
            </a:pPr>
            <a:r>
              <a:rPr lang="en-US" sz="1400" b="0" dirty="0" smtClean="0"/>
              <a:t>Sensitivity &amp; freq. response</a:t>
            </a:r>
          </a:p>
          <a:p>
            <a:pPr marL="285750" indent="-285750" algn="l" eaLnBrk="1" hangingPunct="1">
              <a:spcAft>
                <a:spcPts val="600"/>
              </a:spcAft>
              <a:buClrTx/>
              <a:buFontTx/>
              <a:buChar char="-"/>
            </a:pPr>
            <a:r>
              <a:rPr lang="en-US" sz="1400" b="0" dirty="0" smtClean="0"/>
              <a:t>Localization </a:t>
            </a:r>
            <a:r>
              <a:rPr lang="en-US" sz="1400" b="0" dirty="0" smtClean="0">
                <a:sym typeface="Wingdings"/>
              </a:rPr>
              <a:t> kinematics</a:t>
            </a:r>
          </a:p>
          <a:p>
            <a:pPr marL="285750" indent="-285750" algn="l" eaLnBrk="1" hangingPunct="1">
              <a:spcAft>
                <a:spcPts val="600"/>
              </a:spcAft>
              <a:buClrTx/>
              <a:buFontTx/>
              <a:buChar char="-"/>
            </a:pPr>
            <a:r>
              <a:rPr lang="en-US" sz="1400" b="0" dirty="0" smtClean="0">
                <a:sym typeface="Wingdings"/>
              </a:rPr>
              <a:t>Source mechanism  polarity</a:t>
            </a:r>
          </a:p>
          <a:p>
            <a:pPr marL="285750" indent="-285750" algn="l" eaLnBrk="1" hangingPunct="1">
              <a:spcAft>
                <a:spcPts val="600"/>
              </a:spcAft>
              <a:buClrTx/>
              <a:buFontTx/>
              <a:buChar char="-"/>
            </a:pPr>
            <a:endParaRPr lang="en-US" sz="1400" b="0" dirty="0">
              <a:sym typeface="Wingdings"/>
            </a:endParaRPr>
          </a:p>
          <a:p>
            <a:pPr marL="285750" indent="-285750" algn="l" eaLnBrk="1" hangingPunct="1">
              <a:spcAft>
                <a:spcPts val="600"/>
              </a:spcAft>
              <a:buClrTx/>
              <a:buFontTx/>
              <a:buChar char="-"/>
            </a:pPr>
            <a:endParaRPr lang="en-US" sz="1400" b="0" dirty="0" smtClean="0">
              <a:sym typeface="Wingdings"/>
            </a:endParaRPr>
          </a:p>
          <a:p>
            <a:pPr marL="285750" indent="-285750" algn="l" eaLnBrk="1" hangingPunct="1">
              <a:spcAft>
                <a:spcPts val="600"/>
              </a:spcAft>
              <a:buClrTx/>
              <a:buFontTx/>
              <a:buChar char="-"/>
            </a:pPr>
            <a:endParaRPr lang="en-US" sz="1400" b="0" dirty="0">
              <a:sym typeface="Wingdings"/>
            </a:endParaRPr>
          </a:p>
          <a:p>
            <a:pPr marL="285750" indent="-285750" algn="l" eaLnBrk="1" hangingPunct="1">
              <a:spcAft>
                <a:spcPts val="600"/>
              </a:spcAft>
              <a:buClrTx/>
              <a:buFontTx/>
              <a:buChar char="-"/>
            </a:pPr>
            <a:endParaRPr lang="en-US" sz="1400" b="0" dirty="0" smtClean="0">
              <a:sym typeface="Wingdings"/>
            </a:endParaRPr>
          </a:p>
          <a:p>
            <a:pPr marL="285750" indent="-285750" algn="l" eaLnBrk="1" hangingPunct="1">
              <a:spcAft>
                <a:spcPts val="600"/>
              </a:spcAft>
              <a:buClrTx/>
              <a:buFontTx/>
              <a:buChar char="-"/>
            </a:pPr>
            <a:endParaRPr lang="en-US" sz="1400" b="0" dirty="0">
              <a:sym typeface="Wingdings"/>
            </a:endParaRPr>
          </a:p>
          <a:p>
            <a:pPr algn="l" eaLnBrk="1" hangingPunct="1">
              <a:spcAft>
                <a:spcPts val="600"/>
              </a:spcAft>
              <a:buClrTx/>
              <a:buNone/>
            </a:pPr>
            <a:endParaRPr lang="en-US" sz="1400" b="0" dirty="0" smtClean="0">
              <a:sym typeface="Wingdings"/>
            </a:endParaRPr>
          </a:p>
          <a:p>
            <a:pPr eaLnBrk="1" hangingPunct="1">
              <a:spcAft>
                <a:spcPts val="600"/>
              </a:spcAft>
              <a:buClrTx/>
              <a:buNone/>
            </a:pPr>
            <a:r>
              <a:rPr lang="en-US" sz="1400" b="0" dirty="0" smtClean="0">
                <a:sym typeface="Wingdings"/>
              </a:rPr>
              <a:t>     Angular sensitivity of DAS</a:t>
            </a:r>
          </a:p>
          <a:p>
            <a:pPr eaLnBrk="1" hangingPunct="1">
              <a:spcAft>
                <a:spcPts val="600"/>
              </a:spcAft>
              <a:buClrTx/>
              <a:buNone/>
            </a:pPr>
            <a:r>
              <a:rPr lang="en-US" sz="1200" b="0" dirty="0" err="1" smtClean="0"/>
              <a:t>Kuvshinov</a:t>
            </a:r>
            <a:r>
              <a:rPr lang="en-US" sz="1200" b="0" dirty="0" smtClean="0"/>
              <a:t> (Geo. </a:t>
            </a:r>
            <a:r>
              <a:rPr lang="en-US" sz="1200" b="0" dirty="0" err="1" smtClean="0"/>
              <a:t>Prosp</a:t>
            </a:r>
            <a:r>
              <a:rPr lang="en-US" sz="1200" b="0" dirty="0" smtClean="0"/>
              <a:t>., 2015) </a:t>
            </a:r>
          </a:p>
        </p:txBody>
      </p:sp>
      <p:pic>
        <p:nvPicPr>
          <p:cNvPr id="19" name="Picture 18" descr="helical_cable_Kuvshinov15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5" t="26790" r="53432" b="52099"/>
          <a:stretch/>
        </p:blipFill>
        <p:spPr>
          <a:xfrm>
            <a:off x="469901" y="2298700"/>
            <a:ext cx="2139950" cy="1709960"/>
          </a:xfrm>
          <a:prstGeom prst="rect">
            <a:avLst/>
          </a:prstGeom>
        </p:spPr>
      </p:pic>
      <p:pic>
        <p:nvPicPr>
          <p:cNvPr id="10" name="Picture 9" descr="Joseph_Artman_TomoC3_day_v_diff_eps49.eps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0" t="4908" r="7406" b="27871"/>
          <a:stretch/>
        </p:blipFill>
        <p:spPr>
          <a:xfrm rot="5400000">
            <a:off x="6444008" y="1963481"/>
            <a:ext cx="1911262" cy="20865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6273800" y="1936750"/>
            <a:ext cx="2298700" cy="2120900"/>
          </a:xfrm>
          <a:prstGeom prst="rect">
            <a:avLst/>
          </a:prstGeom>
          <a:solidFill>
            <a:srgbClr val="DDE6F4">
              <a:alpha val="7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987425" marR="0" indent="-231775" algn="l" defTabSz="914400" rtl="0" eaLnBrk="1" fontAlgn="base" latinLnBrk="0" hangingPunct="1">
              <a:lnSpc>
                <a:spcPct val="100000"/>
              </a:lnSpc>
              <a:spcBef>
                <a:spcPct val="70000"/>
              </a:spcBef>
              <a:spcAft>
                <a:spcPct val="0"/>
              </a:spcAft>
              <a:buClr>
                <a:schemeClr val="accent1"/>
              </a:buClr>
              <a:buSzPct val="135000"/>
              <a:buFontTx/>
              <a:buChar char="•"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accent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222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Up Arrow 35"/>
          <p:cNvSpPr/>
          <p:nvPr/>
        </p:nvSpPr>
        <p:spPr bwMode="auto">
          <a:xfrm>
            <a:off x="7735570" y="4206238"/>
            <a:ext cx="523240" cy="751840"/>
          </a:xfrm>
          <a:prstGeom prst="upArrow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55650" marR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35000"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N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0" name="Up Arrow 39"/>
          <p:cNvSpPr/>
          <p:nvPr/>
        </p:nvSpPr>
        <p:spPr bwMode="auto">
          <a:xfrm rot="19431944">
            <a:off x="7677151" y="4201158"/>
            <a:ext cx="523240" cy="751840"/>
          </a:xfrm>
          <a:prstGeom prst="upArrow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55650" marR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35000"/>
              <a:buNone/>
              <a:tabLst/>
            </a:pPr>
            <a:r>
              <a:rPr lang="en-US" sz="1400" dirty="0" smtClean="0">
                <a:solidFill>
                  <a:schemeClr val="tx1"/>
                </a:solidFill>
                <a:latin typeface="Arial" charset="0"/>
              </a:rPr>
              <a:t>EQ</a:t>
            </a:r>
            <a:endParaRPr kumimoji="0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4" name="Rectangle 2"/>
          <p:cNvSpPr txBox="1">
            <a:spLocks noChangeArrowheads="1"/>
          </p:cNvSpPr>
          <p:nvPr/>
        </p:nvSpPr>
        <p:spPr bwMode="auto">
          <a:xfrm>
            <a:off x="1" y="91440"/>
            <a:ext cx="8934449" cy="584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buNone/>
            </a:pPr>
            <a:r>
              <a:rPr lang="en-US" sz="3200" b="0" dirty="0"/>
              <a:t>Repeatable recording? - Quarry Blast - Sept 14 </a:t>
            </a:r>
          </a:p>
        </p:txBody>
      </p:sp>
      <p:sp>
        <p:nvSpPr>
          <p:cNvPr id="45" name="Rectangle 2"/>
          <p:cNvSpPr>
            <a:spLocks noGrp="1" noChangeArrowheads="1"/>
          </p:cNvSpPr>
          <p:nvPr>
            <p:ph type="title"/>
          </p:nvPr>
        </p:nvSpPr>
        <p:spPr>
          <a:xfrm>
            <a:off x="5651501" y="4207068"/>
            <a:ext cx="1823720" cy="738660"/>
          </a:xfrm>
        </p:spPr>
        <p:txBody>
          <a:bodyPr wrap="square">
            <a:spAutoFit/>
          </a:bodyPr>
          <a:lstStyle/>
          <a:p>
            <a:pPr eaLnBrk="1" hangingPunct="1"/>
            <a:r>
              <a:rPr lang="en-US" sz="1400" dirty="0" smtClean="0"/>
              <a:t>Magnitude 1.0</a:t>
            </a:r>
            <a:br>
              <a:rPr lang="en-US" sz="1400" dirty="0" smtClean="0"/>
            </a:br>
            <a:r>
              <a:rPr lang="en-US" sz="1400" dirty="0" smtClean="0"/>
              <a:t>Distance 14.4 km</a:t>
            </a:r>
            <a:br>
              <a:rPr lang="en-US" sz="1400" dirty="0" smtClean="0"/>
            </a:br>
            <a:r>
              <a:rPr lang="en-US" sz="1400" dirty="0" smtClean="0"/>
              <a:t>Depth -0.3 km </a:t>
            </a:r>
          </a:p>
        </p:txBody>
      </p:sp>
      <p:sp>
        <p:nvSpPr>
          <p:cNvPr id="35" name="Up Arrow 34"/>
          <p:cNvSpPr/>
          <p:nvPr/>
        </p:nvSpPr>
        <p:spPr bwMode="auto">
          <a:xfrm>
            <a:off x="8340090" y="4216400"/>
            <a:ext cx="523240" cy="751840"/>
          </a:xfrm>
          <a:prstGeom prst="upArrow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55650" marR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35000"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N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951" y="654049"/>
            <a:ext cx="3862295" cy="29845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23" y="694272"/>
            <a:ext cx="4657454" cy="3977657"/>
          </a:xfrm>
          <a:prstGeom prst="rect">
            <a:avLst/>
          </a:prstGeom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5467350" y="3710568"/>
            <a:ext cx="3175000" cy="4616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buNone/>
            </a:pPr>
            <a:r>
              <a:rPr lang="en-US" sz="2400" b="0" dirty="0" smtClean="0"/>
              <a:t>Broadband JRSC-Z</a:t>
            </a:r>
          </a:p>
        </p:txBody>
      </p:sp>
      <p:sp>
        <p:nvSpPr>
          <p:cNvPr id="11" name="Up Arrow 10"/>
          <p:cNvSpPr/>
          <p:nvPr/>
        </p:nvSpPr>
        <p:spPr bwMode="auto">
          <a:xfrm rot="16200000">
            <a:off x="5071745" y="3710305"/>
            <a:ext cx="193040" cy="494030"/>
          </a:xfrm>
          <a:prstGeom prst="upArrow">
            <a:avLst/>
          </a:prstGeom>
          <a:solidFill>
            <a:srgbClr val="E4EBF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55650" marR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35000"/>
              <a:buNone/>
              <a:tabLst/>
            </a:pP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870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Up Arrow 35"/>
          <p:cNvSpPr/>
          <p:nvPr/>
        </p:nvSpPr>
        <p:spPr bwMode="auto">
          <a:xfrm>
            <a:off x="7735570" y="4206238"/>
            <a:ext cx="523240" cy="751840"/>
          </a:xfrm>
          <a:prstGeom prst="upArrow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55650" marR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35000"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N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0" name="Up Arrow 39"/>
          <p:cNvSpPr/>
          <p:nvPr/>
        </p:nvSpPr>
        <p:spPr bwMode="auto">
          <a:xfrm rot="19431944">
            <a:off x="7677151" y="4201158"/>
            <a:ext cx="523240" cy="751840"/>
          </a:xfrm>
          <a:prstGeom prst="upArrow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55650" marR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35000"/>
              <a:buNone/>
              <a:tabLst/>
            </a:pPr>
            <a:r>
              <a:rPr lang="en-US" sz="1400" dirty="0" smtClean="0">
                <a:solidFill>
                  <a:schemeClr val="tx1"/>
                </a:solidFill>
                <a:latin typeface="Arial" charset="0"/>
              </a:rPr>
              <a:t>EQ</a:t>
            </a:r>
            <a:endParaRPr kumimoji="0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4" name="Rectangle 2"/>
          <p:cNvSpPr txBox="1">
            <a:spLocks noChangeArrowheads="1"/>
          </p:cNvSpPr>
          <p:nvPr/>
        </p:nvSpPr>
        <p:spPr bwMode="auto">
          <a:xfrm>
            <a:off x="1" y="91440"/>
            <a:ext cx="8934449" cy="584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buNone/>
            </a:pPr>
            <a:r>
              <a:rPr lang="en-US" sz="3200" b="0" dirty="0" smtClean="0"/>
              <a:t>Yes, signal is repeatable! - Quarry Blast – Nov 4 </a:t>
            </a:r>
          </a:p>
        </p:txBody>
      </p:sp>
      <p:sp>
        <p:nvSpPr>
          <p:cNvPr id="45" name="Rectangle 2"/>
          <p:cNvSpPr>
            <a:spLocks noGrp="1" noChangeArrowheads="1"/>
          </p:cNvSpPr>
          <p:nvPr>
            <p:ph type="title"/>
          </p:nvPr>
        </p:nvSpPr>
        <p:spPr>
          <a:xfrm>
            <a:off x="5651501" y="4207068"/>
            <a:ext cx="1823720" cy="738660"/>
          </a:xfrm>
        </p:spPr>
        <p:txBody>
          <a:bodyPr wrap="square">
            <a:spAutoFit/>
          </a:bodyPr>
          <a:lstStyle/>
          <a:p>
            <a:pPr eaLnBrk="1" hangingPunct="1"/>
            <a:r>
              <a:rPr lang="en-US" sz="1400" dirty="0" smtClean="0"/>
              <a:t>Magnitude 1.3</a:t>
            </a:r>
            <a:br>
              <a:rPr lang="en-US" sz="1400" dirty="0" smtClean="0"/>
            </a:br>
            <a:r>
              <a:rPr lang="en-US" sz="1400" dirty="0" smtClean="0"/>
              <a:t>Distance 14.05 km</a:t>
            </a:r>
            <a:br>
              <a:rPr lang="en-US" sz="1400" dirty="0" smtClean="0"/>
            </a:br>
            <a:r>
              <a:rPr lang="en-US" sz="1400" dirty="0" smtClean="0"/>
              <a:t>Depth -0.3 km </a:t>
            </a:r>
          </a:p>
        </p:txBody>
      </p:sp>
      <p:sp>
        <p:nvSpPr>
          <p:cNvPr id="35" name="Up Arrow 34"/>
          <p:cNvSpPr/>
          <p:nvPr/>
        </p:nvSpPr>
        <p:spPr bwMode="auto">
          <a:xfrm>
            <a:off x="8340090" y="4216400"/>
            <a:ext cx="523240" cy="751840"/>
          </a:xfrm>
          <a:prstGeom prst="upArrow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55650" marR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35000"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N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951" y="654049"/>
            <a:ext cx="3862295" cy="29845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23" y="694272"/>
            <a:ext cx="4657454" cy="3977656"/>
          </a:xfrm>
          <a:prstGeom prst="rect">
            <a:avLst/>
          </a:prstGeom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5467350" y="3710568"/>
            <a:ext cx="3175000" cy="4616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buNone/>
            </a:pPr>
            <a:r>
              <a:rPr lang="en-US" sz="2400" b="0" dirty="0" smtClean="0"/>
              <a:t>Broadband JRSC-Z</a:t>
            </a:r>
          </a:p>
        </p:txBody>
      </p:sp>
      <p:sp>
        <p:nvSpPr>
          <p:cNvPr id="11" name="Up Arrow 10"/>
          <p:cNvSpPr/>
          <p:nvPr/>
        </p:nvSpPr>
        <p:spPr bwMode="auto">
          <a:xfrm rot="16200000">
            <a:off x="5071745" y="3710305"/>
            <a:ext cx="193040" cy="494030"/>
          </a:xfrm>
          <a:prstGeom prst="upArrow">
            <a:avLst/>
          </a:prstGeom>
          <a:solidFill>
            <a:srgbClr val="E4EBF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55650" marR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35000"/>
              <a:buNone/>
              <a:tabLst/>
            </a:pP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250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Up Arrow 43"/>
          <p:cNvSpPr/>
          <p:nvPr/>
        </p:nvSpPr>
        <p:spPr bwMode="auto">
          <a:xfrm>
            <a:off x="7735570" y="4206238"/>
            <a:ext cx="523240" cy="751840"/>
          </a:xfrm>
          <a:prstGeom prst="upArrow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55650" marR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35000"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N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Rectangle 2"/>
          <p:cNvSpPr txBox="1">
            <a:spLocks noChangeArrowheads="1"/>
          </p:cNvSpPr>
          <p:nvPr/>
        </p:nvSpPr>
        <p:spPr bwMode="auto">
          <a:xfrm>
            <a:off x="1" y="91440"/>
            <a:ext cx="8591549" cy="584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buNone/>
            </a:pPr>
            <a:r>
              <a:rPr lang="en-US" sz="3200" b="0" dirty="0" smtClean="0"/>
              <a:t>Are P-waves kinematics reliable? Yes! </a:t>
            </a:r>
          </a:p>
        </p:txBody>
      </p:sp>
      <p:sp>
        <p:nvSpPr>
          <p:cNvPr id="29" name="Rectangle 2"/>
          <p:cNvSpPr txBox="1">
            <a:spLocks noChangeArrowheads="1"/>
          </p:cNvSpPr>
          <p:nvPr/>
        </p:nvSpPr>
        <p:spPr bwMode="auto">
          <a:xfrm>
            <a:off x="5822950" y="849973"/>
            <a:ext cx="3175000" cy="26776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buNone/>
            </a:pPr>
            <a:r>
              <a:rPr lang="en-US" sz="2400" b="0" dirty="0" smtClean="0"/>
              <a:t>Piedmont EQ M 3.5</a:t>
            </a:r>
          </a:p>
          <a:p>
            <a:pPr eaLnBrk="1" hangingPunct="1">
              <a:buNone/>
            </a:pPr>
            <a:endParaRPr lang="en-US" sz="2400" b="0" dirty="0"/>
          </a:p>
          <a:p>
            <a:pPr eaLnBrk="1" hangingPunct="1">
              <a:buNone/>
            </a:pPr>
            <a:endParaRPr lang="en-US" sz="2400" b="0" dirty="0" smtClean="0"/>
          </a:p>
          <a:p>
            <a:pPr eaLnBrk="1" hangingPunct="1">
              <a:buNone/>
            </a:pPr>
            <a:endParaRPr lang="en-US" sz="2400" b="0" dirty="0"/>
          </a:p>
          <a:p>
            <a:pPr eaLnBrk="1" hangingPunct="1">
              <a:buNone/>
            </a:pPr>
            <a:r>
              <a:rPr lang="en-US" sz="2400" b="0" dirty="0" smtClean="0"/>
              <a:t>Envelope of DAS data</a:t>
            </a:r>
          </a:p>
          <a:p>
            <a:pPr eaLnBrk="1" hangingPunct="1">
              <a:buNone/>
            </a:pPr>
            <a:r>
              <a:rPr lang="en-US" sz="2400" b="0" dirty="0"/>
              <a:t>v</a:t>
            </a:r>
            <a:r>
              <a:rPr lang="en-US" sz="2400" b="0" dirty="0" smtClean="0"/>
              <a:t>s.</a:t>
            </a:r>
          </a:p>
          <a:p>
            <a:pPr eaLnBrk="1" hangingPunct="1">
              <a:buNone/>
            </a:pPr>
            <a:r>
              <a:rPr lang="en-US" sz="2400" b="0" dirty="0" smtClean="0"/>
              <a:t>Broadband JRSC-Z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789522"/>
            <a:ext cx="4826000" cy="3977657"/>
          </a:xfrm>
          <a:prstGeom prst="rect">
            <a:avLst/>
          </a:prstGeom>
        </p:spPr>
      </p:pic>
      <p:sp>
        <p:nvSpPr>
          <p:cNvPr id="41" name="Up Arrow 40"/>
          <p:cNvSpPr/>
          <p:nvPr/>
        </p:nvSpPr>
        <p:spPr bwMode="auto">
          <a:xfrm rot="10567858">
            <a:off x="7734301" y="4201158"/>
            <a:ext cx="523240" cy="751840"/>
          </a:xfrm>
          <a:prstGeom prst="upArrow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55650" marR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35000"/>
              <a:buNone/>
              <a:tabLst/>
            </a:pPr>
            <a:r>
              <a:rPr lang="en-US" sz="1400" dirty="0" smtClean="0">
                <a:solidFill>
                  <a:schemeClr val="tx1"/>
                </a:solidFill>
                <a:latin typeface="Arial" charset="0"/>
              </a:rPr>
              <a:t>EQ</a:t>
            </a:r>
            <a:endParaRPr kumimoji="0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3" name="Up Arrow 42"/>
          <p:cNvSpPr/>
          <p:nvPr/>
        </p:nvSpPr>
        <p:spPr bwMode="auto">
          <a:xfrm>
            <a:off x="8340090" y="4216400"/>
            <a:ext cx="523240" cy="751840"/>
          </a:xfrm>
          <a:prstGeom prst="upArrow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55650" marR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35000"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N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5" name="Rectangle 2"/>
          <p:cNvSpPr txBox="1">
            <a:spLocks noChangeArrowheads="1"/>
          </p:cNvSpPr>
          <p:nvPr/>
        </p:nvSpPr>
        <p:spPr bwMode="auto">
          <a:xfrm>
            <a:off x="5962651" y="4099118"/>
            <a:ext cx="1823720" cy="738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buNone/>
            </a:pPr>
            <a:r>
              <a:rPr lang="en-US" sz="1400" b="0" dirty="0" smtClean="0"/>
              <a:t>Distance 42 km</a:t>
            </a:r>
            <a:br>
              <a:rPr lang="en-US" sz="1400" b="0" dirty="0" smtClean="0"/>
            </a:br>
            <a:r>
              <a:rPr lang="en-US" sz="1400" b="0" dirty="0" smtClean="0"/>
              <a:t>Depth 4 km</a:t>
            </a:r>
            <a:br>
              <a:rPr lang="en-US" sz="1400" b="0" dirty="0" smtClean="0"/>
            </a:br>
            <a:r>
              <a:rPr lang="en-US" sz="1400" b="0" dirty="0" smtClean="0"/>
              <a:t>11:48 pm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5000" y="1298026"/>
            <a:ext cx="969692" cy="10705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74901" y="3776472"/>
            <a:ext cx="361950" cy="603504"/>
          </a:xfrm>
          <a:prstGeom prst="rect">
            <a:avLst/>
          </a:prstGeom>
          <a:noFill/>
          <a:ln w="25400">
            <a:solidFill>
              <a:srgbClr val="00D300"/>
            </a:solidFill>
          </a:ln>
        </p:spPr>
        <p:txBody>
          <a:bodyPr wrap="square" lIns="91379" tIns="45691" rIns="91379" bIns="45691" rtlCol="0">
            <a:spAutoFit/>
          </a:bodyPr>
          <a:lstStyle/>
          <a:p>
            <a:pPr algn="ctr">
              <a:buNone/>
            </a:pP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65351" y="811022"/>
            <a:ext cx="361950" cy="2852928"/>
          </a:xfrm>
          <a:prstGeom prst="rect">
            <a:avLst/>
          </a:prstGeom>
          <a:noFill/>
          <a:ln w="38100" cmpd="sng">
            <a:solidFill>
              <a:srgbClr val="00D300"/>
            </a:solidFill>
          </a:ln>
        </p:spPr>
        <p:txBody>
          <a:bodyPr wrap="square" lIns="91379" tIns="45691" rIns="91379" bIns="45691" rtlCol="0">
            <a:spAutoFit/>
          </a:bodyPr>
          <a:lstStyle/>
          <a:p>
            <a:pPr algn="ctr">
              <a:buNone/>
            </a:pP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066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Up Arrow 43"/>
          <p:cNvSpPr/>
          <p:nvPr/>
        </p:nvSpPr>
        <p:spPr bwMode="auto">
          <a:xfrm>
            <a:off x="7735570" y="4206238"/>
            <a:ext cx="523240" cy="751840"/>
          </a:xfrm>
          <a:prstGeom prst="upArrow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55650" marR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35000"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N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Rectangle 2"/>
          <p:cNvSpPr txBox="1">
            <a:spLocks noChangeArrowheads="1"/>
          </p:cNvSpPr>
          <p:nvPr/>
        </p:nvSpPr>
        <p:spPr bwMode="auto">
          <a:xfrm>
            <a:off x="1" y="91440"/>
            <a:ext cx="8591549" cy="584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buNone/>
            </a:pPr>
            <a:r>
              <a:rPr lang="en-US" sz="3200" b="0" dirty="0" smtClean="0"/>
              <a:t> P-waves kinematics:  Another example </a:t>
            </a:r>
          </a:p>
        </p:txBody>
      </p:sp>
      <p:sp>
        <p:nvSpPr>
          <p:cNvPr id="29" name="Rectangle 2"/>
          <p:cNvSpPr txBox="1">
            <a:spLocks noChangeArrowheads="1"/>
          </p:cNvSpPr>
          <p:nvPr/>
        </p:nvSpPr>
        <p:spPr bwMode="auto">
          <a:xfrm>
            <a:off x="5822950" y="849973"/>
            <a:ext cx="3172968" cy="267765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buNone/>
            </a:pPr>
            <a:r>
              <a:rPr lang="en-US" sz="2400" b="0" dirty="0" err="1" smtClean="0"/>
              <a:t>Ladera</a:t>
            </a:r>
            <a:r>
              <a:rPr lang="en-US" sz="2400" b="0" dirty="0" smtClean="0"/>
              <a:t> EQ M 2.0</a:t>
            </a:r>
          </a:p>
          <a:p>
            <a:pPr eaLnBrk="1" hangingPunct="1">
              <a:buNone/>
            </a:pPr>
            <a:endParaRPr lang="en-US" sz="2400" b="0" dirty="0" smtClean="0"/>
          </a:p>
          <a:p>
            <a:pPr eaLnBrk="1" hangingPunct="1">
              <a:buNone/>
            </a:pPr>
            <a:endParaRPr lang="en-US" sz="2400" b="0" dirty="0" smtClean="0"/>
          </a:p>
          <a:p>
            <a:pPr eaLnBrk="1" hangingPunct="1">
              <a:buNone/>
            </a:pPr>
            <a:endParaRPr lang="en-US" sz="2400" b="0" dirty="0" smtClean="0"/>
          </a:p>
          <a:p>
            <a:pPr eaLnBrk="1" hangingPunct="1">
              <a:buNone/>
            </a:pPr>
            <a:r>
              <a:rPr lang="en-US" sz="2400" b="0" dirty="0" smtClean="0"/>
              <a:t>Envelope of DAS data</a:t>
            </a:r>
          </a:p>
          <a:p>
            <a:pPr eaLnBrk="1" hangingPunct="1">
              <a:buNone/>
            </a:pPr>
            <a:r>
              <a:rPr lang="en-US" sz="2400" b="0" dirty="0"/>
              <a:t>vs.</a:t>
            </a:r>
          </a:p>
          <a:p>
            <a:pPr eaLnBrk="1" hangingPunct="1">
              <a:buNone/>
            </a:pPr>
            <a:r>
              <a:rPr lang="en-US" sz="2400" b="0" dirty="0"/>
              <a:t>Broadband </a:t>
            </a:r>
            <a:r>
              <a:rPr lang="en-US" sz="2400" b="0" dirty="0" smtClean="0"/>
              <a:t>JRSC-Z</a:t>
            </a:r>
            <a:endParaRPr lang="en-US" sz="2400" b="0" dirty="0"/>
          </a:p>
        </p:txBody>
      </p:sp>
      <p:sp>
        <p:nvSpPr>
          <p:cNvPr id="43" name="Up Arrow 42"/>
          <p:cNvSpPr/>
          <p:nvPr/>
        </p:nvSpPr>
        <p:spPr bwMode="auto">
          <a:xfrm>
            <a:off x="8340090" y="4216400"/>
            <a:ext cx="523240" cy="751840"/>
          </a:xfrm>
          <a:prstGeom prst="upArrow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55650" marR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35000"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N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5" name="Rectangle 2"/>
          <p:cNvSpPr txBox="1">
            <a:spLocks noChangeArrowheads="1"/>
          </p:cNvSpPr>
          <p:nvPr/>
        </p:nvSpPr>
        <p:spPr bwMode="auto">
          <a:xfrm>
            <a:off x="5962651" y="4099118"/>
            <a:ext cx="1823720" cy="738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buNone/>
            </a:pPr>
            <a:r>
              <a:rPr lang="en-US" sz="1400" b="0" dirty="0" smtClean="0"/>
              <a:t>Distance 3.8 km</a:t>
            </a:r>
            <a:br>
              <a:rPr lang="en-US" sz="1400" b="0" dirty="0" smtClean="0"/>
            </a:br>
            <a:r>
              <a:rPr lang="en-US" sz="1400" b="0" dirty="0" smtClean="0"/>
              <a:t>Depth 4.2 km</a:t>
            </a:r>
            <a:br>
              <a:rPr lang="en-US" sz="1400" b="0" dirty="0" smtClean="0"/>
            </a:br>
            <a:r>
              <a:rPr lang="en-US" sz="1400" b="0" dirty="0"/>
              <a:t>2</a:t>
            </a:r>
            <a:r>
              <a:rPr lang="en-US" sz="1400" b="0" dirty="0" smtClean="0"/>
              <a:t>:59 pm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749" y="1343170"/>
            <a:ext cx="1516232" cy="1038080"/>
          </a:xfrm>
          <a:prstGeom prst="rect">
            <a:avLst/>
          </a:prstGeom>
        </p:spPr>
      </p:pic>
      <p:sp>
        <p:nvSpPr>
          <p:cNvPr id="12" name="Up Arrow 11"/>
          <p:cNvSpPr/>
          <p:nvPr/>
        </p:nvSpPr>
        <p:spPr bwMode="auto">
          <a:xfrm rot="2800802">
            <a:off x="7766051" y="4201158"/>
            <a:ext cx="523240" cy="751840"/>
          </a:xfrm>
          <a:prstGeom prst="upArrow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55650" marR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35000"/>
              <a:buNone/>
              <a:tabLst/>
            </a:pPr>
            <a:r>
              <a:rPr lang="en-US" sz="1400" dirty="0" smtClean="0">
                <a:solidFill>
                  <a:schemeClr val="tx1"/>
                </a:solidFill>
                <a:latin typeface="Arial" charset="0"/>
              </a:rPr>
              <a:t>EQ</a:t>
            </a:r>
            <a:endParaRPr kumimoji="0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64" y="789522"/>
            <a:ext cx="4685543" cy="397765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44651" y="3776472"/>
            <a:ext cx="361950" cy="603504"/>
          </a:xfrm>
          <a:prstGeom prst="rect">
            <a:avLst/>
          </a:prstGeom>
          <a:noFill/>
          <a:ln w="25400">
            <a:solidFill>
              <a:srgbClr val="00D300"/>
            </a:solidFill>
          </a:ln>
        </p:spPr>
        <p:txBody>
          <a:bodyPr wrap="square" lIns="91379" tIns="45691" rIns="91379" bIns="45691" rtlCol="0">
            <a:spAutoFit/>
          </a:bodyPr>
          <a:lstStyle/>
          <a:p>
            <a:pPr algn="ctr">
              <a:buNone/>
            </a:pP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08301" y="811022"/>
            <a:ext cx="361950" cy="2852928"/>
          </a:xfrm>
          <a:prstGeom prst="rect">
            <a:avLst/>
          </a:prstGeom>
          <a:noFill/>
          <a:ln w="38100" cmpd="sng">
            <a:solidFill>
              <a:srgbClr val="00D300"/>
            </a:solidFill>
          </a:ln>
        </p:spPr>
        <p:txBody>
          <a:bodyPr wrap="square" lIns="91379" tIns="45691" rIns="91379" bIns="45691" rtlCol="0">
            <a:spAutoFit/>
          </a:bodyPr>
          <a:lstStyle/>
          <a:p>
            <a:pPr algn="ctr">
              <a:buNone/>
            </a:pP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262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Up Arrow 43"/>
          <p:cNvSpPr/>
          <p:nvPr/>
        </p:nvSpPr>
        <p:spPr bwMode="auto">
          <a:xfrm>
            <a:off x="7735570" y="4206238"/>
            <a:ext cx="523240" cy="751840"/>
          </a:xfrm>
          <a:prstGeom prst="upArrow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55650" marR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35000"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N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Rectangle 2"/>
          <p:cNvSpPr txBox="1">
            <a:spLocks noChangeArrowheads="1"/>
          </p:cNvSpPr>
          <p:nvPr/>
        </p:nvSpPr>
        <p:spPr bwMode="auto">
          <a:xfrm>
            <a:off x="1" y="91440"/>
            <a:ext cx="8591549" cy="584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buNone/>
            </a:pPr>
            <a:r>
              <a:rPr lang="en-US" sz="3200" b="0" dirty="0" smtClean="0"/>
              <a:t> S-waves kinematics: They look good too!</a:t>
            </a:r>
          </a:p>
        </p:txBody>
      </p:sp>
      <p:sp>
        <p:nvSpPr>
          <p:cNvPr id="43" name="Up Arrow 42"/>
          <p:cNvSpPr/>
          <p:nvPr/>
        </p:nvSpPr>
        <p:spPr bwMode="auto">
          <a:xfrm>
            <a:off x="8340090" y="4216400"/>
            <a:ext cx="523240" cy="751840"/>
          </a:xfrm>
          <a:prstGeom prst="upArrow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55650" marR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35000"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N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5" name="Rectangle 2"/>
          <p:cNvSpPr txBox="1">
            <a:spLocks noChangeArrowheads="1"/>
          </p:cNvSpPr>
          <p:nvPr/>
        </p:nvSpPr>
        <p:spPr bwMode="auto">
          <a:xfrm>
            <a:off x="5962651" y="4099118"/>
            <a:ext cx="1823720" cy="738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buNone/>
            </a:pPr>
            <a:r>
              <a:rPr lang="en-US" sz="1400" b="0" dirty="0" smtClean="0"/>
              <a:t>Distance 3.8 km</a:t>
            </a:r>
            <a:br>
              <a:rPr lang="en-US" sz="1400" b="0" dirty="0" smtClean="0"/>
            </a:br>
            <a:r>
              <a:rPr lang="en-US" sz="1400" b="0" dirty="0" smtClean="0"/>
              <a:t>Depth 4.2 km</a:t>
            </a:r>
            <a:br>
              <a:rPr lang="en-US" sz="1400" b="0" dirty="0" smtClean="0"/>
            </a:br>
            <a:r>
              <a:rPr lang="en-US" sz="1400" b="0" dirty="0"/>
              <a:t>2</a:t>
            </a:r>
            <a:r>
              <a:rPr lang="en-US" sz="1400" b="0" dirty="0" smtClean="0"/>
              <a:t>:59 pm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749" y="1343170"/>
            <a:ext cx="1516232" cy="1038080"/>
          </a:xfrm>
          <a:prstGeom prst="rect">
            <a:avLst/>
          </a:prstGeom>
        </p:spPr>
      </p:pic>
      <p:sp>
        <p:nvSpPr>
          <p:cNvPr id="12" name="Up Arrow 11"/>
          <p:cNvSpPr/>
          <p:nvPr/>
        </p:nvSpPr>
        <p:spPr bwMode="auto">
          <a:xfrm rot="2800802">
            <a:off x="7766051" y="4201158"/>
            <a:ext cx="523240" cy="751840"/>
          </a:xfrm>
          <a:prstGeom prst="upArrow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55650" marR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35000"/>
              <a:buNone/>
              <a:tabLst/>
            </a:pPr>
            <a:r>
              <a:rPr lang="en-US" sz="1400" dirty="0" smtClean="0">
                <a:solidFill>
                  <a:schemeClr val="tx1"/>
                </a:solidFill>
                <a:latin typeface="Arial" charset="0"/>
              </a:rPr>
              <a:t>EQ</a:t>
            </a:r>
            <a:endParaRPr kumimoji="0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64" y="789522"/>
            <a:ext cx="4685543" cy="397765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32050" y="3789172"/>
            <a:ext cx="527049" cy="603504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txBody>
          <a:bodyPr wrap="square" lIns="91379" tIns="45691" rIns="91379" bIns="45691" rtlCol="0">
            <a:spAutoFit/>
          </a:bodyPr>
          <a:lstStyle/>
          <a:p>
            <a:pPr algn="ctr">
              <a:buNone/>
            </a:pP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32251" y="811022"/>
            <a:ext cx="361950" cy="2852928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txBody>
          <a:bodyPr wrap="square" lIns="91379" tIns="45691" rIns="91379" bIns="45691" rtlCol="0">
            <a:spAutoFit/>
          </a:bodyPr>
          <a:lstStyle/>
          <a:p>
            <a:pPr algn="ctr">
              <a:buNone/>
            </a:pP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5822950" y="849973"/>
            <a:ext cx="3172968" cy="267765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buNone/>
            </a:pPr>
            <a:r>
              <a:rPr lang="en-US" sz="2400" b="0" dirty="0" err="1" smtClean="0"/>
              <a:t>Ladera</a:t>
            </a:r>
            <a:r>
              <a:rPr lang="en-US" sz="2400" b="0" dirty="0" smtClean="0"/>
              <a:t> EQ M 2.0</a:t>
            </a:r>
          </a:p>
          <a:p>
            <a:pPr eaLnBrk="1" hangingPunct="1">
              <a:buNone/>
            </a:pPr>
            <a:endParaRPr lang="en-US" sz="2400" b="0" dirty="0" smtClean="0"/>
          </a:p>
          <a:p>
            <a:pPr eaLnBrk="1" hangingPunct="1">
              <a:buNone/>
            </a:pPr>
            <a:endParaRPr lang="en-US" sz="2400" b="0" dirty="0" smtClean="0"/>
          </a:p>
          <a:p>
            <a:pPr eaLnBrk="1" hangingPunct="1">
              <a:buNone/>
            </a:pPr>
            <a:endParaRPr lang="en-US" sz="2400" b="0" dirty="0" smtClean="0"/>
          </a:p>
          <a:p>
            <a:pPr eaLnBrk="1" hangingPunct="1">
              <a:buNone/>
            </a:pPr>
            <a:r>
              <a:rPr lang="en-US" sz="2400" b="0" dirty="0" smtClean="0"/>
              <a:t>Envelope of DAS data</a:t>
            </a:r>
          </a:p>
          <a:p>
            <a:pPr eaLnBrk="1" hangingPunct="1">
              <a:buNone/>
            </a:pPr>
            <a:r>
              <a:rPr lang="en-US" sz="2400" b="0" dirty="0"/>
              <a:t>vs.</a:t>
            </a:r>
          </a:p>
          <a:p>
            <a:pPr eaLnBrk="1" hangingPunct="1">
              <a:buNone/>
            </a:pPr>
            <a:r>
              <a:rPr lang="en-US" sz="2400" b="0" dirty="0"/>
              <a:t>Broadband </a:t>
            </a:r>
            <a:r>
              <a:rPr lang="en-US" sz="2400" b="0" dirty="0" smtClean="0"/>
              <a:t>JRSC-Z</a:t>
            </a:r>
            <a:endParaRPr lang="en-US" sz="2400" b="0" dirty="0"/>
          </a:p>
        </p:txBody>
      </p:sp>
    </p:spTree>
    <p:extLst>
      <p:ext uri="{BB962C8B-B14F-4D97-AF65-F5344CB8AC3E}">
        <p14:creationId xmlns:p14="http://schemas.microsoft.com/office/powerpoint/2010/main" val="2267913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shot 2017-03-01 17.47.2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0"/>
            <a:ext cx="8704894" cy="5143500"/>
          </a:xfrm>
          <a:prstGeom prst="rect">
            <a:avLst/>
          </a:prstGeom>
        </p:spPr>
      </p:pic>
      <p:pic>
        <p:nvPicPr>
          <p:cNvPr id="2" name="Picture 1" descr="nerd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850" y="3943421"/>
            <a:ext cx="476250" cy="51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325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Up Arrow 43"/>
          <p:cNvSpPr/>
          <p:nvPr/>
        </p:nvSpPr>
        <p:spPr bwMode="auto">
          <a:xfrm>
            <a:off x="7735570" y="4206238"/>
            <a:ext cx="523240" cy="751840"/>
          </a:xfrm>
          <a:prstGeom prst="upArrow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55650" marR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35000"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N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Rectangle 2"/>
          <p:cNvSpPr txBox="1">
            <a:spLocks noChangeArrowheads="1"/>
          </p:cNvSpPr>
          <p:nvPr/>
        </p:nvSpPr>
        <p:spPr bwMode="auto">
          <a:xfrm>
            <a:off x="1" y="91440"/>
            <a:ext cx="8591549" cy="584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buNone/>
            </a:pPr>
            <a:r>
              <a:rPr lang="en-US" sz="3200" b="0" dirty="0" smtClean="0"/>
              <a:t> S-waves kinematics: They look good too!</a:t>
            </a:r>
          </a:p>
        </p:txBody>
      </p:sp>
      <p:sp>
        <p:nvSpPr>
          <p:cNvPr id="43" name="Up Arrow 42"/>
          <p:cNvSpPr/>
          <p:nvPr/>
        </p:nvSpPr>
        <p:spPr bwMode="auto">
          <a:xfrm>
            <a:off x="8340090" y="4216400"/>
            <a:ext cx="523240" cy="751840"/>
          </a:xfrm>
          <a:prstGeom prst="upArrow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55650" marR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35000"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N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5" name="Rectangle 2"/>
          <p:cNvSpPr txBox="1">
            <a:spLocks noChangeArrowheads="1"/>
          </p:cNvSpPr>
          <p:nvPr/>
        </p:nvSpPr>
        <p:spPr bwMode="auto">
          <a:xfrm>
            <a:off x="5962651" y="4099118"/>
            <a:ext cx="1823720" cy="738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buNone/>
            </a:pPr>
            <a:r>
              <a:rPr lang="en-US" sz="1400" b="0" dirty="0" smtClean="0"/>
              <a:t>Distance 3.8 km</a:t>
            </a:r>
            <a:br>
              <a:rPr lang="en-US" sz="1400" b="0" dirty="0" smtClean="0"/>
            </a:br>
            <a:r>
              <a:rPr lang="en-US" sz="1400" b="0" dirty="0" smtClean="0"/>
              <a:t>Depth 4.2 km</a:t>
            </a:r>
            <a:br>
              <a:rPr lang="en-US" sz="1400" b="0" dirty="0" smtClean="0"/>
            </a:br>
            <a:r>
              <a:rPr lang="en-US" sz="1400" b="0" dirty="0"/>
              <a:t>2</a:t>
            </a:r>
            <a:r>
              <a:rPr lang="en-US" sz="1400" b="0" dirty="0" smtClean="0"/>
              <a:t>:59 pm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749" y="1343170"/>
            <a:ext cx="1516232" cy="1038080"/>
          </a:xfrm>
          <a:prstGeom prst="rect">
            <a:avLst/>
          </a:prstGeom>
        </p:spPr>
      </p:pic>
      <p:sp>
        <p:nvSpPr>
          <p:cNvPr id="12" name="Up Arrow 11"/>
          <p:cNvSpPr/>
          <p:nvPr/>
        </p:nvSpPr>
        <p:spPr bwMode="auto">
          <a:xfrm rot="2800802">
            <a:off x="7766051" y="4201158"/>
            <a:ext cx="523240" cy="751840"/>
          </a:xfrm>
          <a:prstGeom prst="upArrow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55650" marR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35000"/>
              <a:buNone/>
              <a:tabLst/>
            </a:pPr>
            <a:r>
              <a:rPr lang="en-US" sz="1400" dirty="0" smtClean="0">
                <a:solidFill>
                  <a:schemeClr val="tx1"/>
                </a:solidFill>
                <a:latin typeface="Arial" charset="0"/>
              </a:rPr>
              <a:t>EQ</a:t>
            </a:r>
            <a:endParaRPr kumimoji="0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64" y="789522"/>
            <a:ext cx="4685543" cy="397765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32050" y="3789172"/>
            <a:ext cx="527049" cy="603504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txBody>
          <a:bodyPr wrap="square" lIns="91379" tIns="45691" rIns="91379" bIns="45691" rtlCol="0">
            <a:spAutoFit/>
          </a:bodyPr>
          <a:lstStyle/>
          <a:p>
            <a:pPr algn="ctr">
              <a:buNone/>
            </a:pP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32251" y="811022"/>
            <a:ext cx="361950" cy="2852928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txBody>
          <a:bodyPr wrap="square" lIns="91379" tIns="45691" rIns="91379" bIns="45691" rtlCol="0">
            <a:spAutoFit/>
          </a:bodyPr>
          <a:lstStyle/>
          <a:p>
            <a:pPr algn="ctr">
              <a:buNone/>
            </a:pP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5822950" y="849973"/>
            <a:ext cx="3172968" cy="267765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buNone/>
            </a:pPr>
            <a:r>
              <a:rPr lang="en-US" sz="2400" b="0" dirty="0" err="1" smtClean="0"/>
              <a:t>Ladera</a:t>
            </a:r>
            <a:r>
              <a:rPr lang="en-US" sz="2400" b="0" dirty="0" smtClean="0"/>
              <a:t> EQ M 2.0</a:t>
            </a:r>
          </a:p>
          <a:p>
            <a:pPr eaLnBrk="1" hangingPunct="1">
              <a:buNone/>
            </a:pPr>
            <a:endParaRPr lang="en-US" sz="2400" b="0" dirty="0" smtClean="0"/>
          </a:p>
          <a:p>
            <a:pPr eaLnBrk="1" hangingPunct="1">
              <a:buNone/>
            </a:pPr>
            <a:endParaRPr lang="en-US" sz="2400" b="0" dirty="0" smtClean="0"/>
          </a:p>
          <a:p>
            <a:pPr eaLnBrk="1" hangingPunct="1">
              <a:buNone/>
            </a:pPr>
            <a:endParaRPr lang="en-US" sz="2400" b="0" dirty="0" smtClean="0"/>
          </a:p>
          <a:p>
            <a:pPr eaLnBrk="1" hangingPunct="1">
              <a:buNone/>
            </a:pPr>
            <a:r>
              <a:rPr lang="en-US" sz="2400" b="0" dirty="0" smtClean="0"/>
              <a:t>Envelope of DAS data</a:t>
            </a:r>
          </a:p>
          <a:p>
            <a:pPr eaLnBrk="1" hangingPunct="1">
              <a:buNone/>
            </a:pPr>
            <a:r>
              <a:rPr lang="en-US" sz="2400" b="0" dirty="0"/>
              <a:t>vs.</a:t>
            </a:r>
          </a:p>
          <a:p>
            <a:pPr eaLnBrk="1" hangingPunct="1">
              <a:buNone/>
            </a:pPr>
            <a:r>
              <a:rPr lang="en-US" sz="2400" b="0" dirty="0"/>
              <a:t>Broadband </a:t>
            </a:r>
            <a:r>
              <a:rPr lang="en-US" sz="2400" b="0" dirty="0" smtClean="0"/>
              <a:t>JRSC-</a:t>
            </a:r>
            <a:r>
              <a:rPr lang="en-US" sz="2400" b="0" dirty="0" smtClean="0">
                <a:solidFill>
                  <a:srgbClr val="FF00FF"/>
                </a:solidFill>
              </a:rPr>
              <a:t>N</a:t>
            </a:r>
            <a:endParaRPr lang="en-US" sz="2400" b="0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529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Up Arrow 43"/>
          <p:cNvSpPr/>
          <p:nvPr/>
        </p:nvSpPr>
        <p:spPr bwMode="auto">
          <a:xfrm>
            <a:off x="7735570" y="4206238"/>
            <a:ext cx="523240" cy="751840"/>
          </a:xfrm>
          <a:prstGeom prst="upArrow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55650" marR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35000"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N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3" name="Up Arrow 42"/>
          <p:cNvSpPr/>
          <p:nvPr/>
        </p:nvSpPr>
        <p:spPr bwMode="auto">
          <a:xfrm>
            <a:off x="8340090" y="4216400"/>
            <a:ext cx="523240" cy="751840"/>
          </a:xfrm>
          <a:prstGeom prst="upArrow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55650" marR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35000"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N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5" name="Rectangle 2"/>
          <p:cNvSpPr txBox="1">
            <a:spLocks noChangeArrowheads="1"/>
          </p:cNvSpPr>
          <p:nvPr/>
        </p:nvSpPr>
        <p:spPr bwMode="auto">
          <a:xfrm>
            <a:off x="5962651" y="4099118"/>
            <a:ext cx="1823720" cy="738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buNone/>
            </a:pPr>
            <a:r>
              <a:rPr lang="en-US" sz="1400" b="0" dirty="0" smtClean="0"/>
              <a:t>Distance 3.8 km</a:t>
            </a:r>
            <a:br>
              <a:rPr lang="en-US" sz="1400" b="0" dirty="0" smtClean="0"/>
            </a:br>
            <a:r>
              <a:rPr lang="en-US" sz="1400" b="0" dirty="0" smtClean="0"/>
              <a:t>Depth 4.2 km</a:t>
            </a:r>
            <a:br>
              <a:rPr lang="en-US" sz="1400" b="0" dirty="0" smtClean="0"/>
            </a:br>
            <a:r>
              <a:rPr lang="en-US" sz="1400" b="0" dirty="0"/>
              <a:t>2</a:t>
            </a:r>
            <a:r>
              <a:rPr lang="en-US" sz="1400" b="0" dirty="0" smtClean="0"/>
              <a:t>:59 pm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749" y="1343170"/>
            <a:ext cx="1516232" cy="1038080"/>
          </a:xfrm>
          <a:prstGeom prst="rect">
            <a:avLst/>
          </a:prstGeom>
        </p:spPr>
      </p:pic>
      <p:sp>
        <p:nvSpPr>
          <p:cNvPr id="12" name="Up Arrow 11"/>
          <p:cNvSpPr/>
          <p:nvPr/>
        </p:nvSpPr>
        <p:spPr bwMode="auto">
          <a:xfrm rot="2800802">
            <a:off x="7766051" y="4201158"/>
            <a:ext cx="523240" cy="751840"/>
          </a:xfrm>
          <a:prstGeom prst="upArrow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55650" marR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35000"/>
              <a:buNone/>
              <a:tabLst/>
            </a:pPr>
            <a:r>
              <a:rPr lang="en-US" sz="1400" dirty="0" smtClean="0">
                <a:solidFill>
                  <a:schemeClr val="tx1"/>
                </a:solidFill>
                <a:latin typeface="Arial" charset="0"/>
              </a:rPr>
              <a:t>EQ</a:t>
            </a:r>
            <a:endParaRPr kumimoji="0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64" y="789522"/>
            <a:ext cx="4685543" cy="3977655"/>
          </a:xfrm>
          <a:prstGeom prst="rect">
            <a:avLst/>
          </a:prstGeom>
        </p:spPr>
      </p:pic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5822950" y="849973"/>
            <a:ext cx="3172968" cy="267765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buNone/>
            </a:pPr>
            <a:r>
              <a:rPr lang="en-US" sz="2400" b="0" dirty="0" err="1" smtClean="0"/>
              <a:t>Ladera</a:t>
            </a:r>
            <a:r>
              <a:rPr lang="en-US" sz="2400" b="0" dirty="0" smtClean="0"/>
              <a:t> EQ M 2.0</a:t>
            </a:r>
          </a:p>
          <a:p>
            <a:pPr eaLnBrk="1" hangingPunct="1">
              <a:buNone/>
            </a:pPr>
            <a:endParaRPr lang="en-US" sz="2400" b="0" dirty="0" smtClean="0"/>
          </a:p>
          <a:p>
            <a:pPr eaLnBrk="1" hangingPunct="1">
              <a:buNone/>
            </a:pPr>
            <a:endParaRPr lang="en-US" sz="2400" b="0" dirty="0" smtClean="0"/>
          </a:p>
          <a:p>
            <a:pPr eaLnBrk="1" hangingPunct="1">
              <a:buNone/>
            </a:pPr>
            <a:endParaRPr lang="en-US" sz="2400" b="0" dirty="0" smtClean="0"/>
          </a:p>
          <a:p>
            <a:pPr eaLnBrk="1" hangingPunct="1">
              <a:buNone/>
            </a:pPr>
            <a:r>
              <a:rPr lang="en-US" sz="2400" b="0" dirty="0" smtClean="0"/>
              <a:t>Envelope of DAS data</a:t>
            </a:r>
          </a:p>
          <a:p>
            <a:pPr eaLnBrk="1" hangingPunct="1">
              <a:buNone/>
            </a:pPr>
            <a:r>
              <a:rPr lang="en-US" sz="2400" b="0" dirty="0"/>
              <a:t>vs.</a:t>
            </a:r>
          </a:p>
          <a:p>
            <a:pPr eaLnBrk="1" hangingPunct="1">
              <a:buNone/>
            </a:pPr>
            <a:r>
              <a:rPr lang="en-US" sz="2400" b="0" dirty="0"/>
              <a:t>Broadband </a:t>
            </a:r>
            <a:r>
              <a:rPr lang="en-US" sz="2400" b="0" dirty="0" smtClean="0"/>
              <a:t>JRSC-Z</a:t>
            </a:r>
            <a:endParaRPr lang="en-US" sz="2400" b="0" dirty="0"/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1" y="91440"/>
            <a:ext cx="8591549" cy="584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buNone/>
            </a:pPr>
            <a:r>
              <a:rPr lang="en-US" sz="3200" b="0" dirty="0" smtClean="0"/>
              <a:t>Are P-waves waveforms reliable? </a:t>
            </a:r>
          </a:p>
        </p:txBody>
      </p:sp>
    </p:spTree>
    <p:extLst>
      <p:ext uri="{BB962C8B-B14F-4D97-AF65-F5344CB8AC3E}">
        <p14:creationId xmlns:p14="http://schemas.microsoft.com/office/powerpoint/2010/main" val="3109815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Up Arrow 43"/>
          <p:cNvSpPr/>
          <p:nvPr/>
        </p:nvSpPr>
        <p:spPr bwMode="auto">
          <a:xfrm>
            <a:off x="7735570" y="4206238"/>
            <a:ext cx="523240" cy="751840"/>
          </a:xfrm>
          <a:prstGeom prst="upArrow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55650" marR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35000"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N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Rectangle 2"/>
          <p:cNvSpPr txBox="1">
            <a:spLocks noChangeArrowheads="1"/>
          </p:cNvSpPr>
          <p:nvPr/>
        </p:nvSpPr>
        <p:spPr bwMode="auto">
          <a:xfrm>
            <a:off x="1" y="91440"/>
            <a:ext cx="8591549" cy="584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buNone/>
            </a:pPr>
            <a:r>
              <a:rPr lang="en-US" sz="3200" b="0" dirty="0" smtClean="0"/>
              <a:t>Are P-waves waveforms reliable? </a:t>
            </a:r>
          </a:p>
        </p:txBody>
      </p:sp>
      <p:sp>
        <p:nvSpPr>
          <p:cNvPr id="29" name="Rectangle 2"/>
          <p:cNvSpPr txBox="1">
            <a:spLocks noChangeArrowheads="1"/>
          </p:cNvSpPr>
          <p:nvPr/>
        </p:nvSpPr>
        <p:spPr bwMode="auto">
          <a:xfrm>
            <a:off x="5822950" y="849973"/>
            <a:ext cx="3175000" cy="267765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buNone/>
            </a:pPr>
            <a:r>
              <a:rPr lang="en-US" sz="2400" b="0" dirty="0" smtClean="0"/>
              <a:t>Piedmont EQ M 3.5</a:t>
            </a:r>
          </a:p>
          <a:p>
            <a:pPr eaLnBrk="1" hangingPunct="1">
              <a:buNone/>
            </a:pPr>
            <a:endParaRPr lang="en-US" sz="2400" b="0" dirty="0"/>
          </a:p>
          <a:p>
            <a:pPr eaLnBrk="1" hangingPunct="1">
              <a:buNone/>
            </a:pPr>
            <a:endParaRPr lang="en-US" sz="2400" b="0" dirty="0" smtClean="0"/>
          </a:p>
          <a:p>
            <a:pPr eaLnBrk="1" hangingPunct="1">
              <a:buNone/>
            </a:pPr>
            <a:endParaRPr lang="en-US" sz="2400" b="0" dirty="0" smtClean="0"/>
          </a:p>
          <a:p>
            <a:pPr eaLnBrk="1" hangingPunct="1">
              <a:buNone/>
            </a:pPr>
            <a:r>
              <a:rPr lang="en-US" sz="2400" b="0" dirty="0" smtClean="0"/>
              <a:t> DAS data</a:t>
            </a:r>
          </a:p>
          <a:p>
            <a:pPr eaLnBrk="1" hangingPunct="1">
              <a:buNone/>
            </a:pPr>
            <a:r>
              <a:rPr lang="en-US" sz="2400" b="0" dirty="0"/>
              <a:t>v</a:t>
            </a:r>
            <a:r>
              <a:rPr lang="en-US" sz="2400" b="0" dirty="0" smtClean="0"/>
              <a:t>s.</a:t>
            </a:r>
          </a:p>
          <a:p>
            <a:pPr eaLnBrk="1" hangingPunct="1">
              <a:buNone/>
            </a:pPr>
            <a:r>
              <a:rPr lang="en-US" sz="2400" b="0" dirty="0" smtClean="0"/>
              <a:t>Broadband JRSC-N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1" y="789522"/>
            <a:ext cx="4825997" cy="3977656"/>
          </a:xfrm>
          <a:prstGeom prst="rect">
            <a:avLst/>
          </a:prstGeom>
        </p:spPr>
      </p:pic>
      <p:sp>
        <p:nvSpPr>
          <p:cNvPr id="41" name="Up Arrow 40"/>
          <p:cNvSpPr/>
          <p:nvPr/>
        </p:nvSpPr>
        <p:spPr bwMode="auto">
          <a:xfrm rot="10567858">
            <a:off x="7734301" y="4201158"/>
            <a:ext cx="523240" cy="751840"/>
          </a:xfrm>
          <a:prstGeom prst="upArrow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55650" marR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35000"/>
              <a:buNone/>
              <a:tabLst/>
            </a:pPr>
            <a:r>
              <a:rPr lang="en-US" sz="1400" dirty="0" smtClean="0">
                <a:solidFill>
                  <a:schemeClr val="tx1"/>
                </a:solidFill>
                <a:latin typeface="Arial" charset="0"/>
              </a:rPr>
              <a:t>EQ</a:t>
            </a:r>
            <a:endParaRPr kumimoji="0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3" name="Up Arrow 42"/>
          <p:cNvSpPr/>
          <p:nvPr/>
        </p:nvSpPr>
        <p:spPr bwMode="auto">
          <a:xfrm>
            <a:off x="8340090" y="4216400"/>
            <a:ext cx="523240" cy="751840"/>
          </a:xfrm>
          <a:prstGeom prst="upArrow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55650" marR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35000"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N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5" name="Rectangle 2"/>
          <p:cNvSpPr txBox="1">
            <a:spLocks noChangeArrowheads="1"/>
          </p:cNvSpPr>
          <p:nvPr/>
        </p:nvSpPr>
        <p:spPr bwMode="auto">
          <a:xfrm>
            <a:off x="5962651" y="4099118"/>
            <a:ext cx="1823720" cy="738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buNone/>
            </a:pPr>
            <a:r>
              <a:rPr lang="en-US" sz="1400" b="0" dirty="0" smtClean="0"/>
              <a:t>Distance 42 km</a:t>
            </a:r>
            <a:br>
              <a:rPr lang="en-US" sz="1400" b="0" dirty="0" smtClean="0"/>
            </a:br>
            <a:r>
              <a:rPr lang="en-US" sz="1400" b="0" dirty="0" smtClean="0"/>
              <a:t>Depth 4 km</a:t>
            </a:r>
            <a:br>
              <a:rPr lang="en-US" sz="1400" b="0" dirty="0" smtClean="0"/>
            </a:br>
            <a:r>
              <a:rPr lang="en-US" sz="1400" b="0" dirty="0" smtClean="0"/>
              <a:t>11:48 pm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5000" y="1298026"/>
            <a:ext cx="969692" cy="107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620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2"/>
          <p:cNvSpPr txBox="1">
            <a:spLocks noChangeArrowheads="1"/>
          </p:cNvSpPr>
          <p:nvPr/>
        </p:nvSpPr>
        <p:spPr bwMode="auto">
          <a:xfrm>
            <a:off x="1" y="91440"/>
            <a:ext cx="8591549" cy="584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buNone/>
            </a:pPr>
            <a:r>
              <a:rPr lang="en-US" sz="3200" b="0" dirty="0" smtClean="0"/>
              <a:t>Are </a:t>
            </a:r>
            <a:r>
              <a:rPr lang="en-US" sz="3200" b="0" dirty="0"/>
              <a:t>S</a:t>
            </a:r>
            <a:r>
              <a:rPr lang="en-US" sz="3200" b="0" dirty="0" smtClean="0"/>
              <a:t>-waves waveform reliable? </a:t>
            </a:r>
          </a:p>
        </p:txBody>
      </p:sp>
      <p:sp>
        <p:nvSpPr>
          <p:cNvPr id="43" name="Up Arrow 42"/>
          <p:cNvSpPr/>
          <p:nvPr/>
        </p:nvSpPr>
        <p:spPr bwMode="auto">
          <a:xfrm>
            <a:off x="8340090" y="4216400"/>
            <a:ext cx="523240" cy="751840"/>
          </a:xfrm>
          <a:prstGeom prst="upArrow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55650" marR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35000"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N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9" name="Up Arrow 48"/>
          <p:cNvSpPr/>
          <p:nvPr/>
        </p:nvSpPr>
        <p:spPr bwMode="auto">
          <a:xfrm>
            <a:off x="7735570" y="4206238"/>
            <a:ext cx="523240" cy="751840"/>
          </a:xfrm>
          <a:prstGeom prst="upArrow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55650" marR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35000"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N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6" name="Up Arrow 45"/>
          <p:cNvSpPr/>
          <p:nvPr/>
        </p:nvSpPr>
        <p:spPr bwMode="auto">
          <a:xfrm rot="1358228">
            <a:off x="7727951" y="4201158"/>
            <a:ext cx="523240" cy="751840"/>
          </a:xfrm>
          <a:prstGeom prst="upArrow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55650" marR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35000"/>
              <a:buNone/>
              <a:tabLst/>
            </a:pPr>
            <a:r>
              <a:rPr lang="en-US" sz="1400" dirty="0" smtClean="0">
                <a:solidFill>
                  <a:schemeClr val="tx1"/>
                </a:solidFill>
                <a:latin typeface="Arial" charset="0"/>
              </a:rPr>
              <a:t>EQ</a:t>
            </a:r>
            <a:endParaRPr kumimoji="0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0" name="Rectangle 2"/>
          <p:cNvSpPr txBox="1">
            <a:spLocks noChangeArrowheads="1"/>
          </p:cNvSpPr>
          <p:nvPr/>
        </p:nvSpPr>
        <p:spPr bwMode="auto">
          <a:xfrm>
            <a:off x="5962651" y="4099118"/>
            <a:ext cx="1823720" cy="738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buNone/>
            </a:pPr>
            <a:r>
              <a:rPr lang="en-US" sz="1400" b="0" dirty="0" smtClean="0"/>
              <a:t>Distance 37.8 km</a:t>
            </a:r>
            <a:br>
              <a:rPr lang="en-US" sz="1400" b="0" dirty="0" smtClean="0"/>
            </a:br>
            <a:r>
              <a:rPr lang="en-US" sz="1400" b="0" dirty="0" smtClean="0"/>
              <a:t>Depth 13.1 km</a:t>
            </a:r>
            <a:br>
              <a:rPr lang="en-US" sz="1400" b="0" dirty="0" smtClean="0"/>
            </a:br>
            <a:r>
              <a:rPr lang="en-US" sz="1400" b="0" dirty="0"/>
              <a:t>7</a:t>
            </a:r>
            <a:r>
              <a:rPr lang="en-US" sz="1400" b="0" dirty="0" smtClean="0"/>
              <a:t>:23 pm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1" y="720033"/>
            <a:ext cx="4825998" cy="4116634"/>
          </a:xfrm>
          <a:prstGeom prst="rect">
            <a:avLst/>
          </a:prstGeom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5822950" y="850392"/>
            <a:ext cx="3276600" cy="312392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spcAft>
                <a:spcPts val="600"/>
              </a:spcAft>
              <a:buNone/>
            </a:pPr>
            <a:r>
              <a:rPr lang="en-US" sz="2400" b="0" dirty="0" smtClean="0"/>
              <a:t>Bonny </a:t>
            </a:r>
            <a:r>
              <a:rPr lang="en-US" sz="2400" b="0" dirty="0" err="1" smtClean="0"/>
              <a:t>Doon</a:t>
            </a:r>
            <a:r>
              <a:rPr lang="en-US" sz="2400" b="0" dirty="0" smtClean="0"/>
              <a:t> EQ M 2.5</a:t>
            </a:r>
          </a:p>
          <a:p>
            <a:pPr eaLnBrk="1" hangingPunct="1">
              <a:buNone/>
            </a:pPr>
            <a:endParaRPr lang="en-US" sz="2400" b="0" dirty="0"/>
          </a:p>
          <a:p>
            <a:pPr eaLnBrk="1" hangingPunct="1">
              <a:buNone/>
            </a:pPr>
            <a:endParaRPr lang="en-US" sz="2400" b="0" dirty="0" smtClean="0"/>
          </a:p>
          <a:p>
            <a:pPr eaLnBrk="1" hangingPunct="1">
              <a:buNone/>
            </a:pPr>
            <a:endParaRPr lang="en-US" sz="2400" b="0" dirty="0"/>
          </a:p>
          <a:p>
            <a:pPr eaLnBrk="1" hangingPunct="1">
              <a:buNone/>
            </a:pPr>
            <a:r>
              <a:rPr lang="en-US" sz="2400" b="0" dirty="0" smtClean="0">
                <a:solidFill>
                  <a:srgbClr val="0000FF"/>
                </a:solidFill>
              </a:rPr>
              <a:t>Original polarity </a:t>
            </a:r>
          </a:p>
          <a:p>
            <a:pPr eaLnBrk="1" hangingPunct="1">
              <a:buNone/>
            </a:pPr>
            <a:r>
              <a:rPr lang="en-US" sz="2400" b="0" dirty="0" smtClean="0">
                <a:solidFill>
                  <a:srgbClr val="FF0000"/>
                </a:solidFill>
              </a:rPr>
              <a:t> </a:t>
            </a:r>
            <a:r>
              <a:rPr lang="en-US" sz="2400" b="0" dirty="0" smtClean="0"/>
              <a:t>DAS data</a:t>
            </a:r>
          </a:p>
          <a:p>
            <a:pPr eaLnBrk="1" hangingPunct="1">
              <a:buNone/>
            </a:pPr>
            <a:r>
              <a:rPr lang="en-US" sz="2400" b="0" dirty="0" smtClean="0"/>
              <a:t>vs.</a:t>
            </a:r>
            <a:endParaRPr lang="en-US" sz="2400" b="0" dirty="0"/>
          </a:p>
          <a:p>
            <a:pPr eaLnBrk="1" hangingPunct="1">
              <a:buNone/>
            </a:pPr>
            <a:r>
              <a:rPr lang="en-US" sz="2400" b="0" dirty="0" smtClean="0"/>
              <a:t>Broadband JRSC-N</a:t>
            </a:r>
            <a:endParaRPr lang="en-US" sz="2400" b="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950" y="1351015"/>
            <a:ext cx="1131565" cy="104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15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2"/>
          <p:cNvSpPr txBox="1">
            <a:spLocks noChangeArrowheads="1"/>
          </p:cNvSpPr>
          <p:nvPr/>
        </p:nvSpPr>
        <p:spPr bwMode="auto">
          <a:xfrm>
            <a:off x="1" y="91440"/>
            <a:ext cx="8591549" cy="584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buNone/>
            </a:pPr>
            <a:r>
              <a:rPr lang="en-US" sz="3200" b="0" dirty="0" smtClean="0"/>
              <a:t>Are </a:t>
            </a:r>
            <a:r>
              <a:rPr lang="en-US" sz="3200" b="0" dirty="0"/>
              <a:t>S</a:t>
            </a:r>
            <a:r>
              <a:rPr lang="en-US" sz="3200" b="0" dirty="0" smtClean="0"/>
              <a:t>-waves waveform reliable? </a:t>
            </a:r>
          </a:p>
        </p:txBody>
      </p:sp>
      <p:sp>
        <p:nvSpPr>
          <p:cNvPr id="43" name="Up Arrow 42"/>
          <p:cNvSpPr/>
          <p:nvPr/>
        </p:nvSpPr>
        <p:spPr bwMode="auto">
          <a:xfrm>
            <a:off x="8340090" y="4216400"/>
            <a:ext cx="523240" cy="751840"/>
          </a:xfrm>
          <a:prstGeom prst="upArrow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55650" marR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35000"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N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9" name="Up Arrow 48"/>
          <p:cNvSpPr/>
          <p:nvPr/>
        </p:nvSpPr>
        <p:spPr bwMode="auto">
          <a:xfrm>
            <a:off x="7735570" y="4206238"/>
            <a:ext cx="523240" cy="751840"/>
          </a:xfrm>
          <a:prstGeom prst="upArrow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55650" marR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35000"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N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6" name="Up Arrow 45"/>
          <p:cNvSpPr/>
          <p:nvPr/>
        </p:nvSpPr>
        <p:spPr bwMode="auto">
          <a:xfrm rot="1358228">
            <a:off x="7727951" y="4201158"/>
            <a:ext cx="523240" cy="751840"/>
          </a:xfrm>
          <a:prstGeom prst="upArrow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55650" marR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35000"/>
              <a:buNone/>
              <a:tabLst/>
            </a:pPr>
            <a:r>
              <a:rPr lang="en-US" sz="1400" dirty="0" smtClean="0">
                <a:solidFill>
                  <a:schemeClr val="tx1"/>
                </a:solidFill>
                <a:latin typeface="Arial" charset="0"/>
              </a:rPr>
              <a:t>EQ</a:t>
            </a:r>
            <a:endParaRPr kumimoji="0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0" name="Rectangle 2"/>
          <p:cNvSpPr txBox="1">
            <a:spLocks noChangeArrowheads="1"/>
          </p:cNvSpPr>
          <p:nvPr/>
        </p:nvSpPr>
        <p:spPr bwMode="auto">
          <a:xfrm>
            <a:off x="5962651" y="4099118"/>
            <a:ext cx="1823720" cy="738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buNone/>
            </a:pPr>
            <a:r>
              <a:rPr lang="en-US" sz="1400" b="0" dirty="0" smtClean="0"/>
              <a:t>Distance 37.8 km</a:t>
            </a:r>
            <a:br>
              <a:rPr lang="en-US" sz="1400" b="0" dirty="0" smtClean="0"/>
            </a:br>
            <a:r>
              <a:rPr lang="en-US" sz="1400" b="0" dirty="0" smtClean="0"/>
              <a:t>Depth 13.1 km</a:t>
            </a:r>
            <a:br>
              <a:rPr lang="en-US" sz="1400" b="0" dirty="0" smtClean="0"/>
            </a:br>
            <a:r>
              <a:rPr lang="en-US" sz="1400" b="0" dirty="0"/>
              <a:t>7</a:t>
            </a:r>
            <a:r>
              <a:rPr lang="en-US" sz="1400" b="0" dirty="0" smtClean="0"/>
              <a:t>:23 pm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1" y="720033"/>
            <a:ext cx="4825998" cy="4116634"/>
          </a:xfrm>
          <a:prstGeom prst="rect">
            <a:avLst/>
          </a:prstGeom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5822950" y="850392"/>
            <a:ext cx="3276600" cy="312392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spcAft>
                <a:spcPts val="600"/>
              </a:spcAft>
              <a:buNone/>
            </a:pPr>
            <a:r>
              <a:rPr lang="en-US" sz="2400" b="0" dirty="0" smtClean="0"/>
              <a:t>Bonny </a:t>
            </a:r>
            <a:r>
              <a:rPr lang="en-US" sz="2400" b="0" dirty="0" err="1" smtClean="0"/>
              <a:t>Doon</a:t>
            </a:r>
            <a:r>
              <a:rPr lang="en-US" sz="2400" b="0" dirty="0" smtClean="0"/>
              <a:t> EQ M 2.5</a:t>
            </a:r>
          </a:p>
          <a:p>
            <a:pPr eaLnBrk="1" hangingPunct="1">
              <a:buNone/>
            </a:pPr>
            <a:endParaRPr lang="en-US" sz="2400" b="0" dirty="0"/>
          </a:p>
          <a:p>
            <a:pPr eaLnBrk="1" hangingPunct="1">
              <a:buNone/>
            </a:pPr>
            <a:endParaRPr lang="en-US" sz="2400" b="0" dirty="0" smtClean="0"/>
          </a:p>
          <a:p>
            <a:pPr eaLnBrk="1" hangingPunct="1">
              <a:buNone/>
            </a:pPr>
            <a:endParaRPr lang="en-US" sz="2400" b="0" dirty="0"/>
          </a:p>
          <a:p>
            <a:pPr eaLnBrk="1" hangingPunct="1">
              <a:buNone/>
            </a:pPr>
            <a:r>
              <a:rPr lang="en-US" sz="2400" b="0" dirty="0" smtClean="0">
                <a:solidFill>
                  <a:srgbClr val="0000FF"/>
                </a:solidFill>
              </a:rPr>
              <a:t>Original polarity </a:t>
            </a:r>
          </a:p>
          <a:p>
            <a:pPr eaLnBrk="1" hangingPunct="1">
              <a:buNone/>
            </a:pPr>
            <a:r>
              <a:rPr lang="en-US" sz="2400" b="0" dirty="0" smtClean="0">
                <a:solidFill>
                  <a:srgbClr val="FF0000"/>
                </a:solidFill>
              </a:rPr>
              <a:t> </a:t>
            </a:r>
            <a:r>
              <a:rPr lang="en-US" sz="2400" b="0" dirty="0" smtClean="0"/>
              <a:t>DAS data</a:t>
            </a:r>
          </a:p>
          <a:p>
            <a:pPr eaLnBrk="1" hangingPunct="1">
              <a:buNone/>
            </a:pPr>
            <a:r>
              <a:rPr lang="en-US" sz="2400" b="0" dirty="0" smtClean="0"/>
              <a:t>vs.</a:t>
            </a:r>
          </a:p>
          <a:p>
            <a:pPr eaLnBrk="1" hangingPunct="1">
              <a:buNone/>
            </a:pPr>
            <a:r>
              <a:rPr lang="en-US" sz="2400" b="0" dirty="0" smtClean="0"/>
              <a:t>Broadband JRSC-N</a:t>
            </a:r>
            <a:endParaRPr lang="en-US" sz="2400" b="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950" y="1351015"/>
            <a:ext cx="1131565" cy="104238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auto">
          <a:xfrm>
            <a:off x="730250" y="800100"/>
            <a:ext cx="609600" cy="2984500"/>
          </a:xfrm>
          <a:prstGeom prst="rect">
            <a:avLst/>
          </a:prstGeom>
          <a:solidFill>
            <a:srgbClr val="DDE6F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987425" marR="0" indent="-231775" algn="l" defTabSz="914400" rtl="0" eaLnBrk="1" fontAlgn="base" latinLnBrk="0" hangingPunct="1">
              <a:lnSpc>
                <a:spcPct val="100000"/>
              </a:lnSpc>
              <a:spcBef>
                <a:spcPct val="70000"/>
              </a:spcBef>
              <a:spcAft>
                <a:spcPct val="0"/>
              </a:spcAft>
              <a:buClr>
                <a:schemeClr val="accent1"/>
              </a:buClr>
              <a:buSzPct val="135000"/>
              <a:buFontTx/>
              <a:buChar char="•"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accent1"/>
              </a:solidFill>
              <a:effectLst/>
              <a:latin typeface="Arial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28640" y="1889091"/>
            <a:ext cx="3378199" cy="844618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603250" y="397741"/>
            <a:ext cx="895350" cy="276995"/>
            <a:chOff x="584200" y="340591"/>
            <a:chExt cx="895350" cy="276995"/>
          </a:xfrm>
          <a:noFill/>
        </p:grpSpPr>
        <p:sp>
          <p:nvSpPr>
            <p:cNvPr id="17" name="Rectangle 2"/>
            <p:cNvSpPr txBox="1">
              <a:spLocks noChangeArrowheads="1"/>
            </p:cNvSpPr>
            <p:nvPr/>
          </p:nvSpPr>
          <p:spPr bwMode="auto">
            <a:xfrm>
              <a:off x="584200" y="340591"/>
              <a:ext cx="381000" cy="276995"/>
            </a:xfrm>
            <a:prstGeom prst="rect">
              <a:avLst/>
            </a:prstGeom>
            <a:grpFill/>
            <a:ln w="38100" cmpd="sng">
              <a:noFill/>
              <a:miter lim="800000"/>
              <a:headEnd/>
              <a:tailEnd/>
            </a:ln>
          </p:spPr>
          <p:txBody>
            <a:bodyPr vert="horz" wrap="square" lIns="0" tIns="45718" rIns="0" bIns="45718" numCol="1" anchor="ctr" anchorCtr="0" compatLnSpc="1">
              <a:prstTxWarp prst="textNoShape">
                <a:avLst/>
              </a:prstTxWarp>
              <a:spAutoFit/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Book Antiqua" charset="0"/>
                  <a:ea typeface="ＭＳ Ｐゴシック" charset="-128"/>
                  <a:cs typeface="ＭＳ Ｐゴシック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Book Antiqua" charset="0"/>
                  <a:ea typeface="ＭＳ Ｐゴシック" charset="-128"/>
                  <a:cs typeface="ＭＳ Ｐゴシック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Book Antiqua" charset="0"/>
                  <a:ea typeface="ＭＳ Ｐゴシック" charset="-128"/>
                  <a:cs typeface="ＭＳ Ｐゴシック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Book Antiqua" charset="0"/>
                  <a:ea typeface="ＭＳ Ｐゴシック" charset="-128"/>
                  <a:cs typeface="ＭＳ Ｐゴシック" charset="-128"/>
                </a:defRPr>
              </a:lvl5pPr>
              <a:lvl6pPr marL="457174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Book Antiqua" charset="0"/>
                  <a:ea typeface="ＭＳ Ｐゴシック" charset="-128"/>
                  <a:cs typeface="ＭＳ Ｐゴシック" charset="-128"/>
                </a:defRPr>
              </a:lvl6pPr>
              <a:lvl7pPr marL="914348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Book Antiqua" charset="0"/>
                  <a:ea typeface="ＭＳ Ｐゴシック" charset="-128"/>
                  <a:cs typeface="ＭＳ Ｐゴシック" charset="-128"/>
                </a:defRPr>
              </a:lvl7pPr>
              <a:lvl8pPr marL="1371522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Book Antiqua" charset="0"/>
                  <a:ea typeface="ＭＳ Ｐゴシック" charset="-128"/>
                  <a:cs typeface="ＭＳ Ｐゴシック" charset="-128"/>
                </a:defRPr>
              </a:lvl8pPr>
              <a:lvl9pPr marL="1828698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Book Antiqua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pPr eaLnBrk="1" hangingPunct="1">
                <a:spcAft>
                  <a:spcPts val="600"/>
                </a:spcAft>
                <a:buNone/>
              </a:pPr>
              <a:r>
                <a:rPr lang="en-US" sz="1200" dirty="0" smtClean="0">
                  <a:solidFill>
                    <a:schemeClr val="tx1"/>
                  </a:solidFill>
                </a:rPr>
                <a:t>E-W</a:t>
              </a:r>
            </a:p>
          </p:txBody>
        </p:sp>
        <p:sp>
          <p:nvSpPr>
            <p:cNvPr id="18" name="Rectangle 2"/>
            <p:cNvSpPr txBox="1">
              <a:spLocks noChangeArrowheads="1"/>
            </p:cNvSpPr>
            <p:nvPr/>
          </p:nvSpPr>
          <p:spPr bwMode="auto">
            <a:xfrm>
              <a:off x="1098550" y="340591"/>
              <a:ext cx="381000" cy="276995"/>
            </a:xfrm>
            <a:prstGeom prst="rect">
              <a:avLst/>
            </a:prstGeom>
            <a:grpFill/>
            <a:ln w="38100" cmpd="sng">
              <a:noFill/>
              <a:miter lim="800000"/>
              <a:headEnd/>
              <a:tailEnd/>
            </a:ln>
          </p:spPr>
          <p:txBody>
            <a:bodyPr vert="horz" wrap="square" lIns="0" tIns="45718" rIns="0" bIns="45718" numCol="1" anchor="ctr" anchorCtr="0" compatLnSpc="1">
              <a:prstTxWarp prst="textNoShape">
                <a:avLst/>
              </a:prstTxWarp>
              <a:spAutoFit/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Book Antiqua" charset="0"/>
                  <a:ea typeface="ＭＳ Ｐゴシック" charset="-128"/>
                  <a:cs typeface="ＭＳ Ｐゴシック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Book Antiqua" charset="0"/>
                  <a:ea typeface="ＭＳ Ｐゴシック" charset="-128"/>
                  <a:cs typeface="ＭＳ Ｐゴシック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Book Antiqua" charset="0"/>
                  <a:ea typeface="ＭＳ Ｐゴシック" charset="-128"/>
                  <a:cs typeface="ＭＳ Ｐゴシック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Book Antiqua" charset="0"/>
                  <a:ea typeface="ＭＳ Ｐゴシック" charset="-128"/>
                  <a:cs typeface="ＭＳ Ｐゴシック" charset="-128"/>
                </a:defRPr>
              </a:lvl5pPr>
              <a:lvl6pPr marL="457174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Book Antiqua" charset="0"/>
                  <a:ea typeface="ＭＳ Ｐゴシック" charset="-128"/>
                  <a:cs typeface="ＭＳ Ｐゴシック" charset="-128"/>
                </a:defRPr>
              </a:lvl6pPr>
              <a:lvl7pPr marL="914348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Book Antiqua" charset="0"/>
                  <a:ea typeface="ＭＳ Ｐゴシック" charset="-128"/>
                  <a:cs typeface="ＭＳ Ｐゴシック" charset="-128"/>
                </a:defRPr>
              </a:lvl7pPr>
              <a:lvl8pPr marL="1371522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Book Antiqua" charset="0"/>
                  <a:ea typeface="ＭＳ Ｐゴシック" charset="-128"/>
                  <a:cs typeface="ＭＳ Ｐゴシック" charset="-128"/>
                </a:defRPr>
              </a:lvl8pPr>
              <a:lvl9pPr marL="1828698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Book Antiqua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pPr eaLnBrk="1" hangingPunct="1">
                <a:spcAft>
                  <a:spcPts val="600"/>
                </a:spcAft>
                <a:buNone/>
              </a:pPr>
              <a:r>
                <a:rPr lang="en-US" sz="1200" dirty="0" smtClean="0">
                  <a:solidFill>
                    <a:schemeClr val="tx1"/>
                  </a:solidFill>
                </a:rPr>
                <a:t>N-S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6846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1" y="720033"/>
            <a:ext cx="4825997" cy="411663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730250" y="800100"/>
            <a:ext cx="609600" cy="2984500"/>
          </a:xfrm>
          <a:prstGeom prst="rect">
            <a:avLst/>
          </a:prstGeom>
          <a:solidFill>
            <a:srgbClr val="DDE6F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987425" marR="0" indent="-231775" algn="l" defTabSz="914400" rtl="0" eaLnBrk="1" fontAlgn="base" latinLnBrk="0" hangingPunct="1">
              <a:lnSpc>
                <a:spcPct val="100000"/>
              </a:lnSpc>
              <a:spcBef>
                <a:spcPct val="70000"/>
              </a:spcBef>
              <a:spcAft>
                <a:spcPct val="0"/>
              </a:spcAft>
              <a:buClr>
                <a:schemeClr val="accent1"/>
              </a:buClr>
              <a:buSzPct val="135000"/>
              <a:buFontTx/>
              <a:buChar char="•"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accent1"/>
              </a:solidFill>
              <a:effectLst/>
              <a:latin typeface="Arial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5822950" y="850392"/>
            <a:ext cx="3276600" cy="312392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spcAft>
                <a:spcPts val="600"/>
              </a:spcAft>
              <a:buNone/>
            </a:pPr>
            <a:r>
              <a:rPr lang="en-US" sz="2400" b="0" dirty="0" smtClean="0"/>
              <a:t>Bonny </a:t>
            </a:r>
            <a:r>
              <a:rPr lang="en-US" sz="2400" b="0" dirty="0" err="1" smtClean="0"/>
              <a:t>Doon</a:t>
            </a:r>
            <a:r>
              <a:rPr lang="en-US" sz="2400" b="0" dirty="0" smtClean="0"/>
              <a:t> EQ M 2.5</a:t>
            </a:r>
          </a:p>
          <a:p>
            <a:pPr eaLnBrk="1" hangingPunct="1">
              <a:buNone/>
            </a:pPr>
            <a:endParaRPr lang="en-US" sz="2400" b="0" dirty="0"/>
          </a:p>
          <a:p>
            <a:pPr eaLnBrk="1" hangingPunct="1">
              <a:buNone/>
            </a:pPr>
            <a:endParaRPr lang="en-US" sz="2400" b="0" dirty="0" smtClean="0"/>
          </a:p>
          <a:p>
            <a:pPr eaLnBrk="1" hangingPunct="1">
              <a:buNone/>
            </a:pPr>
            <a:endParaRPr lang="en-US" sz="2400" b="0" dirty="0"/>
          </a:p>
          <a:p>
            <a:pPr eaLnBrk="1" hangingPunct="1">
              <a:buNone/>
            </a:pPr>
            <a:r>
              <a:rPr lang="en-US" sz="2400" b="0" dirty="0" smtClean="0">
                <a:solidFill>
                  <a:srgbClr val="FF0000"/>
                </a:solidFill>
              </a:rPr>
              <a:t>Polarity corrected </a:t>
            </a:r>
            <a:r>
              <a:rPr lang="en-US" sz="2400" b="0" dirty="0" smtClean="0"/>
              <a:t>DAS data</a:t>
            </a:r>
          </a:p>
          <a:p>
            <a:pPr eaLnBrk="1" hangingPunct="1">
              <a:buNone/>
            </a:pPr>
            <a:r>
              <a:rPr lang="en-US" sz="2400" b="0" dirty="0" smtClean="0"/>
              <a:t>vs.</a:t>
            </a:r>
            <a:endParaRPr lang="en-US" sz="2400" b="0" dirty="0"/>
          </a:p>
          <a:p>
            <a:pPr eaLnBrk="1" hangingPunct="1">
              <a:buNone/>
            </a:pPr>
            <a:r>
              <a:rPr lang="en-US" sz="2400" b="0" dirty="0" smtClean="0"/>
              <a:t>Broadband JRSC-N</a:t>
            </a:r>
            <a:endParaRPr lang="en-US" sz="2400" b="0" dirty="0"/>
          </a:p>
        </p:txBody>
      </p:sp>
      <p:sp>
        <p:nvSpPr>
          <p:cNvPr id="43" name="Up Arrow 42"/>
          <p:cNvSpPr/>
          <p:nvPr/>
        </p:nvSpPr>
        <p:spPr bwMode="auto">
          <a:xfrm>
            <a:off x="8340090" y="4216400"/>
            <a:ext cx="523240" cy="751840"/>
          </a:xfrm>
          <a:prstGeom prst="upArrow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55650" marR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35000"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N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950" y="1351015"/>
            <a:ext cx="1131565" cy="1042389"/>
          </a:xfrm>
          <a:prstGeom prst="rect">
            <a:avLst/>
          </a:prstGeom>
        </p:spPr>
      </p:pic>
      <p:sp>
        <p:nvSpPr>
          <p:cNvPr id="49" name="Up Arrow 48"/>
          <p:cNvSpPr/>
          <p:nvPr/>
        </p:nvSpPr>
        <p:spPr bwMode="auto">
          <a:xfrm>
            <a:off x="7735570" y="4206238"/>
            <a:ext cx="523240" cy="751840"/>
          </a:xfrm>
          <a:prstGeom prst="upArrow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55650" marR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35000"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N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0" name="Rectangle 2"/>
          <p:cNvSpPr txBox="1">
            <a:spLocks noChangeArrowheads="1"/>
          </p:cNvSpPr>
          <p:nvPr/>
        </p:nvSpPr>
        <p:spPr bwMode="auto">
          <a:xfrm>
            <a:off x="5962651" y="4099118"/>
            <a:ext cx="1823720" cy="738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buNone/>
            </a:pPr>
            <a:r>
              <a:rPr lang="en-US" sz="1400" b="0" dirty="0" smtClean="0"/>
              <a:t>Distance 37.8 km</a:t>
            </a:r>
            <a:br>
              <a:rPr lang="en-US" sz="1400" b="0" dirty="0" smtClean="0"/>
            </a:br>
            <a:r>
              <a:rPr lang="en-US" sz="1400" b="0" dirty="0" smtClean="0"/>
              <a:t>Depth 13.1 km</a:t>
            </a:r>
            <a:br>
              <a:rPr lang="en-US" sz="1400" b="0" dirty="0" smtClean="0"/>
            </a:br>
            <a:r>
              <a:rPr lang="en-US" sz="1400" b="0" dirty="0"/>
              <a:t>7</a:t>
            </a:r>
            <a:r>
              <a:rPr lang="en-US" sz="1400" b="0" dirty="0" smtClean="0"/>
              <a:t>:23 pm 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" y="91440"/>
            <a:ext cx="8591549" cy="584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buNone/>
            </a:pPr>
            <a:r>
              <a:rPr lang="en-US" sz="3200" b="0" dirty="0" smtClean="0"/>
              <a:t>Yes, after phase correction </a:t>
            </a:r>
          </a:p>
        </p:txBody>
      </p:sp>
      <p:sp>
        <p:nvSpPr>
          <p:cNvPr id="13" name="Up Arrow 12"/>
          <p:cNvSpPr/>
          <p:nvPr/>
        </p:nvSpPr>
        <p:spPr bwMode="auto">
          <a:xfrm rot="1358228">
            <a:off x="7727951" y="4201158"/>
            <a:ext cx="523240" cy="751840"/>
          </a:xfrm>
          <a:prstGeom prst="upArrow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55650" marR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35000"/>
              <a:buNone/>
              <a:tabLst/>
            </a:pPr>
            <a:r>
              <a:rPr lang="en-US" sz="1400" dirty="0" smtClean="0">
                <a:solidFill>
                  <a:schemeClr val="tx1"/>
                </a:solidFill>
                <a:latin typeface="Arial" charset="0"/>
              </a:rPr>
              <a:t>EQ</a:t>
            </a:r>
            <a:endParaRPr kumimoji="0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28640" y="1889091"/>
            <a:ext cx="3378199" cy="84461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03250" y="397741"/>
            <a:ext cx="895350" cy="276995"/>
            <a:chOff x="584200" y="340591"/>
            <a:chExt cx="895350" cy="276995"/>
          </a:xfrm>
          <a:noFill/>
        </p:grpSpPr>
        <p:sp>
          <p:nvSpPr>
            <p:cNvPr id="16" name="Rectangle 2"/>
            <p:cNvSpPr txBox="1">
              <a:spLocks noChangeArrowheads="1"/>
            </p:cNvSpPr>
            <p:nvPr/>
          </p:nvSpPr>
          <p:spPr bwMode="auto">
            <a:xfrm>
              <a:off x="584200" y="340591"/>
              <a:ext cx="381000" cy="276995"/>
            </a:xfrm>
            <a:prstGeom prst="rect">
              <a:avLst/>
            </a:prstGeom>
            <a:grpFill/>
            <a:ln w="38100" cmpd="sng">
              <a:noFill/>
              <a:miter lim="800000"/>
              <a:headEnd/>
              <a:tailEnd/>
            </a:ln>
          </p:spPr>
          <p:txBody>
            <a:bodyPr vert="horz" wrap="square" lIns="0" tIns="45718" rIns="0" bIns="45718" numCol="1" anchor="ctr" anchorCtr="0" compatLnSpc="1">
              <a:prstTxWarp prst="textNoShape">
                <a:avLst/>
              </a:prstTxWarp>
              <a:spAutoFit/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Book Antiqua" charset="0"/>
                  <a:ea typeface="ＭＳ Ｐゴシック" charset="-128"/>
                  <a:cs typeface="ＭＳ Ｐゴシック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Book Antiqua" charset="0"/>
                  <a:ea typeface="ＭＳ Ｐゴシック" charset="-128"/>
                  <a:cs typeface="ＭＳ Ｐゴシック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Book Antiqua" charset="0"/>
                  <a:ea typeface="ＭＳ Ｐゴシック" charset="-128"/>
                  <a:cs typeface="ＭＳ Ｐゴシック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Book Antiqua" charset="0"/>
                  <a:ea typeface="ＭＳ Ｐゴシック" charset="-128"/>
                  <a:cs typeface="ＭＳ Ｐゴシック" charset="-128"/>
                </a:defRPr>
              </a:lvl5pPr>
              <a:lvl6pPr marL="457174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Book Antiqua" charset="0"/>
                  <a:ea typeface="ＭＳ Ｐゴシック" charset="-128"/>
                  <a:cs typeface="ＭＳ Ｐゴシック" charset="-128"/>
                </a:defRPr>
              </a:lvl6pPr>
              <a:lvl7pPr marL="914348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Book Antiqua" charset="0"/>
                  <a:ea typeface="ＭＳ Ｐゴシック" charset="-128"/>
                  <a:cs typeface="ＭＳ Ｐゴシック" charset="-128"/>
                </a:defRPr>
              </a:lvl7pPr>
              <a:lvl8pPr marL="1371522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Book Antiqua" charset="0"/>
                  <a:ea typeface="ＭＳ Ｐゴシック" charset="-128"/>
                  <a:cs typeface="ＭＳ Ｐゴシック" charset="-128"/>
                </a:defRPr>
              </a:lvl8pPr>
              <a:lvl9pPr marL="1828698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Book Antiqua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pPr eaLnBrk="1" hangingPunct="1">
                <a:spcAft>
                  <a:spcPts val="600"/>
                </a:spcAft>
                <a:buNone/>
              </a:pPr>
              <a:r>
                <a:rPr lang="en-US" sz="1200" dirty="0" smtClean="0">
                  <a:solidFill>
                    <a:schemeClr val="tx1"/>
                  </a:solidFill>
                </a:rPr>
                <a:t>E-W</a:t>
              </a:r>
            </a:p>
          </p:txBody>
        </p:sp>
        <p:sp>
          <p:nvSpPr>
            <p:cNvPr id="17" name="Rectangle 2"/>
            <p:cNvSpPr txBox="1">
              <a:spLocks noChangeArrowheads="1"/>
            </p:cNvSpPr>
            <p:nvPr/>
          </p:nvSpPr>
          <p:spPr bwMode="auto">
            <a:xfrm>
              <a:off x="1098550" y="340591"/>
              <a:ext cx="381000" cy="276995"/>
            </a:xfrm>
            <a:prstGeom prst="rect">
              <a:avLst/>
            </a:prstGeom>
            <a:grpFill/>
            <a:ln w="38100" cmpd="sng">
              <a:noFill/>
              <a:miter lim="800000"/>
              <a:headEnd/>
              <a:tailEnd/>
            </a:ln>
          </p:spPr>
          <p:txBody>
            <a:bodyPr vert="horz" wrap="square" lIns="0" tIns="45718" rIns="0" bIns="45718" numCol="1" anchor="ctr" anchorCtr="0" compatLnSpc="1">
              <a:prstTxWarp prst="textNoShape">
                <a:avLst/>
              </a:prstTxWarp>
              <a:spAutoFit/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Book Antiqua" charset="0"/>
                  <a:ea typeface="ＭＳ Ｐゴシック" charset="-128"/>
                  <a:cs typeface="ＭＳ Ｐゴシック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Book Antiqua" charset="0"/>
                  <a:ea typeface="ＭＳ Ｐゴシック" charset="-128"/>
                  <a:cs typeface="ＭＳ Ｐゴシック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Book Antiqua" charset="0"/>
                  <a:ea typeface="ＭＳ Ｐゴシック" charset="-128"/>
                  <a:cs typeface="ＭＳ Ｐゴシック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Book Antiqua" charset="0"/>
                  <a:ea typeface="ＭＳ Ｐゴシック" charset="-128"/>
                  <a:cs typeface="ＭＳ Ｐゴシック" charset="-128"/>
                </a:defRPr>
              </a:lvl5pPr>
              <a:lvl6pPr marL="457174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Book Antiqua" charset="0"/>
                  <a:ea typeface="ＭＳ Ｐゴシック" charset="-128"/>
                  <a:cs typeface="ＭＳ Ｐゴシック" charset="-128"/>
                </a:defRPr>
              </a:lvl6pPr>
              <a:lvl7pPr marL="914348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Book Antiqua" charset="0"/>
                  <a:ea typeface="ＭＳ Ｐゴシック" charset="-128"/>
                  <a:cs typeface="ＭＳ Ｐゴシック" charset="-128"/>
                </a:defRPr>
              </a:lvl7pPr>
              <a:lvl8pPr marL="1371522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Book Antiqua" charset="0"/>
                  <a:ea typeface="ＭＳ Ｐゴシック" charset="-128"/>
                  <a:cs typeface="ＭＳ Ｐゴシック" charset="-128"/>
                </a:defRPr>
              </a:lvl8pPr>
              <a:lvl9pPr marL="1828698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Book Antiqua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pPr eaLnBrk="1" hangingPunct="1">
                <a:spcAft>
                  <a:spcPts val="600"/>
                </a:spcAft>
                <a:buNone/>
              </a:pPr>
              <a:r>
                <a:rPr lang="en-US" sz="1200" dirty="0" smtClean="0">
                  <a:solidFill>
                    <a:schemeClr val="tx1"/>
                  </a:solidFill>
                </a:rPr>
                <a:t>N-S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4112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5822950" y="850392"/>
            <a:ext cx="3175000" cy="31239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spcAft>
                <a:spcPts val="600"/>
              </a:spcAft>
              <a:buNone/>
            </a:pPr>
            <a:r>
              <a:rPr lang="en-US" sz="2400" b="0" dirty="0" smtClean="0"/>
              <a:t>Ferndale EQ M 5.6</a:t>
            </a:r>
          </a:p>
          <a:p>
            <a:pPr eaLnBrk="1" hangingPunct="1">
              <a:buNone/>
            </a:pPr>
            <a:endParaRPr lang="en-US" sz="2400" b="0" dirty="0"/>
          </a:p>
          <a:p>
            <a:pPr eaLnBrk="1" hangingPunct="1">
              <a:buNone/>
            </a:pPr>
            <a:endParaRPr lang="en-US" sz="2400" b="0" dirty="0" smtClean="0"/>
          </a:p>
          <a:p>
            <a:pPr eaLnBrk="1" hangingPunct="1">
              <a:buNone/>
            </a:pPr>
            <a:endParaRPr lang="en-US" sz="2400" b="0" dirty="0"/>
          </a:p>
          <a:p>
            <a:pPr eaLnBrk="1" hangingPunct="1">
              <a:buNone/>
            </a:pPr>
            <a:r>
              <a:rPr lang="en-US" sz="2400" b="0" dirty="0" smtClean="0">
                <a:solidFill>
                  <a:srgbClr val="FF0000"/>
                </a:solidFill>
              </a:rPr>
              <a:t>Polarity corrected </a:t>
            </a:r>
            <a:r>
              <a:rPr lang="en-US" sz="2400" b="0" dirty="0" smtClean="0"/>
              <a:t>DAS data</a:t>
            </a:r>
          </a:p>
          <a:p>
            <a:pPr eaLnBrk="1" hangingPunct="1">
              <a:buNone/>
            </a:pPr>
            <a:r>
              <a:rPr lang="en-US" sz="2400" b="0" dirty="0" smtClean="0"/>
              <a:t>vs.</a:t>
            </a:r>
            <a:endParaRPr lang="en-US" sz="2400" b="0" dirty="0"/>
          </a:p>
          <a:p>
            <a:pPr eaLnBrk="1" hangingPunct="1">
              <a:buNone/>
            </a:pPr>
            <a:r>
              <a:rPr lang="en-US" sz="2400" b="0" dirty="0" smtClean="0"/>
              <a:t>Broadband JRSC-N</a:t>
            </a:r>
            <a:endParaRPr lang="en-US" sz="2400" b="0" dirty="0"/>
          </a:p>
        </p:txBody>
      </p:sp>
      <p:sp>
        <p:nvSpPr>
          <p:cNvPr id="43" name="Up Arrow 42"/>
          <p:cNvSpPr/>
          <p:nvPr/>
        </p:nvSpPr>
        <p:spPr bwMode="auto">
          <a:xfrm>
            <a:off x="8340090" y="4216400"/>
            <a:ext cx="523240" cy="751840"/>
          </a:xfrm>
          <a:prstGeom prst="upArrow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55650" marR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35000"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N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862" y="1351016"/>
            <a:ext cx="1099115" cy="998484"/>
          </a:xfrm>
          <a:prstGeom prst="rect">
            <a:avLst/>
          </a:prstGeom>
        </p:spPr>
      </p:pic>
      <p:sp>
        <p:nvSpPr>
          <p:cNvPr id="49" name="Up Arrow 48"/>
          <p:cNvSpPr/>
          <p:nvPr/>
        </p:nvSpPr>
        <p:spPr bwMode="auto">
          <a:xfrm>
            <a:off x="7735570" y="4206238"/>
            <a:ext cx="523240" cy="751840"/>
          </a:xfrm>
          <a:prstGeom prst="upArrow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55650" marR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35000"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N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6" name="Up Arrow 45"/>
          <p:cNvSpPr/>
          <p:nvPr/>
        </p:nvSpPr>
        <p:spPr bwMode="auto">
          <a:xfrm rot="8788394">
            <a:off x="7727951" y="4201158"/>
            <a:ext cx="523240" cy="751840"/>
          </a:xfrm>
          <a:prstGeom prst="upArrow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55650" marR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35000"/>
              <a:buNone/>
              <a:tabLst/>
            </a:pPr>
            <a:r>
              <a:rPr lang="en-US" sz="1400" dirty="0" smtClean="0">
                <a:solidFill>
                  <a:schemeClr val="tx1"/>
                </a:solidFill>
                <a:latin typeface="Arial" charset="0"/>
              </a:rPr>
              <a:t>EQ</a:t>
            </a:r>
            <a:endParaRPr kumimoji="0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0" name="Rectangle 2"/>
          <p:cNvSpPr txBox="1">
            <a:spLocks noChangeArrowheads="1"/>
          </p:cNvSpPr>
          <p:nvPr/>
        </p:nvSpPr>
        <p:spPr bwMode="auto">
          <a:xfrm>
            <a:off x="5962651" y="4099118"/>
            <a:ext cx="1823720" cy="738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buNone/>
            </a:pPr>
            <a:r>
              <a:rPr lang="en-US" sz="1400" b="0" dirty="0" smtClean="0"/>
              <a:t>Distance 443 km</a:t>
            </a:r>
            <a:br>
              <a:rPr lang="en-US" sz="1400" b="0" dirty="0" smtClean="0"/>
            </a:br>
            <a:r>
              <a:rPr lang="en-US" sz="1400" b="0" dirty="0" smtClean="0"/>
              <a:t>Depth 28.6 km</a:t>
            </a:r>
            <a:br>
              <a:rPr lang="en-US" sz="1400" b="0" dirty="0" smtClean="0"/>
            </a:br>
            <a:r>
              <a:rPr lang="en-US" sz="1400" b="0" dirty="0"/>
              <a:t>7</a:t>
            </a:r>
            <a:r>
              <a:rPr lang="en-US" sz="1400" b="0" dirty="0" smtClean="0"/>
              <a:t>:23 pm 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" y="85090"/>
            <a:ext cx="9143999" cy="584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buNone/>
            </a:pPr>
            <a:r>
              <a:rPr lang="en-US" sz="3200" b="0" dirty="0" smtClean="0"/>
              <a:t>S-waves arrival from large and far EQ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1" y="717550"/>
            <a:ext cx="4825997" cy="412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72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Up Arrow 42"/>
          <p:cNvSpPr/>
          <p:nvPr/>
        </p:nvSpPr>
        <p:spPr bwMode="auto">
          <a:xfrm>
            <a:off x="8340090" y="4216400"/>
            <a:ext cx="523240" cy="751840"/>
          </a:xfrm>
          <a:prstGeom prst="upArrow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55650" marR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35000"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N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862" y="1351016"/>
            <a:ext cx="1099115" cy="998484"/>
          </a:xfrm>
          <a:prstGeom prst="rect">
            <a:avLst/>
          </a:prstGeom>
        </p:spPr>
      </p:pic>
      <p:sp>
        <p:nvSpPr>
          <p:cNvPr id="49" name="Up Arrow 48"/>
          <p:cNvSpPr/>
          <p:nvPr/>
        </p:nvSpPr>
        <p:spPr bwMode="auto">
          <a:xfrm>
            <a:off x="7735570" y="4206238"/>
            <a:ext cx="523240" cy="751840"/>
          </a:xfrm>
          <a:prstGeom prst="upArrow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55650" marR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35000"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N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6" name="Up Arrow 45"/>
          <p:cNvSpPr/>
          <p:nvPr/>
        </p:nvSpPr>
        <p:spPr bwMode="auto">
          <a:xfrm rot="8788394">
            <a:off x="7727951" y="4201158"/>
            <a:ext cx="523240" cy="751840"/>
          </a:xfrm>
          <a:prstGeom prst="upArrow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55650" marR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35000"/>
              <a:buNone/>
              <a:tabLst/>
            </a:pPr>
            <a:r>
              <a:rPr lang="en-US" sz="1400" dirty="0" smtClean="0">
                <a:solidFill>
                  <a:schemeClr val="tx1"/>
                </a:solidFill>
                <a:latin typeface="Arial" charset="0"/>
              </a:rPr>
              <a:t>EQ</a:t>
            </a:r>
            <a:endParaRPr kumimoji="0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0" name="Rectangle 2"/>
          <p:cNvSpPr txBox="1">
            <a:spLocks noChangeArrowheads="1"/>
          </p:cNvSpPr>
          <p:nvPr/>
        </p:nvSpPr>
        <p:spPr bwMode="auto">
          <a:xfrm>
            <a:off x="5962651" y="4099118"/>
            <a:ext cx="1823720" cy="738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buNone/>
            </a:pPr>
            <a:r>
              <a:rPr lang="en-US" sz="1400" b="0" dirty="0" smtClean="0"/>
              <a:t>Distance 443 km</a:t>
            </a:r>
            <a:br>
              <a:rPr lang="en-US" sz="1400" b="0" dirty="0" smtClean="0"/>
            </a:br>
            <a:r>
              <a:rPr lang="en-US" sz="1400" b="0" dirty="0" smtClean="0"/>
              <a:t>Depth 28.6 km</a:t>
            </a:r>
            <a:br>
              <a:rPr lang="en-US" sz="1400" b="0" dirty="0" smtClean="0"/>
            </a:br>
            <a:r>
              <a:rPr lang="en-US" sz="1400" b="0" dirty="0"/>
              <a:t>7</a:t>
            </a:r>
            <a:r>
              <a:rPr lang="en-US" sz="1400" b="0" dirty="0" smtClean="0"/>
              <a:t>:23 pm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1" y="739683"/>
            <a:ext cx="4825998" cy="4077334"/>
          </a:xfrm>
          <a:prstGeom prst="rect">
            <a:avLst/>
          </a:prstGeom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5822950" y="850392"/>
            <a:ext cx="3175000" cy="31239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spcAft>
                <a:spcPts val="600"/>
              </a:spcAft>
              <a:buNone/>
            </a:pPr>
            <a:r>
              <a:rPr lang="en-US" sz="2400" b="0" dirty="0" smtClean="0"/>
              <a:t>Ferndale EQ M 5.6</a:t>
            </a:r>
          </a:p>
          <a:p>
            <a:pPr eaLnBrk="1" hangingPunct="1">
              <a:buNone/>
            </a:pPr>
            <a:endParaRPr lang="en-US" sz="2400" b="0" dirty="0"/>
          </a:p>
          <a:p>
            <a:pPr eaLnBrk="1" hangingPunct="1">
              <a:buNone/>
            </a:pPr>
            <a:endParaRPr lang="en-US" sz="2400" b="0" dirty="0" smtClean="0"/>
          </a:p>
          <a:p>
            <a:pPr eaLnBrk="1" hangingPunct="1">
              <a:buNone/>
            </a:pPr>
            <a:endParaRPr lang="en-US" sz="2400" b="0" dirty="0"/>
          </a:p>
          <a:p>
            <a:pPr eaLnBrk="1" hangingPunct="1">
              <a:buNone/>
            </a:pPr>
            <a:r>
              <a:rPr lang="en-US" sz="2400" b="0" dirty="0" smtClean="0">
                <a:solidFill>
                  <a:srgbClr val="FF0000"/>
                </a:solidFill>
              </a:rPr>
              <a:t>Polarity corrected </a:t>
            </a:r>
            <a:r>
              <a:rPr lang="en-US" sz="2400" b="0" dirty="0" smtClean="0"/>
              <a:t>DAS data</a:t>
            </a:r>
          </a:p>
          <a:p>
            <a:pPr eaLnBrk="1" hangingPunct="1">
              <a:buNone/>
            </a:pPr>
            <a:r>
              <a:rPr lang="en-US" sz="2400" b="0" dirty="0" smtClean="0"/>
              <a:t>vs.</a:t>
            </a:r>
            <a:endParaRPr lang="en-US" sz="2400" b="0" dirty="0"/>
          </a:p>
          <a:p>
            <a:pPr eaLnBrk="1" hangingPunct="1">
              <a:buNone/>
            </a:pPr>
            <a:r>
              <a:rPr lang="en-US" sz="2400" b="0" dirty="0" smtClean="0"/>
              <a:t>Broadband JRSC-N</a:t>
            </a:r>
            <a:endParaRPr lang="en-US" sz="2400" b="0" dirty="0"/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1" y="85090"/>
            <a:ext cx="9143999" cy="584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buNone/>
            </a:pPr>
            <a:r>
              <a:rPr lang="en-US" sz="3200" b="0" dirty="0" smtClean="0"/>
              <a:t>Surface-waves arrival from large and far EQ </a:t>
            </a:r>
          </a:p>
        </p:txBody>
      </p:sp>
    </p:spTree>
    <p:extLst>
      <p:ext uri="{BB962C8B-B14F-4D97-AF65-F5344CB8AC3E}">
        <p14:creationId xmlns:p14="http://schemas.microsoft.com/office/powerpoint/2010/main" val="3783548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1" y="85090"/>
            <a:ext cx="9143999" cy="584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buNone/>
            </a:pPr>
            <a:r>
              <a:rPr lang="en-US" sz="3200" b="0" dirty="0" smtClean="0"/>
              <a:t>Why do we need to apply a phase shift? </a:t>
            </a:r>
          </a:p>
        </p:txBody>
      </p:sp>
      <p:pic>
        <p:nvPicPr>
          <p:cNvPr id="7" name="Picture 6" descr="ShearWaveNew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468" y="652713"/>
            <a:ext cx="4143375" cy="32670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8" y="704850"/>
            <a:ext cx="4143375" cy="3267075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019300" y="4743622"/>
            <a:ext cx="6985000" cy="276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buNone/>
            </a:pPr>
            <a:r>
              <a:rPr lang="en-US" sz="1200" b="0" dirty="0" smtClean="0"/>
              <a:t>Animations courtesy </a:t>
            </a:r>
            <a:r>
              <a:rPr lang="en-US" sz="1200" b="0" dirty="0"/>
              <a:t>of https://</a:t>
            </a:r>
            <a:r>
              <a:rPr lang="en-US" sz="1200" b="0" dirty="0" err="1"/>
              <a:t>www.physics.byu.edu</a:t>
            </a:r>
            <a:r>
              <a:rPr lang="en-US" sz="1200" b="0" dirty="0"/>
              <a:t>/research/acoustics/</a:t>
            </a:r>
            <a:r>
              <a:rPr lang="en-US" sz="1200" b="0" dirty="0" err="1"/>
              <a:t>animationsWave.aspx</a:t>
            </a:r>
            <a:r>
              <a:rPr lang="en-US" sz="1200" b="0" dirty="0"/>
              <a:t> </a:t>
            </a:r>
            <a:r>
              <a:rPr lang="en-US" sz="1200" b="0" dirty="0" smtClean="0"/>
              <a:t> 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50800" y="652713"/>
            <a:ext cx="4095750" cy="338550"/>
          </a:xfrm>
          <a:prstGeom prst="rect">
            <a:avLst/>
          </a:prstGeom>
          <a:noFill/>
          <a:ln w="38100" cmpd="sng">
            <a:noFill/>
            <a:miter lim="800000"/>
            <a:headEnd/>
            <a:tailEnd/>
          </a:ln>
        </p:spPr>
        <p:txBody>
          <a:bodyPr vert="horz" wrap="square" lIns="0" tIns="45718" rIns="0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spcAft>
                <a:spcPts val="600"/>
              </a:spcAft>
              <a:buNone/>
            </a:pPr>
            <a:r>
              <a:rPr lang="en-US" sz="1600" dirty="0" smtClean="0">
                <a:solidFill>
                  <a:srgbClr val="FF0000"/>
                </a:solidFill>
              </a:rPr>
              <a:t>P waves – cos</a:t>
            </a:r>
            <a:r>
              <a:rPr lang="en-US" sz="1600" baseline="30000" dirty="0" smtClean="0">
                <a:solidFill>
                  <a:srgbClr val="FF0000"/>
                </a:solidFill>
              </a:rPr>
              <a:t>2</a:t>
            </a:r>
            <a:r>
              <a:rPr lang="en-US" sz="1600" dirty="0" smtClean="0">
                <a:solidFill>
                  <a:srgbClr val="FF0000"/>
                </a:solidFill>
              </a:rPr>
              <a:t>(</a:t>
            </a:r>
            <a:r>
              <a:rPr lang="en-US" sz="1600" dirty="0" err="1" smtClean="0">
                <a:solidFill>
                  <a:srgbClr val="FF0000"/>
                </a:solidFill>
              </a:rPr>
              <a:t>θ</a:t>
            </a:r>
            <a:r>
              <a:rPr lang="en-US" sz="1600" dirty="0" smtClean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940300" y="652713"/>
            <a:ext cx="4121150" cy="338550"/>
          </a:xfrm>
          <a:prstGeom prst="rect">
            <a:avLst/>
          </a:prstGeom>
          <a:noFill/>
          <a:ln w="38100" cmpd="sng">
            <a:noFill/>
            <a:miter lim="800000"/>
            <a:headEnd/>
            <a:tailEnd/>
          </a:ln>
        </p:spPr>
        <p:txBody>
          <a:bodyPr vert="horz" wrap="square" lIns="0" tIns="45718" rIns="0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spcAft>
                <a:spcPts val="600"/>
              </a:spcAft>
              <a:buNone/>
            </a:pPr>
            <a:r>
              <a:rPr lang="en-US" sz="1600" dirty="0">
                <a:solidFill>
                  <a:srgbClr val="0000FF"/>
                </a:solidFill>
              </a:rPr>
              <a:t>S</a:t>
            </a:r>
            <a:r>
              <a:rPr lang="en-US" sz="1600" dirty="0" smtClean="0">
                <a:solidFill>
                  <a:srgbClr val="0000FF"/>
                </a:solidFill>
              </a:rPr>
              <a:t> waves – sin(2θ) </a:t>
            </a:r>
          </a:p>
        </p:txBody>
      </p:sp>
      <p:cxnSp>
        <p:nvCxnSpPr>
          <p:cNvPr id="3" name="Straight Arrow Connector 2"/>
          <p:cNvCxnSpPr/>
          <p:nvPr/>
        </p:nvCxnSpPr>
        <p:spPr bwMode="auto">
          <a:xfrm>
            <a:off x="4260850" y="4686300"/>
            <a:ext cx="1047750" cy="12700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5194300" y="4235685"/>
            <a:ext cx="1143000" cy="538605"/>
          </a:xfrm>
          <a:prstGeom prst="rect">
            <a:avLst/>
          </a:prstGeom>
          <a:noFill/>
          <a:ln w="38100" cmpd="sng">
            <a:noFill/>
            <a:miter lim="800000"/>
            <a:headEnd/>
            <a:tailEnd/>
          </a:ln>
        </p:spPr>
        <p:txBody>
          <a:bodyPr vert="horz" wrap="square" lIns="0" tIns="45718" rIns="0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spcAft>
                <a:spcPts val="600"/>
              </a:spcAft>
              <a:buNone/>
            </a:pPr>
            <a:r>
              <a:rPr lang="en-US" sz="1200" dirty="0" smtClean="0">
                <a:solidFill>
                  <a:srgbClr val="FF0000"/>
                </a:solidFill>
              </a:rPr>
              <a:t>Propagation </a:t>
            </a:r>
          </a:p>
          <a:p>
            <a:pPr eaLnBrk="1" hangingPunct="1">
              <a:spcAft>
                <a:spcPts val="600"/>
              </a:spcAft>
              <a:buNone/>
            </a:pPr>
            <a:r>
              <a:rPr lang="en-US" sz="1200" dirty="0" smtClean="0">
                <a:solidFill>
                  <a:srgbClr val="FF0000"/>
                </a:solidFill>
              </a:rPr>
              <a:t>direction</a:t>
            </a:r>
          </a:p>
        </p:txBody>
      </p:sp>
      <p:cxnSp>
        <p:nvCxnSpPr>
          <p:cNvPr id="14" name="Straight Arrow Connector 13"/>
          <p:cNvCxnSpPr/>
          <p:nvPr/>
        </p:nvCxnSpPr>
        <p:spPr bwMode="auto">
          <a:xfrm flipV="1">
            <a:off x="4267200" y="3848100"/>
            <a:ext cx="508000" cy="838200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3702050" y="3899135"/>
            <a:ext cx="819150" cy="538605"/>
          </a:xfrm>
          <a:prstGeom prst="rect">
            <a:avLst/>
          </a:prstGeom>
          <a:noFill/>
          <a:ln w="38100" cmpd="sng">
            <a:noFill/>
            <a:miter lim="800000"/>
            <a:headEnd/>
            <a:tailEnd/>
          </a:ln>
        </p:spPr>
        <p:txBody>
          <a:bodyPr vert="horz" wrap="square" lIns="0" tIns="45718" rIns="0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spcAft>
                <a:spcPts val="600"/>
              </a:spcAft>
              <a:buNone/>
            </a:pPr>
            <a:r>
              <a:rPr lang="en-US" sz="1200" dirty="0" smtClean="0">
                <a:solidFill>
                  <a:srgbClr val="0000FF"/>
                </a:solidFill>
              </a:rPr>
              <a:t>Fiber </a:t>
            </a:r>
          </a:p>
          <a:p>
            <a:pPr eaLnBrk="1" hangingPunct="1">
              <a:spcAft>
                <a:spcPts val="600"/>
              </a:spcAft>
              <a:buNone/>
            </a:pPr>
            <a:r>
              <a:rPr lang="en-US" sz="1200" dirty="0" smtClean="0">
                <a:solidFill>
                  <a:srgbClr val="0000FF"/>
                </a:solidFill>
              </a:rPr>
              <a:t>direction</a:t>
            </a:r>
          </a:p>
        </p:txBody>
      </p:sp>
      <p:sp>
        <p:nvSpPr>
          <p:cNvPr id="23" name="Freeform 22"/>
          <p:cNvSpPr/>
          <p:nvPr/>
        </p:nvSpPr>
        <p:spPr>
          <a:xfrm>
            <a:off x="4425949" y="4432299"/>
            <a:ext cx="266701" cy="260351"/>
          </a:xfrm>
          <a:custGeom>
            <a:avLst/>
            <a:gdLst>
              <a:gd name="connsiteX0" fmla="*/ 0 w 247650"/>
              <a:gd name="connsiteY0" fmla="*/ 0 h 190500"/>
              <a:gd name="connsiteX1" fmla="*/ 247650 w 247650"/>
              <a:gd name="connsiteY1" fmla="*/ 190500 h 190500"/>
              <a:gd name="connsiteX0" fmla="*/ 0 w 247650"/>
              <a:gd name="connsiteY0" fmla="*/ 0 h 190500"/>
              <a:gd name="connsiteX1" fmla="*/ 196763 w 247650"/>
              <a:gd name="connsiteY1" fmla="*/ 55836 h 190500"/>
              <a:gd name="connsiteX2" fmla="*/ 247650 w 247650"/>
              <a:gd name="connsiteY2" fmla="*/ 190500 h 190500"/>
              <a:gd name="connsiteX0" fmla="*/ 0 w 159446"/>
              <a:gd name="connsiteY0" fmla="*/ 0 h 147802"/>
              <a:gd name="connsiteX1" fmla="*/ 108559 w 159446"/>
              <a:gd name="connsiteY1" fmla="*/ 13138 h 147802"/>
              <a:gd name="connsiteX2" fmla="*/ 159446 w 159446"/>
              <a:gd name="connsiteY2" fmla="*/ 147802 h 147802"/>
              <a:gd name="connsiteX0" fmla="*/ 0 w 142484"/>
              <a:gd name="connsiteY0" fmla="*/ 0 h 134664"/>
              <a:gd name="connsiteX1" fmla="*/ 108559 w 142484"/>
              <a:gd name="connsiteY1" fmla="*/ 13138 h 134664"/>
              <a:gd name="connsiteX2" fmla="*/ 142484 w 142484"/>
              <a:gd name="connsiteY2" fmla="*/ 134664 h 134664"/>
              <a:gd name="connsiteX0" fmla="*/ 0 w 142484"/>
              <a:gd name="connsiteY0" fmla="*/ 0 h 134664"/>
              <a:gd name="connsiteX1" fmla="*/ 115344 w 142484"/>
              <a:gd name="connsiteY1" fmla="*/ 42698 h 134664"/>
              <a:gd name="connsiteX2" fmla="*/ 142484 w 142484"/>
              <a:gd name="connsiteY2" fmla="*/ 134664 h 134664"/>
              <a:gd name="connsiteX0" fmla="*/ 0 w 142484"/>
              <a:gd name="connsiteY0" fmla="*/ 0 h 134664"/>
              <a:gd name="connsiteX1" fmla="*/ 115344 w 142484"/>
              <a:gd name="connsiteY1" fmla="*/ 42698 h 134664"/>
              <a:gd name="connsiteX2" fmla="*/ 142484 w 142484"/>
              <a:gd name="connsiteY2" fmla="*/ 134664 h 13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2484" h="134664">
                <a:moveTo>
                  <a:pt x="0" y="0"/>
                </a:moveTo>
                <a:cubicBezTo>
                  <a:pt x="19224" y="13685"/>
                  <a:pt x="87921" y="15738"/>
                  <a:pt x="115344" y="42698"/>
                </a:cubicBezTo>
                <a:cubicBezTo>
                  <a:pt x="123825" y="51073"/>
                  <a:pt x="142484" y="125139"/>
                  <a:pt x="142484" y="134664"/>
                </a:cubicBezTo>
              </a:path>
            </a:pathLst>
          </a:custGeom>
          <a:ln w="12700">
            <a:solidFill>
              <a:srgbClr val="008000"/>
            </a:solidFill>
          </a:ln>
        </p:spPr>
        <p:txBody>
          <a:bodyPr vert="horz" wrap="none" lIns="91440" tIns="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987425" marR="0" indent="-231775" algn="l" defTabSz="914400" rtl="0" eaLnBrk="1" fontAlgn="base" latinLnBrk="0" hangingPunct="1">
              <a:lnSpc>
                <a:spcPct val="100000"/>
              </a:lnSpc>
              <a:spcBef>
                <a:spcPct val="70000"/>
              </a:spcBef>
              <a:spcAft>
                <a:spcPct val="0"/>
              </a:spcAft>
              <a:buClr>
                <a:schemeClr val="accent1"/>
              </a:buClr>
              <a:buSzPct val="135000"/>
              <a:buFontTx/>
              <a:buChar char="•"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accent1"/>
              </a:solidFill>
              <a:effectLst/>
              <a:latin typeface="Arial" charset="0"/>
            </a:endParaRPr>
          </a:p>
        </p:txBody>
      </p:sp>
      <p:sp>
        <p:nvSpPr>
          <p:cNvPr id="24" name="Rectangle 2"/>
          <p:cNvSpPr txBox="1">
            <a:spLocks noChangeArrowheads="1"/>
          </p:cNvSpPr>
          <p:nvPr/>
        </p:nvSpPr>
        <p:spPr bwMode="auto">
          <a:xfrm>
            <a:off x="4591050" y="4309340"/>
            <a:ext cx="292100" cy="276995"/>
          </a:xfrm>
          <a:prstGeom prst="rect">
            <a:avLst/>
          </a:prstGeom>
          <a:noFill/>
          <a:ln w="38100" cmpd="sng">
            <a:noFill/>
            <a:miter lim="800000"/>
            <a:headEnd/>
            <a:tailEnd/>
          </a:ln>
        </p:spPr>
        <p:txBody>
          <a:bodyPr vert="horz" wrap="square" lIns="0" tIns="45718" rIns="0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spcAft>
                <a:spcPts val="600"/>
              </a:spcAft>
              <a:buNone/>
            </a:pPr>
            <a:r>
              <a:rPr lang="en-US" sz="1200" dirty="0" err="1" smtClean="0">
                <a:solidFill>
                  <a:srgbClr val="008000"/>
                </a:solidFill>
              </a:rPr>
              <a:t>θ</a:t>
            </a:r>
            <a:endParaRPr lang="en-US" sz="1200" dirty="0" smtClean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415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17" y="730249"/>
            <a:ext cx="4758018" cy="3676651"/>
          </a:xfrm>
          <a:prstGeom prst="rect">
            <a:avLst/>
          </a:prstGeom>
        </p:spPr>
      </p:pic>
      <p:sp>
        <p:nvSpPr>
          <p:cNvPr id="29" name="Up Arrow 28"/>
          <p:cNvSpPr/>
          <p:nvPr/>
        </p:nvSpPr>
        <p:spPr bwMode="auto">
          <a:xfrm>
            <a:off x="1410970" y="4067808"/>
            <a:ext cx="523240" cy="751840"/>
          </a:xfrm>
          <a:prstGeom prst="upArrow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55650" marR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35000"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N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2" name="Up Arrow 31"/>
          <p:cNvSpPr/>
          <p:nvPr/>
        </p:nvSpPr>
        <p:spPr bwMode="auto">
          <a:xfrm rot="16361645">
            <a:off x="1416051" y="4062728"/>
            <a:ext cx="523240" cy="751840"/>
          </a:xfrm>
          <a:prstGeom prst="upArrow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55650" marR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35000"/>
              <a:buNone/>
              <a:tabLst/>
            </a:pPr>
            <a:r>
              <a:rPr lang="en-US" sz="1400" dirty="0" smtClean="0">
                <a:solidFill>
                  <a:schemeClr val="tx1"/>
                </a:solidFill>
                <a:latin typeface="Arial" charset="0"/>
              </a:rPr>
              <a:t>EQ</a:t>
            </a:r>
            <a:endParaRPr kumimoji="0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Rectangle 2"/>
          <p:cNvSpPr txBox="1">
            <a:spLocks noChangeArrowheads="1"/>
          </p:cNvSpPr>
          <p:nvPr/>
        </p:nvSpPr>
        <p:spPr bwMode="auto">
          <a:xfrm>
            <a:off x="1" y="32052"/>
            <a:ext cx="9067799" cy="584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buNone/>
            </a:pPr>
            <a:r>
              <a:rPr lang="en-US" sz="3200" b="0" dirty="0" smtClean="0"/>
              <a:t>Phase rotation around a smooth corner of array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872" y="622013"/>
            <a:ext cx="1205268" cy="325320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68" y="622013"/>
            <a:ext cx="1192915" cy="3219859"/>
          </a:xfrm>
          <a:prstGeom prst="rect">
            <a:avLst/>
          </a:prstGeom>
        </p:spPr>
      </p:pic>
      <p:sp>
        <p:nvSpPr>
          <p:cNvPr id="36" name="Rectangle 2"/>
          <p:cNvSpPr txBox="1">
            <a:spLocks noChangeArrowheads="1"/>
          </p:cNvSpPr>
          <p:nvPr/>
        </p:nvSpPr>
        <p:spPr bwMode="auto">
          <a:xfrm>
            <a:off x="1149350" y="3805291"/>
            <a:ext cx="1046480" cy="307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buNone/>
            </a:pPr>
            <a:r>
              <a:rPr lang="en-US" sz="1400" b="0" dirty="0" smtClean="0"/>
              <a:t>Pawnee</a:t>
            </a:r>
          </a:p>
        </p:txBody>
      </p:sp>
      <p:sp>
        <p:nvSpPr>
          <p:cNvPr id="42" name="Rectangle 2"/>
          <p:cNvSpPr txBox="1">
            <a:spLocks noChangeArrowheads="1"/>
          </p:cNvSpPr>
          <p:nvPr/>
        </p:nvSpPr>
        <p:spPr bwMode="auto">
          <a:xfrm>
            <a:off x="2868930" y="3805291"/>
            <a:ext cx="1046480" cy="307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buNone/>
            </a:pPr>
            <a:r>
              <a:rPr lang="en-US" sz="1400" b="0" dirty="0" smtClean="0"/>
              <a:t>Ferndale</a:t>
            </a:r>
          </a:p>
        </p:txBody>
      </p:sp>
      <p:sp>
        <p:nvSpPr>
          <p:cNvPr id="43" name="Up Arrow 42"/>
          <p:cNvSpPr/>
          <p:nvPr/>
        </p:nvSpPr>
        <p:spPr bwMode="auto">
          <a:xfrm>
            <a:off x="3101340" y="4117339"/>
            <a:ext cx="523240" cy="751840"/>
          </a:xfrm>
          <a:prstGeom prst="upArrow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55650" marR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35000"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N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4" name="Up Arrow 43"/>
          <p:cNvSpPr/>
          <p:nvPr/>
        </p:nvSpPr>
        <p:spPr bwMode="auto">
          <a:xfrm rot="9085095">
            <a:off x="3106421" y="4112259"/>
            <a:ext cx="523240" cy="751840"/>
          </a:xfrm>
          <a:prstGeom prst="upArrow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55650" marR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35000"/>
              <a:buNone/>
              <a:tabLst/>
            </a:pPr>
            <a:r>
              <a:rPr lang="en-US" sz="1400" dirty="0" smtClean="0">
                <a:solidFill>
                  <a:schemeClr val="tx1"/>
                </a:solidFill>
                <a:latin typeface="Arial" charset="0"/>
              </a:rPr>
              <a:t>EQ</a:t>
            </a:r>
            <a:endParaRPr kumimoji="0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457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shot 2017-03-01 17.47.2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0"/>
            <a:ext cx="8704894" cy="5143500"/>
          </a:xfrm>
          <a:prstGeom prst="rect">
            <a:avLst/>
          </a:prstGeom>
        </p:spPr>
      </p:pic>
      <p:pic>
        <p:nvPicPr>
          <p:cNvPr id="6" name="Picture 5" descr="nerd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850" y="3943421"/>
            <a:ext cx="476250" cy="514278"/>
          </a:xfrm>
          <a:prstGeom prst="rect">
            <a:avLst/>
          </a:prstGeom>
        </p:spPr>
      </p:pic>
      <p:pic>
        <p:nvPicPr>
          <p:cNvPr id="4" name="Picture 3" descr="passive_seismic.gif"/>
          <p:cNvPicPr>
            <a:picLocks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00">
            <a:off x="1737360" y="27432"/>
            <a:ext cx="5760720" cy="504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608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17" y="730249"/>
            <a:ext cx="4758018" cy="3676651"/>
          </a:xfrm>
          <a:prstGeom prst="rect">
            <a:avLst/>
          </a:prstGeom>
        </p:spPr>
      </p:pic>
      <p:sp>
        <p:nvSpPr>
          <p:cNvPr id="29" name="Up Arrow 28"/>
          <p:cNvSpPr/>
          <p:nvPr/>
        </p:nvSpPr>
        <p:spPr bwMode="auto">
          <a:xfrm>
            <a:off x="1410970" y="4067808"/>
            <a:ext cx="523240" cy="751840"/>
          </a:xfrm>
          <a:prstGeom prst="upArrow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55650" marR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35000"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N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2" name="Up Arrow 31"/>
          <p:cNvSpPr/>
          <p:nvPr/>
        </p:nvSpPr>
        <p:spPr bwMode="auto">
          <a:xfrm rot="16361645">
            <a:off x="1416051" y="4062728"/>
            <a:ext cx="523240" cy="751840"/>
          </a:xfrm>
          <a:prstGeom prst="upArrow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55650" marR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35000"/>
              <a:buNone/>
              <a:tabLst/>
            </a:pPr>
            <a:r>
              <a:rPr lang="en-US" sz="1400" dirty="0" smtClean="0">
                <a:solidFill>
                  <a:schemeClr val="tx1"/>
                </a:solidFill>
                <a:latin typeface="Arial" charset="0"/>
              </a:rPr>
              <a:t>EQ</a:t>
            </a:r>
            <a:endParaRPr kumimoji="0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Rectangle 2"/>
          <p:cNvSpPr txBox="1">
            <a:spLocks noChangeArrowheads="1"/>
          </p:cNvSpPr>
          <p:nvPr/>
        </p:nvSpPr>
        <p:spPr bwMode="auto">
          <a:xfrm>
            <a:off x="1" y="32052"/>
            <a:ext cx="9067799" cy="584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buNone/>
            </a:pPr>
            <a:r>
              <a:rPr lang="en-US" sz="3200" b="0" dirty="0" smtClean="0"/>
              <a:t>Phase rotation around a smooth corner of array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872" y="622013"/>
            <a:ext cx="1205268" cy="3253202"/>
          </a:xfrm>
          <a:prstGeom prst="rect">
            <a:avLst/>
          </a:prstGeom>
        </p:spPr>
      </p:pic>
      <p:pic>
        <p:nvPicPr>
          <p:cNvPr id="7" name="Picture 6" descr="Corner 3.png"/>
          <p:cNvPicPr>
            <a:picLocks noChangeAspect="1"/>
          </p:cNvPicPr>
          <p:nvPr/>
        </p:nvPicPr>
        <p:blipFill rotWithShape="1">
          <a:blip r:embed="rId5">
            <a:alphaModFix amt="9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0" r="50003" b="11526"/>
          <a:stretch/>
        </p:blipFill>
        <p:spPr>
          <a:xfrm rot="1003279">
            <a:off x="5011868" y="869333"/>
            <a:ext cx="705138" cy="126744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68" y="622013"/>
            <a:ext cx="1192915" cy="3219859"/>
          </a:xfrm>
          <a:prstGeom prst="rect">
            <a:avLst/>
          </a:prstGeom>
        </p:spPr>
      </p:pic>
      <p:sp>
        <p:nvSpPr>
          <p:cNvPr id="36" name="Rectangle 2"/>
          <p:cNvSpPr txBox="1">
            <a:spLocks noChangeArrowheads="1"/>
          </p:cNvSpPr>
          <p:nvPr/>
        </p:nvSpPr>
        <p:spPr bwMode="auto">
          <a:xfrm>
            <a:off x="1149350" y="3805291"/>
            <a:ext cx="1046480" cy="307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buNone/>
            </a:pPr>
            <a:r>
              <a:rPr lang="en-US" sz="1400" b="0" dirty="0" smtClean="0"/>
              <a:t>Pawnee</a:t>
            </a:r>
          </a:p>
        </p:txBody>
      </p:sp>
      <p:sp>
        <p:nvSpPr>
          <p:cNvPr id="42" name="Rectangle 2"/>
          <p:cNvSpPr txBox="1">
            <a:spLocks noChangeArrowheads="1"/>
          </p:cNvSpPr>
          <p:nvPr/>
        </p:nvSpPr>
        <p:spPr bwMode="auto">
          <a:xfrm>
            <a:off x="2868930" y="3805291"/>
            <a:ext cx="1046480" cy="307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buNone/>
            </a:pPr>
            <a:r>
              <a:rPr lang="en-US" sz="1400" b="0" dirty="0" smtClean="0"/>
              <a:t>Ferndale</a:t>
            </a:r>
          </a:p>
        </p:txBody>
      </p:sp>
      <p:sp>
        <p:nvSpPr>
          <p:cNvPr id="43" name="Up Arrow 42"/>
          <p:cNvSpPr/>
          <p:nvPr/>
        </p:nvSpPr>
        <p:spPr bwMode="auto">
          <a:xfrm>
            <a:off x="3101340" y="4117339"/>
            <a:ext cx="523240" cy="751840"/>
          </a:xfrm>
          <a:prstGeom prst="upArrow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55650" marR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35000"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N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4" name="Up Arrow 43"/>
          <p:cNvSpPr/>
          <p:nvPr/>
        </p:nvSpPr>
        <p:spPr bwMode="auto">
          <a:xfrm rot="9085095">
            <a:off x="3106421" y="4112259"/>
            <a:ext cx="523240" cy="751840"/>
          </a:xfrm>
          <a:prstGeom prst="upArrow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55650" marR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35000"/>
              <a:buNone/>
              <a:tabLst/>
            </a:pPr>
            <a:r>
              <a:rPr lang="en-US" sz="1400" dirty="0" smtClean="0">
                <a:solidFill>
                  <a:schemeClr val="tx1"/>
                </a:solidFill>
                <a:latin typeface="Arial" charset="0"/>
              </a:rPr>
              <a:t>EQ</a:t>
            </a:r>
            <a:endParaRPr kumimoji="0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996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ber_map_thick_line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27"/>
          <a:stretch/>
        </p:blipFill>
        <p:spPr>
          <a:xfrm>
            <a:off x="3662333" y="467360"/>
            <a:ext cx="5374987" cy="43141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9850"/>
            <a:ext cx="9140825" cy="479822"/>
          </a:xfrm>
        </p:spPr>
        <p:txBody>
          <a:bodyPr/>
          <a:lstStyle/>
          <a:p>
            <a:r>
              <a:rPr lang="en-US" dirty="0" smtClean="0"/>
              <a:t>What’s next?</a:t>
            </a:r>
            <a:endParaRPr lang="en-US" dirty="0"/>
          </a:p>
        </p:txBody>
      </p:sp>
      <p:sp>
        <p:nvSpPr>
          <p:cNvPr id="26" name="Rectangle 2"/>
          <p:cNvSpPr txBox="1">
            <a:spLocks noChangeArrowheads="1"/>
          </p:cNvSpPr>
          <p:nvPr/>
        </p:nvSpPr>
        <p:spPr bwMode="auto">
          <a:xfrm>
            <a:off x="50800" y="569486"/>
            <a:ext cx="3937000" cy="3924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marL="342900" indent="-342900" algn="l" eaLnBrk="1" hangingPunct="1">
              <a:spcAft>
                <a:spcPts val="600"/>
              </a:spcAft>
              <a:buClrTx/>
              <a:buFont typeface="Arial"/>
              <a:buChar char="•"/>
            </a:pPr>
            <a:r>
              <a:rPr lang="en-US" sz="2000" b="0" dirty="0" smtClean="0"/>
              <a:t>Analyze data we recently recorded with an </a:t>
            </a:r>
            <a:r>
              <a:rPr lang="en-US" sz="2000" b="0" dirty="0" smtClean="0">
                <a:solidFill>
                  <a:srgbClr val="FF0000"/>
                </a:solidFill>
              </a:rPr>
              <a:t>active</a:t>
            </a:r>
            <a:r>
              <a:rPr lang="en-US" sz="2000" b="0" dirty="0" smtClean="0"/>
              <a:t> seismic survey with </a:t>
            </a:r>
            <a:r>
              <a:rPr lang="en-US" sz="2000" b="0" dirty="0" smtClean="0">
                <a:solidFill>
                  <a:srgbClr val="FF0000"/>
                </a:solidFill>
              </a:rPr>
              <a:t>conventional</a:t>
            </a:r>
            <a:r>
              <a:rPr lang="en-US" sz="2000" b="0" dirty="0" smtClean="0"/>
              <a:t> 3C geophones along DAS array</a:t>
            </a:r>
          </a:p>
          <a:p>
            <a:pPr marL="742924" lvl="1" indent="-285750" algn="l" eaLnBrk="1" hangingPunct="1">
              <a:spcAft>
                <a:spcPts val="600"/>
              </a:spcAft>
              <a:buClrTx/>
              <a:buFontTx/>
              <a:buChar char="-"/>
            </a:pPr>
            <a:r>
              <a:rPr lang="en-US" sz="1400" b="0" dirty="0" smtClean="0"/>
              <a:t>~100 Fairfield </a:t>
            </a:r>
            <a:r>
              <a:rPr lang="en-US" sz="1400" b="0" dirty="0" err="1" smtClean="0"/>
              <a:t>Zland</a:t>
            </a:r>
            <a:r>
              <a:rPr lang="en-US" sz="1400" b="0" dirty="0" smtClean="0"/>
              <a:t> 3C</a:t>
            </a:r>
          </a:p>
          <a:p>
            <a:pPr marL="742924" lvl="1" indent="-285750" algn="l" eaLnBrk="1" hangingPunct="1">
              <a:spcAft>
                <a:spcPts val="600"/>
              </a:spcAft>
              <a:buClrTx/>
              <a:buFontTx/>
              <a:buChar char="-"/>
            </a:pPr>
            <a:r>
              <a:rPr lang="en-US" sz="1400" b="0" dirty="0" smtClean="0"/>
              <a:t>Betsy gun source</a:t>
            </a:r>
          </a:p>
          <a:p>
            <a:pPr marL="742924" lvl="1" indent="-285750" algn="l" eaLnBrk="1" hangingPunct="1">
              <a:spcAft>
                <a:spcPts val="600"/>
              </a:spcAft>
              <a:buClrTx/>
              <a:buFontTx/>
              <a:buChar char="-"/>
            </a:pPr>
            <a:r>
              <a:rPr lang="en-US" sz="1400" b="0" dirty="0"/>
              <a:t>Objective </a:t>
            </a:r>
            <a:r>
              <a:rPr lang="en-US" sz="1400" b="0" dirty="0" smtClean="0"/>
              <a:t>#1: Compare with DAS recordings</a:t>
            </a:r>
          </a:p>
          <a:p>
            <a:pPr marL="742924" lvl="1" indent="-285750" algn="l" eaLnBrk="1" hangingPunct="1">
              <a:spcAft>
                <a:spcPts val="600"/>
              </a:spcAft>
              <a:buClrTx/>
              <a:buFontTx/>
              <a:buChar char="-"/>
            </a:pPr>
            <a:r>
              <a:rPr lang="en-US" sz="1400" b="0" dirty="0" smtClean="0"/>
              <a:t>Objective #2: Image fault underneath </a:t>
            </a:r>
            <a:r>
              <a:rPr lang="en-US" sz="1400" b="0" dirty="0"/>
              <a:t>Earth Sciences Mitchell </a:t>
            </a:r>
            <a:r>
              <a:rPr lang="en-US" sz="1400" b="0" dirty="0" smtClean="0"/>
              <a:t>Building</a:t>
            </a:r>
          </a:p>
          <a:p>
            <a:pPr marL="342900" indent="-342900" algn="l" eaLnBrk="1" hangingPunct="1">
              <a:spcAft>
                <a:spcPts val="600"/>
              </a:spcAft>
              <a:buClrTx/>
              <a:buFont typeface="Arial"/>
              <a:buChar char="•"/>
            </a:pPr>
            <a:r>
              <a:rPr lang="en-US" sz="2000" b="0" dirty="0" smtClean="0"/>
              <a:t>Install 2-3 broadband seismometers in manholes</a:t>
            </a:r>
          </a:p>
        </p:txBody>
      </p:sp>
      <p:pic>
        <p:nvPicPr>
          <p:cNvPr id="4" name="Picture 3" descr="Seismom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746" y="2063750"/>
            <a:ext cx="544904" cy="406400"/>
          </a:xfrm>
          <a:prstGeom prst="rect">
            <a:avLst/>
          </a:prstGeom>
        </p:spPr>
      </p:pic>
      <p:pic>
        <p:nvPicPr>
          <p:cNvPr id="29" name="Picture 28" descr="Seismom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396" y="2698750"/>
            <a:ext cx="544904" cy="406400"/>
          </a:xfrm>
          <a:prstGeom prst="rect">
            <a:avLst/>
          </a:prstGeom>
        </p:spPr>
      </p:pic>
      <p:pic>
        <p:nvPicPr>
          <p:cNvPr id="35" name="Picture 34" descr="Seismom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596" y="2197100"/>
            <a:ext cx="544904" cy="406400"/>
          </a:xfrm>
          <a:prstGeom prst="rect">
            <a:avLst/>
          </a:prstGeom>
        </p:spPr>
      </p:pic>
      <p:pic>
        <p:nvPicPr>
          <p:cNvPr id="7" name="Picture 6" descr="ZLoF-HomeFeature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8" t="7138" r="21041" b="8800"/>
          <a:stretch/>
        </p:blipFill>
        <p:spPr>
          <a:xfrm>
            <a:off x="7639050" y="2635715"/>
            <a:ext cx="222250" cy="139235"/>
          </a:xfrm>
          <a:prstGeom prst="rect">
            <a:avLst/>
          </a:prstGeom>
        </p:spPr>
      </p:pic>
      <p:pic>
        <p:nvPicPr>
          <p:cNvPr id="45" name="Picture 44" descr="ZLoF-HomeFeature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8" t="7138" r="21041" b="8800"/>
          <a:stretch/>
        </p:blipFill>
        <p:spPr>
          <a:xfrm>
            <a:off x="7581900" y="2845265"/>
            <a:ext cx="222250" cy="139235"/>
          </a:xfrm>
          <a:prstGeom prst="rect">
            <a:avLst/>
          </a:prstGeom>
        </p:spPr>
      </p:pic>
      <p:pic>
        <p:nvPicPr>
          <p:cNvPr id="46" name="Picture 45" descr="ZLoF-HomeFeature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8" t="7138" r="21041" b="8800"/>
          <a:stretch/>
        </p:blipFill>
        <p:spPr>
          <a:xfrm>
            <a:off x="7543800" y="3035765"/>
            <a:ext cx="222250" cy="139235"/>
          </a:xfrm>
          <a:prstGeom prst="rect">
            <a:avLst/>
          </a:prstGeom>
        </p:spPr>
      </p:pic>
      <p:pic>
        <p:nvPicPr>
          <p:cNvPr id="47" name="Picture 46" descr="ZLoF-HomeFeature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8" t="7138" r="21041" b="8800"/>
          <a:stretch/>
        </p:blipFill>
        <p:spPr>
          <a:xfrm>
            <a:off x="7493000" y="3219915"/>
            <a:ext cx="222250" cy="139235"/>
          </a:xfrm>
          <a:prstGeom prst="rect">
            <a:avLst/>
          </a:prstGeom>
        </p:spPr>
      </p:pic>
      <p:pic>
        <p:nvPicPr>
          <p:cNvPr id="48" name="Picture 47" descr="ZLoF-HomeFeature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8" t="7138" r="21041" b="8800"/>
          <a:stretch/>
        </p:blipFill>
        <p:spPr>
          <a:xfrm>
            <a:off x="7473950" y="3385015"/>
            <a:ext cx="222250" cy="139235"/>
          </a:xfrm>
          <a:prstGeom prst="rect">
            <a:avLst/>
          </a:prstGeom>
        </p:spPr>
      </p:pic>
      <p:pic>
        <p:nvPicPr>
          <p:cNvPr id="49" name="Picture 48" descr="ZLoF-HomeFeature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8" t="7138" r="21041" b="8800"/>
          <a:stretch/>
        </p:blipFill>
        <p:spPr>
          <a:xfrm>
            <a:off x="7410450" y="3518365"/>
            <a:ext cx="222250" cy="139235"/>
          </a:xfrm>
          <a:prstGeom prst="rect">
            <a:avLst/>
          </a:prstGeom>
        </p:spPr>
      </p:pic>
      <p:pic>
        <p:nvPicPr>
          <p:cNvPr id="50" name="Picture 49" descr="ZLoF-HomeFeature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8" t="7138" r="21041" b="8800"/>
          <a:stretch/>
        </p:blipFill>
        <p:spPr>
          <a:xfrm>
            <a:off x="7315200" y="3962865"/>
            <a:ext cx="222250" cy="139235"/>
          </a:xfrm>
          <a:prstGeom prst="rect">
            <a:avLst/>
          </a:prstGeom>
        </p:spPr>
      </p:pic>
      <p:pic>
        <p:nvPicPr>
          <p:cNvPr id="51" name="Picture 50" descr="ZLoF-HomeFeature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8" t="7138" r="21041" b="8800"/>
          <a:stretch/>
        </p:blipFill>
        <p:spPr>
          <a:xfrm>
            <a:off x="7264400" y="4102565"/>
            <a:ext cx="222250" cy="139235"/>
          </a:xfrm>
          <a:prstGeom prst="rect">
            <a:avLst/>
          </a:prstGeom>
        </p:spPr>
      </p:pic>
      <p:pic>
        <p:nvPicPr>
          <p:cNvPr id="16" name="Picture 15" descr="ZLoF-HomeFeature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8" t="7138" r="21041" b="8800"/>
          <a:stretch/>
        </p:blipFill>
        <p:spPr>
          <a:xfrm>
            <a:off x="7677150" y="2388065"/>
            <a:ext cx="222250" cy="139235"/>
          </a:xfrm>
          <a:prstGeom prst="rect">
            <a:avLst/>
          </a:prstGeom>
        </p:spPr>
      </p:pic>
      <p:pic>
        <p:nvPicPr>
          <p:cNvPr id="17" name="Picture 16" descr="ZLoF-HomeFeature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8" t="7138" r="21041" b="8800"/>
          <a:stretch/>
        </p:blipFill>
        <p:spPr>
          <a:xfrm>
            <a:off x="7715250" y="2172165"/>
            <a:ext cx="222250" cy="139235"/>
          </a:xfrm>
          <a:prstGeom prst="rect">
            <a:avLst/>
          </a:prstGeom>
        </p:spPr>
      </p:pic>
      <p:pic>
        <p:nvPicPr>
          <p:cNvPr id="18" name="Picture 17" descr="ZLoF-HomeFeature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8" t="7138" r="21041" b="8800"/>
          <a:stretch/>
        </p:blipFill>
        <p:spPr>
          <a:xfrm>
            <a:off x="7772400" y="2000715"/>
            <a:ext cx="222250" cy="139235"/>
          </a:xfrm>
          <a:prstGeom prst="rect">
            <a:avLst/>
          </a:prstGeom>
        </p:spPr>
      </p:pic>
      <p:pic>
        <p:nvPicPr>
          <p:cNvPr id="19" name="Picture 18" descr="ZLoF-HomeFeature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8" t="7138" r="21041" b="8800"/>
          <a:stretch/>
        </p:blipFill>
        <p:spPr>
          <a:xfrm>
            <a:off x="7810500" y="1791165"/>
            <a:ext cx="222250" cy="139235"/>
          </a:xfrm>
          <a:prstGeom prst="rect">
            <a:avLst/>
          </a:prstGeom>
        </p:spPr>
      </p:pic>
      <p:pic>
        <p:nvPicPr>
          <p:cNvPr id="20" name="Picture 19" descr="ZLoF-HomeFeature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8" t="7138" r="21041" b="8800"/>
          <a:stretch/>
        </p:blipFill>
        <p:spPr>
          <a:xfrm>
            <a:off x="7861300" y="1587965"/>
            <a:ext cx="222250" cy="139235"/>
          </a:xfrm>
          <a:prstGeom prst="rect">
            <a:avLst/>
          </a:prstGeom>
        </p:spPr>
      </p:pic>
      <p:pic>
        <p:nvPicPr>
          <p:cNvPr id="21" name="Picture 20" descr="ZLoF-HomeFeature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8" t="7138" r="21041" b="8800"/>
          <a:stretch/>
        </p:blipFill>
        <p:spPr>
          <a:xfrm>
            <a:off x="7924800" y="1397465"/>
            <a:ext cx="222250" cy="139235"/>
          </a:xfrm>
          <a:prstGeom prst="rect">
            <a:avLst/>
          </a:prstGeom>
        </p:spPr>
      </p:pic>
      <p:pic>
        <p:nvPicPr>
          <p:cNvPr id="22" name="Picture 21" descr="ZLoF-HomeFeature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8" t="7138" r="21041" b="8800"/>
          <a:stretch/>
        </p:blipFill>
        <p:spPr>
          <a:xfrm>
            <a:off x="7962900" y="1219665"/>
            <a:ext cx="222250" cy="139235"/>
          </a:xfrm>
          <a:prstGeom prst="rect">
            <a:avLst/>
          </a:prstGeom>
        </p:spPr>
      </p:pic>
      <p:pic>
        <p:nvPicPr>
          <p:cNvPr id="23" name="Picture 22" descr="ZLoF-HomeFeature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8" t="7138" r="21041" b="8800"/>
          <a:stretch/>
        </p:blipFill>
        <p:spPr>
          <a:xfrm>
            <a:off x="8026400" y="1041865"/>
            <a:ext cx="222250" cy="139235"/>
          </a:xfrm>
          <a:prstGeom prst="rect">
            <a:avLst/>
          </a:prstGeom>
        </p:spPr>
      </p:pic>
      <p:pic>
        <p:nvPicPr>
          <p:cNvPr id="24" name="Picture 23" descr="ZLoF-HomeFeature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8" t="7138" r="21041" b="8800"/>
          <a:stretch/>
        </p:blipFill>
        <p:spPr>
          <a:xfrm>
            <a:off x="7219950" y="4261315"/>
            <a:ext cx="222250" cy="13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225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ber_map_thick_line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27"/>
          <a:stretch/>
        </p:blipFill>
        <p:spPr>
          <a:xfrm>
            <a:off x="3662333" y="467360"/>
            <a:ext cx="5374987" cy="43141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9850"/>
            <a:ext cx="9140825" cy="479822"/>
          </a:xfrm>
        </p:spPr>
        <p:txBody>
          <a:bodyPr/>
          <a:lstStyle/>
          <a:p>
            <a:r>
              <a:rPr lang="en-US" dirty="0" smtClean="0"/>
              <a:t>What’s next?</a:t>
            </a:r>
            <a:endParaRPr lang="en-US" dirty="0"/>
          </a:p>
        </p:txBody>
      </p:sp>
      <p:sp>
        <p:nvSpPr>
          <p:cNvPr id="26" name="Rectangle 2"/>
          <p:cNvSpPr txBox="1">
            <a:spLocks noChangeArrowheads="1"/>
          </p:cNvSpPr>
          <p:nvPr/>
        </p:nvSpPr>
        <p:spPr bwMode="auto">
          <a:xfrm>
            <a:off x="50800" y="569486"/>
            <a:ext cx="3937000" cy="3924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marL="342900" indent="-342900" algn="l" eaLnBrk="1" hangingPunct="1">
              <a:spcAft>
                <a:spcPts val="600"/>
              </a:spcAft>
              <a:buClrTx/>
              <a:buFont typeface="Arial"/>
              <a:buChar char="•"/>
            </a:pPr>
            <a:r>
              <a:rPr lang="en-US" sz="2000" b="0" dirty="0" smtClean="0"/>
              <a:t>Analyze data we recently recorded with an </a:t>
            </a:r>
            <a:r>
              <a:rPr lang="en-US" sz="2000" b="0" dirty="0" smtClean="0">
                <a:solidFill>
                  <a:srgbClr val="FF0000"/>
                </a:solidFill>
              </a:rPr>
              <a:t>active</a:t>
            </a:r>
            <a:r>
              <a:rPr lang="en-US" sz="2000" b="0" dirty="0" smtClean="0"/>
              <a:t> seismic survey with </a:t>
            </a:r>
            <a:r>
              <a:rPr lang="en-US" sz="2000" b="0" dirty="0" smtClean="0">
                <a:solidFill>
                  <a:srgbClr val="FF0000"/>
                </a:solidFill>
              </a:rPr>
              <a:t>conventional</a:t>
            </a:r>
            <a:r>
              <a:rPr lang="en-US" sz="2000" b="0" dirty="0" smtClean="0"/>
              <a:t> 3C geophones along DAS array</a:t>
            </a:r>
          </a:p>
          <a:p>
            <a:pPr marL="742924" lvl="1" indent="-285750" algn="l" eaLnBrk="1" hangingPunct="1">
              <a:spcAft>
                <a:spcPts val="600"/>
              </a:spcAft>
              <a:buClrTx/>
              <a:buFontTx/>
              <a:buChar char="-"/>
            </a:pPr>
            <a:r>
              <a:rPr lang="en-US" sz="1400" b="0" dirty="0" smtClean="0"/>
              <a:t>~100 Fairfield </a:t>
            </a:r>
            <a:r>
              <a:rPr lang="en-US" sz="1400" b="0" dirty="0" err="1" smtClean="0"/>
              <a:t>Zland</a:t>
            </a:r>
            <a:r>
              <a:rPr lang="en-US" sz="1400" b="0" dirty="0" smtClean="0"/>
              <a:t> 3C</a:t>
            </a:r>
          </a:p>
          <a:p>
            <a:pPr marL="742924" lvl="1" indent="-285750" algn="l" eaLnBrk="1" hangingPunct="1">
              <a:spcAft>
                <a:spcPts val="600"/>
              </a:spcAft>
              <a:buClrTx/>
              <a:buFontTx/>
              <a:buChar char="-"/>
            </a:pPr>
            <a:r>
              <a:rPr lang="en-US" sz="1400" b="0" dirty="0" smtClean="0"/>
              <a:t>Betsy gun source</a:t>
            </a:r>
          </a:p>
          <a:p>
            <a:pPr marL="742924" lvl="1" indent="-285750" algn="l" eaLnBrk="1" hangingPunct="1">
              <a:spcAft>
                <a:spcPts val="600"/>
              </a:spcAft>
              <a:buClrTx/>
              <a:buFontTx/>
              <a:buChar char="-"/>
            </a:pPr>
            <a:r>
              <a:rPr lang="en-US" sz="1400" b="0" dirty="0"/>
              <a:t>Objective </a:t>
            </a:r>
            <a:r>
              <a:rPr lang="en-US" sz="1400" b="0" dirty="0" smtClean="0"/>
              <a:t>#1: Compare with DAS recordings</a:t>
            </a:r>
          </a:p>
          <a:p>
            <a:pPr marL="742924" lvl="1" indent="-285750" algn="l" eaLnBrk="1" hangingPunct="1">
              <a:spcAft>
                <a:spcPts val="600"/>
              </a:spcAft>
              <a:buClrTx/>
              <a:buFontTx/>
              <a:buChar char="-"/>
            </a:pPr>
            <a:r>
              <a:rPr lang="en-US" sz="1400" b="0" dirty="0" smtClean="0"/>
              <a:t>Objective #2: Image fault underneath </a:t>
            </a:r>
            <a:r>
              <a:rPr lang="en-US" sz="1400" b="0" dirty="0"/>
              <a:t>Earth Sciences Mitchell </a:t>
            </a:r>
            <a:r>
              <a:rPr lang="en-US" sz="1400" b="0" dirty="0" smtClean="0"/>
              <a:t>Building</a:t>
            </a:r>
          </a:p>
          <a:p>
            <a:pPr marL="342900" indent="-342900" algn="l" eaLnBrk="1" hangingPunct="1">
              <a:spcAft>
                <a:spcPts val="600"/>
              </a:spcAft>
              <a:buClrTx/>
              <a:buFont typeface="Arial"/>
              <a:buChar char="•"/>
            </a:pPr>
            <a:r>
              <a:rPr lang="en-US" sz="2000" b="0" dirty="0" smtClean="0"/>
              <a:t>Install 2-3 broadband seismometers in manholes</a:t>
            </a:r>
          </a:p>
        </p:txBody>
      </p:sp>
      <p:pic>
        <p:nvPicPr>
          <p:cNvPr id="4" name="Picture 3" descr="Seismom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746" y="2063750"/>
            <a:ext cx="544904" cy="406400"/>
          </a:xfrm>
          <a:prstGeom prst="rect">
            <a:avLst/>
          </a:prstGeom>
        </p:spPr>
      </p:pic>
      <p:pic>
        <p:nvPicPr>
          <p:cNvPr id="29" name="Picture 28" descr="Seismom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396" y="2698750"/>
            <a:ext cx="544904" cy="406400"/>
          </a:xfrm>
          <a:prstGeom prst="rect">
            <a:avLst/>
          </a:prstGeom>
        </p:spPr>
      </p:pic>
      <p:pic>
        <p:nvPicPr>
          <p:cNvPr id="35" name="Picture 34" descr="Seismom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596" y="2197100"/>
            <a:ext cx="544904" cy="406400"/>
          </a:xfrm>
          <a:prstGeom prst="rect">
            <a:avLst/>
          </a:prstGeom>
        </p:spPr>
      </p:pic>
      <p:pic>
        <p:nvPicPr>
          <p:cNvPr id="7" name="Picture 6" descr="ZLoF-HomeFeature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8" t="7138" r="21041" b="8800"/>
          <a:stretch/>
        </p:blipFill>
        <p:spPr>
          <a:xfrm>
            <a:off x="7639050" y="2635715"/>
            <a:ext cx="222250" cy="139235"/>
          </a:xfrm>
          <a:prstGeom prst="rect">
            <a:avLst/>
          </a:prstGeom>
        </p:spPr>
      </p:pic>
      <p:pic>
        <p:nvPicPr>
          <p:cNvPr id="45" name="Picture 44" descr="ZLoF-HomeFeature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8" t="7138" r="21041" b="8800"/>
          <a:stretch/>
        </p:blipFill>
        <p:spPr>
          <a:xfrm>
            <a:off x="7581900" y="2845265"/>
            <a:ext cx="222250" cy="139235"/>
          </a:xfrm>
          <a:prstGeom prst="rect">
            <a:avLst/>
          </a:prstGeom>
        </p:spPr>
      </p:pic>
      <p:pic>
        <p:nvPicPr>
          <p:cNvPr id="46" name="Picture 45" descr="ZLoF-HomeFeature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8" t="7138" r="21041" b="8800"/>
          <a:stretch/>
        </p:blipFill>
        <p:spPr>
          <a:xfrm>
            <a:off x="7543800" y="3035765"/>
            <a:ext cx="222250" cy="139235"/>
          </a:xfrm>
          <a:prstGeom prst="rect">
            <a:avLst/>
          </a:prstGeom>
        </p:spPr>
      </p:pic>
      <p:pic>
        <p:nvPicPr>
          <p:cNvPr id="47" name="Picture 46" descr="ZLoF-HomeFeature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8" t="7138" r="21041" b="8800"/>
          <a:stretch/>
        </p:blipFill>
        <p:spPr>
          <a:xfrm>
            <a:off x="7493000" y="3219915"/>
            <a:ext cx="222250" cy="139235"/>
          </a:xfrm>
          <a:prstGeom prst="rect">
            <a:avLst/>
          </a:prstGeom>
        </p:spPr>
      </p:pic>
      <p:pic>
        <p:nvPicPr>
          <p:cNvPr id="48" name="Picture 47" descr="ZLoF-HomeFeature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8" t="7138" r="21041" b="8800"/>
          <a:stretch/>
        </p:blipFill>
        <p:spPr>
          <a:xfrm>
            <a:off x="7473950" y="3385015"/>
            <a:ext cx="222250" cy="139235"/>
          </a:xfrm>
          <a:prstGeom prst="rect">
            <a:avLst/>
          </a:prstGeom>
        </p:spPr>
      </p:pic>
      <p:pic>
        <p:nvPicPr>
          <p:cNvPr id="49" name="Picture 48" descr="ZLoF-HomeFeature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8" t="7138" r="21041" b="8800"/>
          <a:stretch/>
        </p:blipFill>
        <p:spPr>
          <a:xfrm>
            <a:off x="7410450" y="3518365"/>
            <a:ext cx="222250" cy="139235"/>
          </a:xfrm>
          <a:prstGeom prst="rect">
            <a:avLst/>
          </a:prstGeom>
        </p:spPr>
      </p:pic>
      <p:pic>
        <p:nvPicPr>
          <p:cNvPr id="50" name="Picture 49" descr="ZLoF-HomeFeature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8" t="7138" r="21041" b="8800"/>
          <a:stretch/>
        </p:blipFill>
        <p:spPr>
          <a:xfrm>
            <a:off x="7315200" y="3962865"/>
            <a:ext cx="222250" cy="139235"/>
          </a:xfrm>
          <a:prstGeom prst="rect">
            <a:avLst/>
          </a:prstGeom>
        </p:spPr>
      </p:pic>
      <p:pic>
        <p:nvPicPr>
          <p:cNvPr id="51" name="Picture 50" descr="ZLoF-HomeFeature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8" t="7138" r="21041" b="8800"/>
          <a:stretch/>
        </p:blipFill>
        <p:spPr>
          <a:xfrm>
            <a:off x="7264400" y="4102565"/>
            <a:ext cx="222250" cy="139235"/>
          </a:xfrm>
          <a:prstGeom prst="rect">
            <a:avLst/>
          </a:prstGeom>
        </p:spPr>
      </p:pic>
      <p:pic>
        <p:nvPicPr>
          <p:cNvPr id="16" name="Picture 15" descr="ZLoF-HomeFeature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8" t="7138" r="21041" b="8800"/>
          <a:stretch/>
        </p:blipFill>
        <p:spPr>
          <a:xfrm>
            <a:off x="7677150" y="2388065"/>
            <a:ext cx="222250" cy="139235"/>
          </a:xfrm>
          <a:prstGeom prst="rect">
            <a:avLst/>
          </a:prstGeom>
        </p:spPr>
      </p:pic>
      <p:pic>
        <p:nvPicPr>
          <p:cNvPr id="17" name="Picture 16" descr="ZLoF-HomeFeature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8" t="7138" r="21041" b="8800"/>
          <a:stretch/>
        </p:blipFill>
        <p:spPr>
          <a:xfrm>
            <a:off x="7715250" y="2172165"/>
            <a:ext cx="222250" cy="139235"/>
          </a:xfrm>
          <a:prstGeom prst="rect">
            <a:avLst/>
          </a:prstGeom>
        </p:spPr>
      </p:pic>
      <p:pic>
        <p:nvPicPr>
          <p:cNvPr id="18" name="Picture 17" descr="ZLoF-HomeFeature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8" t="7138" r="21041" b="8800"/>
          <a:stretch/>
        </p:blipFill>
        <p:spPr>
          <a:xfrm>
            <a:off x="7772400" y="2000715"/>
            <a:ext cx="222250" cy="139235"/>
          </a:xfrm>
          <a:prstGeom prst="rect">
            <a:avLst/>
          </a:prstGeom>
        </p:spPr>
      </p:pic>
      <p:pic>
        <p:nvPicPr>
          <p:cNvPr id="19" name="Picture 18" descr="ZLoF-HomeFeature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8" t="7138" r="21041" b="8800"/>
          <a:stretch/>
        </p:blipFill>
        <p:spPr>
          <a:xfrm>
            <a:off x="7810500" y="1791165"/>
            <a:ext cx="222250" cy="139235"/>
          </a:xfrm>
          <a:prstGeom prst="rect">
            <a:avLst/>
          </a:prstGeom>
        </p:spPr>
      </p:pic>
      <p:pic>
        <p:nvPicPr>
          <p:cNvPr id="20" name="Picture 19" descr="ZLoF-HomeFeature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8" t="7138" r="21041" b="8800"/>
          <a:stretch/>
        </p:blipFill>
        <p:spPr>
          <a:xfrm>
            <a:off x="7861300" y="1587965"/>
            <a:ext cx="222250" cy="139235"/>
          </a:xfrm>
          <a:prstGeom prst="rect">
            <a:avLst/>
          </a:prstGeom>
        </p:spPr>
      </p:pic>
      <p:pic>
        <p:nvPicPr>
          <p:cNvPr id="21" name="Picture 20" descr="ZLoF-HomeFeature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8" t="7138" r="21041" b="8800"/>
          <a:stretch/>
        </p:blipFill>
        <p:spPr>
          <a:xfrm>
            <a:off x="7924800" y="1397465"/>
            <a:ext cx="222250" cy="139235"/>
          </a:xfrm>
          <a:prstGeom prst="rect">
            <a:avLst/>
          </a:prstGeom>
        </p:spPr>
      </p:pic>
      <p:pic>
        <p:nvPicPr>
          <p:cNvPr id="22" name="Picture 21" descr="ZLoF-HomeFeature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8" t="7138" r="21041" b="8800"/>
          <a:stretch/>
        </p:blipFill>
        <p:spPr>
          <a:xfrm>
            <a:off x="7962900" y="1219665"/>
            <a:ext cx="222250" cy="139235"/>
          </a:xfrm>
          <a:prstGeom prst="rect">
            <a:avLst/>
          </a:prstGeom>
        </p:spPr>
      </p:pic>
      <p:pic>
        <p:nvPicPr>
          <p:cNvPr id="23" name="Picture 22" descr="ZLoF-HomeFeature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8" t="7138" r="21041" b="8800"/>
          <a:stretch/>
        </p:blipFill>
        <p:spPr>
          <a:xfrm>
            <a:off x="8026400" y="1041865"/>
            <a:ext cx="222250" cy="139235"/>
          </a:xfrm>
          <a:prstGeom prst="rect">
            <a:avLst/>
          </a:prstGeom>
        </p:spPr>
      </p:pic>
      <p:pic>
        <p:nvPicPr>
          <p:cNvPr id="24" name="Picture 23" descr="ZLoF-HomeFeature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8" t="7138" r="21041" b="8800"/>
          <a:stretch/>
        </p:blipFill>
        <p:spPr>
          <a:xfrm>
            <a:off x="7219950" y="4261315"/>
            <a:ext cx="222250" cy="139235"/>
          </a:xfrm>
          <a:prstGeom prst="rect">
            <a:avLst/>
          </a:prstGeom>
        </p:spPr>
      </p:pic>
      <p:pic>
        <p:nvPicPr>
          <p:cNvPr id="3" name="EileenShooting.MOV">
            <a:hlinkClick r:id="" action="ppaction://media"/>
            <a:hlinkHover r:id="" action="ppaction://ole?verb=0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41401" y="1"/>
            <a:ext cx="2734732" cy="486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86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79"/>
            <a:ext cx="9140825" cy="769437"/>
          </a:xfrm>
        </p:spPr>
        <p:txBody>
          <a:bodyPr>
            <a:spAutoFit/>
          </a:bodyPr>
          <a:lstStyle/>
          <a:p>
            <a:pPr eaLnBrk="1" hangingPunct="1"/>
            <a:r>
              <a:rPr lang="en-US" dirty="0" smtClean="0"/>
              <a:t>Conclusions</a:t>
            </a:r>
            <a:endParaRPr lang="en-US" sz="32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0" y="784475"/>
            <a:ext cx="9144000" cy="3631759"/>
          </a:xfrm>
          <a:prstGeom prst="rect">
            <a:avLst/>
          </a:prstGeom>
          <a:noFill/>
        </p:spPr>
        <p:txBody>
          <a:bodyPr wrap="square" lIns="91434" tIns="45718" rIns="91434" bIns="45718" numCol="1" spcCol="914348" rtlCol="0">
            <a:spAutoFit/>
          </a:bodyPr>
          <a:lstStyle/>
          <a:p>
            <a:pPr marL="365740" lvl="1">
              <a:spcBef>
                <a:spcPts val="1200"/>
              </a:spcBef>
              <a:buClr>
                <a:srgbClr val="0000FF"/>
              </a:buClr>
            </a:pPr>
            <a:r>
              <a:rPr lang="en-US" sz="2000" b="0" dirty="0" smtClean="0">
                <a:solidFill>
                  <a:schemeClr val="tx1"/>
                </a:solidFill>
                <a:latin typeface="+mn-lt"/>
              </a:rPr>
              <a:t>We can continuously </a:t>
            </a:r>
            <a:r>
              <a:rPr lang="en-US" sz="2000" b="0" dirty="0" smtClean="0">
                <a:solidFill>
                  <a:srgbClr val="FF0000"/>
                </a:solidFill>
                <a:latin typeface="+mn-lt"/>
              </a:rPr>
              <a:t>listen to</a:t>
            </a:r>
            <a:r>
              <a:rPr lang="en-US" sz="2000" b="0" dirty="0" smtClean="0">
                <a:solidFill>
                  <a:schemeClr val="tx1"/>
                </a:solidFill>
                <a:latin typeface="+mn-lt"/>
              </a:rPr>
              <a:t>, and </a:t>
            </a:r>
            <a:r>
              <a:rPr lang="en-US" sz="2000" b="0" dirty="0" smtClean="0">
                <a:solidFill>
                  <a:srgbClr val="FF0000"/>
                </a:solidFill>
                <a:latin typeface="+mn-lt"/>
              </a:rPr>
              <a:t>hear it well</a:t>
            </a:r>
            <a:r>
              <a:rPr lang="en-US" sz="2000" b="0" dirty="0" smtClean="0">
                <a:solidFill>
                  <a:schemeClr val="tx1"/>
                </a:solidFill>
                <a:latin typeface="+mn-lt"/>
              </a:rPr>
              <a:t>, the Earth by cost-effective DAS arrays with fibers laid in PVC conduits.</a:t>
            </a:r>
          </a:p>
          <a:p>
            <a:pPr marL="365740" lvl="1">
              <a:spcBef>
                <a:spcPts val="1200"/>
              </a:spcBef>
              <a:buClr>
                <a:srgbClr val="0000FF"/>
              </a:buClr>
            </a:pPr>
            <a:r>
              <a:rPr lang="en-US" sz="2000" b="0" dirty="0" smtClean="0">
                <a:solidFill>
                  <a:schemeClr val="tx1"/>
                </a:solidFill>
                <a:latin typeface="+mn-lt"/>
              </a:rPr>
              <a:t>Kinematic and waveform information can be recovered from DAS data for:</a:t>
            </a:r>
          </a:p>
          <a:p>
            <a:pPr marL="1165814" lvl="2" indent="-342900">
              <a:spcBef>
                <a:spcPts val="1200"/>
              </a:spcBef>
              <a:buClr>
                <a:srgbClr val="0000FF"/>
              </a:buClr>
              <a:buSzPct val="100000"/>
              <a:buFont typeface="Wingdings" charset="2"/>
              <a:buChar char=""/>
            </a:pPr>
            <a:r>
              <a:rPr lang="en-US" sz="2000" b="0" dirty="0" smtClean="0">
                <a:solidFill>
                  <a:schemeClr val="tx1"/>
                </a:solidFill>
                <a:latin typeface="+mn-lt"/>
              </a:rPr>
              <a:t>Event localization</a:t>
            </a:r>
          </a:p>
          <a:p>
            <a:pPr marL="1165814" lvl="2" indent="-342900">
              <a:spcBef>
                <a:spcPts val="1200"/>
              </a:spcBef>
              <a:buClr>
                <a:srgbClr val="0000FF"/>
              </a:buClr>
              <a:buSzPct val="100000"/>
              <a:buFont typeface="Wingdings" charset="2"/>
              <a:buChar char=""/>
            </a:pPr>
            <a:r>
              <a:rPr lang="en-US" sz="2000" b="0" dirty="0" smtClean="0">
                <a:solidFill>
                  <a:schemeClr val="tx1"/>
                </a:solidFill>
                <a:latin typeface="+mn-lt"/>
              </a:rPr>
              <a:t>Source mechanism analysis (??)</a:t>
            </a:r>
          </a:p>
          <a:p>
            <a:pPr marL="365740" lvl="1">
              <a:spcBef>
                <a:spcPts val="1200"/>
              </a:spcBef>
              <a:buClr>
                <a:srgbClr val="0000FF"/>
              </a:buClr>
            </a:pPr>
            <a:r>
              <a:rPr lang="en-US" sz="2000" b="0" dirty="0" smtClean="0">
                <a:solidFill>
                  <a:schemeClr val="tx1"/>
                </a:solidFill>
                <a:latin typeface="+mn-lt"/>
              </a:rPr>
              <a:t>DAS array data </a:t>
            </a:r>
            <a:r>
              <a:rPr lang="en-US" sz="2000" b="0" dirty="0" smtClean="0">
                <a:solidFill>
                  <a:schemeClr val="tx1"/>
                </a:solidFill>
                <a:latin typeface="+mn-lt"/>
              </a:rPr>
              <a:t>need </a:t>
            </a:r>
            <a:r>
              <a:rPr lang="en-US" sz="2000" b="0" dirty="0" smtClean="0">
                <a:solidFill>
                  <a:schemeClr val="tx1"/>
                </a:solidFill>
                <a:latin typeface="+mn-lt"/>
              </a:rPr>
              <a:t>new signal processing methods </a:t>
            </a:r>
            <a:r>
              <a:rPr lang="en-US" sz="2000" b="0" dirty="0" smtClean="0">
                <a:solidFill>
                  <a:schemeClr val="tx1"/>
                </a:solidFill>
                <a:latin typeface="+mn-lt"/>
              </a:rPr>
              <a:t>and</a:t>
            </a:r>
            <a:r>
              <a:rPr lang="en-US" sz="2000" b="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000" b="0" dirty="0" smtClean="0">
                <a:solidFill>
                  <a:schemeClr val="tx1"/>
                </a:solidFill>
                <a:latin typeface="+mn-lt"/>
              </a:rPr>
              <a:t>customized algorithms for real-time </a:t>
            </a:r>
            <a:r>
              <a:rPr lang="en-US" sz="2000" b="0" dirty="0" smtClean="0">
                <a:solidFill>
                  <a:schemeClr val="tx1"/>
                </a:solidFill>
                <a:latin typeface="+mn-lt"/>
              </a:rPr>
              <a:t>processing and event extraction.</a:t>
            </a:r>
            <a:endParaRPr lang="en-US" sz="2000" b="0" dirty="0" smtClean="0">
              <a:solidFill>
                <a:schemeClr val="tx1"/>
              </a:solidFill>
              <a:latin typeface="+mn-lt"/>
            </a:endParaRPr>
          </a:p>
          <a:p>
            <a:pPr marL="365740" lvl="1">
              <a:spcBef>
                <a:spcPts val="1200"/>
              </a:spcBef>
              <a:buClr>
                <a:srgbClr val="0000FF"/>
              </a:buClr>
              <a:buNone/>
            </a:pPr>
            <a:endParaRPr lang="en-US" sz="2000" b="0" dirty="0" smtClean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29275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79"/>
            <a:ext cx="9140825" cy="769437"/>
          </a:xfrm>
        </p:spPr>
        <p:txBody>
          <a:bodyPr>
            <a:spAutoFit/>
          </a:bodyPr>
          <a:lstStyle/>
          <a:p>
            <a:pPr eaLnBrk="1" hangingPunct="1"/>
            <a:r>
              <a:rPr lang="en-US" dirty="0" smtClean="0"/>
              <a:t>Acknowledgments</a:t>
            </a:r>
            <a:endParaRPr lang="en-US" sz="32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123" y="877608"/>
            <a:ext cx="9144000" cy="2554541"/>
          </a:xfrm>
          <a:prstGeom prst="rect">
            <a:avLst/>
          </a:prstGeom>
          <a:noFill/>
        </p:spPr>
        <p:txBody>
          <a:bodyPr wrap="square" lIns="91434" tIns="45718" rIns="91434" bIns="45718" numCol="1" spcCol="914348" rtlCol="0">
            <a:spAutoFit/>
          </a:bodyPr>
          <a:lstStyle/>
          <a:p>
            <a:pPr marL="365740" lvl="1">
              <a:spcBef>
                <a:spcPts val="1200"/>
              </a:spcBef>
              <a:buClr>
                <a:srgbClr val="0000FF"/>
              </a:buClr>
            </a:pPr>
            <a:r>
              <a:rPr lang="en-US" sz="2000" b="0" dirty="0" err="1" smtClean="0">
                <a:solidFill>
                  <a:schemeClr val="tx1"/>
                </a:solidFill>
                <a:latin typeface="+mn-lt"/>
              </a:rPr>
              <a:t>OptaSense</a:t>
            </a:r>
            <a:r>
              <a:rPr lang="en-US" sz="2000" b="0" dirty="0" smtClean="0">
                <a:solidFill>
                  <a:schemeClr val="tx1"/>
                </a:solidFill>
                <a:latin typeface="+mn-lt"/>
              </a:rPr>
              <a:t> for DAS equipment loan.</a:t>
            </a:r>
          </a:p>
          <a:p>
            <a:pPr marL="365740" lvl="1">
              <a:spcBef>
                <a:spcPts val="1200"/>
              </a:spcBef>
              <a:buClr>
                <a:srgbClr val="0000FF"/>
              </a:buClr>
            </a:pPr>
            <a:r>
              <a:rPr lang="en-US" sz="2000" b="0" dirty="0" smtClean="0">
                <a:solidFill>
                  <a:schemeClr val="tx1"/>
                </a:solidFill>
                <a:latin typeface="+mn-lt"/>
              </a:rPr>
              <a:t>Bob Clapp and numerous other </a:t>
            </a:r>
            <a:r>
              <a:rPr lang="en-US" sz="2000" b="0" dirty="0" err="1" smtClean="0">
                <a:solidFill>
                  <a:schemeClr val="tx1"/>
                </a:solidFill>
                <a:latin typeface="+mn-lt"/>
              </a:rPr>
              <a:t>SEPers</a:t>
            </a:r>
            <a:r>
              <a:rPr lang="en-US" sz="2000" b="0" dirty="0" smtClean="0">
                <a:solidFill>
                  <a:schemeClr val="tx1"/>
                </a:solidFill>
                <a:latin typeface="+mn-lt"/>
              </a:rPr>
              <a:t> for help.</a:t>
            </a:r>
          </a:p>
          <a:p>
            <a:pPr marL="365740" lvl="1">
              <a:spcBef>
                <a:spcPts val="1200"/>
              </a:spcBef>
              <a:buClr>
                <a:srgbClr val="0000FF"/>
              </a:buClr>
            </a:pPr>
            <a:r>
              <a:rPr lang="en-US" sz="2000" b="0" dirty="0" smtClean="0">
                <a:solidFill>
                  <a:schemeClr val="tx1"/>
                </a:solidFill>
                <a:latin typeface="+mn-lt"/>
              </a:rPr>
              <a:t>Stanford’s Fiber Telecom Team for logistics and patience.</a:t>
            </a:r>
          </a:p>
          <a:p>
            <a:pPr marL="365740" lvl="1">
              <a:spcBef>
                <a:spcPts val="1200"/>
              </a:spcBef>
              <a:buClr>
                <a:srgbClr val="0000FF"/>
              </a:buClr>
            </a:pPr>
            <a:r>
              <a:rPr lang="en-US" sz="2000" b="0" dirty="0" smtClean="0">
                <a:solidFill>
                  <a:schemeClr val="tx1"/>
                </a:solidFill>
                <a:latin typeface="+mn-lt"/>
              </a:rPr>
              <a:t>Stanford Center for Computational Earth and Environmental Science for computational support.</a:t>
            </a:r>
          </a:p>
          <a:p>
            <a:pPr marL="365740" lvl="1">
              <a:spcBef>
                <a:spcPts val="1200"/>
              </a:spcBef>
              <a:buClr>
                <a:srgbClr val="0000FF"/>
              </a:buClr>
            </a:pPr>
            <a:r>
              <a:rPr lang="en-US" sz="2000" b="0" dirty="0" smtClean="0">
                <a:solidFill>
                  <a:schemeClr val="tx1"/>
                </a:solidFill>
                <a:latin typeface="+mn-lt"/>
              </a:rPr>
              <a:t>“Stanford Earth” IT for hosting </a:t>
            </a:r>
            <a:r>
              <a:rPr lang="en-US" sz="2000" b="0" dirty="0" err="1" smtClean="0">
                <a:solidFill>
                  <a:schemeClr val="tx1"/>
                </a:solidFill>
                <a:latin typeface="+mn-lt"/>
              </a:rPr>
              <a:t>OptaSense</a:t>
            </a:r>
            <a:r>
              <a:rPr lang="en-US" sz="2000" b="0" dirty="0" smtClean="0">
                <a:solidFill>
                  <a:schemeClr val="tx1"/>
                </a:solidFill>
                <a:latin typeface="+mn-lt"/>
              </a:rPr>
              <a:t> equipment.</a:t>
            </a:r>
          </a:p>
        </p:txBody>
      </p:sp>
    </p:spTree>
    <p:extLst>
      <p:ext uri="{BB962C8B-B14F-4D97-AF65-F5344CB8AC3E}">
        <p14:creationId xmlns:p14="http://schemas.microsoft.com/office/powerpoint/2010/main" val="1364705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"/>
          <p:cNvSpPr txBox="1">
            <a:spLocks noChangeArrowheads="1"/>
          </p:cNvSpPr>
          <p:nvPr/>
        </p:nvSpPr>
        <p:spPr bwMode="auto">
          <a:xfrm>
            <a:off x="1" y="91440"/>
            <a:ext cx="9143999" cy="584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buNone/>
            </a:pPr>
            <a:r>
              <a:rPr lang="en-US" sz="3200" b="0" dirty="0" smtClean="0"/>
              <a:t>Can we use interferometry with DAS array? Yes </a:t>
            </a:r>
          </a:p>
        </p:txBody>
      </p:sp>
      <p:pic>
        <p:nvPicPr>
          <p:cNvPr id="5" name="Picture 4" descr="fiber_map_thick_line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27" b="6507"/>
          <a:stretch/>
        </p:blipFill>
        <p:spPr>
          <a:xfrm>
            <a:off x="3079750" y="537631"/>
            <a:ext cx="2820670" cy="2116669"/>
          </a:xfrm>
          <a:prstGeom prst="rect">
            <a:avLst/>
          </a:prstGeom>
        </p:spPr>
      </p:pic>
      <p:sp>
        <p:nvSpPr>
          <p:cNvPr id="19" name="Line Callout 1 18"/>
          <p:cNvSpPr/>
          <p:nvPr/>
        </p:nvSpPr>
        <p:spPr bwMode="auto">
          <a:xfrm>
            <a:off x="4847590" y="915670"/>
            <a:ext cx="988060" cy="193040"/>
          </a:xfrm>
          <a:prstGeom prst="borderCallout1">
            <a:avLst>
              <a:gd name="adj1" fmla="val 95065"/>
              <a:gd name="adj2" fmla="val -1666"/>
              <a:gd name="adj3" fmla="val 157237"/>
              <a:gd name="adj4" fmla="val -40555"/>
            </a:avLst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755650" marR="0" algn="ctr" defTabSz="914400" rtl="0" eaLnBrk="1" fontAlgn="base" latinLnBrk="0" hangingPunct="1">
              <a:lnSpc>
                <a:spcPct val="100000"/>
              </a:lnSpc>
              <a:spcBef>
                <a:spcPct val="70000"/>
              </a:spcBef>
              <a:spcAft>
                <a:spcPct val="0"/>
              </a:spcAft>
              <a:buClr>
                <a:schemeClr val="accent1"/>
              </a:buClr>
              <a:buSzPct val="135000"/>
              <a:buNone/>
              <a:tabLst/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Channel 100</a:t>
            </a:r>
            <a:endParaRPr kumimoji="0" lang="en-US" sz="12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30" name="Line Callout 1 29"/>
          <p:cNvSpPr/>
          <p:nvPr/>
        </p:nvSpPr>
        <p:spPr bwMode="auto">
          <a:xfrm>
            <a:off x="4640580" y="1714500"/>
            <a:ext cx="953770" cy="193040"/>
          </a:xfrm>
          <a:prstGeom prst="borderCallout1">
            <a:avLst>
              <a:gd name="adj1" fmla="val 95065"/>
              <a:gd name="adj2" fmla="val -1666"/>
              <a:gd name="adj3" fmla="val 157237"/>
              <a:gd name="adj4" fmla="val -40555"/>
            </a:avLst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755650" marR="0" algn="ctr" defTabSz="914400" rtl="0" eaLnBrk="1" fontAlgn="base" latinLnBrk="0" hangingPunct="1">
              <a:lnSpc>
                <a:spcPct val="100000"/>
              </a:lnSpc>
              <a:spcBef>
                <a:spcPct val="70000"/>
              </a:spcBef>
              <a:spcAft>
                <a:spcPct val="0"/>
              </a:spcAft>
              <a:buClr>
                <a:schemeClr val="accent1"/>
              </a:buClr>
              <a:buSzPct val="135000"/>
              <a:buNone/>
              <a:tabLst/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Channel 50 </a:t>
            </a:r>
            <a:endParaRPr kumimoji="0" lang="en-US" sz="12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7" name="Up-Down Arrow 6"/>
          <p:cNvSpPr/>
          <p:nvPr/>
        </p:nvSpPr>
        <p:spPr bwMode="auto">
          <a:xfrm rot="780000">
            <a:off x="4282804" y="1176850"/>
            <a:ext cx="70709" cy="880739"/>
          </a:xfrm>
          <a:prstGeom prst="upDownArrow">
            <a:avLst>
              <a:gd name="adj1" fmla="val 56896"/>
              <a:gd name="adj2" fmla="val 92857"/>
            </a:avLst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987425" marR="0" indent="-231775" algn="l" defTabSz="914400" rtl="0" eaLnBrk="1" fontAlgn="base" latinLnBrk="0" hangingPunct="1">
              <a:lnSpc>
                <a:spcPct val="100000"/>
              </a:lnSpc>
              <a:spcBef>
                <a:spcPct val="70000"/>
              </a:spcBef>
              <a:spcAft>
                <a:spcPct val="0"/>
              </a:spcAft>
              <a:buClr>
                <a:schemeClr val="accent1"/>
              </a:buClr>
              <a:buSzPct val="135000"/>
              <a:buFontTx/>
              <a:buChar char="•"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accent1"/>
              </a:solidFill>
              <a:effectLst/>
              <a:latin typeface="Arial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2" t="5760" r="22632" b="1827"/>
          <a:stretch/>
        </p:blipFill>
        <p:spPr>
          <a:xfrm>
            <a:off x="5806440" y="737870"/>
            <a:ext cx="3236976" cy="300837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" t="5623" r="22494" b="1956"/>
          <a:stretch/>
        </p:blipFill>
        <p:spPr>
          <a:xfrm>
            <a:off x="50800" y="749300"/>
            <a:ext cx="3240818" cy="3009900"/>
          </a:xfrm>
          <a:prstGeom prst="rect">
            <a:avLst/>
          </a:prstGeom>
        </p:spPr>
      </p:pic>
      <p:sp>
        <p:nvSpPr>
          <p:cNvPr id="40" name="Rectangle 2"/>
          <p:cNvSpPr txBox="1">
            <a:spLocks noChangeArrowheads="1"/>
          </p:cNvSpPr>
          <p:nvPr/>
        </p:nvSpPr>
        <p:spPr bwMode="auto">
          <a:xfrm>
            <a:off x="107950" y="3768918"/>
            <a:ext cx="3175000" cy="738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buNone/>
            </a:pPr>
            <a:r>
              <a:rPr lang="en-US" sz="1400" b="0" dirty="0" smtClean="0">
                <a:solidFill>
                  <a:schemeClr val="tx1"/>
                </a:solidFill>
              </a:rPr>
              <a:t>Cross-coherency on </a:t>
            </a:r>
            <a:r>
              <a:rPr lang="en-US" sz="1400" b="0" dirty="0" smtClean="0">
                <a:solidFill>
                  <a:srgbClr val="FF0000"/>
                </a:solidFill>
              </a:rPr>
              <a:t>0.2-7.0 Hz </a:t>
            </a:r>
            <a:r>
              <a:rPr lang="en-US" sz="1400" b="0" dirty="0" smtClean="0">
                <a:solidFill>
                  <a:schemeClr val="tx1"/>
                </a:solidFill>
              </a:rPr>
              <a:t>data</a:t>
            </a:r>
          </a:p>
          <a:p>
            <a:pPr eaLnBrk="1" hangingPunct="1">
              <a:buNone/>
            </a:pPr>
            <a:r>
              <a:rPr lang="en-US" sz="1400" b="0" dirty="0" smtClean="0">
                <a:solidFill>
                  <a:srgbClr val="FF0000"/>
                </a:solidFill>
              </a:rPr>
              <a:t>Velocity ~500 m/s</a:t>
            </a:r>
          </a:p>
          <a:p>
            <a:pPr eaLnBrk="1" hangingPunct="1">
              <a:buNone/>
            </a:pPr>
            <a:r>
              <a:rPr lang="en-US" sz="1400" b="0" dirty="0" smtClean="0">
                <a:solidFill>
                  <a:schemeClr val="tx1"/>
                </a:solidFill>
              </a:rPr>
              <a:t>48 hours of recording (6 nights)</a:t>
            </a:r>
          </a:p>
        </p:txBody>
      </p:sp>
      <p:sp>
        <p:nvSpPr>
          <p:cNvPr id="42" name="Rectangle 2"/>
          <p:cNvSpPr txBox="1">
            <a:spLocks noChangeArrowheads="1"/>
          </p:cNvSpPr>
          <p:nvPr/>
        </p:nvSpPr>
        <p:spPr bwMode="auto">
          <a:xfrm>
            <a:off x="5848350" y="3768918"/>
            <a:ext cx="3175000" cy="738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buNone/>
            </a:pPr>
            <a:r>
              <a:rPr lang="en-US" sz="1400" b="0" dirty="0" smtClean="0">
                <a:solidFill>
                  <a:schemeClr val="tx1"/>
                </a:solidFill>
              </a:rPr>
              <a:t>Cross-coherency on </a:t>
            </a:r>
            <a:r>
              <a:rPr lang="en-US" sz="1400" b="0" dirty="0" smtClean="0">
                <a:solidFill>
                  <a:srgbClr val="FF0000"/>
                </a:solidFill>
              </a:rPr>
              <a:t>0.2-5.0 Hz </a:t>
            </a:r>
            <a:r>
              <a:rPr lang="en-US" sz="1400" b="0" dirty="0" smtClean="0">
                <a:solidFill>
                  <a:schemeClr val="tx1"/>
                </a:solidFill>
              </a:rPr>
              <a:t>data</a:t>
            </a:r>
          </a:p>
          <a:p>
            <a:pPr eaLnBrk="1" hangingPunct="1">
              <a:buNone/>
            </a:pPr>
            <a:r>
              <a:rPr lang="en-US" sz="1400" b="0" dirty="0" smtClean="0">
                <a:solidFill>
                  <a:srgbClr val="FF0000"/>
                </a:solidFill>
              </a:rPr>
              <a:t>Velocity ~650 m/s</a:t>
            </a:r>
          </a:p>
          <a:p>
            <a:pPr eaLnBrk="1" hangingPunct="1">
              <a:buNone/>
            </a:pPr>
            <a:r>
              <a:rPr lang="en-US" sz="1400" b="0" dirty="0" smtClean="0">
                <a:solidFill>
                  <a:schemeClr val="tx1"/>
                </a:solidFill>
              </a:rPr>
              <a:t>48 hours of recording (6 nights)</a:t>
            </a:r>
          </a:p>
        </p:txBody>
      </p:sp>
      <p:sp>
        <p:nvSpPr>
          <p:cNvPr id="43" name="Up-Down Arrow 42"/>
          <p:cNvSpPr/>
          <p:nvPr/>
        </p:nvSpPr>
        <p:spPr bwMode="auto">
          <a:xfrm rot="1320000">
            <a:off x="1799753" y="1516877"/>
            <a:ext cx="145777" cy="1383825"/>
          </a:xfrm>
          <a:prstGeom prst="upDownArrow">
            <a:avLst>
              <a:gd name="adj1" fmla="val 56896"/>
              <a:gd name="adj2" fmla="val 92857"/>
            </a:avLst>
          </a:prstGeom>
          <a:solidFill>
            <a:schemeClr val="tx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987425" marR="0" indent="-231775" algn="l" defTabSz="914400" rtl="0" eaLnBrk="1" fontAlgn="base" latinLnBrk="0" hangingPunct="1">
              <a:lnSpc>
                <a:spcPct val="100000"/>
              </a:lnSpc>
              <a:spcBef>
                <a:spcPct val="70000"/>
              </a:spcBef>
              <a:spcAft>
                <a:spcPct val="0"/>
              </a:spcAft>
              <a:buClr>
                <a:schemeClr val="accent1"/>
              </a:buClr>
              <a:buSzPct val="135000"/>
              <a:buFontTx/>
              <a:buChar char="•"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accent1"/>
              </a:solidFill>
              <a:effectLst/>
              <a:latin typeface="Arial" charset="0"/>
            </a:endParaRPr>
          </a:p>
        </p:txBody>
      </p:sp>
      <p:sp>
        <p:nvSpPr>
          <p:cNvPr id="44" name="Up-Down Arrow 43"/>
          <p:cNvSpPr/>
          <p:nvPr/>
        </p:nvSpPr>
        <p:spPr bwMode="auto">
          <a:xfrm rot="1020000">
            <a:off x="7546503" y="1504177"/>
            <a:ext cx="145777" cy="1383825"/>
          </a:xfrm>
          <a:prstGeom prst="upDownArrow">
            <a:avLst>
              <a:gd name="adj1" fmla="val 56896"/>
              <a:gd name="adj2" fmla="val 92857"/>
            </a:avLst>
          </a:prstGeom>
          <a:solidFill>
            <a:schemeClr val="tx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987425" marR="0" indent="-231775" algn="l" defTabSz="914400" rtl="0" eaLnBrk="1" fontAlgn="base" latinLnBrk="0" hangingPunct="1">
              <a:lnSpc>
                <a:spcPct val="100000"/>
              </a:lnSpc>
              <a:spcBef>
                <a:spcPct val="70000"/>
              </a:spcBef>
              <a:spcAft>
                <a:spcPct val="0"/>
              </a:spcAft>
              <a:buClr>
                <a:schemeClr val="accent1"/>
              </a:buClr>
              <a:buSzPct val="135000"/>
              <a:buFontTx/>
              <a:buChar char="•"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accent1"/>
              </a:solidFill>
              <a:effectLst/>
              <a:latin typeface="Arial" charset="0"/>
            </a:endParaRPr>
          </a:p>
        </p:txBody>
      </p:sp>
      <p:sp>
        <p:nvSpPr>
          <p:cNvPr id="46" name="Up-Down Arrow 45"/>
          <p:cNvSpPr/>
          <p:nvPr/>
        </p:nvSpPr>
        <p:spPr bwMode="auto">
          <a:xfrm rot="5400000">
            <a:off x="4536254" y="2200726"/>
            <a:ext cx="45719" cy="3924673"/>
          </a:xfrm>
          <a:prstGeom prst="upDownArrow">
            <a:avLst>
              <a:gd name="adj1" fmla="val 56896"/>
              <a:gd name="adj2" fmla="val 92857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987425" marR="0" indent="-231775" algn="l" defTabSz="914400" rtl="0" eaLnBrk="1" fontAlgn="base" latinLnBrk="0" hangingPunct="1">
              <a:lnSpc>
                <a:spcPct val="100000"/>
              </a:lnSpc>
              <a:spcBef>
                <a:spcPct val="70000"/>
              </a:spcBef>
              <a:spcAft>
                <a:spcPct val="0"/>
              </a:spcAft>
              <a:buClr>
                <a:schemeClr val="accent1"/>
              </a:buClr>
              <a:buSzPct val="135000"/>
              <a:buFontTx/>
              <a:buChar char="•"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accent1"/>
              </a:solidFill>
              <a:effectLst/>
              <a:latin typeface="Arial" charset="0"/>
            </a:endParaRPr>
          </a:p>
        </p:txBody>
      </p:sp>
      <p:sp>
        <p:nvSpPr>
          <p:cNvPr id="47" name="Rectangle 2"/>
          <p:cNvSpPr txBox="1">
            <a:spLocks noChangeArrowheads="1"/>
          </p:cNvSpPr>
          <p:nvPr/>
        </p:nvSpPr>
        <p:spPr bwMode="auto">
          <a:xfrm>
            <a:off x="2978150" y="3872750"/>
            <a:ext cx="3175000" cy="276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buNone/>
            </a:pPr>
            <a:r>
              <a:rPr lang="en-US" sz="1200" b="0" dirty="0" smtClean="0">
                <a:solidFill>
                  <a:srgbClr val="FF0000"/>
                </a:solidFill>
              </a:rPr>
              <a:t>Velocity decreases with frequency</a:t>
            </a:r>
          </a:p>
        </p:txBody>
      </p:sp>
    </p:spTree>
    <p:extLst>
      <p:ext uri="{BB962C8B-B14F-4D97-AF65-F5344CB8AC3E}">
        <p14:creationId xmlns:p14="http://schemas.microsoft.com/office/powerpoint/2010/main" val="3153264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5784850" y="659731"/>
            <a:ext cx="3276600" cy="3908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spcAft>
                <a:spcPts val="600"/>
              </a:spcAft>
              <a:buNone/>
            </a:pPr>
            <a:r>
              <a:rPr lang="en-US" sz="2000" dirty="0" smtClean="0"/>
              <a:t>Time-lapse interferometry</a:t>
            </a:r>
          </a:p>
          <a:p>
            <a:pPr marL="285750" indent="-285750" algn="l" eaLnBrk="1" hangingPunct="1">
              <a:spcAft>
                <a:spcPts val="600"/>
              </a:spcAft>
              <a:buClrTx/>
              <a:buFontTx/>
              <a:buChar char="-"/>
            </a:pPr>
            <a:r>
              <a:rPr lang="en-US" sz="1400" b="0" dirty="0" smtClean="0"/>
              <a:t>Surface waves (.2-2Hz)</a:t>
            </a:r>
          </a:p>
          <a:p>
            <a:pPr marL="285750" indent="-285750" algn="l" eaLnBrk="1" hangingPunct="1">
              <a:spcAft>
                <a:spcPts val="600"/>
              </a:spcAft>
              <a:buClrTx/>
              <a:buFontTx/>
              <a:buChar char="-"/>
            </a:pPr>
            <a:r>
              <a:rPr lang="en-US" sz="1400" b="0" dirty="0" smtClean="0"/>
              <a:t>Subsurface changes at 0-300 m</a:t>
            </a:r>
          </a:p>
          <a:p>
            <a:pPr marL="285750" indent="-285750" algn="l" eaLnBrk="1" hangingPunct="1">
              <a:spcAft>
                <a:spcPts val="600"/>
              </a:spcAft>
              <a:buClrTx/>
              <a:buFontTx/>
              <a:buChar char="-"/>
            </a:pPr>
            <a:r>
              <a:rPr lang="en-US" sz="1400" b="0" dirty="0" smtClean="0"/>
              <a:t>Daily changes are observable</a:t>
            </a:r>
          </a:p>
          <a:p>
            <a:pPr algn="l" eaLnBrk="1" hangingPunct="1">
              <a:spcAft>
                <a:spcPts val="600"/>
              </a:spcAft>
              <a:buClrTx/>
              <a:buNone/>
            </a:pPr>
            <a:endParaRPr lang="en-US" sz="1400" b="0" dirty="0"/>
          </a:p>
          <a:p>
            <a:pPr algn="l" eaLnBrk="1" hangingPunct="1">
              <a:spcAft>
                <a:spcPts val="600"/>
              </a:spcAft>
              <a:buClrTx/>
              <a:buNone/>
            </a:pPr>
            <a:endParaRPr lang="en-US" sz="1400" b="0" dirty="0" smtClean="0"/>
          </a:p>
          <a:p>
            <a:pPr algn="l" eaLnBrk="1" hangingPunct="1">
              <a:spcAft>
                <a:spcPts val="600"/>
              </a:spcAft>
              <a:buClrTx/>
              <a:buNone/>
            </a:pPr>
            <a:endParaRPr lang="en-US" sz="1400" b="0" dirty="0" smtClean="0"/>
          </a:p>
          <a:p>
            <a:pPr algn="l" eaLnBrk="1" hangingPunct="1">
              <a:spcAft>
                <a:spcPts val="600"/>
              </a:spcAft>
              <a:buClrTx/>
              <a:buNone/>
            </a:pPr>
            <a:endParaRPr lang="en-US" sz="1400" b="0" dirty="0"/>
          </a:p>
          <a:p>
            <a:pPr algn="l" eaLnBrk="1" hangingPunct="1">
              <a:spcAft>
                <a:spcPts val="600"/>
              </a:spcAft>
              <a:buClrTx/>
              <a:buNone/>
            </a:pPr>
            <a:endParaRPr lang="en-US" sz="1400" b="0" dirty="0" smtClean="0"/>
          </a:p>
          <a:p>
            <a:pPr algn="l" eaLnBrk="1" hangingPunct="1">
              <a:spcAft>
                <a:spcPts val="600"/>
              </a:spcAft>
              <a:buClrTx/>
              <a:buNone/>
            </a:pPr>
            <a:endParaRPr lang="en-US" sz="1400" b="0" dirty="0"/>
          </a:p>
          <a:p>
            <a:pPr algn="l" eaLnBrk="1" hangingPunct="1">
              <a:spcAft>
                <a:spcPts val="600"/>
              </a:spcAft>
              <a:buClrTx/>
              <a:buNone/>
            </a:pPr>
            <a:r>
              <a:rPr lang="en-US" sz="1400" b="0" dirty="0" smtClean="0"/>
              <a:t>                </a:t>
            </a:r>
          </a:p>
          <a:p>
            <a:pPr eaLnBrk="1" hangingPunct="1">
              <a:spcAft>
                <a:spcPts val="600"/>
              </a:spcAft>
              <a:buClrTx/>
              <a:buNone/>
            </a:pPr>
            <a:r>
              <a:rPr lang="en-US" sz="1200" b="0" dirty="0" err="1" smtClean="0"/>
              <a:t>Valhall</a:t>
            </a:r>
            <a:r>
              <a:rPr lang="en-US" sz="1200" b="0" dirty="0" smtClean="0"/>
              <a:t> </a:t>
            </a:r>
            <a:r>
              <a:rPr lang="en-US" sz="1200" b="0" dirty="0" err="1">
                <a:solidFill>
                  <a:schemeClr val="tx1"/>
                </a:solidFill>
              </a:rPr>
              <a:t>Δ</a:t>
            </a:r>
            <a:r>
              <a:rPr lang="en-US" sz="1200" b="0" dirty="0">
                <a:solidFill>
                  <a:schemeClr val="tx1"/>
                </a:solidFill>
              </a:rPr>
              <a:t>=2010-</a:t>
            </a:r>
            <a:r>
              <a:rPr lang="en-US" sz="1200" b="0" dirty="0" smtClean="0">
                <a:solidFill>
                  <a:schemeClr val="tx1"/>
                </a:solidFill>
              </a:rPr>
              <a:t>2004</a:t>
            </a:r>
            <a:endParaRPr lang="en-US" sz="1200" b="0" dirty="0" smtClean="0"/>
          </a:p>
          <a:p>
            <a:pPr eaLnBrk="1" hangingPunct="1">
              <a:spcAft>
                <a:spcPts val="600"/>
              </a:spcAft>
              <a:buClrTx/>
              <a:buNone/>
            </a:pPr>
            <a:r>
              <a:rPr lang="en-US" sz="1400" b="0" dirty="0"/>
              <a:t> </a:t>
            </a:r>
            <a:r>
              <a:rPr lang="en-US" sz="1400" b="0" dirty="0" smtClean="0"/>
              <a:t> </a:t>
            </a:r>
            <a:r>
              <a:rPr lang="en-US" sz="1200" b="0" dirty="0" smtClean="0"/>
              <a:t>de Ridder and Biondi (GRL, 2013)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" y="91440"/>
            <a:ext cx="9140825" cy="479822"/>
          </a:xfrm>
        </p:spPr>
        <p:txBody>
          <a:bodyPr/>
          <a:lstStyle/>
          <a:p>
            <a:r>
              <a:rPr lang="en-US" dirty="0" smtClean="0"/>
              <a:t>Passive reservoir monitoring</a:t>
            </a:r>
            <a:endParaRPr lang="en-US" dirty="0"/>
          </a:p>
        </p:txBody>
      </p:sp>
      <p:pic>
        <p:nvPicPr>
          <p:cNvPr id="3" name="Picture 2" descr="2048x-onshore-schem-HS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772" y="993753"/>
            <a:ext cx="2814628" cy="2130447"/>
          </a:xfrm>
          <a:prstGeom prst="rect">
            <a:avLst/>
          </a:prstGeom>
        </p:spPr>
      </p:pic>
      <p:pic>
        <p:nvPicPr>
          <p:cNvPr id="2" name="Picture 1" descr="nd1214GuestBardsley_MAI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730" y="997923"/>
            <a:ext cx="1132901" cy="767355"/>
          </a:xfrm>
          <a:prstGeom prst="rect">
            <a:avLst/>
          </a:prstGeom>
        </p:spPr>
      </p:pic>
      <p:pic>
        <p:nvPicPr>
          <p:cNvPr id="15" name="Picture 14" descr="Joseph_Artman_TomoC3_day_v_diff_eps49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0" t="4908" r="7406" b="27871"/>
          <a:stretch/>
        </p:blipFill>
        <p:spPr>
          <a:xfrm rot="5400000">
            <a:off x="6444008" y="1963481"/>
            <a:ext cx="1911262" cy="2086582"/>
          </a:xfrm>
          <a:prstGeom prst="rect">
            <a:avLst/>
          </a:prstGeom>
        </p:spPr>
      </p:pic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44450" y="659731"/>
            <a:ext cx="2901949" cy="3877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spcAft>
                <a:spcPts val="600"/>
              </a:spcAft>
              <a:buNone/>
            </a:pPr>
            <a:r>
              <a:rPr lang="en-US" sz="2000" dirty="0" err="1" smtClean="0">
                <a:solidFill>
                  <a:srgbClr val="BFBFBF"/>
                </a:solidFill>
              </a:rPr>
              <a:t>Microseismic</a:t>
            </a:r>
            <a:r>
              <a:rPr lang="en-US" sz="2000" dirty="0" smtClean="0">
                <a:solidFill>
                  <a:srgbClr val="BFBFBF"/>
                </a:solidFill>
              </a:rPr>
              <a:t> </a:t>
            </a:r>
          </a:p>
          <a:p>
            <a:pPr marL="285750" indent="-285750" algn="l" eaLnBrk="1" hangingPunct="1">
              <a:spcAft>
                <a:spcPts val="600"/>
              </a:spcAft>
              <a:buClrTx/>
              <a:buFontTx/>
              <a:buChar char="-"/>
            </a:pPr>
            <a:r>
              <a:rPr lang="en-US" sz="1400" b="0" dirty="0" smtClean="0">
                <a:solidFill>
                  <a:srgbClr val="BFBFBF"/>
                </a:solidFill>
              </a:rPr>
              <a:t>P &amp; S waves</a:t>
            </a:r>
          </a:p>
          <a:p>
            <a:pPr marL="285750" indent="-285750" algn="l" eaLnBrk="1" hangingPunct="1">
              <a:spcAft>
                <a:spcPts val="600"/>
              </a:spcAft>
              <a:buClrTx/>
              <a:buFontTx/>
              <a:buChar char="-"/>
            </a:pPr>
            <a:r>
              <a:rPr lang="en-US" sz="1400" b="0" dirty="0" smtClean="0">
                <a:solidFill>
                  <a:srgbClr val="BFBFBF"/>
                </a:solidFill>
              </a:rPr>
              <a:t>Sensitivity &amp; freq. response</a:t>
            </a:r>
          </a:p>
          <a:p>
            <a:pPr marL="285750" indent="-285750" algn="l" eaLnBrk="1" hangingPunct="1">
              <a:spcAft>
                <a:spcPts val="600"/>
              </a:spcAft>
              <a:buClrTx/>
              <a:buFontTx/>
              <a:buChar char="-"/>
            </a:pPr>
            <a:r>
              <a:rPr lang="en-US" sz="1400" b="0" dirty="0" smtClean="0">
                <a:solidFill>
                  <a:srgbClr val="BFBFBF"/>
                </a:solidFill>
              </a:rPr>
              <a:t>Localization </a:t>
            </a:r>
            <a:r>
              <a:rPr lang="en-US" sz="1400" b="0" dirty="0" smtClean="0">
                <a:solidFill>
                  <a:srgbClr val="BFBFBF"/>
                </a:solidFill>
                <a:sym typeface="Wingdings"/>
              </a:rPr>
              <a:t> kinematics</a:t>
            </a:r>
          </a:p>
          <a:p>
            <a:pPr marL="285750" indent="-285750" algn="l" eaLnBrk="1" hangingPunct="1">
              <a:spcAft>
                <a:spcPts val="600"/>
              </a:spcAft>
              <a:buClrTx/>
              <a:buFontTx/>
              <a:buChar char="-"/>
            </a:pPr>
            <a:r>
              <a:rPr lang="en-US" sz="1400" b="0" dirty="0" smtClean="0">
                <a:solidFill>
                  <a:srgbClr val="BFBFBF"/>
                </a:solidFill>
                <a:sym typeface="Wingdings"/>
              </a:rPr>
              <a:t>Source mechanism  polarity</a:t>
            </a:r>
          </a:p>
          <a:p>
            <a:pPr marL="285750" indent="-285750" algn="l" eaLnBrk="1" hangingPunct="1">
              <a:spcAft>
                <a:spcPts val="600"/>
              </a:spcAft>
              <a:buClrTx/>
              <a:buFontTx/>
              <a:buChar char="-"/>
            </a:pPr>
            <a:endParaRPr lang="en-US" sz="1400" b="0" dirty="0">
              <a:solidFill>
                <a:srgbClr val="BFBFBF"/>
              </a:solidFill>
              <a:sym typeface="Wingdings"/>
            </a:endParaRPr>
          </a:p>
          <a:p>
            <a:pPr marL="285750" indent="-285750" algn="l" eaLnBrk="1" hangingPunct="1">
              <a:spcAft>
                <a:spcPts val="600"/>
              </a:spcAft>
              <a:buClrTx/>
              <a:buFontTx/>
              <a:buChar char="-"/>
            </a:pPr>
            <a:endParaRPr lang="en-US" sz="1400" b="0" dirty="0" smtClean="0">
              <a:solidFill>
                <a:srgbClr val="BFBFBF"/>
              </a:solidFill>
              <a:sym typeface="Wingdings"/>
            </a:endParaRPr>
          </a:p>
          <a:p>
            <a:pPr marL="285750" indent="-285750" algn="l" eaLnBrk="1" hangingPunct="1">
              <a:spcAft>
                <a:spcPts val="600"/>
              </a:spcAft>
              <a:buClrTx/>
              <a:buFontTx/>
              <a:buChar char="-"/>
            </a:pPr>
            <a:endParaRPr lang="en-US" sz="1400" b="0" dirty="0">
              <a:solidFill>
                <a:srgbClr val="BFBFBF"/>
              </a:solidFill>
              <a:sym typeface="Wingdings"/>
            </a:endParaRPr>
          </a:p>
          <a:p>
            <a:pPr marL="285750" indent="-285750" algn="l" eaLnBrk="1" hangingPunct="1">
              <a:spcAft>
                <a:spcPts val="600"/>
              </a:spcAft>
              <a:buClrTx/>
              <a:buFontTx/>
              <a:buChar char="-"/>
            </a:pPr>
            <a:endParaRPr lang="en-US" sz="1400" b="0" dirty="0" smtClean="0">
              <a:solidFill>
                <a:srgbClr val="BFBFBF"/>
              </a:solidFill>
              <a:sym typeface="Wingdings"/>
            </a:endParaRPr>
          </a:p>
          <a:p>
            <a:pPr marL="285750" indent="-285750" algn="l" eaLnBrk="1" hangingPunct="1">
              <a:spcAft>
                <a:spcPts val="600"/>
              </a:spcAft>
              <a:buClrTx/>
              <a:buFontTx/>
              <a:buChar char="-"/>
            </a:pPr>
            <a:endParaRPr lang="en-US" sz="1400" b="0" dirty="0">
              <a:solidFill>
                <a:srgbClr val="BFBFBF"/>
              </a:solidFill>
              <a:sym typeface="Wingdings"/>
            </a:endParaRPr>
          </a:p>
          <a:p>
            <a:pPr algn="l" eaLnBrk="1" hangingPunct="1">
              <a:spcAft>
                <a:spcPts val="600"/>
              </a:spcAft>
              <a:buClrTx/>
              <a:buNone/>
            </a:pPr>
            <a:endParaRPr lang="en-US" sz="1400" b="0" dirty="0" smtClean="0">
              <a:solidFill>
                <a:srgbClr val="BFBFBF"/>
              </a:solidFill>
              <a:sym typeface="Wingdings"/>
            </a:endParaRPr>
          </a:p>
          <a:p>
            <a:pPr eaLnBrk="1" hangingPunct="1">
              <a:spcAft>
                <a:spcPts val="600"/>
              </a:spcAft>
              <a:buClrTx/>
              <a:buNone/>
            </a:pPr>
            <a:r>
              <a:rPr lang="en-US" sz="1400" b="0" dirty="0" smtClean="0">
                <a:solidFill>
                  <a:srgbClr val="BFBFBF"/>
                </a:solidFill>
                <a:sym typeface="Wingdings"/>
              </a:rPr>
              <a:t>     Angular sensitivity of DAS</a:t>
            </a:r>
          </a:p>
          <a:p>
            <a:pPr eaLnBrk="1" hangingPunct="1">
              <a:spcAft>
                <a:spcPts val="600"/>
              </a:spcAft>
              <a:buClrTx/>
              <a:buNone/>
            </a:pPr>
            <a:r>
              <a:rPr lang="en-US" sz="1200" b="0" dirty="0" err="1" smtClean="0">
                <a:solidFill>
                  <a:srgbClr val="BFBFBF"/>
                </a:solidFill>
              </a:rPr>
              <a:t>Kuvshinov</a:t>
            </a:r>
            <a:r>
              <a:rPr lang="en-US" sz="1200" b="0" dirty="0" smtClean="0">
                <a:solidFill>
                  <a:srgbClr val="BFBFBF"/>
                </a:solidFill>
              </a:rPr>
              <a:t> (Geo. </a:t>
            </a:r>
            <a:r>
              <a:rPr lang="en-US" sz="1200" b="0" dirty="0" err="1" smtClean="0">
                <a:solidFill>
                  <a:srgbClr val="BFBFBF"/>
                </a:solidFill>
              </a:rPr>
              <a:t>Prosp</a:t>
            </a:r>
            <a:r>
              <a:rPr lang="en-US" sz="1200" b="0" dirty="0" smtClean="0">
                <a:solidFill>
                  <a:srgbClr val="BFBFBF"/>
                </a:solidFill>
              </a:rPr>
              <a:t>., 2015) </a:t>
            </a:r>
          </a:p>
        </p:txBody>
      </p:sp>
      <p:pic>
        <p:nvPicPr>
          <p:cNvPr id="19" name="Picture 18" descr="helical_cable_Kuvshinov15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5" t="26790" r="53432" b="52099"/>
          <a:stretch/>
        </p:blipFill>
        <p:spPr>
          <a:xfrm>
            <a:off x="469901" y="2298700"/>
            <a:ext cx="2139950" cy="170996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323850" y="2247900"/>
            <a:ext cx="2298700" cy="1720850"/>
          </a:xfrm>
          <a:prstGeom prst="rect">
            <a:avLst/>
          </a:prstGeom>
          <a:solidFill>
            <a:srgbClr val="DDE6F4">
              <a:alpha val="7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987425" marR="0" indent="-231775" algn="l" defTabSz="914400" rtl="0" eaLnBrk="1" fontAlgn="base" latinLnBrk="0" hangingPunct="1">
              <a:lnSpc>
                <a:spcPct val="100000"/>
              </a:lnSpc>
              <a:spcBef>
                <a:spcPct val="70000"/>
              </a:spcBef>
              <a:spcAft>
                <a:spcPct val="0"/>
              </a:spcAft>
              <a:buClr>
                <a:schemeClr val="accent1"/>
              </a:buClr>
              <a:buSzPct val="135000"/>
              <a:buFontTx/>
              <a:buChar char="•"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accent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494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Line Callout 1 39"/>
          <p:cNvSpPr/>
          <p:nvPr/>
        </p:nvSpPr>
        <p:spPr bwMode="auto">
          <a:xfrm>
            <a:off x="3627120" y="675640"/>
            <a:ext cx="228600" cy="193040"/>
          </a:xfrm>
          <a:prstGeom prst="borderCallout1">
            <a:avLst>
              <a:gd name="adj1" fmla="val 110855"/>
              <a:gd name="adj2" fmla="val 49445"/>
              <a:gd name="adj3" fmla="val 165132"/>
              <a:gd name="adj4" fmla="val 48333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755650" marR="0" algn="ctr" defTabSz="914400" rtl="0" eaLnBrk="1" fontAlgn="base" latinLnBrk="0" hangingPunct="1">
              <a:lnSpc>
                <a:spcPct val="100000"/>
              </a:lnSpc>
              <a:spcBef>
                <a:spcPct val="70000"/>
              </a:spcBef>
              <a:spcAft>
                <a:spcPct val="0"/>
              </a:spcAft>
              <a:buClr>
                <a:schemeClr val="accent1"/>
              </a:buClr>
              <a:buSzPct val="135000"/>
              <a:buNone/>
              <a:tabLst/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3</a:t>
            </a:r>
            <a:endParaRPr kumimoji="0" lang="en-US" sz="12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pic>
        <p:nvPicPr>
          <p:cNvPr id="5" name="Picture 4" descr="fiber_map_thick_line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27"/>
          <a:stretch/>
        </p:blipFill>
        <p:spPr>
          <a:xfrm>
            <a:off x="3993028" y="467360"/>
            <a:ext cx="5044292" cy="4048760"/>
          </a:xfrm>
          <a:prstGeom prst="rect">
            <a:avLst/>
          </a:prstGeom>
        </p:spPr>
      </p:pic>
      <p:sp>
        <p:nvSpPr>
          <p:cNvPr id="16" name="Line Callout 1 15"/>
          <p:cNvSpPr/>
          <p:nvPr/>
        </p:nvSpPr>
        <p:spPr bwMode="auto">
          <a:xfrm>
            <a:off x="6903720" y="3764280"/>
            <a:ext cx="228600" cy="193040"/>
          </a:xfrm>
          <a:prstGeom prst="borderCallout1">
            <a:avLst>
              <a:gd name="adj1" fmla="val 2960"/>
              <a:gd name="adj2" fmla="val 56112"/>
              <a:gd name="adj3" fmla="val -61184"/>
              <a:gd name="adj4" fmla="val 66112"/>
            </a:avLst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755650" marR="0" algn="ctr" defTabSz="914400" rtl="0" eaLnBrk="1" fontAlgn="base" latinLnBrk="0" hangingPunct="1">
              <a:lnSpc>
                <a:spcPct val="100000"/>
              </a:lnSpc>
              <a:spcBef>
                <a:spcPct val="70000"/>
              </a:spcBef>
              <a:spcAft>
                <a:spcPct val="0"/>
              </a:spcAft>
              <a:buClr>
                <a:schemeClr val="accent1"/>
              </a:buClr>
              <a:buSzPct val="135000"/>
              <a:buNone/>
              <a:tabLst/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0</a:t>
            </a:r>
            <a:endParaRPr kumimoji="0" lang="en-US" sz="12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8" name="Line Callout 1 17"/>
          <p:cNvSpPr/>
          <p:nvPr/>
        </p:nvSpPr>
        <p:spPr bwMode="auto">
          <a:xfrm>
            <a:off x="5801360" y="3576320"/>
            <a:ext cx="228600" cy="193040"/>
          </a:xfrm>
          <a:prstGeom prst="borderCallout1">
            <a:avLst>
              <a:gd name="adj1" fmla="val 2960"/>
              <a:gd name="adj2" fmla="val 56112"/>
              <a:gd name="adj3" fmla="val -61184"/>
              <a:gd name="adj4" fmla="val 66112"/>
            </a:avLst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755650" marR="0" algn="ctr" defTabSz="914400" rtl="0" eaLnBrk="1" fontAlgn="base" latinLnBrk="0" hangingPunct="1">
              <a:lnSpc>
                <a:spcPct val="100000"/>
              </a:lnSpc>
              <a:spcBef>
                <a:spcPct val="70000"/>
              </a:spcBef>
              <a:spcAft>
                <a:spcPct val="0"/>
              </a:spcAft>
              <a:buClr>
                <a:schemeClr val="accent1"/>
              </a:buClr>
              <a:buSzPct val="135000"/>
              <a:buNone/>
              <a:tabLst/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1</a:t>
            </a:r>
            <a:endParaRPr kumimoji="0" lang="en-US" sz="12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9" name="Line Callout 1 18"/>
          <p:cNvSpPr/>
          <p:nvPr/>
        </p:nvSpPr>
        <p:spPr bwMode="auto">
          <a:xfrm>
            <a:off x="6492240" y="1391920"/>
            <a:ext cx="228600" cy="193040"/>
          </a:xfrm>
          <a:prstGeom prst="borderCallout1">
            <a:avLst>
              <a:gd name="adj1" fmla="val 95065"/>
              <a:gd name="adj2" fmla="val -1666"/>
              <a:gd name="adj3" fmla="val 157237"/>
              <a:gd name="adj4" fmla="val -40555"/>
            </a:avLst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755650" marR="0" algn="ctr" defTabSz="914400" rtl="0" eaLnBrk="1" fontAlgn="base" latinLnBrk="0" hangingPunct="1">
              <a:lnSpc>
                <a:spcPct val="100000"/>
              </a:lnSpc>
              <a:spcBef>
                <a:spcPct val="70000"/>
              </a:spcBef>
              <a:spcAft>
                <a:spcPct val="0"/>
              </a:spcAft>
              <a:buClr>
                <a:schemeClr val="accent1"/>
              </a:buClr>
              <a:buSzPct val="135000"/>
              <a:buNone/>
              <a:tabLst/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2</a:t>
            </a:r>
            <a:endParaRPr kumimoji="0" lang="en-US" sz="12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21" name="Line Callout 1 20"/>
          <p:cNvSpPr/>
          <p:nvPr/>
        </p:nvSpPr>
        <p:spPr bwMode="auto">
          <a:xfrm>
            <a:off x="2402840" y="675640"/>
            <a:ext cx="228600" cy="193040"/>
          </a:xfrm>
          <a:prstGeom prst="borderCallout1">
            <a:avLst>
              <a:gd name="adj1" fmla="val 110855"/>
              <a:gd name="adj2" fmla="val 49445"/>
              <a:gd name="adj3" fmla="val 165132"/>
              <a:gd name="adj4" fmla="val 48333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755650" marR="0" algn="ctr" defTabSz="914400" rtl="0" eaLnBrk="1" fontAlgn="base" latinLnBrk="0" hangingPunct="1">
              <a:lnSpc>
                <a:spcPct val="100000"/>
              </a:lnSpc>
              <a:spcBef>
                <a:spcPct val="70000"/>
              </a:spcBef>
              <a:spcAft>
                <a:spcPct val="0"/>
              </a:spcAft>
              <a:buClr>
                <a:schemeClr val="accent1"/>
              </a:buClr>
              <a:buSzPct val="135000"/>
              <a:buNone/>
              <a:tabLst/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3</a:t>
            </a:r>
            <a:endParaRPr kumimoji="0" lang="en-US" sz="12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22" name="Line Callout 1 21"/>
          <p:cNvSpPr/>
          <p:nvPr/>
        </p:nvSpPr>
        <p:spPr bwMode="auto">
          <a:xfrm>
            <a:off x="5242560" y="1203960"/>
            <a:ext cx="228600" cy="193040"/>
          </a:xfrm>
          <a:prstGeom prst="borderCallout1">
            <a:avLst>
              <a:gd name="adj1" fmla="val 95065"/>
              <a:gd name="adj2" fmla="val -1666"/>
              <a:gd name="adj3" fmla="val 157237"/>
              <a:gd name="adj4" fmla="val -40555"/>
            </a:avLst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755650" marR="0" algn="ctr" defTabSz="914400" rtl="0" eaLnBrk="1" fontAlgn="base" latinLnBrk="0" hangingPunct="1">
              <a:lnSpc>
                <a:spcPct val="100000"/>
              </a:lnSpc>
              <a:spcBef>
                <a:spcPct val="70000"/>
              </a:spcBef>
              <a:spcAft>
                <a:spcPct val="0"/>
              </a:spcAft>
              <a:buClr>
                <a:schemeClr val="accent1"/>
              </a:buClr>
              <a:buSzPct val="135000"/>
              <a:buNone/>
              <a:tabLst/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3</a:t>
            </a:r>
            <a:endParaRPr kumimoji="0" lang="en-US" sz="12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25" name="Line Callout 1 24"/>
          <p:cNvSpPr/>
          <p:nvPr/>
        </p:nvSpPr>
        <p:spPr bwMode="auto">
          <a:xfrm>
            <a:off x="5003800" y="2194560"/>
            <a:ext cx="228600" cy="193040"/>
          </a:xfrm>
          <a:prstGeom prst="borderCallout1">
            <a:avLst>
              <a:gd name="adj1" fmla="val 2960"/>
              <a:gd name="adj2" fmla="val 56112"/>
              <a:gd name="adj3" fmla="val -61184"/>
              <a:gd name="adj4" fmla="val 66112"/>
            </a:avLst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755650" marR="0" algn="ctr" defTabSz="914400" rtl="0" eaLnBrk="1" fontAlgn="base" latinLnBrk="0" hangingPunct="1">
              <a:lnSpc>
                <a:spcPct val="100000"/>
              </a:lnSpc>
              <a:spcBef>
                <a:spcPct val="70000"/>
              </a:spcBef>
              <a:spcAft>
                <a:spcPct val="0"/>
              </a:spcAft>
              <a:buClr>
                <a:schemeClr val="accent1"/>
              </a:buClr>
              <a:buSzPct val="135000"/>
              <a:buNone/>
              <a:tabLst/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4</a:t>
            </a:r>
            <a:endParaRPr kumimoji="0" lang="en-US" sz="12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27" name="Line Callout 1 26"/>
          <p:cNvSpPr/>
          <p:nvPr/>
        </p:nvSpPr>
        <p:spPr bwMode="auto">
          <a:xfrm>
            <a:off x="7894320" y="2133600"/>
            <a:ext cx="228600" cy="193040"/>
          </a:xfrm>
          <a:prstGeom prst="borderCallout1">
            <a:avLst>
              <a:gd name="adj1" fmla="val 95065"/>
              <a:gd name="adj2" fmla="val -1666"/>
              <a:gd name="adj3" fmla="val 157237"/>
              <a:gd name="adj4" fmla="val -40555"/>
            </a:avLst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755650" marR="0" algn="ctr" defTabSz="914400" rtl="0" eaLnBrk="1" fontAlgn="base" latinLnBrk="0" hangingPunct="1">
              <a:lnSpc>
                <a:spcPct val="100000"/>
              </a:lnSpc>
              <a:spcBef>
                <a:spcPct val="70000"/>
              </a:spcBef>
              <a:spcAft>
                <a:spcPct val="0"/>
              </a:spcAft>
              <a:buClr>
                <a:schemeClr val="accent1"/>
              </a:buClr>
              <a:buSzPct val="135000"/>
              <a:buNone/>
              <a:tabLst/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5</a:t>
            </a:r>
            <a:endParaRPr kumimoji="0" lang="en-US" sz="12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30" name="Line Callout 1 29"/>
          <p:cNvSpPr/>
          <p:nvPr/>
        </p:nvSpPr>
        <p:spPr bwMode="auto">
          <a:xfrm>
            <a:off x="7752080" y="3073400"/>
            <a:ext cx="228600" cy="193040"/>
          </a:xfrm>
          <a:prstGeom prst="borderCallout1">
            <a:avLst>
              <a:gd name="adj1" fmla="val 95065"/>
              <a:gd name="adj2" fmla="val -1666"/>
              <a:gd name="adj3" fmla="val 157237"/>
              <a:gd name="adj4" fmla="val -40555"/>
            </a:avLst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755650" marR="0" algn="ctr" defTabSz="914400" rtl="0" eaLnBrk="1" fontAlgn="base" latinLnBrk="0" hangingPunct="1">
              <a:lnSpc>
                <a:spcPct val="100000"/>
              </a:lnSpc>
              <a:spcBef>
                <a:spcPct val="70000"/>
              </a:spcBef>
              <a:spcAft>
                <a:spcPct val="0"/>
              </a:spcAft>
              <a:buClr>
                <a:schemeClr val="accent1"/>
              </a:buClr>
              <a:buSzPct val="135000"/>
              <a:buNone/>
              <a:tabLst/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6</a:t>
            </a:r>
            <a:endParaRPr kumimoji="0" lang="en-US" sz="12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34" name="Line Callout 1 33"/>
          <p:cNvSpPr/>
          <p:nvPr/>
        </p:nvSpPr>
        <p:spPr bwMode="auto">
          <a:xfrm>
            <a:off x="7691120" y="3500120"/>
            <a:ext cx="228600" cy="193040"/>
          </a:xfrm>
          <a:prstGeom prst="borderCallout1">
            <a:avLst>
              <a:gd name="adj1" fmla="val 95065"/>
              <a:gd name="adj2" fmla="val -1666"/>
              <a:gd name="adj3" fmla="val 157237"/>
              <a:gd name="adj4" fmla="val -40555"/>
            </a:avLst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755650" marR="0" algn="ctr" defTabSz="914400" rtl="0" eaLnBrk="1" fontAlgn="base" latinLnBrk="0" hangingPunct="1">
              <a:lnSpc>
                <a:spcPct val="100000"/>
              </a:lnSpc>
              <a:spcBef>
                <a:spcPct val="70000"/>
              </a:spcBef>
              <a:spcAft>
                <a:spcPct val="0"/>
              </a:spcAft>
              <a:buClr>
                <a:schemeClr val="accent1"/>
              </a:buClr>
              <a:buSzPct val="135000"/>
              <a:buNone/>
              <a:tabLst/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7</a:t>
            </a:r>
            <a:endParaRPr kumimoji="0" lang="en-US" sz="12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23" name="Up Arrow 22"/>
          <p:cNvSpPr/>
          <p:nvPr/>
        </p:nvSpPr>
        <p:spPr bwMode="auto">
          <a:xfrm>
            <a:off x="6263640" y="0"/>
            <a:ext cx="523240" cy="751840"/>
          </a:xfrm>
          <a:prstGeom prst="upArrow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55650" marR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35000"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N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Up Arrow 28"/>
          <p:cNvSpPr/>
          <p:nvPr/>
        </p:nvSpPr>
        <p:spPr bwMode="auto">
          <a:xfrm>
            <a:off x="2179320" y="4277358"/>
            <a:ext cx="523240" cy="751840"/>
          </a:xfrm>
          <a:prstGeom prst="upArrow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55650" marR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35000"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N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2" name="Up Arrow 31"/>
          <p:cNvSpPr/>
          <p:nvPr/>
        </p:nvSpPr>
        <p:spPr bwMode="auto">
          <a:xfrm rot="16361645">
            <a:off x="2184401" y="4272278"/>
            <a:ext cx="523240" cy="751840"/>
          </a:xfrm>
          <a:prstGeom prst="upArrow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55650" marR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35000"/>
              <a:buNone/>
              <a:tabLst/>
            </a:pPr>
            <a:r>
              <a:rPr lang="en-US" sz="1400" dirty="0" smtClean="0">
                <a:solidFill>
                  <a:schemeClr val="tx1"/>
                </a:solidFill>
                <a:latin typeface="Arial" charset="0"/>
              </a:rPr>
              <a:t>EQ</a:t>
            </a:r>
            <a:endParaRPr kumimoji="0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Rectangle 2"/>
          <p:cNvSpPr txBox="1">
            <a:spLocks noChangeArrowheads="1"/>
          </p:cNvSpPr>
          <p:nvPr/>
        </p:nvSpPr>
        <p:spPr bwMode="auto">
          <a:xfrm>
            <a:off x="1" y="32052"/>
            <a:ext cx="6116319" cy="584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buNone/>
            </a:pPr>
            <a:r>
              <a:rPr lang="en-US" sz="3200" b="0" dirty="0" smtClean="0"/>
              <a:t>Going around a smooth corner</a:t>
            </a:r>
          </a:p>
        </p:txBody>
      </p:sp>
      <p:pic>
        <p:nvPicPr>
          <p:cNvPr id="4" name="Picture 3" descr="ferndale-denoise-avg-bp-tr1-win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172" y="873759"/>
            <a:ext cx="1205268" cy="328532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068" y="868679"/>
            <a:ext cx="1192915" cy="3285327"/>
          </a:xfrm>
          <a:prstGeom prst="rect">
            <a:avLst/>
          </a:prstGeom>
        </p:spPr>
      </p:pic>
      <p:pic>
        <p:nvPicPr>
          <p:cNvPr id="7" name="Picture 6" descr="Corner 3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0" r="50003" b="11526"/>
          <a:stretch/>
        </p:blipFill>
        <p:spPr>
          <a:xfrm>
            <a:off x="162560" y="1005839"/>
            <a:ext cx="1412239" cy="2538455"/>
          </a:xfrm>
          <a:prstGeom prst="rect">
            <a:avLst/>
          </a:prstGeom>
        </p:spPr>
      </p:pic>
      <p:sp>
        <p:nvSpPr>
          <p:cNvPr id="41" name="Line Callout 1 40"/>
          <p:cNvSpPr/>
          <p:nvPr/>
        </p:nvSpPr>
        <p:spPr bwMode="auto">
          <a:xfrm>
            <a:off x="365760" y="1996440"/>
            <a:ext cx="228600" cy="193040"/>
          </a:xfrm>
          <a:prstGeom prst="borderCallout1">
            <a:avLst>
              <a:gd name="adj1" fmla="val 110855"/>
              <a:gd name="adj2" fmla="val 49445"/>
              <a:gd name="adj3" fmla="val 165132"/>
              <a:gd name="adj4" fmla="val 48333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755650" marR="0" algn="ctr" defTabSz="914400" rtl="0" eaLnBrk="1" fontAlgn="base" latinLnBrk="0" hangingPunct="1">
              <a:lnSpc>
                <a:spcPct val="100000"/>
              </a:lnSpc>
              <a:spcBef>
                <a:spcPct val="70000"/>
              </a:spcBef>
              <a:spcAft>
                <a:spcPct val="0"/>
              </a:spcAft>
              <a:buClr>
                <a:schemeClr val="accent1"/>
              </a:buClr>
              <a:buSzPct val="135000"/>
              <a:buNone/>
              <a:tabLst/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3</a:t>
            </a:r>
            <a:endParaRPr kumimoji="0" lang="en-US" sz="12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36" name="Rectangle 2"/>
          <p:cNvSpPr txBox="1">
            <a:spLocks noChangeArrowheads="1"/>
          </p:cNvSpPr>
          <p:nvPr/>
        </p:nvSpPr>
        <p:spPr bwMode="auto">
          <a:xfrm>
            <a:off x="1879600" y="3970391"/>
            <a:ext cx="1046480" cy="307773"/>
          </a:xfrm>
          <a:prstGeom prst="rect">
            <a:avLst/>
          </a:prstGeom>
          <a:solidFill>
            <a:srgbClr val="DDE6F4"/>
          </a:solidFill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buNone/>
            </a:pPr>
            <a:r>
              <a:rPr lang="en-US" sz="1400" b="0" dirty="0" smtClean="0"/>
              <a:t>Pawnee</a:t>
            </a:r>
          </a:p>
        </p:txBody>
      </p:sp>
      <p:sp>
        <p:nvSpPr>
          <p:cNvPr id="42" name="Rectangle 2"/>
          <p:cNvSpPr txBox="1">
            <a:spLocks noChangeArrowheads="1"/>
          </p:cNvSpPr>
          <p:nvPr/>
        </p:nvSpPr>
        <p:spPr bwMode="auto">
          <a:xfrm>
            <a:off x="3154680" y="3970391"/>
            <a:ext cx="1046480" cy="307773"/>
          </a:xfrm>
          <a:prstGeom prst="rect">
            <a:avLst/>
          </a:prstGeom>
          <a:solidFill>
            <a:srgbClr val="DDE6F4"/>
          </a:solidFill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buNone/>
            </a:pPr>
            <a:r>
              <a:rPr lang="en-US" sz="1400" b="0" dirty="0" smtClean="0"/>
              <a:t>Ferndale</a:t>
            </a:r>
          </a:p>
        </p:txBody>
      </p:sp>
      <p:sp>
        <p:nvSpPr>
          <p:cNvPr id="43" name="Up Arrow 42"/>
          <p:cNvSpPr/>
          <p:nvPr/>
        </p:nvSpPr>
        <p:spPr bwMode="auto">
          <a:xfrm>
            <a:off x="3393440" y="4269739"/>
            <a:ext cx="523240" cy="751840"/>
          </a:xfrm>
          <a:prstGeom prst="upArrow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55650" marR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35000"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N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4" name="Up Arrow 43"/>
          <p:cNvSpPr/>
          <p:nvPr/>
        </p:nvSpPr>
        <p:spPr bwMode="auto">
          <a:xfrm rot="9085095">
            <a:off x="3398521" y="4264659"/>
            <a:ext cx="523240" cy="751840"/>
          </a:xfrm>
          <a:prstGeom prst="upArrow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55650" marR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35000"/>
              <a:buNone/>
              <a:tabLst/>
            </a:pPr>
            <a:r>
              <a:rPr lang="en-US" sz="1400" dirty="0" smtClean="0">
                <a:solidFill>
                  <a:schemeClr val="tx1"/>
                </a:solidFill>
                <a:latin typeface="Arial" charset="0"/>
              </a:rPr>
              <a:t>EQ</a:t>
            </a:r>
            <a:endParaRPr kumimoji="0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131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07" y="843280"/>
            <a:ext cx="3640462" cy="2989578"/>
          </a:xfrm>
          <a:prstGeom prst="rect">
            <a:avLst/>
          </a:prstGeom>
        </p:spPr>
      </p:pic>
      <p:pic>
        <p:nvPicPr>
          <p:cNvPr id="5" name="Picture 4" descr="fiber_map_thick_line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27"/>
          <a:stretch/>
        </p:blipFill>
        <p:spPr>
          <a:xfrm>
            <a:off x="3993028" y="467360"/>
            <a:ext cx="5044292" cy="4048760"/>
          </a:xfrm>
          <a:prstGeom prst="rect">
            <a:avLst/>
          </a:prstGeom>
        </p:spPr>
      </p:pic>
      <p:sp>
        <p:nvSpPr>
          <p:cNvPr id="14" name="Line Callout 1 13"/>
          <p:cNvSpPr/>
          <p:nvPr/>
        </p:nvSpPr>
        <p:spPr bwMode="auto">
          <a:xfrm>
            <a:off x="441960" y="817880"/>
            <a:ext cx="228600" cy="193040"/>
          </a:xfrm>
          <a:prstGeom prst="borderCallout1">
            <a:avLst>
              <a:gd name="adj1" fmla="val 110855"/>
              <a:gd name="adj2" fmla="val 49445"/>
              <a:gd name="adj3" fmla="val 167763"/>
              <a:gd name="adj4" fmla="val 41667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755650" algn="ctr">
              <a:buClr>
                <a:srgbClr val="99CCFF"/>
              </a:buClr>
              <a:buFontTx/>
              <a:buNone/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rPr>
              <a:t>0</a:t>
            </a:r>
            <a:endParaRPr lang="en-US" sz="1200" dirty="0">
              <a:solidFill>
                <a:srgbClr val="000000"/>
              </a:solidFill>
              <a:latin typeface="Arial" charset="0"/>
              <a:ea typeface="ＭＳ Ｐゴシック"/>
              <a:cs typeface="ＭＳ Ｐゴシック"/>
            </a:endParaRPr>
          </a:p>
        </p:txBody>
      </p:sp>
      <p:sp>
        <p:nvSpPr>
          <p:cNvPr id="16" name="Line Callout 1 15"/>
          <p:cNvSpPr/>
          <p:nvPr/>
        </p:nvSpPr>
        <p:spPr bwMode="auto">
          <a:xfrm>
            <a:off x="6903720" y="3764280"/>
            <a:ext cx="228600" cy="193040"/>
          </a:xfrm>
          <a:prstGeom prst="borderCallout1">
            <a:avLst>
              <a:gd name="adj1" fmla="val 2960"/>
              <a:gd name="adj2" fmla="val 56112"/>
              <a:gd name="adj3" fmla="val -61184"/>
              <a:gd name="adj4" fmla="val 66112"/>
            </a:avLst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755650" algn="ctr">
              <a:buClr>
                <a:srgbClr val="99CCFF"/>
              </a:buClr>
              <a:buFontTx/>
              <a:buNone/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rPr>
              <a:t>0</a:t>
            </a:r>
            <a:endParaRPr lang="en-US" sz="1200" dirty="0">
              <a:solidFill>
                <a:srgbClr val="000000"/>
              </a:solidFill>
              <a:latin typeface="Arial" charset="0"/>
              <a:ea typeface="ＭＳ Ｐゴシック"/>
              <a:cs typeface="ＭＳ Ｐゴシック"/>
            </a:endParaRPr>
          </a:p>
        </p:txBody>
      </p:sp>
      <p:sp>
        <p:nvSpPr>
          <p:cNvPr id="17" name="Line Callout 1 16"/>
          <p:cNvSpPr/>
          <p:nvPr/>
        </p:nvSpPr>
        <p:spPr bwMode="auto">
          <a:xfrm>
            <a:off x="919480" y="817880"/>
            <a:ext cx="228600" cy="193040"/>
          </a:xfrm>
          <a:prstGeom prst="borderCallout1">
            <a:avLst>
              <a:gd name="adj1" fmla="val 110855"/>
              <a:gd name="adj2" fmla="val 49445"/>
              <a:gd name="adj3" fmla="val 167763"/>
              <a:gd name="adj4" fmla="val 41667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755650" algn="ctr">
              <a:buClr>
                <a:srgbClr val="99CCFF"/>
              </a:buClr>
              <a:buFontTx/>
              <a:buNone/>
            </a:pPr>
            <a:r>
              <a:rPr lang="en-US" sz="1200" dirty="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rPr>
              <a:t>1</a:t>
            </a:r>
          </a:p>
        </p:txBody>
      </p:sp>
      <p:sp>
        <p:nvSpPr>
          <p:cNvPr id="18" name="Line Callout 1 17"/>
          <p:cNvSpPr/>
          <p:nvPr/>
        </p:nvSpPr>
        <p:spPr bwMode="auto">
          <a:xfrm>
            <a:off x="5801360" y="3576320"/>
            <a:ext cx="228600" cy="193040"/>
          </a:xfrm>
          <a:prstGeom prst="borderCallout1">
            <a:avLst>
              <a:gd name="adj1" fmla="val 2960"/>
              <a:gd name="adj2" fmla="val 56112"/>
              <a:gd name="adj3" fmla="val -61184"/>
              <a:gd name="adj4" fmla="val 66112"/>
            </a:avLst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755650" algn="ctr">
              <a:buClr>
                <a:srgbClr val="99CCFF"/>
              </a:buClr>
              <a:buFontTx/>
              <a:buNone/>
            </a:pPr>
            <a:r>
              <a:rPr lang="en-US" sz="1200" dirty="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rPr>
              <a:t>1</a:t>
            </a:r>
          </a:p>
        </p:txBody>
      </p:sp>
      <p:sp>
        <p:nvSpPr>
          <p:cNvPr id="19" name="Line Callout 1 18"/>
          <p:cNvSpPr/>
          <p:nvPr/>
        </p:nvSpPr>
        <p:spPr bwMode="auto">
          <a:xfrm>
            <a:off x="6492240" y="1391920"/>
            <a:ext cx="228600" cy="193040"/>
          </a:xfrm>
          <a:prstGeom prst="borderCallout1">
            <a:avLst>
              <a:gd name="adj1" fmla="val 95065"/>
              <a:gd name="adj2" fmla="val -1666"/>
              <a:gd name="adj3" fmla="val 157237"/>
              <a:gd name="adj4" fmla="val -40555"/>
            </a:avLst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755650" algn="ctr">
              <a:buClr>
                <a:srgbClr val="99CCFF"/>
              </a:buClr>
              <a:buFontTx/>
              <a:buNone/>
            </a:pPr>
            <a:r>
              <a:rPr lang="en-US" sz="1200" dirty="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rPr>
              <a:t>2</a:t>
            </a:r>
          </a:p>
        </p:txBody>
      </p:sp>
      <p:sp>
        <p:nvSpPr>
          <p:cNvPr id="20" name="Line Callout 1 19"/>
          <p:cNvSpPr/>
          <p:nvPr/>
        </p:nvSpPr>
        <p:spPr bwMode="auto">
          <a:xfrm>
            <a:off x="1539240" y="817880"/>
            <a:ext cx="228600" cy="193040"/>
          </a:xfrm>
          <a:prstGeom prst="borderCallout1">
            <a:avLst>
              <a:gd name="adj1" fmla="val 110855"/>
              <a:gd name="adj2" fmla="val 49445"/>
              <a:gd name="adj3" fmla="val 167763"/>
              <a:gd name="adj4" fmla="val 41667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755650" algn="ctr">
              <a:buClr>
                <a:srgbClr val="99CCFF"/>
              </a:buClr>
              <a:buFontTx/>
              <a:buNone/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rPr>
              <a:t>2</a:t>
            </a:r>
            <a:endParaRPr lang="en-US" sz="1200" dirty="0">
              <a:solidFill>
                <a:srgbClr val="000000"/>
              </a:solidFill>
              <a:latin typeface="Arial" charset="0"/>
              <a:ea typeface="ＭＳ Ｐゴシック"/>
              <a:cs typeface="ＭＳ Ｐゴシック"/>
            </a:endParaRPr>
          </a:p>
        </p:txBody>
      </p:sp>
      <p:sp>
        <p:nvSpPr>
          <p:cNvPr id="21" name="Line Callout 1 20"/>
          <p:cNvSpPr/>
          <p:nvPr/>
        </p:nvSpPr>
        <p:spPr bwMode="auto">
          <a:xfrm>
            <a:off x="1874520" y="817880"/>
            <a:ext cx="228600" cy="193040"/>
          </a:xfrm>
          <a:prstGeom prst="borderCallout1">
            <a:avLst>
              <a:gd name="adj1" fmla="val 110855"/>
              <a:gd name="adj2" fmla="val 49445"/>
              <a:gd name="adj3" fmla="val 165132"/>
              <a:gd name="adj4" fmla="val 48333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755650" algn="ctr">
              <a:buClr>
                <a:srgbClr val="99CCFF"/>
              </a:buClr>
              <a:buFontTx/>
              <a:buNone/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rPr>
              <a:t>3</a:t>
            </a:r>
            <a:endParaRPr lang="en-US" sz="1200" dirty="0">
              <a:solidFill>
                <a:srgbClr val="000000"/>
              </a:solidFill>
              <a:latin typeface="Arial" charset="0"/>
              <a:ea typeface="ＭＳ Ｐゴシック"/>
              <a:cs typeface="ＭＳ Ｐゴシック"/>
            </a:endParaRPr>
          </a:p>
        </p:txBody>
      </p:sp>
      <p:sp>
        <p:nvSpPr>
          <p:cNvPr id="22" name="Line Callout 1 21"/>
          <p:cNvSpPr/>
          <p:nvPr/>
        </p:nvSpPr>
        <p:spPr bwMode="auto">
          <a:xfrm>
            <a:off x="5242560" y="1203960"/>
            <a:ext cx="228600" cy="193040"/>
          </a:xfrm>
          <a:prstGeom prst="borderCallout1">
            <a:avLst>
              <a:gd name="adj1" fmla="val 95065"/>
              <a:gd name="adj2" fmla="val -1666"/>
              <a:gd name="adj3" fmla="val 157237"/>
              <a:gd name="adj4" fmla="val -40555"/>
            </a:avLst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755650" algn="ctr">
              <a:buClr>
                <a:srgbClr val="99CCFF"/>
              </a:buClr>
              <a:buFontTx/>
              <a:buNone/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rPr>
              <a:t>3</a:t>
            </a:r>
            <a:endParaRPr lang="en-US" sz="1200" dirty="0">
              <a:solidFill>
                <a:srgbClr val="000000"/>
              </a:solidFill>
              <a:latin typeface="Arial" charset="0"/>
              <a:ea typeface="ＭＳ Ｐゴシック"/>
              <a:cs typeface="ＭＳ Ｐゴシック"/>
            </a:endParaRPr>
          </a:p>
        </p:txBody>
      </p:sp>
      <p:sp>
        <p:nvSpPr>
          <p:cNvPr id="24" name="Line Callout 1 23"/>
          <p:cNvSpPr/>
          <p:nvPr/>
        </p:nvSpPr>
        <p:spPr bwMode="auto">
          <a:xfrm>
            <a:off x="2138680" y="817880"/>
            <a:ext cx="228600" cy="193040"/>
          </a:xfrm>
          <a:prstGeom prst="borderCallout1">
            <a:avLst>
              <a:gd name="adj1" fmla="val 110855"/>
              <a:gd name="adj2" fmla="val 49445"/>
              <a:gd name="adj3" fmla="val 170394"/>
              <a:gd name="adj4" fmla="val 12779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755650" algn="ctr">
              <a:buClr>
                <a:srgbClr val="99CCFF"/>
              </a:buClr>
              <a:buFontTx/>
              <a:buNone/>
            </a:pPr>
            <a:r>
              <a:rPr lang="en-US" sz="1200" dirty="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rPr>
              <a:t>4</a:t>
            </a:r>
          </a:p>
        </p:txBody>
      </p:sp>
      <p:sp>
        <p:nvSpPr>
          <p:cNvPr id="25" name="Line Callout 1 24"/>
          <p:cNvSpPr/>
          <p:nvPr/>
        </p:nvSpPr>
        <p:spPr bwMode="auto">
          <a:xfrm>
            <a:off x="5003800" y="2194560"/>
            <a:ext cx="228600" cy="193040"/>
          </a:xfrm>
          <a:prstGeom prst="borderCallout1">
            <a:avLst>
              <a:gd name="adj1" fmla="val 2960"/>
              <a:gd name="adj2" fmla="val 56112"/>
              <a:gd name="adj3" fmla="val -61184"/>
              <a:gd name="adj4" fmla="val 66112"/>
            </a:avLst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755650" algn="ctr">
              <a:buClr>
                <a:srgbClr val="99CCFF"/>
              </a:buClr>
              <a:buFontTx/>
              <a:buNone/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rPr>
              <a:t>4</a:t>
            </a:r>
            <a:endParaRPr lang="en-US" sz="1200" dirty="0">
              <a:solidFill>
                <a:srgbClr val="000000"/>
              </a:solidFill>
              <a:latin typeface="Arial" charset="0"/>
              <a:ea typeface="ＭＳ Ｐゴシック"/>
              <a:cs typeface="ＭＳ Ｐゴシック"/>
            </a:endParaRPr>
          </a:p>
        </p:txBody>
      </p:sp>
      <p:sp>
        <p:nvSpPr>
          <p:cNvPr id="27" name="Line Callout 1 26"/>
          <p:cNvSpPr/>
          <p:nvPr/>
        </p:nvSpPr>
        <p:spPr bwMode="auto">
          <a:xfrm>
            <a:off x="7894320" y="2133600"/>
            <a:ext cx="228600" cy="193040"/>
          </a:xfrm>
          <a:prstGeom prst="borderCallout1">
            <a:avLst>
              <a:gd name="adj1" fmla="val 95065"/>
              <a:gd name="adj2" fmla="val -1666"/>
              <a:gd name="adj3" fmla="val 157237"/>
              <a:gd name="adj4" fmla="val -40555"/>
            </a:avLst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755650" algn="ctr">
              <a:buClr>
                <a:srgbClr val="99CCFF"/>
              </a:buClr>
              <a:buFontTx/>
              <a:buNone/>
            </a:pPr>
            <a:r>
              <a:rPr lang="en-US" sz="1200" dirty="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rPr>
              <a:t>5</a:t>
            </a:r>
          </a:p>
        </p:txBody>
      </p:sp>
      <p:sp>
        <p:nvSpPr>
          <p:cNvPr id="28" name="Line Callout 1 27"/>
          <p:cNvSpPr/>
          <p:nvPr/>
        </p:nvSpPr>
        <p:spPr bwMode="auto">
          <a:xfrm>
            <a:off x="2900680" y="817880"/>
            <a:ext cx="228600" cy="193040"/>
          </a:xfrm>
          <a:prstGeom prst="borderCallout1">
            <a:avLst>
              <a:gd name="adj1" fmla="val 110855"/>
              <a:gd name="adj2" fmla="val 49445"/>
              <a:gd name="adj3" fmla="val 162500"/>
              <a:gd name="adj4" fmla="val 75000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755650" algn="ctr">
              <a:buClr>
                <a:srgbClr val="99CCFF"/>
              </a:buClr>
              <a:buFontTx/>
              <a:buNone/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rPr>
              <a:t>5</a:t>
            </a:r>
            <a:endParaRPr lang="en-US" sz="1200" dirty="0">
              <a:solidFill>
                <a:srgbClr val="000000"/>
              </a:solidFill>
              <a:latin typeface="Arial" charset="0"/>
              <a:ea typeface="ＭＳ Ｐゴシック"/>
              <a:cs typeface="ＭＳ Ｐゴシック"/>
            </a:endParaRPr>
          </a:p>
        </p:txBody>
      </p:sp>
      <p:sp>
        <p:nvSpPr>
          <p:cNvPr id="30" name="Line Callout 1 29"/>
          <p:cNvSpPr/>
          <p:nvPr/>
        </p:nvSpPr>
        <p:spPr bwMode="auto">
          <a:xfrm>
            <a:off x="7752080" y="3073400"/>
            <a:ext cx="228600" cy="193040"/>
          </a:xfrm>
          <a:prstGeom prst="borderCallout1">
            <a:avLst>
              <a:gd name="adj1" fmla="val 95065"/>
              <a:gd name="adj2" fmla="val -1666"/>
              <a:gd name="adj3" fmla="val 157237"/>
              <a:gd name="adj4" fmla="val -40555"/>
            </a:avLst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755650" algn="ctr">
              <a:buClr>
                <a:srgbClr val="99CCFF"/>
              </a:buClr>
              <a:buFontTx/>
              <a:buNone/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rPr>
              <a:t>6</a:t>
            </a:r>
            <a:endParaRPr lang="en-US" sz="1200" dirty="0">
              <a:solidFill>
                <a:srgbClr val="000000"/>
              </a:solidFill>
              <a:latin typeface="Arial" charset="0"/>
              <a:ea typeface="ＭＳ Ｐゴシック"/>
              <a:cs typeface="ＭＳ Ｐゴシック"/>
            </a:endParaRPr>
          </a:p>
        </p:txBody>
      </p:sp>
      <p:sp>
        <p:nvSpPr>
          <p:cNvPr id="31" name="Line Callout 1 30"/>
          <p:cNvSpPr/>
          <p:nvPr/>
        </p:nvSpPr>
        <p:spPr bwMode="auto">
          <a:xfrm>
            <a:off x="3175000" y="817880"/>
            <a:ext cx="228600" cy="193040"/>
          </a:xfrm>
          <a:prstGeom prst="borderCallout1">
            <a:avLst>
              <a:gd name="adj1" fmla="val 110855"/>
              <a:gd name="adj2" fmla="val 49445"/>
              <a:gd name="adj3" fmla="val 173026"/>
              <a:gd name="adj4" fmla="val 79445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755650" algn="ctr">
              <a:buClr>
                <a:srgbClr val="99CCFF"/>
              </a:buClr>
              <a:buFontTx/>
              <a:buNone/>
            </a:pPr>
            <a:r>
              <a:rPr lang="en-US" sz="1200" dirty="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rPr>
              <a:t>6</a:t>
            </a:r>
          </a:p>
        </p:txBody>
      </p:sp>
      <p:sp>
        <p:nvSpPr>
          <p:cNvPr id="33" name="Line Callout 1 32"/>
          <p:cNvSpPr/>
          <p:nvPr/>
        </p:nvSpPr>
        <p:spPr bwMode="auto">
          <a:xfrm>
            <a:off x="3439160" y="812800"/>
            <a:ext cx="228600" cy="193040"/>
          </a:xfrm>
          <a:prstGeom prst="borderCallout1">
            <a:avLst>
              <a:gd name="adj1" fmla="val 110855"/>
              <a:gd name="adj2" fmla="val 49445"/>
              <a:gd name="adj3" fmla="val 165132"/>
              <a:gd name="adj4" fmla="val 32778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755650" algn="ctr">
              <a:buClr>
                <a:srgbClr val="99CCFF"/>
              </a:buClr>
              <a:buFontTx/>
              <a:buNone/>
            </a:pPr>
            <a:r>
              <a:rPr lang="en-US" sz="1200" dirty="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rPr>
              <a:t>7</a:t>
            </a:r>
          </a:p>
        </p:txBody>
      </p:sp>
      <p:sp>
        <p:nvSpPr>
          <p:cNvPr id="34" name="Line Callout 1 33"/>
          <p:cNvSpPr/>
          <p:nvPr/>
        </p:nvSpPr>
        <p:spPr bwMode="auto">
          <a:xfrm>
            <a:off x="7691120" y="3500120"/>
            <a:ext cx="228600" cy="193040"/>
          </a:xfrm>
          <a:prstGeom prst="borderCallout1">
            <a:avLst>
              <a:gd name="adj1" fmla="val 95065"/>
              <a:gd name="adj2" fmla="val -1666"/>
              <a:gd name="adj3" fmla="val 157237"/>
              <a:gd name="adj4" fmla="val -40555"/>
            </a:avLst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755650" algn="ctr">
              <a:buClr>
                <a:srgbClr val="99CCFF"/>
              </a:buClr>
              <a:buFontTx/>
              <a:buNone/>
            </a:pPr>
            <a:r>
              <a:rPr lang="en-US" sz="1200" dirty="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rPr>
              <a:t>7</a:t>
            </a:r>
          </a:p>
        </p:txBody>
      </p:sp>
      <p:sp>
        <p:nvSpPr>
          <p:cNvPr id="23" name="Up Arrow 22"/>
          <p:cNvSpPr/>
          <p:nvPr/>
        </p:nvSpPr>
        <p:spPr bwMode="auto">
          <a:xfrm>
            <a:off x="6263640" y="0"/>
            <a:ext cx="523240" cy="751840"/>
          </a:xfrm>
          <a:prstGeom prst="upArrow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55650" algn="ctr">
              <a:spcBef>
                <a:spcPts val="0"/>
              </a:spcBef>
              <a:buClr>
                <a:srgbClr val="99CCFF"/>
              </a:buClr>
              <a:buFontTx/>
              <a:buNone/>
            </a:pPr>
            <a:r>
              <a:rPr lang="en-US" dirty="0" smtClean="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rPr>
              <a:t>N</a:t>
            </a:r>
            <a:endParaRPr lang="en-US" dirty="0">
              <a:solidFill>
                <a:srgbClr val="000000"/>
              </a:solidFill>
              <a:latin typeface="Arial" charset="0"/>
              <a:ea typeface="ＭＳ Ｐゴシック"/>
              <a:cs typeface="ＭＳ Ｐゴシック"/>
            </a:endParaRPr>
          </a:p>
        </p:txBody>
      </p:sp>
      <p:sp>
        <p:nvSpPr>
          <p:cNvPr id="29" name="Up Arrow 28"/>
          <p:cNvSpPr/>
          <p:nvPr/>
        </p:nvSpPr>
        <p:spPr bwMode="auto">
          <a:xfrm>
            <a:off x="7106920" y="4206238"/>
            <a:ext cx="523240" cy="751840"/>
          </a:xfrm>
          <a:prstGeom prst="upArrow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55650" algn="ctr">
              <a:spcBef>
                <a:spcPts val="0"/>
              </a:spcBef>
              <a:buClr>
                <a:srgbClr val="99CCFF"/>
              </a:buClr>
              <a:buFontTx/>
              <a:buNone/>
            </a:pPr>
            <a:r>
              <a:rPr lang="en-US" dirty="0" smtClean="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rPr>
              <a:t>N</a:t>
            </a:r>
            <a:endParaRPr lang="en-US" dirty="0">
              <a:solidFill>
                <a:srgbClr val="000000"/>
              </a:solidFill>
              <a:latin typeface="Arial" charset="0"/>
              <a:ea typeface="ＭＳ Ｐゴシック"/>
              <a:cs typeface="ＭＳ Ｐゴシック"/>
            </a:endParaRPr>
          </a:p>
        </p:txBody>
      </p:sp>
      <p:sp>
        <p:nvSpPr>
          <p:cNvPr id="32" name="Up Arrow 31"/>
          <p:cNvSpPr/>
          <p:nvPr/>
        </p:nvSpPr>
        <p:spPr bwMode="auto">
          <a:xfrm rot="10567858">
            <a:off x="7112001" y="4201158"/>
            <a:ext cx="523240" cy="751840"/>
          </a:xfrm>
          <a:prstGeom prst="upArrow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55650" algn="ctr">
              <a:spcBef>
                <a:spcPts val="0"/>
              </a:spcBef>
              <a:buClr>
                <a:srgbClr val="99CCFF"/>
              </a:buClr>
              <a:buFontTx/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rPr>
              <a:t>EQ</a:t>
            </a:r>
            <a:endParaRPr lang="en-US" sz="1400" dirty="0">
              <a:solidFill>
                <a:srgbClr val="000000"/>
              </a:solidFill>
              <a:latin typeface="Arial" charset="0"/>
              <a:ea typeface="ＭＳ Ｐゴシック"/>
              <a:cs typeface="ＭＳ Ｐゴシック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200" y="4189466"/>
            <a:ext cx="1067411" cy="890533"/>
          </a:xfrm>
          <a:prstGeom prst="rect">
            <a:avLst/>
          </a:prstGeom>
        </p:spPr>
      </p:pic>
      <p:sp>
        <p:nvSpPr>
          <p:cNvPr id="37" name="Rectangle 2"/>
          <p:cNvSpPr txBox="1">
            <a:spLocks noChangeArrowheads="1"/>
          </p:cNvSpPr>
          <p:nvPr/>
        </p:nvSpPr>
        <p:spPr bwMode="auto">
          <a:xfrm>
            <a:off x="1" y="118412"/>
            <a:ext cx="4145279" cy="584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buClr>
                <a:srgbClr val="99CCFF"/>
              </a:buClr>
              <a:buFontTx/>
              <a:buNone/>
            </a:pPr>
            <a:r>
              <a:rPr lang="en-US" sz="3200" b="0" dirty="0" smtClean="0">
                <a:solidFill>
                  <a:srgbClr val="000000"/>
                </a:solidFill>
                <a:latin typeface="Book Antiqua"/>
                <a:ea typeface="ＭＳ Ｐゴシック"/>
                <a:cs typeface="ＭＳ Ｐゴシック"/>
              </a:rPr>
              <a:t>Piedmont EQ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09"/>
          <a:stretch/>
        </p:blipFill>
        <p:spPr>
          <a:xfrm>
            <a:off x="885866" y="3643744"/>
            <a:ext cx="3371173" cy="1449484"/>
          </a:xfrm>
          <a:prstGeom prst="rect">
            <a:avLst/>
          </a:prstGeom>
        </p:spPr>
      </p:pic>
      <p:sp>
        <p:nvSpPr>
          <p:cNvPr id="41" name="Rectangle 2"/>
          <p:cNvSpPr txBox="1">
            <a:spLocks noChangeArrowheads="1"/>
          </p:cNvSpPr>
          <p:nvPr/>
        </p:nvSpPr>
        <p:spPr bwMode="auto">
          <a:xfrm>
            <a:off x="5130801" y="4207068"/>
            <a:ext cx="1823720" cy="738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buClr>
                <a:srgbClr val="99CCFF"/>
              </a:buClr>
              <a:buFontTx/>
              <a:buNone/>
            </a:pPr>
            <a:r>
              <a:rPr lang="en-US" sz="1400" b="0" smtClean="0">
                <a:solidFill>
                  <a:srgbClr val="000000"/>
                </a:solidFill>
                <a:latin typeface="Book Antiqua"/>
                <a:ea typeface="ＭＳ Ｐゴシック"/>
                <a:cs typeface="ＭＳ Ｐゴシック"/>
              </a:rPr>
              <a:t>Distance 26 miles</a:t>
            </a:r>
            <a:br>
              <a:rPr lang="en-US" sz="1400" b="0" smtClean="0">
                <a:solidFill>
                  <a:srgbClr val="000000"/>
                </a:solidFill>
                <a:latin typeface="Book Antiqua"/>
                <a:ea typeface="ＭＳ Ｐゴシック"/>
                <a:cs typeface="ＭＳ Ｐゴシック"/>
              </a:rPr>
            </a:br>
            <a:r>
              <a:rPr lang="en-US" sz="1400" b="0" smtClean="0">
                <a:solidFill>
                  <a:srgbClr val="000000"/>
                </a:solidFill>
                <a:latin typeface="Book Antiqua"/>
                <a:ea typeface="ＭＳ Ｐゴシック"/>
                <a:cs typeface="ＭＳ Ｐゴシック"/>
              </a:rPr>
              <a:t>Depth 4 km</a:t>
            </a:r>
            <a:br>
              <a:rPr lang="en-US" sz="1400" b="0" smtClean="0">
                <a:solidFill>
                  <a:srgbClr val="000000"/>
                </a:solidFill>
                <a:latin typeface="Book Antiqua"/>
                <a:ea typeface="ＭＳ Ｐゴシック"/>
                <a:cs typeface="ＭＳ Ｐゴシック"/>
              </a:rPr>
            </a:br>
            <a:r>
              <a:rPr lang="en-US" sz="1400" b="0" smtClean="0">
                <a:solidFill>
                  <a:srgbClr val="000000"/>
                </a:solidFill>
                <a:latin typeface="Book Antiqua"/>
                <a:ea typeface="ＭＳ Ｐゴシック"/>
                <a:cs typeface="ＭＳ Ｐゴシック"/>
              </a:rPr>
              <a:t>11:48 pm </a:t>
            </a:r>
            <a:endParaRPr lang="en-US" sz="1400" b="0" dirty="0" smtClean="0">
              <a:solidFill>
                <a:srgbClr val="000000"/>
              </a:solidFill>
              <a:latin typeface="Book Antiqua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05817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07" y="843280"/>
            <a:ext cx="3640462" cy="2989577"/>
          </a:xfrm>
          <a:prstGeom prst="rect">
            <a:avLst/>
          </a:prstGeom>
        </p:spPr>
      </p:pic>
      <p:pic>
        <p:nvPicPr>
          <p:cNvPr id="5" name="Picture 4" descr="fiber_map_thick_line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27"/>
          <a:stretch/>
        </p:blipFill>
        <p:spPr>
          <a:xfrm>
            <a:off x="3993028" y="467360"/>
            <a:ext cx="5044292" cy="4048760"/>
          </a:xfrm>
          <a:prstGeom prst="rect">
            <a:avLst/>
          </a:prstGeom>
        </p:spPr>
      </p:pic>
      <p:sp>
        <p:nvSpPr>
          <p:cNvPr id="14" name="Line Callout 1 13"/>
          <p:cNvSpPr/>
          <p:nvPr/>
        </p:nvSpPr>
        <p:spPr bwMode="auto">
          <a:xfrm>
            <a:off x="441960" y="817880"/>
            <a:ext cx="228600" cy="193040"/>
          </a:xfrm>
          <a:prstGeom prst="borderCallout1">
            <a:avLst>
              <a:gd name="adj1" fmla="val 110855"/>
              <a:gd name="adj2" fmla="val 49445"/>
              <a:gd name="adj3" fmla="val 167763"/>
              <a:gd name="adj4" fmla="val 41667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755650" algn="ctr">
              <a:buClr>
                <a:srgbClr val="99CCFF"/>
              </a:buClr>
              <a:buFontTx/>
              <a:buNone/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rPr>
              <a:t>0</a:t>
            </a:r>
            <a:endParaRPr lang="en-US" sz="1200" dirty="0">
              <a:solidFill>
                <a:srgbClr val="000000"/>
              </a:solidFill>
              <a:latin typeface="Arial" charset="0"/>
              <a:ea typeface="ＭＳ Ｐゴシック"/>
              <a:cs typeface="ＭＳ Ｐゴシック"/>
            </a:endParaRPr>
          </a:p>
        </p:txBody>
      </p:sp>
      <p:sp>
        <p:nvSpPr>
          <p:cNvPr id="16" name="Line Callout 1 15"/>
          <p:cNvSpPr/>
          <p:nvPr/>
        </p:nvSpPr>
        <p:spPr bwMode="auto">
          <a:xfrm>
            <a:off x="6903720" y="3764280"/>
            <a:ext cx="228600" cy="193040"/>
          </a:xfrm>
          <a:prstGeom prst="borderCallout1">
            <a:avLst>
              <a:gd name="adj1" fmla="val 2960"/>
              <a:gd name="adj2" fmla="val 56112"/>
              <a:gd name="adj3" fmla="val -61184"/>
              <a:gd name="adj4" fmla="val 66112"/>
            </a:avLst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755650" algn="ctr">
              <a:buClr>
                <a:srgbClr val="99CCFF"/>
              </a:buClr>
              <a:buFontTx/>
              <a:buNone/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rPr>
              <a:t>0</a:t>
            </a:r>
            <a:endParaRPr lang="en-US" sz="1200" dirty="0">
              <a:solidFill>
                <a:srgbClr val="000000"/>
              </a:solidFill>
              <a:latin typeface="Arial" charset="0"/>
              <a:ea typeface="ＭＳ Ｐゴシック"/>
              <a:cs typeface="ＭＳ Ｐゴシック"/>
            </a:endParaRPr>
          </a:p>
        </p:txBody>
      </p:sp>
      <p:sp>
        <p:nvSpPr>
          <p:cNvPr id="17" name="Line Callout 1 16"/>
          <p:cNvSpPr/>
          <p:nvPr/>
        </p:nvSpPr>
        <p:spPr bwMode="auto">
          <a:xfrm>
            <a:off x="919480" y="817880"/>
            <a:ext cx="228600" cy="193040"/>
          </a:xfrm>
          <a:prstGeom prst="borderCallout1">
            <a:avLst>
              <a:gd name="adj1" fmla="val 110855"/>
              <a:gd name="adj2" fmla="val 49445"/>
              <a:gd name="adj3" fmla="val 167763"/>
              <a:gd name="adj4" fmla="val 41667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755650" algn="ctr">
              <a:buClr>
                <a:srgbClr val="99CCFF"/>
              </a:buClr>
              <a:buFontTx/>
              <a:buNone/>
            </a:pPr>
            <a:r>
              <a:rPr lang="en-US" sz="1200" dirty="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rPr>
              <a:t>1</a:t>
            </a:r>
          </a:p>
        </p:txBody>
      </p:sp>
      <p:sp>
        <p:nvSpPr>
          <p:cNvPr id="18" name="Line Callout 1 17"/>
          <p:cNvSpPr/>
          <p:nvPr/>
        </p:nvSpPr>
        <p:spPr bwMode="auto">
          <a:xfrm>
            <a:off x="5801360" y="3576320"/>
            <a:ext cx="228600" cy="193040"/>
          </a:xfrm>
          <a:prstGeom prst="borderCallout1">
            <a:avLst>
              <a:gd name="adj1" fmla="val 2960"/>
              <a:gd name="adj2" fmla="val 56112"/>
              <a:gd name="adj3" fmla="val -61184"/>
              <a:gd name="adj4" fmla="val 66112"/>
            </a:avLst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755650" algn="ctr">
              <a:buClr>
                <a:srgbClr val="99CCFF"/>
              </a:buClr>
              <a:buFontTx/>
              <a:buNone/>
            </a:pPr>
            <a:r>
              <a:rPr lang="en-US" sz="1200" dirty="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rPr>
              <a:t>1</a:t>
            </a:r>
          </a:p>
        </p:txBody>
      </p:sp>
      <p:sp>
        <p:nvSpPr>
          <p:cNvPr id="19" name="Line Callout 1 18"/>
          <p:cNvSpPr/>
          <p:nvPr/>
        </p:nvSpPr>
        <p:spPr bwMode="auto">
          <a:xfrm>
            <a:off x="6492240" y="1391920"/>
            <a:ext cx="228600" cy="193040"/>
          </a:xfrm>
          <a:prstGeom prst="borderCallout1">
            <a:avLst>
              <a:gd name="adj1" fmla="val 95065"/>
              <a:gd name="adj2" fmla="val -1666"/>
              <a:gd name="adj3" fmla="val 157237"/>
              <a:gd name="adj4" fmla="val -40555"/>
            </a:avLst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755650" algn="ctr">
              <a:buClr>
                <a:srgbClr val="99CCFF"/>
              </a:buClr>
              <a:buFontTx/>
              <a:buNone/>
            </a:pPr>
            <a:r>
              <a:rPr lang="en-US" sz="1200" dirty="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rPr>
              <a:t>2</a:t>
            </a:r>
          </a:p>
        </p:txBody>
      </p:sp>
      <p:sp>
        <p:nvSpPr>
          <p:cNvPr id="20" name="Line Callout 1 19"/>
          <p:cNvSpPr/>
          <p:nvPr/>
        </p:nvSpPr>
        <p:spPr bwMode="auto">
          <a:xfrm>
            <a:off x="1539240" y="817880"/>
            <a:ext cx="228600" cy="193040"/>
          </a:xfrm>
          <a:prstGeom prst="borderCallout1">
            <a:avLst>
              <a:gd name="adj1" fmla="val 110855"/>
              <a:gd name="adj2" fmla="val 49445"/>
              <a:gd name="adj3" fmla="val 167763"/>
              <a:gd name="adj4" fmla="val 41667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755650" algn="ctr">
              <a:buClr>
                <a:srgbClr val="99CCFF"/>
              </a:buClr>
              <a:buFontTx/>
              <a:buNone/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rPr>
              <a:t>2</a:t>
            </a:r>
            <a:endParaRPr lang="en-US" sz="1200" dirty="0">
              <a:solidFill>
                <a:srgbClr val="000000"/>
              </a:solidFill>
              <a:latin typeface="Arial" charset="0"/>
              <a:ea typeface="ＭＳ Ｐゴシック"/>
              <a:cs typeface="ＭＳ Ｐゴシック"/>
            </a:endParaRPr>
          </a:p>
        </p:txBody>
      </p:sp>
      <p:sp>
        <p:nvSpPr>
          <p:cNvPr id="21" name="Line Callout 1 20"/>
          <p:cNvSpPr/>
          <p:nvPr/>
        </p:nvSpPr>
        <p:spPr bwMode="auto">
          <a:xfrm>
            <a:off x="1874520" y="817880"/>
            <a:ext cx="228600" cy="193040"/>
          </a:xfrm>
          <a:prstGeom prst="borderCallout1">
            <a:avLst>
              <a:gd name="adj1" fmla="val 110855"/>
              <a:gd name="adj2" fmla="val 49445"/>
              <a:gd name="adj3" fmla="val 165132"/>
              <a:gd name="adj4" fmla="val 48333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755650" algn="ctr">
              <a:buClr>
                <a:srgbClr val="99CCFF"/>
              </a:buClr>
              <a:buFontTx/>
              <a:buNone/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rPr>
              <a:t>3</a:t>
            </a:r>
            <a:endParaRPr lang="en-US" sz="1200" dirty="0">
              <a:solidFill>
                <a:srgbClr val="000000"/>
              </a:solidFill>
              <a:latin typeface="Arial" charset="0"/>
              <a:ea typeface="ＭＳ Ｐゴシック"/>
              <a:cs typeface="ＭＳ Ｐゴシック"/>
            </a:endParaRPr>
          </a:p>
        </p:txBody>
      </p:sp>
      <p:sp>
        <p:nvSpPr>
          <p:cNvPr id="22" name="Line Callout 1 21"/>
          <p:cNvSpPr/>
          <p:nvPr/>
        </p:nvSpPr>
        <p:spPr bwMode="auto">
          <a:xfrm>
            <a:off x="5242560" y="1203960"/>
            <a:ext cx="228600" cy="193040"/>
          </a:xfrm>
          <a:prstGeom prst="borderCallout1">
            <a:avLst>
              <a:gd name="adj1" fmla="val 95065"/>
              <a:gd name="adj2" fmla="val -1666"/>
              <a:gd name="adj3" fmla="val 157237"/>
              <a:gd name="adj4" fmla="val -40555"/>
            </a:avLst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755650" algn="ctr">
              <a:buClr>
                <a:srgbClr val="99CCFF"/>
              </a:buClr>
              <a:buFontTx/>
              <a:buNone/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rPr>
              <a:t>3</a:t>
            </a:r>
            <a:endParaRPr lang="en-US" sz="1200" dirty="0">
              <a:solidFill>
                <a:srgbClr val="000000"/>
              </a:solidFill>
              <a:latin typeface="Arial" charset="0"/>
              <a:ea typeface="ＭＳ Ｐゴシック"/>
              <a:cs typeface="ＭＳ Ｐゴシック"/>
            </a:endParaRPr>
          </a:p>
        </p:txBody>
      </p:sp>
      <p:sp>
        <p:nvSpPr>
          <p:cNvPr id="24" name="Line Callout 1 23"/>
          <p:cNvSpPr/>
          <p:nvPr/>
        </p:nvSpPr>
        <p:spPr bwMode="auto">
          <a:xfrm>
            <a:off x="2138680" y="817880"/>
            <a:ext cx="228600" cy="193040"/>
          </a:xfrm>
          <a:prstGeom prst="borderCallout1">
            <a:avLst>
              <a:gd name="adj1" fmla="val 110855"/>
              <a:gd name="adj2" fmla="val 49445"/>
              <a:gd name="adj3" fmla="val 170394"/>
              <a:gd name="adj4" fmla="val 12779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755650" algn="ctr">
              <a:buClr>
                <a:srgbClr val="99CCFF"/>
              </a:buClr>
              <a:buFontTx/>
              <a:buNone/>
            </a:pPr>
            <a:r>
              <a:rPr lang="en-US" sz="1200" dirty="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rPr>
              <a:t>4</a:t>
            </a:r>
          </a:p>
        </p:txBody>
      </p:sp>
      <p:sp>
        <p:nvSpPr>
          <p:cNvPr id="25" name="Line Callout 1 24"/>
          <p:cNvSpPr/>
          <p:nvPr/>
        </p:nvSpPr>
        <p:spPr bwMode="auto">
          <a:xfrm>
            <a:off x="5003800" y="2194560"/>
            <a:ext cx="228600" cy="193040"/>
          </a:xfrm>
          <a:prstGeom prst="borderCallout1">
            <a:avLst>
              <a:gd name="adj1" fmla="val 2960"/>
              <a:gd name="adj2" fmla="val 56112"/>
              <a:gd name="adj3" fmla="val -61184"/>
              <a:gd name="adj4" fmla="val 66112"/>
            </a:avLst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755650" algn="ctr">
              <a:buClr>
                <a:srgbClr val="99CCFF"/>
              </a:buClr>
              <a:buFontTx/>
              <a:buNone/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rPr>
              <a:t>4</a:t>
            </a:r>
            <a:endParaRPr lang="en-US" sz="1200" dirty="0">
              <a:solidFill>
                <a:srgbClr val="000000"/>
              </a:solidFill>
              <a:latin typeface="Arial" charset="0"/>
              <a:ea typeface="ＭＳ Ｐゴシック"/>
              <a:cs typeface="ＭＳ Ｐゴシック"/>
            </a:endParaRPr>
          </a:p>
        </p:txBody>
      </p:sp>
      <p:sp>
        <p:nvSpPr>
          <p:cNvPr id="27" name="Line Callout 1 26"/>
          <p:cNvSpPr/>
          <p:nvPr/>
        </p:nvSpPr>
        <p:spPr bwMode="auto">
          <a:xfrm>
            <a:off x="7894320" y="2133600"/>
            <a:ext cx="228600" cy="193040"/>
          </a:xfrm>
          <a:prstGeom prst="borderCallout1">
            <a:avLst>
              <a:gd name="adj1" fmla="val 95065"/>
              <a:gd name="adj2" fmla="val -1666"/>
              <a:gd name="adj3" fmla="val 157237"/>
              <a:gd name="adj4" fmla="val -40555"/>
            </a:avLst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755650" algn="ctr">
              <a:buClr>
                <a:srgbClr val="99CCFF"/>
              </a:buClr>
              <a:buFontTx/>
              <a:buNone/>
            </a:pPr>
            <a:r>
              <a:rPr lang="en-US" sz="1200" dirty="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rPr>
              <a:t>5</a:t>
            </a:r>
          </a:p>
        </p:txBody>
      </p:sp>
      <p:sp>
        <p:nvSpPr>
          <p:cNvPr id="28" name="Line Callout 1 27"/>
          <p:cNvSpPr/>
          <p:nvPr/>
        </p:nvSpPr>
        <p:spPr bwMode="auto">
          <a:xfrm>
            <a:off x="2900680" y="817880"/>
            <a:ext cx="228600" cy="193040"/>
          </a:xfrm>
          <a:prstGeom prst="borderCallout1">
            <a:avLst>
              <a:gd name="adj1" fmla="val 110855"/>
              <a:gd name="adj2" fmla="val 49445"/>
              <a:gd name="adj3" fmla="val 162500"/>
              <a:gd name="adj4" fmla="val 75000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755650" algn="ctr">
              <a:buClr>
                <a:srgbClr val="99CCFF"/>
              </a:buClr>
              <a:buFontTx/>
              <a:buNone/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rPr>
              <a:t>5</a:t>
            </a:r>
            <a:endParaRPr lang="en-US" sz="1200" dirty="0">
              <a:solidFill>
                <a:srgbClr val="000000"/>
              </a:solidFill>
              <a:latin typeface="Arial" charset="0"/>
              <a:ea typeface="ＭＳ Ｐゴシック"/>
              <a:cs typeface="ＭＳ Ｐゴシック"/>
            </a:endParaRPr>
          </a:p>
        </p:txBody>
      </p:sp>
      <p:sp>
        <p:nvSpPr>
          <p:cNvPr id="30" name="Line Callout 1 29"/>
          <p:cNvSpPr/>
          <p:nvPr/>
        </p:nvSpPr>
        <p:spPr bwMode="auto">
          <a:xfrm>
            <a:off x="7752080" y="3073400"/>
            <a:ext cx="228600" cy="193040"/>
          </a:xfrm>
          <a:prstGeom prst="borderCallout1">
            <a:avLst>
              <a:gd name="adj1" fmla="val 95065"/>
              <a:gd name="adj2" fmla="val -1666"/>
              <a:gd name="adj3" fmla="val 157237"/>
              <a:gd name="adj4" fmla="val -40555"/>
            </a:avLst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755650" algn="ctr">
              <a:buClr>
                <a:srgbClr val="99CCFF"/>
              </a:buClr>
              <a:buFontTx/>
              <a:buNone/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rPr>
              <a:t>6</a:t>
            </a:r>
            <a:endParaRPr lang="en-US" sz="1200" dirty="0">
              <a:solidFill>
                <a:srgbClr val="000000"/>
              </a:solidFill>
              <a:latin typeface="Arial" charset="0"/>
              <a:ea typeface="ＭＳ Ｐゴシック"/>
              <a:cs typeface="ＭＳ Ｐゴシック"/>
            </a:endParaRPr>
          </a:p>
        </p:txBody>
      </p:sp>
      <p:sp>
        <p:nvSpPr>
          <p:cNvPr id="31" name="Line Callout 1 30"/>
          <p:cNvSpPr/>
          <p:nvPr/>
        </p:nvSpPr>
        <p:spPr bwMode="auto">
          <a:xfrm>
            <a:off x="3175000" y="817880"/>
            <a:ext cx="228600" cy="193040"/>
          </a:xfrm>
          <a:prstGeom prst="borderCallout1">
            <a:avLst>
              <a:gd name="adj1" fmla="val 110855"/>
              <a:gd name="adj2" fmla="val 49445"/>
              <a:gd name="adj3" fmla="val 173026"/>
              <a:gd name="adj4" fmla="val 79445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755650" algn="ctr">
              <a:buClr>
                <a:srgbClr val="99CCFF"/>
              </a:buClr>
              <a:buFontTx/>
              <a:buNone/>
            </a:pPr>
            <a:r>
              <a:rPr lang="en-US" sz="1200" dirty="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rPr>
              <a:t>6</a:t>
            </a:r>
          </a:p>
        </p:txBody>
      </p:sp>
      <p:sp>
        <p:nvSpPr>
          <p:cNvPr id="33" name="Line Callout 1 32"/>
          <p:cNvSpPr/>
          <p:nvPr/>
        </p:nvSpPr>
        <p:spPr bwMode="auto">
          <a:xfrm>
            <a:off x="3439160" y="812800"/>
            <a:ext cx="228600" cy="193040"/>
          </a:xfrm>
          <a:prstGeom prst="borderCallout1">
            <a:avLst>
              <a:gd name="adj1" fmla="val 110855"/>
              <a:gd name="adj2" fmla="val 49445"/>
              <a:gd name="adj3" fmla="val 165132"/>
              <a:gd name="adj4" fmla="val 32778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755650" algn="ctr">
              <a:buClr>
                <a:srgbClr val="99CCFF"/>
              </a:buClr>
              <a:buFontTx/>
              <a:buNone/>
            </a:pPr>
            <a:r>
              <a:rPr lang="en-US" sz="1200" dirty="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rPr>
              <a:t>7</a:t>
            </a:r>
          </a:p>
        </p:txBody>
      </p:sp>
      <p:sp>
        <p:nvSpPr>
          <p:cNvPr id="34" name="Line Callout 1 33"/>
          <p:cNvSpPr/>
          <p:nvPr/>
        </p:nvSpPr>
        <p:spPr bwMode="auto">
          <a:xfrm>
            <a:off x="7691120" y="3500120"/>
            <a:ext cx="228600" cy="193040"/>
          </a:xfrm>
          <a:prstGeom prst="borderCallout1">
            <a:avLst>
              <a:gd name="adj1" fmla="val 95065"/>
              <a:gd name="adj2" fmla="val -1666"/>
              <a:gd name="adj3" fmla="val 157237"/>
              <a:gd name="adj4" fmla="val -40555"/>
            </a:avLst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755650" algn="ctr">
              <a:buClr>
                <a:srgbClr val="99CCFF"/>
              </a:buClr>
              <a:buFontTx/>
              <a:buNone/>
            </a:pPr>
            <a:r>
              <a:rPr lang="en-US" sz="1200" dirty="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rPr>
              <a:t>7</a:t>
            </a:r>
          </a:p>
        </p:txBody>
      </p:sp>
      <p:sp>
        <p:nvSpPr>
          <p:cNvPr id="23" name="Up Arrow 22"/>
          <p:cNvSpPr/>
          <p:nvPr/>
        </p:nvSpPr>
        <p:spPr bwMode="auto">
          <a:xfrm>
            <a:off x="6263640" y="0"/>
            <a:ext cx="523240" cy="751840"/>
          </a:xfrm>
          <a:prstGeom prst="upArrow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55650" algn="ctr">
              <a:spcBef>
                <a:spcPts val="0"/>
              </a:spcBef>
              <a:buClr>
                <a:srgbClr val="99CCFF"/>
              </a:buClr>
              <a:buFontTx/>
              <a:buNone/>
            </a:pPr>
            <a:r>
              <a:rPr lang="en-US" dirty="0" smtClean="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rPr>
              <a:t>N</a:t>
            </a:r>
            <a:endParaRPr lang="en-US" dirty="0">
              <a:solidFill>
                <a:srgbClr val="000000"/>
              </a:solidFill>
              <a:latin typeface="Arial" charset="0"/>
              <a:ea typeface="ＭＳ Ｐゴシック"/>
              <a:cs typeface="ＭＳ Ｐゴシック"/>
            </a:endParaRPr>
          </a:p>
        </p:txBody>
      </p:sp>
      <p:sp>
        <p:nvSpPr>
          <p:cNvPr id="29" name="Up Arrow 28"/>
          <p:cNvSpPr/>
          <p:nvPr/>
        </p:nvSpPr>
        <p:spPr bwMode="auto">
          <a:xfrm>
            <a:off x="7106920" y="4206238"/>
            <a:ext cx="523240" cy="751840"/>
          </a:xfrm>
          <a:prstGeom prst="upArrow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55650" algn="ctr">
              <a:spcBef>
                <a:spcPts val="0"/>
              </a:spcBef>
              <a:buClr>
                <a:srgbClr val="99CCFF"/>
              </a:buClr>
              <a:buFontTx/>
              <a:buNone/>
            </a:pPr>
            <a:r>
              <a:rPr lang="en-US" dirty="0" smtClean="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rPr>
              <a:t>N</a:t>
            </a:r>
            <a:endParaRPr lang="en-US" dirty="0">
              <a:solidFill>
                <a:srgbClr val="000000"/>
              </a:solidFill>
              <a:latin typeface="Arial" charset="0"/>
              <a:ea typeface="ＭＳ Ｐゴシック"/>
              <a:cs typeface="ＭＳ Ｐゴシック"/>
            </a:endParaRPr>
          </a:p>
        </p:txBody>
      </p:sp>
      <p:sp>
        <p:nvSpPr>
          <p:cNvPr id="32" name="Up Arrow 31"/>
          <p:cNvSpPr/>
          <p:nvPr/>
        </p:nvSpPr>
        <p:spPr bwMode="auto">
          <a:xfrm rot="10567858">
            <a:off x="7112001" y="4201158"/>
            <a:ext cx="523240" cy="751840"/>
          </a:xfrm>
          <a:prstGeom prst="upArrow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55650" algn="ctr">
              <a:spcBef>
                <a:spcPts val="0"/>
              </a:spcBef>
              <a:buClr>
                <a:srgbClr val="99CCFF"/>
              </a:buClr>
              <a:buFontTx/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rPr>
              <a:t>EQ</a:t>
            </a:r>
            <a:endParaRPr lang="en-US" sz="1400" dirty="0">
              <a:solidFill>
                <a:srgbClr val="000000"/>
              </a:solidFill>
              <a:latin typeface="Arial" charset="0"/>
              <a:ea typeface="ＭＳ Ｐゴシック"/>
              <a:cs typeface="ＭＳ Ｐゴシック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200" y="4189466"/>
            <a:ext cx="1067411" cy="890533"/>
          </a:xfrm>
          <a:prstGeom prst="rect">
            <a:avLst/>
          </a:prstGeom>
        </p:spPr>
      </p:pic>
      <p:sp>
        <p:nvSpPr>
          <p:cNvPr id="35" name="Rectangle 2"/>
          <p:cNvSpPr>
            <a:spLocks noGrp="1" noChangeArrowheads="1"/>
          </p:cNvSpPr>
          <p:nvPr>
            <p:ph type="title"/>
          </p:nvPr>
        </p:nvSpPr>
        <p:spPr>
          <a:xfrm>
            <a:off x="5130801" y="4207068"/>
            <a:ext cx="1823720" cy="738660"/>
          </a:xfrm>
        </p:spPr>
        <p:txBody>
          <a:bodyPr wrap="square">
            <a:spAutoFit/>
          </a:bodyPr>
          <a:lstStyle/>
          <a:p>
            <a:pPr eaLnBrk="1" hangingPunct="1"/>
            <a:r>
              <a:rPr lang="en-US" sz="1400" dirty="0" smtClean="0"/>
              <a:t>Distance 26 miles</a:t>
            </a:r>
            <a:br>
              <a:rPr lang="en-US" sz="1400" dirty="0" smtClean="0"/>
            </a:br>
            <a:r>
              <a:rPr lang="en-US" sz="1400" dirty="0" smtClean="0"/>
              <a:t>Depth 4 km</a:t>
            </a:r>
            <a:br>
              <a:rPr lang="en-US" sz="1400" dirty="0" smtClean="0"/>
            </a:br>
            <a:r>
              <a:rPr lang="en-US" sz="1400" dirty="0" smtClean="0"/>
              <a:t>11:48 pm </a:t>
            </a:r>
          </a:p>
        </p:txBody>
      </p:sp>
      <p:sp>
        <p:nvSpPr>
          <p:cNvPr id="37" name="Rectangle 2"/>
          <p:cNvSpPr txBox="1">
            <a:spLocks noChangeArrowheads="1"/>
          </p:cNvSpPr>
          <p:nvPr/>
        </p:nvSpPr>
        <p:spPr bwMode="auto">
          <a:xfrm>
            <a:off x="1" y="118412"/>
            <a:ext cx="4145279" cy="584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buClr>
                <a:srgbClr val="99CCFF"/>
              </a:buClr>
              <a:buFontTx/>
              <a:buNone/>
            </a:pPr>
            <a:r>
              <a:rPr lang="en-US" sz="3200" b="0" dirty="0" smtClean="0">
                <a:solidFill>
                  <a:srgbClr val="000000"/>
                </a:solidFill>
                <a:latin typeface="Book Antiqua"/>
                <a:ea typeface="ＭＳ Ｐゴシック"/>
                <a:cs typeface="ＭＳ Ｐゴシック"/>
              </a:rPr>
              <a:t>Piedmont EQ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09"/>
          <a:stretch/>
        </p:blipFill>
        <p:spPr>
          <a:xfrm>
            <a:off x="885866" y="3643744"/>
            <a:ext cx="3371173" cy="1449484"/>
          </a:xfrm>
          <a:prstGeom prst="rect">
            <a:avLst/>
          </a:prstGeom>
        </p:spPr>
      </p:pic>
      <p:sp>
        <p:nvSpPr>
          <p:cNvPr id="36" name="Rectangle 2"/>
          <p:cNvSpPr txBox="1">
            <a:spLocks noChangeArrowheads="1"/>
          </p:cNvSpPr>
          <p:nvPr/>
        </p:nvSpPr>
        <p:spPr bwMode="auto">
          <a:xfrm>
            <a:off x="594360" y="3650351"/>
            <a:ext cx="3271520" cy="307773"/>
          </a:xfrm>
          <a:prstGeom prst="rect">
            <a:avLst/>
          </a:prstGeom>
          <a:solidFill>
            <a:srgbClr val="DDE6F4"/>
          </a:solidFill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buClr>
                <a:srgbClr val="99CCFF"/>
              </a:buClr>
              <a:buFontTx/>
              <a:buNone/>
            </a:pPr>
            <a:r>
              <a:rPr lang="en-US" sz="1400" b="0" dirty="0" smtClean="0">
                <a:solidFill>
                  <a:srgbClr val="000000"/>
                </a:solidFill>
                <a:latin typeface="Book Antiqua"/>
                <a:ea typeface="ＭＳ Ｐゴシック"/>
                <a:cs typeface="ＭＳ Ｐゴシック"/>
              </a:rPr>
              <a:t>Band-passed</a:t>
            </a:r>
          </a:p>
        </p:txBody>
      </p:sp>
    </p:spTree>
    <p:extLst>
      <p:ext uri="{BB962C8B-B14F-4D97-AF65-F5344CB8AC3E}">
        <p14:creationId xmlns:p14="http://schemas.microsoft.com/office/powerpoint/2010/main" val="3055256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shot 2017-03-01 17.47.2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0"/>
            <a:ext cx="8704894" cy="5143500"/>
          </a:xfrm>
          <a:prstGeom prst="rect">
            <a:avLst/>
          </a:prstGeom>
        </p:spPr>
      </p:pic>
      <p:pic>
        <p:nvPicPr>
          <p:cNvPr id="6" name="Picture 5" descr="nerd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850" y="3943421"/>
            <a:ext cx="476250" cy="514278"/>
          </a:xfrm>
          <a:prstGeom prst="rect">
            <a:avLst/>
          </a:prstGeom>
        </p:spPr>
      </p:pic>
      <p:pic>
        <p:nvPicPr>
          <p:cNvPr id="4" name="Picture 3" descr="passive_seismic.gif"/>
          <p:cNvPicPr>
            <a:picLocks/>
          </p:cNvPicPr>
          <p:nvPr/>
        </p:nvPicPr>
        <p:blipFill>
          <a:blip r:embed="rId5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00">
            <a:off x="1737360" y="27432"/>
            <a:ext cx="5760720" cy="504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765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21" y="843280"/>
            <a:ext cx="2881633" cy="2989577"/>
          </a:xfrm>
          <a:prstGeom prst="rect">
            <a:avLst/>
          </a:prstGeom>
        </p:spPr>
      </p:pic>
      <p:pic>
        <p:nvPicPr>
          <p:cNvPr id="5" name="Picture 4" descr="fiber_map_thick_line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27"/>
          <a:stretch/>
        </p:blipFill>
        <p:spPr>
          <a:xfrm>
            <a:off x="3993028" y="467360"/>
            <a:ext cx="5044292" cy="4048760"/>
          </a:xfrm>
          <a:prstGeom prst="rect">
            <a:avLst/>
          </a:prstGeom>
        </p:spPr>
      </p:pic>
      <p:sp>
        <p:nvSpPr>
          <p:cNvPr id="16" name="Line Callout 1 15"/>
          <p:cNvSpPr/>
          <p:nvPr/>
        </p:nvSpPr>
        <p:spPr bwMode="auto">
          <a:xfrm>
            <a:off x="6903720" y="3764280"/>
            <a:ext cx="228600" cy="193040"/>
          </a:xfrm>
          <a:prstGeom prst="borderCallout1">
            <a:avLst>
              <a:gd name="adj1" fmla="val 2960"/>
              <a:gd name="adj2" fmla="val 56112"/>
              <a:gd name="adj3" fmla="val -61184"/>
              <a:gd name="adj4" fmla="val 66112"/>
            </a:avLst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755650" marR="0" algn="ctr" defTabSz="914400" rtl="0" eaLnBrk="1" fontAlgn="base" latinLnBrk="0" hangingPunct="1">
              <a:lnSpc>
                <a:spcPct val="100000"/>
              </a:lnSpc>
              <a:spcBef>
                <a:spcPct val="70000"/>
              </a:spcBef>
              <a:spcAft>
                <a:spcPct val="0"/>
              </a:spcAft>
              <a:buClr>
                <a:schemeClr val="accent1"/>
              </a:buClr>
              <a:buSzPct val="135000"/>
              <a:buNone/>
              <a:tabLst/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0</a:t>
            </a:r>
            <a:endParaRPr kumimoji="0" lang="en-US" sz="12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8" name="Line Callout 1 17"/>
          <p:cNvSpPr/>
          <p:nvPr/>
        </p:nvSpPr>
        <p:spPr bwMode="auto">
          <a:xfrm>
            <a:off x="5801360" y="3576320"/>
            <a:ext cx="228600" cy="193040"/>
          </a:xfrm>
          <a:prstGeom prst="borderCallout1">
            <a:avLst>
              <a:gd name="adj1" fmla="val 2960"/>
              <a:gd name="adj2" fmla="val 56112"/>
              <a:gd name="adj3" fmla="val -61184"/>
              <a:gd name="adj4" fmla="val 66112"/>
            </a:avLst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755650" marR="0" algn="ctr" defTabSz="914400" rtl="0" eaLnBrk="1" fontAlgn="base" latinLnBrk="0" hangingPunct="1">
              <a:lnSpc>
                <a:spcPct val="100000"/>
              </a:lnSpc>
              <a:spcBef>
                <a:spcPct val="70000"/>
              </a:spcBef>
              <a:spcAft>
                <a:spcPct val="0"/>
              </a:spcAft>
              <a:buClr>
                <a:schemeClr val="accent1"/>
              </a:buClr>
              <a:buSzPct val="135000"/>
              <a:buNone/>
              <a:tabLst/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1</a:t>
            </a:r>
            <a:endParaRPr kumimoji="0" lang="en-US" sz="12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9" name="Line Callout 1 18"/>
          <p:cNvSpPr/>
          <p:nvPr/>
        </p:nvSpPr>
        <p:spPr bwMode="auto">
          <a:xfrm>
            <a:off x="6492240" y="1391920"/>
            <a:ext cx="228600" cy="193040"/>
          </a:xfrm>
          <a:prstGeom prst="borderCallout1">
            <a:avLst>
              <a:gd name="adj1" fmla="val 95065"/>
              <a:gd name="adj2" fmla="val -1666"/>
              <a:gd name="adj3" fmla="val 157237"/>
              <a:gd name="adj4" fmla="val -40555"/>
            </a:avLst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755650" marR="0" algn="ctr" defTabSz="914400" rtl="0" eaLnBrk="1" fontAlgn="base" latinLnBrk="0" hangingPunct="1">
              <a:lnSpc>
                <a:spcPct val="100000"/>
              </a:lnSpc>
              <a:spcBef>
                <a:spcPct val="70000"/>
              </a:spcBef>
              <a:spcAft>
                <a:spcPct val="0"/>
              </a:spcAft>
              <a:buClr>
                <a:schemeClr val="accent1"/>
              </a:buClr>
              <a:buSzPct val="135000"/>
              <a:buNone/>
              <a:tabLst/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2</a:t>
            </a:r>
            <a:endParaRPr kumimoji="0" lang="en-US" sz="12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22" name="Line Callout 1 21"/>
          <p:cNvSpPr/>
          <p:nvPr/>
        </p:nvSpPr>
        <p:spPr bwMode="auto">
          <a:xfrm>
            <a:off x="5242560" y="1203960"/>
            <a:ext cx="228600" cy="193040"/>
          </a:xfrm>
          <a:prstGeom prst="borderCallout1">
            <a:avLst>
              <a:gd name="adj1" fmla="val 95065"/>
              <a:gd name="adj2" fmla="val -1666"/>
              <a:gd name="adj3" fmla="val 157237"/>
              <a:gd name="adj4" fmla="val -40555"/>
            </a:avLst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755650" marR="0" algn="ctr" defTabSz="914400" rtl="0" eaLnBrk="1" fontAlgn="base" latinLnBrk="0" hangingPunct="1">
              <a:lnSpc>
                <a:spcPct val="100000"/>
              </a:lnSpc>
              <a:spcBef>
                <a:spcPct val="70000"/>
              </a:spcBef>
              <a:spcAft>
                <a:spcPct val="0"/>
              </a:spcAft>
              <a:buClr>
                <a:schemeClr val="accent1"/>
              </a:buClr>
              <a:buSzPct val="135000"/>
              <a:buNone/>
              <a:tabLst/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3</a:t>
            </a:r>
            <a:endParaRPr kumimoji="0" lang="en-US" sz="12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25" name="Line Callout 1 24"/>
          <p:cNvSpPr/>
          <p:nvPr/>
        </p:nvSpPr>
        <p:spPr bwMode="auto">
          <a:xfrm>
            <a:off x="5003800" y="2194560"/>
            <a:ext cx="228600" cy="193040"/>
          </a:xfrm>
          <a:prstGeom prst="borderCallout1">
            <a:avLst>
              <a:gd name="adj1" fmla="val 2960"/>
              <a:gd name="adj2" fmla="val 56112"/>
              <a:gd name="adj3" fmla="val -61184"/>
              <a:gd name="adj4" fmla="val 66112"/>
            </a:avLst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755650" marR="0" algn="ctr" defTabSz="914400" rtl="0" eaLnBrk="1" fontAlgn="base" latinLnBrk="0" hangingPunct="1">
              <a:lnSpc>
                <a:spcPct val="100000"/>
              </a:lnSpc>
              <a:spcBef>
                <a:spcPct val="70000"/>
              </a:spcBef>
              <a:spcAft>
                <a:spcPct val="0"/>
              </a:spcAft>
              <a:buClr>
                <a:schemeClr val="accent1"/>
              </a:buClr>
              <a:buSzPct val="135000"/>
              <a:buNone/>
              <a:tabLst/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4</a:t>
            </a:r>
            <a:endParaRPr kumimoji="0" lang="en-US" sz="12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27" name="Line Callout 1 26"/>
          <p:cNvSpPr/>
          <p:nvPr/>
        </p:nvSpPr>
        <p:spPr bwMode="auto">
          <a:xfrm>
            <a:off x="7894320" y="2133600"/>
            <a:ext cx="228600" cy="193040"/>
          </a:xfrm>
          <a:prstGeom prst="borderCallout1">
            <a:avLst>
              <a:gd name="adj1" fmla="val 95065"/>
              <a:gd name="adj2" fmla="val -1666"/>
              <a:gd name="adj3" fmla="val 157237"/>
              <a:gd name="adj4" fmla="val -40555"/>
            </a:avLst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755650" marR="0" algn="ctr" defTabSz="914400" rtl="0" eaLnBrk="1" fontAlgn="base" latinLnBrk="0" hangingPunct="1">
              <a:lnSpc>
                <a:spcPct val="100000"/>
              </a:lnSpc>
              <a:spcBef>
                <a:spcPct val="70000"/>
              </a:spcBef>
              <a:spcAft>
                <a:spcPct val="0"/>
              </a:spcAft>
              <a:buClr>
                <a:schemeClr val="accent1"/>
              </a:buClr>
              <a:buSzPct val="135000"/>
              <a:buNone/>
              <a:tabLst/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5</a:t>
            </a:r>
            <a:endParaRPr kumimoji="0" lang="en-US" sz="12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30" name="Line Callout 1 29"/>
          <p:cNvSpPr/>
          <p:nvPr/>
        </p:nvSpPr>
        <p:spPr bwMode="auto">
          <a:xfrm>
            <a:off x="7752080" y="3073400"/>
            <a:ext cx="228600" cy="193040"/>
          </a:xfrm>
          <a:prstGeom prst="borderCallout1">
            <a:avLst>
              <a:gd name="adj1" fmla="val 95065"/>
              <a:gd name="adj2" fmla="val -1666"/>
              <a:gd name="adj3" fmla="val 157237"/>
              <a:gd name="adj4" fmla="val -40555"/>
            </a:avLst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755650" marR="0" algn="ctr" defTabSz="914400" rtl="0" eaLnBrk="1" fontAlgn="base" latinLnBrk="0" hangingPunct="1">
              <a:lnSpc>
                <a:spcPct val="100000"/>
              </a:lnSpc>
              <a:spcBef>
                <a:spcPct val="70000"/>
              </a:spcBef>
              <a:spcAft>
                <a:spcPct val="0"/>
              </a:spcAft>
              <a:buClr>
                <a:schemeClr val="accent1"/>
              </a:buClr>
              <a:buSzPct val="135000"/>
              <a:buNone/>
              <a:tabLst/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6</a:t>
            </a:r>
            <a:endParaRPr kumimoji="0" lang="en-US" sz="12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34" name="Line Callout 1 33"/>
          <p:cNvSpPr/>
          <p:nvPr/>
        </p:nvSpPr>
        <p:spPr bwMode="auto">
          <a:xfrm>
            <a:off x="7691120" y="3500120"/>
            <a:ext cx="228600" cy="193040"/>
          </a:xfrm>
          <a:prstGeom prst="borderCallout1">
            <a:avLst>
              <a:gd name="adj1" fmla="val 95065"/>
              <a:gd name="adj2" fmla="val -1666"/>
              <a:gd name="adj3" fmla="val 157237"/>
              <a:gd name="adj4" fmla="val -40555"/>
            </a:avLst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755650" marR="0" algn="ctr" defTabSz="914400" rtl="0" eaLnBrk="1" fontAlgn="base" latinLnBrk="0" hangingPunct="1">
              <a:lnSpc>
                <a:spcPct val="100000"/>
              </a:lnSpc>
              <a:spcBef>
                <a:spcPct val="70000"/>
              </a:spcBef>
              <a:spcAft>
                <a:spcPct val="0"/>
              </a:spcAft>
              <a:buClr>
                <a:schemeClr val="accent1"/>
              </a:buClr>
              <a:buSzPct val="135000"/>
              <a:buNone/>
              <a:tabLst/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7</a:t>
            </a:r>
            <a:endParaRPr kumimoji="0" lang="en-US" sz="12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23" name="Up Arrow 22"/>
          <p:cNvSpPr/>
          <p:nvPr/>
        </p:nvSpPr>
        <p:spPr bwMode="auto">
          <a:xfrm>
            <a:off x="6263640" y="0"/>
            <a:ext cx="523240" cy="751840"/>
          </a:xfrm>
          <a:prstGeom prst="upArrow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55650" marR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35000"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N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Up Arrow 28"/>
          <p:cNvSpPr/>
          <p:nvPr/>
        </p:nvSpPr>
        <p:spPr bwMode="auto">
          <a:xfrm>
            <a:off x="7106920" y="4206238"/>
            <a:ext cx="523240" cy="751840"/>
          </a:xfrm>
          <a:prstGeom prst="upArrow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55650" marR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35000"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N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2" name="Up Arrow 31"/>
          <p:cNvSpPr/>
          <p:nvPr/>
        </p:nvSpPr>
        <p:spPr bwMode="auto">
          <a:xfrm rot="10567858">
            <a:off x="7112001" y="4201158"/>
            <a:ext cx="523240" cy="751840"/>
          </a:xfrm>
          <a:prstGeom prst="upArrow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755650" marR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35000"/>
              <a:buNone/>
              <a:tabLst/>
            </a:pPr>
            <a:r>
              <a:rPr lang="en-US" sz="1400" dirty="0" smtClean="0">
                <a:solidFill>
                  <a:schemeClr val="tx1"/>
                </a:solidFill>
                <a:latin typeface="Arial" charset="0"/>
              </a:rPr>
              <a:t>EQ</a:t>
            </a:r>
            <a:endParaRPr kumimoji="0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200" y="4189466"/>
            <a:ext cx="1067411" cy="890533"/>
          </a:xfrm>
          <a:prstGeom prst="rect">
            <a:avLst/>
          </a:prstGeom>
        </p:spPr>
      </p:pic>
      <p:sp>
        <p:nvSpPr>
          <p:cNvPr id="35" name="Rectangle 2"/>
          <p:cNvSpPr>
            <a:spLocks noGrp="1" noChangeArrowheads="1"/>
          </p:cNvSpPr>
          <p:nvPr>
            <p:ph type="title"/>
          </p:nvPr>
        </p:nvSpPr>
        <p:spPr>
          <a:xfrm>
            <a:off x="5130801" y="4207068"/>
            <a:ext cx="1823720" cy="738660"/>
          </a:xfrm>
        </p:spPr>
        <p:txBody>
          <a:bodyPr wrap="square">
            <a:spAutoFit/>
          </a:bodyPr>
          <a:lstStyle/>
          <a:p>
            <a:pPr eaLnBrk="1" hangingPunct="1"/>
            <a:r>
              <a:rPr lang="en-US" sz="1400" dirty="0" smtClean="0"/>
              <a:t>Distance 26 miles</a:t>
            </a:r>
            <a:br>
              <a:rPr lang="en-US" sz="1400" dirty="0" smtClean="0"/>
            </a:br>
            <a:r>
              <a:rPr lang="en-US" sz="1400" dirty="0" smtClean="0"/>
              <a:t>Depth 4 km</a:t>
            </a:r>
            <a:br>
              <a:rPr lang="en-US" sz="1400" dirty="0" smtClean="0"/>
            </a:br>
            <a:r>
              <a:rPr lang="en-US" sz="1400" dirty="0" smtClean="0"/>
              <a:t>11:48 pm </a:t>
            </a:r>
          </a:p>
        </p:txBody>
      </p:sp>
      <p:sp>
        <p:nvSpPr>
          <p:cNvPr id="37" name="Rectangle 2"/>
          <p:cNvSpPr txBox="1">
            <a:spLocks noChangeArrowheads="1"/>
          </p:cNvSpPr>
          <p:nvPr/>
        </p:nvSpPr>
        <p:spPr bwMode="auto">
          <a:xfrm>
            <a:off x="1" y="118412"/>
            <a:ext cx="4145279" cy="584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buNone/>
            </a:pPr>
            <a:r>
              <a:rPr lang="en-US" sz="3200" b="0" dirty="0" smtClean="0"/>
              <a:t>Piedmont EQ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09"/>
          <a:stretch/>
        </p:blipFill>
        <p:spPr>
          <a:xfrm>
            <a:off x="885866" y="3643744"/>
            <a:ext cx="3371173" cy="1449484"/>
          </a:xfrm>
          <a:prstGeom prst="rect">
            <a:avLst/>
          </a:prstGeom>
        </p:spPr>
      </p:pic>
      <p:sp>
        <p:nvSpPr>
          <p:cNvPr id="36" name="Rectangle 2"/>
          <p:cNvSpPr txBox="1">
            <a:spLocks noChangeArrowheads="1"/>
          </p:cNvSpPr>
          <p:nvPr/>
        </p:nvSpPr>
        <p:spPr bwMode="auto">
          <a:xfrm>
            <a:off x="594360" y="3650351"/>
            <a:ext cx="3271520" cy="307773"/>
          </a:xfrm>
          <a:prstGeom prst="rect">
            <a:avLst/>
          </a:prstGeom>
          <a:solidFill>
            <a:srgbClr val="DDE6F4"/>
          </a:solidFill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buNone/>
            </a:pPr>
            <a:r>
              <a:rPr lang="en-US" sz="1400" b="0" dirty="0" smtClean="0"/>
              <a:t>Windowed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1305560" y="2915920"/>
            <a:ext cx="396240" cy="34544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9" name="Rectangle 2"/>
          <p:cNvSpPr txBox="1">
            <a:spLocks noChangeArrowheads="1"/>
          </p:cNvSpPr>
          <p:nvPr/>
        </p:nvSpPr>
        <p:spPr bwMode="auto">
          <a:xfrm>
            <a:off x="1224280" y="2507351"/>
            <a:ext cx="1610360" cy="307773"/>
          </a:xfrm>
          <a:prstGeom prst="rect">
            <a:avLst/>
          </a:prstGeom>
          <a:solidFill>
            <a:srgbClr val="DDE6F4"/>
          </a:solidFill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5pPr>
            <a:lvl6pPr marL="45717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6pPr>
            <a:lvl7pPr marL="9143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7pPr>
            <a:lvl8pPr marL="13715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8pPr>
            <a:lvl9pPr marL="18286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ok Antiqua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buNone/>
            </a:pPr>
            <a:r>
              <a:rPr lang="en-US" sz="1400" b="0" dirty="0" smtClean="0">
                <a:solidFill>
                  <a:srgbClr val="FF0000"/>
                </a:solidFill>
              </a:rPr>
              <a:t>1,030 m/s – 3 Hz</a:t>
            </a:r>
          </a:p>
        </p:txBody>
      </p:sp>
    </p:spTree>
    <p:extLst>
      <p:ext uri="{BB962C8B-B14F-4D97-AF65-F5344CB8AC3E}">
        <p14:creationId xmlns:p14="http://schemas.microsoft.com/office/powerpoint/2010/main" val="3011926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shot 2017-03-01 17.47.2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0"/>
            <a:ext cx="8704894" cy="5143500"/>
          </a:xfrm>
          <a:prstGeom prst="rect">
            <a:avLst/>
          </a:prstGeom>
        </p:spPr>
      </p:pic>
      <p:pic>
        <p:nvPicPr>
          <p:cNvPr id="6" name="Picture 5" descr="nerd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850" y="3943421"/>
            <a:ext cx="476250" cy="514278"/>
          </a:xfrm>
          <a:prstGeom prst="rect">
            <a:avLst/>
          </a:prstGeom>
        </p:spPr>
      </p:pic>
      <p:pic>
        <p:nvPicPr>
          <p:cNvPr id="4" name="Picture 3" descr="passive_seismic.gif"/>
          <p:cNvPicPr>
            <a:picLocks/>
          </p:cNvPicPr>
          <p:nvPr/>
        </p:nvPicPr>
        <p:blipFill>
          <a:blip r:embed="rId5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00">
            <a:off x="1737360" y="27432"/>
            <a:ext cx="5760720" cy="504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665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shot 2017-03-01 17.47.2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0"/>
            <a:ext cx="8704894" cy="5143500"/>
          </a:xfrm>
          <a:prstGeom prst="rect">
            <a:avLst/>
          </a:prstGeom>
        </p:spPr>
      </p:pic>
      <p:pic>
        <p:nvPicPr>
          <p:cNvPr id="6" name="Picture 5" descr="nerd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850" y="3943421"/>
            <a:ext cx="476250" cy="514278"/>
          </a:xfrm>
          <a:prstGeom prst="rect">
            <a:avLst/>
          </a:prstGeom>
        </p:spPr>
      </p:pic>
      <p:pic>
        <p:nvPicPr>
          <p:cNvPr id="4" name="Picture 3" descr="passive_seismic.gif"/>
          <p:cNvPicPr>
            <a:picLocks/>
          </p:cNvPicPr>
          <p:nvPr/>
        </p:nvPicPr>
        <p:blipFill>
          <a:blip r:embed="rId5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00">
            <a:off x="1737360" y="27432"/>
            <a:ext cx="5760720" cy="504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060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shot 2017-03-01 17.47.2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0"/>
            <a:ext cx="8704894" cy="5143500"/>
          </a:xfrm>
          <a:prstGeom prst="rect">
            <a:avLst/>
          </a:prstGeom>
        </p:spPr>
      </p:pic>
      <p:pic>
        <p:nvPicPr>
          <p:cNvPr id="6" name="Picture 5" descr="nerd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850" y="3943421"/>
            <a:ext cx="476250" cy="514278"/>
          </a:xfrm>
          <a:prstGeom prst="rect">
            <a:avLst/>
          </a:prstGeom>
        </p:spPr>
      </p:pic>
      <p:pic>
        <p:nvPicPr>
          <p:cNvPr id="4" name="Picture 3" descr="passive_seismic.gif"/>
          <p:cNvPicPr>
            <a:picLocks/>
          </p:cNvPicPr>
          <p:nvPr/>
        </p:nvPicPr>
        <p:blipFill>
          <a:blip r:embed="rId5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00">
            <a:off x="1737360" y="27432"/>
            <a:ext cx="5760720" cy="504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418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y area faults.jpg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60"/>
          <a:stretch/>
        </p:blipFill>
        <p:spPr>
          <a:xfrm>
            <a:off x="0" y="-1"/>
            <a:ext cx="9144000" cy="556260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4184650" y="3663950"/>
            <a:ext cx="133350" cy="95250"/>
          </a:xfrm>
          <a:prstGeom prst="rect">
            <a:avLst/>
          </a:prstGeom>
          <a:solidFill>
            <a:srgbClr val="8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987425" marR="0" indent="-231775" algn="l" defTabSz="914400" rtl="0" eaLnBrk="1" fontAlgn="base" latinLnBrk="0" hangingPunct="1">
              <a:lnSpc>
                <a:spcPct val="100000"/>
              </a:lnSpc>
              <a:spcBef>
                <a:spcPct val="70000"/>
              </a:spcBef>
              <a:spcAft>
                <a:spcPct val="0"/>
              </a:spcAft>
              <a:buClr>
                <a:schemeClr val="accent1"/>
              </a:buClr>
              <a:buSzPct val="135000"/>
              <a:buFontTx/>
              <a:buChar char="•"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accent1"/>
              </a:solidFill>
              <a:effectLst/>
              <a:latin typeface="Arial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2" t="6935" r="8445" b="7203"/>
          <a:stretch/>
        </p:blipFill>
        <p:spPr>
          <a:xfrm rot="5400000">
            <a:off x="6568499" y="-643949"/>
            <a:ext cx="1822451" cy="3237354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 bwMode="auto">
          <a:xfrm flipH="1">
            <a:off x="4318000" y="1847850"/>
            <a:ext cx="4743450" cy="191135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80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 flipH="1">
            <a:off x="4191000" y="101600"/>
            <a:ext cx="1720850" cy="35687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80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1038546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y area faults.jpg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60"/>
          <a:stretch/>
        </p:blipFill>
        <p:spPr>
          <a:xfrm>
            <a:off x="0" y="0"/>
            <a:ext cx="9144000" cy="556260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4184650" y="3663950"/>
            <a:ext cx="133350" cy="95250"/>
          </a:xfrm>
          <a:prstGeom prst="rect">
            <a:avLst/>
          </a:prstGeom>
          <a:solidFill>
            <a:srgbClr val="8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987425" marR="0" indent="-231775" algn="l" defTabSz="914400" rtl="0" eaLnBrk="1" fontAlgn="base" latinLnBrk="0" hangingPunct="1">
              <a:lnSpc>
                <a:spcPct val="100000"/>
              </a:lnSpc>
              <a:spcBef>
                <a:spcPct val="70000"/>
              </a:spcBef>
              <a:spcAft>
                <a:spcPct val="0"/>
              </a:spcAft>
              <a:buClr>
                <a:schemeClr val="accent1"/>
              </a:buClr>
              <a:buSzPct val="135000"/>
              <a:buFontTx/>
              <a:buChar char="•"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accent1"/>
              </a:solidFill>
              <a:effectLst/>
              <a:latin typeface="Arial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2" t="6935" r="8445" b="7203"/>
          <a:stretch/>
        </p:blipFill>
        <p:spPr>
          <a:xfrm rot="5400000">
            <a:off x="6568499" y="-643949"/>
            <a:ext cx="1822451" cy="32373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950"/>
            <a:ext cx="3792268" cy="2451100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 bwMode="auto">
          <a:xfrm flipH="1">
            <a:off x="4318000" y="1847850"/>
            <a:ext cx="4743450" cy="191135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80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 flipH="1">
            <a:off x="2838450" y="2806700"/>
            <a:ext cx="952500" cy="3810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18" name="Rectangle 17"/>
          <p:cNvSpPr/>
          <p:nvPr/>
        </p:nvSpPr>
        <p:spPr bwMode="auto">
          <a:xfrm>
            <a:off x="2692400" y="3111500"/>
            <a:ext cx="133350" cy="95250"/>
          </a:xfrm>
          <a:prstGeom prst="rect">
            <a:avLst/>
          </a:prstGeom>
          <a:solidFill>
            <a:srgbClr val="00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987425" marR="0" indent="-231775" algn="l" defTabSz="914400" rtl="0" eaLnBrk="1" fontAlgn="base" latinLnBrk="0" hangingPunct="1">
              <a:lnSpc>
                <a:spcPct val="100000"/>
              </a:lnSpc>
              <a:spcBef>
                <a:spcPct val="70000"/>
              </a:spcBef>
              <a:spcAft>
                <a:spcPct val="0"/>
              </a:spcAft>
              <a:buClr>
                <a:schemeClr val="accent1"/>
              </a:buClr>
              <a:buSzPct val="135000"/>
              <a:buFontTx/>
              <a:buChar char="•"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accent1"/>
              </a:solidFill>
              <a:effectLst/>
              <a:latin typeface="Arial" charset="0"/>
            </a:endParaRPr>
          </a:p>
        </p:txBody>
      </p:sp>
      <p:cxnSp>
        <p:nvCxnSpPr>
          <p:cNvPr id="21" name="Straight Connector 20"/>
          <p:cNvCxnSpPr>
            <a:stCxn id="3" idx="1"/>
          </p:cNvCxnSpPr>
          <p:nvPr/>
        </p:nvCxnSpPr>
        <p:spPr bwMode="auto">
          <a:xfrm>
            <a:off x="0" y="2781301"/>
            <a:ext cx="2705100" cy="431799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 flipH="1">
            <a:off x="4191000" y="101600"/>
            <a:ext cx="1720850" cy="35687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80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58687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ISC">
  <a:themeElements>
    <a:clrScheme name="DISC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DISC">
      <a:majorFont>
        <a:latin typeface="Book Antiqua"/>
        <a:ea typeface="ＭＳ Ｐゴシック"/>
        <a:cs typeface="ＭＳ Ｐゴシック"/>
      </a:majorFont>
      <a:minorFont>
        <a:latin typeface="Book Antiqu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ObliqueTopRight">
            <a:rot lat="17099998" lon="0" rev="0"/>
          </a:camera>
          <a:lightRig rig="legacyFlat3" dir="b"/>
        </a:scene3d>
        <a:sp3d prstMaterial="legacyWireframe">
          <a:bevelT w="13500" h="13500" prst="angle"/>
          <a:bevelB w="13500" h="13500" prst="angle"/>
          <a:extrusionClr>
            <a:schemeClr val="accent1"/>
          </a:extrusionClr>
        </a:sp3d>
      </a:spPr>
      <a:bodyPr vert="horz" wrap="none" lIns="91440" tIns="0" rIns="91440" bIns="45720" numCol="1" anchor="ctr" anchorCtr="0" compatLnSpc="1">
        <a:prstTxWarp prst="textNoShape">
          <a:avLst/>
        </a:prstTxWarp>
      </a:bodyPr>
      <a:lstStyle>
        <a:defPPr marL="987425" marR="0" indent="-231775" algn="l" defTabSz="914400" rtl="0" eaLnBrk="1" fontAlgn="base" latinLnBrk="0" hangingPunct="1">
          <a:lnSpc>
            <a:spcPct val="100000"/>
          </a:lnSpc>
          <a:spcBef>
            <a:spcPct val="70000"/>
          </a:spcBef>
          <a:spcAft>
            <a:spcPct val="0"/>
          </a:spcAft>
          <a:buClr>
            <a:schemeClr val="accent1"/>
          </a:buClr>
          <a:buSzPct val="135000"/>
          <a:buFontTx/>
          <a:buChar char="•"/>
          <a:tabLst/>
          <a:defRPr kumimoji="0" lang="en-US" sz="1800" b="1" i="0" u="none" strike="noStrike" cap="none" normalizeH="0" baseline="0">
            <a:ln>
              <a:noFill/>
            </a:ln>
            <a:solidFill>
              <a:schemeClr val="accent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ObliqueTopRight">
            <a:rot lat="17099998" lon="0" rev="0"/>
          </a:camera>
          <a:lightRig rig="legacyFlat3" dir="b"/>
        </a:scene3d>
        <a:sp3d prstMaterial="legacyWireframe">
          <a:bevelT w="13500" h="13500" prst="angle"/>
          <a:bevelB w="13500" h="13500" prst="angle"/>
          <a:extrusionClr>
            <a:schemeClr val="accent1"/>
          </a:extrusionClr>
        </a:sp3d>
      </a:spPr>
      <a:bodyPr vert="horz" wrap="none" lIns="91440" tIns="0" rIns="91440" bIns="45720" numCol="1" anchor="ctr" anchorCtr="0" compatLnSpc="1">
        <a:prstTxWarp prst="textNoShape">
          <a:avLst/>
        </a:prstTxWarp>
      </a:bodyPr>
      <a:lstStyle>
        <a:defPPr marL="987425" marR="0" indent="-231775" algn="l" defTabSz="914400" rtl="0" eaLnBrk="1" fontAlgn="base" latinLnBrk="0" hangingPunct="1">
          <a:lnSpc>
            <a:spcPct val="100000"/>
          </a:lnSpc>
          <a:spcBef>
            <a:spcPct val="70000"/>
          </a:spcBef>
          <a:spcAft>
            <a:spcPct val="0"/>
          </a:spcAft>
          <a:buClr>
            <a:schemeClr val="accent1"/>
          </a:buClr>
          <a:buSzPct val="135000"/>
          <a:buFontTx/>
          <a:buChar char="•"/>
          <a:tabLst/>
          <a:defRPr kumimoji="0" lang="en-US" sz="1800" b="1" i="0" u="none" strike="noStrike" cap="none" normalizeH="0" baseline="0">
            <a:ln>
              <a:noFill/>
            </a:ln>
            <a:solidFill>
              <a:schemeClr val="accent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IS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C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C 3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ISC">
  <a:themeElements>
    <a:clrScheme name="DISC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DISC">
      <a:majorFont>
        <a:latin typeface="Book Antiqua"/>
        <a:ea typeface="ＭＳ Ｐゴシック"/>
        <a:cs typeface="ＭＳ Ｐゴシック"/>
      </a:majorFont>
      <a:minorFont>
        <a:latin typeface="Book Antiqu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ObliqueTopRight">
            <a:rot lat="17099998" lon="0" rev="0"/>
          </a:camera>
          <a:lightRig rig="legacyFlat3" dir="b"/>
        </a:scene3d>
        <a:sp3d prstMaterial="legacyWireframe">
          <a:bevelT w="13500" h="13500" prst="angle"/>
          <a:bevelB w="13500" h="13500" prst="angle"/>
          <a:extrusionClr>
            <a:schemeClr val="accent1"/>
          </a:extrusionClr>
        </a:sp3d>
      </a:spPr>
      <a:bodyPr vert="horz" wrap="none" lIns="91440" tIns="0" rIns="91440" bIns="45720" numCol="1" anchor="ctr" anchorCtr="0" compatLnSpc="1">
        <a:prstTxWarp prst="textNoShape">
          <a:avLst/>
        </a:prstTxWarp>
      </a:bodyPr>
      <a:lstStyle>
        <a:defPPr marL="987425" marR="0" indent="-231775" algn="l" defTabSz="914400" rtl="0" eaLnBrk="1" fontAlgn="base" latinLnBrk="0" hangingPunct="1">
          <a:lnSpc>
            <a:spcPct val="100000"/>
          </a:lnSpc>
          <a:spcBef>
            <a:spcPct val="70000"/>
          </a:spcBef>
          <a:spcAft>
            <a:spcPct val="0"/>
          </a:spcAft>
          <a:buClr>
            <a:schemeClr val="accent1"/>
          </a:buClr>
          <a:buSzPct val="135000"/>
          <a:buFontTx/>
          <a:buChar char="•"/>
          <a:tabLst/>
          <a:defRPr kumimoji="0" lang="en-US" sz="1800" b="1" i="0" u="none" strike="noStrike" cap="none" normalizeH="0" baseline="0">
            <a:ln>
              <a:noFill/>
            </a:ln>
            <a:solidFill>
              <a:schemeClr val="accent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ObliqueTopRight">
            <a:rot lat="17099998" lon="0" rev="0"/>
          </a:camera>
          <a:lightRig rig="legacyFlat3" dir="b"/>
        </a:scene3d>
        <a:sp3d prstMaterial="legacyWireframe">
          <a:bevelT w="13500" h="13500" prst="angle"/>
          <a:bevelB w="13500" h="13500" prst="angle"/>
          <a:extrusionClr>
            <a:schemeClr val="accent1"/>
          </a:extrusionClr>
        </a:sp3d>
      </a:spPr>
      <a:bodyPr vert="horz" wrap="none" lIns="91440" tIns="0" rIns="91440" bIns="45720" numCol="1" anchor="ctr" anchorCtr="0" compatLnSpc="1">
        <a:prstTxWarp prst="textNoShape">
          <a:avLst/>
        </a:prstTxWarp>
      </a:bodyPr>
      <a:lstStyle>
        <a:defPPr marL="987425" marR="0" indent="-231775" algn="l" defTabSz="914400" rtl="0" eaLnBrk="1" fontAlgn="base" latinLnBrk="0" hangingPunct="1">
          <a:lnSpc>
            <a:spcPct val="100000"/>
          </a:lnSpc>
          <a:spcBef>
            <a:spcPct val="70000"/>
          </a:spcBef>
          <a:spcAft>
            <a:spcPct val="0"/>
          </a:spcAft>
          <a:buClr>
            <a:schemeClr val="accent1"/>
          </a:buClr>
          <a:buSzPct val="135000"/>
          <a:buFontTx/>
          <a:buChar char="•"/>
          <a:tabLst/>
          <a:defRPr kumimoji="0" lang="en-US" sz="1800" b="1" i="0" u="none" strike="noStrike" cap="none" normalizeH="0" baseline="0">
            <a:ln>
              <a:noFill/>
            </a:ln>
            <a:solidFill>
              <a:schemeClr val="accent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IS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C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C 3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Milan HD:Applications:Microsoft Office 2004:Templates:My Templates:DISC.pot</Template>
  <TotalTime>42890</TotalTime>
  <Words>2655</Words>
  <Application>Microsoft Macintosh PowerPoint</Application>
  <PresentationFormat>On-screen Show (16:9)</PresentationFormat>
  <Paragraphs>523</Paragraphs>
  <Slides>40</Slides>
  <Notes>32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2" baseType="lpstr">
      <vt:lpstr>DISC</vt:lpstr>
      <vt:lpstr>1_DISC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Stanford DAS Array-1</vt:lpstr>
      <vt:lpstr>“Typical” data recorded by Array-1</vt:lpstr>
      <vt:lpstr>Passive reservoir monitoring</vt:lpstr>
      <vt:lpstr>Passive reservoir monitoring</vt:lpstr>
      <vt:lpstr>Magnitude 1.0 Distance 14.4 km Depth -0.3 km </vt:lpstr>
      <vt:lpstr>Magnitude 1.3 Distance 14.05 km Depth -0.3 km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What’s next?</vt:lpstr>
      <vt:lpstr>What’s next?</vt:lpstr>
      <vt:lpstr>Conclusions</vt:lpstr>
      <vt:lpstr>Acknowledgments</vt:lpstr>
      <vt:lpstr>PowerPoint Presentation</vt:lpstr>
      <vt:lpstr>Passive reservoir monitoring</vt:lpstr>
      <vt:lpstr>PowerPoint Presentation</vt:lpstr>
      <vt:lpstr>PowerPoint Presentation</vt:lpstr>
      <vt:lpstr>Distance 26 miles Depth 4 km 11:48 pm </vt:lpstr>
      <vt:lpstr>Distance 26 miles Depth 4 km 11:48 pm </vt:lpstr>
    </vt:vector>
  </TitlesOfParts>
  <Company>SEP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EAGE 2000</dc:title>
  <dc:creator>Biondo Biondi</dc:creator>
  <cp:lastModifiedBy>Biondo Biondi</cp:lastModifiedBy>
  <cp:revision>1271</cp:revision>
  <cp:lastPrinted>2017-03-02T17:32:02Z</cp:lastPrinted>
  <dcterms:created xsi:type="dcterms:W3CDTF">2013-06-14T18:24:04Z</dcterms:created>
  <dcterms:modified xsi:type="dcterms:W3CDTF">2017-04-14T21:58:50Z</dcterms:modified>
</cp:coreProperties>
</file>