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9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361" r:id="rId12"/>
    <p:sldId id="270" r:id="rId13"/>
    <p:sldId id="362" r:id="rId14"/>
    <p:sldId id="276" r:id="rId15"/>
    <p:sldId id="280" r:id="rId16"/>
    <p:sldId id="301" r:id="rId17"/>
    <p:sldId id="300" r:id="rId18"/>
    <p:sldId id="281" r:id="rId19"/>
    <p:sldId id="302" r:id="rId20"/>
    <p:sldId id="303" r:id="rId21"/>
    <p:sldId id="277" r:id="rId22"/>
    <p:sldId id="278" r:id="rId23"/>
    <p:sldId id="279" r:id="rId24"/>
    <p:sldId id="282" r:id="rId25"/>
    <p:sldId id="363" r:id="rId26"/>
    <p:sldId id="288" r:id="rId27"/>
    <p:sldId id="289" r:id="rId28"/>
    <p:sldId id="295" r:id="rId29"/>
    <p:sldId id="292" r:id="rId30"/>
    <p:sldId id="305" r:id="rId31"/>
    <p:sldId id="306" r:id="rId32"/>
    <p:sldId id="307" r:id="rId33"/>
    <p:sldId id="308" r:id="rId34"/>
    <p:sldId id="296" r:id="rId35"/>
    <p:sldId id="294" r:id="rId36"/>
    <p:sldId id="299" r:id="rId37"/>
    <p:sldId id="311" r:id="rId38"/>
    <p:sldId id="310" r:id="rId39"/>
    <p:sldId id="297" r:id="rId40"/>
    <p:sldId id="312" r:id="rId41"/>
    <p:sldId id="313" r:id="rId42"/>
    <p:sldId id="314" r:id="rId43"/>
    <p:sldId id="316" r:id="rId44"/>
    <p:sldId id="317" r:id="rId45"/>
    <p:sldId id="318" r:id="rId46"/>
    <p:sldId id="319" r:id="rId47"/>
    <p:sldId id="325" r:id="rId48"/>
    <p:sldId id="321" r:id="rId49"/>
    <p:sldId id="320" r:id="rId50"/>
    <p:sldId id="322" r:id="rId51"/>
    <p:sldId id="324" r:id="rId52"/>
    <p:sldId id="323" r:id="rId53"/>
    <p:sldId id="326" r:id="rId54"/>
    <p:sldId id="327" r:id="rId55"/>
    <p:sldId id="328" r:id="rId56"/>
    <p:sldId id="330" r:id="rId57"/>
    <p:sldId id="331" r:id="rId58"/>
    <p:sldId id="332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50" r:id="rId68"/>
    <p:sldId id="351" r:id="rId69"/>
    <p:sldId id="342" r:id="rId70"/>
    <p:sldId id="343" r:id="rId71"/>
    <p:sldId id="344" r:id="rId72"/>
    <p:sldId id="360" r:id="rId73"/>
    <p:sldId id="345" r:id="rId74"/>
    <p:sldId id="347" r:id="rId75"/>
    <p:sldId id="346" r:id="rId76"/>
    <p:sldId id="348" r:id="rId77"/>
    <p:sldId id="349" r:id="rId78"/>
    <p:sldId id="364" r:id="rId79"/>
    <p:sldId id="365" r:id="rId80"/>
    <p:sldId id="366" r:id="rId81"/>
    <p:sldId id="355" r:id="rId82"/>
    <p:sldId id="357" r:id="rId83"/>
    <p:sldId id="356" r:id="rId84"/>
    <p:sldId id="359" r:id="rId85"/>
    <p:sldId id="358" r:id="rId8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0159"/>
    <a:srgbClr val="AE0003"/>
    <a:srgbClr val="800000"/>
    <a:srgbClr val="B2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440" y="-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18BE7-3E4B-0C47-92FC-01F3A7899FA8}" type="datetimeFigureOut">
              <a:rPr lang="en-US" smtClean="0"/>
              <a:t>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03BF5-B9DD-4D40-987A-074DA6004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842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0398F-BC88-F146-9EB7-E072DE5197D0}" type="datetimeFigureOut">
              <a:rPr lang="en-US" smtClean="0"/>
              <a:t>4/11/17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87237-CB9E-A54C-A3DE-32E3DC61A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132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05841-91D5-8143-9EF7-320AC636D7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19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P_{\text{up}}(\omega) = \frac{1}{2}\left[P(\omega) + a(\omega) \rho c Z(\omega)\right]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P_{\text{down}}(\omega) = \frac{1}{2}\left[P(\omega) - a(\omega) \rho c Z(\omega)\right]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P_{\text{up}}(\omega) = \frac{1}{2}\left[P(\omega) + a(\omega) \rho c Z(\omega)\right]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P_{\text{down}}(\omega) = \frac{1}{2}\left[P(\omega) - a(\omega) \rho c Z(\omega)\right]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P_{\text{up}}(\omega) = \frac{1}{2}\left[P(\omega) + a(\omega) \rho c Z(\omega)\right]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P_{\text{down}}(\omega) = \frac{1}{2}\left[P(\omega) - a(\omega) \rho c Z(\omega)\right]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P_{\text{up}}(\omega) = \frac{1}{2}\left[P(\omega) + a(\omega) \rho c Z(\omega)\right]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P_{\text{down}}(\omega) = \frac{1}{2}\left[P(\omega) - a(\omega) \rho c Z(\omega)\right]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P_{\text{up}}(\omega) = \frac{1}{2}\left[P(\omega) + a(\omega) \rho c Z(\omega)\right]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P_{\text{down}}(\omega) = \frac{1}{2}\left[P(\omega) - a(\omega) \rho c Z(\omega)\right]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05841-91D5-8143-9EF7-320AC636D7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19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05841-91D5-8143-9EF7-320AC636D7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19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p(t)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{1}{N} \sum^{N}_{j=1}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(t) \left|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{1}{N} \sum^{N}_{k=1} 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}\left[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(t) \right]\right|^v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08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p(t)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{1}{N} \sum^{N}_{j=1}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(t) \left|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{1}{N} \sum^{N}_{k=1} 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}\left[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(t) \right]\right|^v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08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p(t) =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{1}{N} \sum^{N}_{j=1}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s_j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(t) \left|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{1}{N} \sum^{N}_{k=1} 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}\left[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(t) \right]\right|^v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0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237-CB9E-A54C-A3DE-32E3DC61AF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97EF-65AB-E245-9F04-A8D2F9A38868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3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F509-D3CC-A747-98CB-703C2E0234A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6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534F-D0CB-3A4F-999A-DA34F52B0BF7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0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66EB-07CF-7E4A-8F1D-C08E0EF68493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5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6FBA-8EDB-CB41-9595-54C40CFE44F6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9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0C33-6555-5F46-BDA9-C76FAEB67913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2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CA33-2002-A245-BD2E-01E33A29B59A}" type="datetime1">
              <a:rPr lang="en-US" smtClean="0"/>
              <a:t>4/11/17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C8BC-5D1D-C940-825F-A1EE75A4CB03}" type="datetime1">
              <a:rPr lang="en-US" smtClean="0"/>
              <a:t>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1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243D-E25B-364B-A05F-54365ED8F7DE}" type="datetime1">
              <a:rPr lang="en-US" smtClean="0"/>
              <a:t>4/11/17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6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43848-E6FD-BD43-A346-7A2D02A6E362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1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469F3-7DA2-AE4E-A395-6405C2FB9370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9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41C2F-320B-434F-A02E-F8EF713B7915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3444-A15A-3C47-9828-F7290776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3.emf"/><Relationship Id="rId6" Type="http://schemas.openxmlformats.org/officeDocument/2006/relationships/image" Target="../media/image26.emf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8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34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3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3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9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9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17693" y="3755795"/>
            <a:ext cx="729302" cy="1004849"/>
            <a:chOff x="6777600" y="3124200"/>
            <a:chExt cx="2131413" cy="2936706"/>
          </a:xfrm>
        </p:grpSpPr>
        <p:grpSp>
          <p:nvGrpSpPr>
            <p:cNvPr id="8" name="Group 7"/>
            <p:cNvGrpSpPr/>
            <p:nvPr/>
          </p:nvGrpSpPr>
          <p:grpSpPr>
            <a:xfrm>
              <a:off x="7072672" y="3124200"/>
              <a:ext cx="1690330" cy="1434296"/>
              <a:chOff x="1358108" y="381016"/>
              <a:chExt cx="1872879" cy="1739098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540658" y="381016"/>
                <a:ext cx="467291" cy="709295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336" y="192"/>
                  </a:cxn>
                  <a:cxn ang="0">
                    <a:pos x="192" y="384"/>
                  </a:cxn>
                  <a:cxn ang="0">
                    <a:pos x="384" y="480"/>
                  </a:cxn>
                  <a:cxn ang="0">
                    <a:pos x="288" y="576"/>
                  </a:cxn>
                  <a:cxn ang="0">
                    <a:pos x="432" y="672"/>
                  </a:cxn>
                  <a:cxn ang="0">
                    <a:pos x="288" y="720"/>
                  </a:cxn>
                  <a:cxn ang="0">
                    <a:pos x="384" y="864"/>
                  </a:cxn>
                  <a:cxn ang="0">
                    <a:pos x="96" y="1056"/>
                  </a:cxn>
                  <a:cxn ang="0">
                    <a:pos x="960" y="1296"/>
                  </a:cxn>
                  <a:cxn ang="0">
                    <a:pos x="371" y="1527"/>
                  </a:cxn>
                </a:cxnLst>
                <a:rect l="0" t="0" r="r" b="b"/>
                <a:pathLst>
                  <a:path w="1006" h="1527">
                    <a:moveTo>
                      <a:pt x="288" y="0"/>
                    </a:moveTo>
                    <a:cubicBezTo>
                      <a:pt x="320" y="64"/>
                      <a:pt x="352" y="128"/>
                      <a:pt x="336" y="192"/>
                    </a:cubicBezTo>
                    <a:cubicBezTo>
                      <a:pt x="320" y="256"/>
                      <a:pt x="184" y="336"/>
                      <a:pt x="192" y="384"/>
                    </a:cubicBezTo>
                    <a:cubicBezTo>
                      <a:pt x="200" y="432"/>
                      <a:pt x="368" y="448"/>
                      <a:pt x="384" y="480"/>
                    </a:cubicBezTo>
                    <a:cubicBezTo>
                      <a:pt x="400" y="512"/>
                      <a:pt x="280" y="544"/>
                      <a:pt x="288" y="576"/>
                    </a:cubicBezTo>
                    <a:cubicBezTo>
                      <a:pt x="296" y="608"/>
                      <a:pt x="432" y="648"/>
                      <a:pt x="432" y="672"/>
                    </a:cubicBezTo>
                    <a:cubicBezTo>
                      <a:pt x="432" y="696"/>
                      <a:pt x="296" y="688"/>
                      <a:pt x="288" y="720"/>
                    </a:cubicBezTo>
                    <a:cubicBezTo>
                      <a:pt x="280" y="752"/>
                      <a:pt x="416" y="808"/>
                      <a:pt x="384" y="864"/>
                    </a:cubicBezTo>
                    <a:cubicBezTo>
                      <a:pt x="352" y="920"/>
                      <a:pt x="0" y="984"/>
                      <a:pt x="96" y="1056"/>
                    </a:cubicBezTo>
                    <a:cubicBezTo>
                      <a:pt x="192" y="1128"/>
                      <a:pt x="914" y="1218"/>
                      <a:pt x="960" y="1296"/>
                    </a:cubicBezTo>
                    <a:cubicBezTo>
                      <a:pt x="1006" y="1374"/>
                      <a:pt x="494" y="1479"/>
                      <a:pt x="371" y="1527"/>
                    </a:cubicBezTo>
                  </a:path>
                </a:pathLst>
              </a:custGeom>
              <a:noFill/>
              <a:ln w="31750" cmpd="sng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1358108" y="1061048"/>
                <a:ext cx="624757" cy="488192"/>
              </a:xfrm>
              <a:custGeom>
                <a:avLst/>
                <a:gdLst/>
                <a:ahLst/>
                <a:cxnLst>
                  <a:cxn ang="0">
                    <a:pos x="962" y="0"/>
                  </a:cxn>
                  <a:cxn ang="0">
                    <a:pos x="4" y="341"/>
                  </a:cxn>
                  <a:cxn ang="0">
                    <a:pos x="937" y="674"/>
                  </a:cxn>
                  <a:cxn ang="0">
                    <a:pos x="223" y="1047"/>
                  </a:cxn>
                  <a:cxn ang="0">
                    <a:pos x="1319" y="649"/>
                  </a:cxn>
                  <a:cxn ang="0">
                    <a:pos x="377" y="309"/>
                  </a:cxn>
                  <a:cxn ang="0">
                    <a:pos x="962" y="0"/>
                  </a:cxn>
                </a:cxnLst>
                <a:rect l="0" t="0" r="r" b="b"/>
                <a:pathLst>
                  <a:path w="1345" h="1051">
                    <a:moveTo>
                      <a:pt x="962" y="0"/>
                    </a:moveTo>
                    <a:cubicBezTo>
                      <a:pt x="898" y="8"/>
                      <a:pt x="8" y="229"/>
                      <a:pt x="4" y="341"/>
                    </a:cubicBezTo>
                    <a:cubicBezTo>
                      <a:pt x="0" y="453"/>
                      <a:pt x="901" y="556"/>
                      <a:pt x="937" y="674"/>
                    </a:cubicBezTo>
                    <a:cubicBezTo>
                      <a:pt x="973" y="792"/>
                      <a:pt x="159" y="1051"/>
                      <a:pt x="223" y="1047"/>
                    </a:cubicBezTo>
                    <a:cubicBezTo>
                      <a:pt x="287" y="1043"/>
                      <a:pt x="1293" y="772"/>
                      <a:pt x="1319" y="649"/>
                    </a:cubicBezTo>
                    <a:cubicBezTo>
                      <a:pt x="1345" y="526"/>
                      <a:pt x="436" y="417"/>
                      <a:pt x="377" y="309"/>
                    </a:cubicBezTo>
                    <a:cubicBezTo>
                      <a:pt x="318" y="201"/>
                      <a:pt x="840" y="65"/>
                      <a:pt x="962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421281" y="1504183"/>
                <a:ext cx="346055" cy="615930"/>
              </a:xfrm>
              <a:custGeom>
                <a:avLst/>
                <a:gdLst/>
                <a:ahLst/>
                <a:cxnLst>
                  <a:cxn ang="0">
                    <a:pos x="365" y="0"/>
                  </a:cxn>
                  <a:cxn ang="0">
                    <a:pos x="14" y="135"/>
                  </a:cxn>
                  <a:cxn ang="0">
                    <a:pos x="449" y="222"/>
                  </a:cxn>
                  <a:cxn ang="0">
                    <a:pos x="641" y="366"/>
                  </a:cxn>
                  <a:cxn ang="0">
                    <a:pos x="497" y="558"/>
                  </a:cxn>
                  <a:cxn ang="0">
                    <a:pos x="737" y="702"/>
                  </a:cxn>
                  <a:cxn ang="0">
                    <a:pos x="545" y="750"/>
                  </a:cxn>
                  <a:cxn ang="0">
                    <a:pos x="641" y="894"/>
                  </a:cxn>
                  <a:cxn ang="0">
                    <a:pos x="401" y="1038"/>
                  </a:cxn>
                  <a:cxn ang="0">
                    <a:pos x="689" y="1278"/>
                  </a:cxn>
                  <a:cxn ang="0">
                    <a:pos x="641" y="1326"/>
                  </a:cxn>
                </a:cxnLst>
                <a:rect l="0" t="0" r="r" b="b"/>
                <a:pathLst>
                  <a:path w="745" h="1326">
                    <a:moveTo>
                      <a:pt x="365" y="0"/>
                    </a:moveTo>
                    <a:cubicBezTo>
                      <a:pt x="307" y="22"/>
                      <a:pt x="0" y="98"/>
                      <a:pt x="14" y="135"/>
                    </a:cubicBezTo>
                    <a:cubicBezTo>
                      <a:pt x="28" y="172"/>
                      <a:pt x="344" y="183"/>
                      <a:pt x="449" y="222"/>
                    </a:cubicBezTo>
                    <a:cubicBezTo>
                      <a:pt x="554" y="261"/>
                      <a:pt x="633" y="310"/>
                      <a:pt x="641" y="366"/>
                    </a:cubicBezTo>
                    <a:cubicBezTo>
                      <a:pt x="649" y="422"/>
                      <a:pt x="481" y="502"/>
                      <a:pt x="497" y="558"/>
                    </a:cubicBezTo>
                    <a:cubicBezTo>
                      <a:pt x="513" y="614"/>
                      <a:pt x="729" y="670"/>
                      <a:pt x="737" y="702"/>
                    </a:cubicBezTo>
                    <a:cubicBezTo>
                      <a:pt x="745" y="734"/>
                      <a:pt x="561" y="718"/>
                      <a:pt x="545" y="750"/>
                    </a:cubicBezTo>
                    <a:cubicBezTo>
                      <a:pt x="529" y="782"/>
                      <a:pt x="665" y="846"/>
                      <a:pt x="641" y="894"/>
                    </a:cubicBezTo>
                    <a:cubicBezTo>
                      <a:pt x="617" y="942"/>
                      <a:pt x="393" y="974"/>
                      <a:pt x="401" y="1038"/>
                    </a:cubicBezTo>
                    <a:cubicBezTo>
                      <a:pt x="409" y="1102"/>
                      <a:pt x="649" y="1230"/>
                      <a:pt x="689" y="1278"/>
                    </a:cubicBezTo>
                    <a:cubicBezTo>
                      <a:pt x="729" y="1326"/>
                      <a:pt x="685" y="1326"/>
                      <a:pt x="641" y="1326"/>
                    </a:cubicBezTo>
                  </a:path>
                </a:pathLst>
              </a:custGeom>
              <a:noFill/>
              <a:ln w="31750" cmpd="sng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2116643" y="381016"/>
                <a:ext cx="497948" cy="694896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344" y="192"/>
                  </a:cxn>
                  <a:cxn ang="0">
                    <a:pos x="200" y="384"/>
                  </a:cxn>
                  <a:cxn ang="0">
                    <a:pos x="392" y="480"/>
                  </a:cxn>
                  <a:cxn ang="0">
                    <a:pos x="296" y="576"/>
                  </a:cxn>
                  <a:cxn ang="0">
                    <a:pos x="440" y="672"/>
                  </a:cxn>
                  <a:cxn ang="0">
                    <a:pos x="248" y="720"/>
                  </a:cxn>
                  <a:cxn ang="0">
                    <a:pos x="392" y="864"/>
                  </a:cxn>
                  <a:cxn ang="0">
                    <a:pos x="104" y="1056"/>
                  </a:cxn>
                  <a:cxn ang="0">
                    <a:pos x="1016" y="1296"/>
                  </a:cxn>
                  <a:cxn ang="0">
                    <a:pos x="440" y="1496"/>
                  </a:cxn>
                </a:cxnLst>
                <a:rect l="0" t="0" r="r" b="b"/>
                <a:pathLst>
                  <a:path w="1072" h="1496">
                    <a:moveTo>
                      <a:pt x="248" y="0"/>
                    </a:moveTo>
                    <a:cubicBezTo>
                      <a:pt x="300" y="64"/>
                      <a:pt x="352" y="128"/>
                      <a:pt x="344" y="192"/>
                    </a:cubicBezTo>
                    <a:cubicBezTo>
                      <a:pt x="336" y="256"/>
                      <a:pt x="192" y="336"/>
                      <a:pt x="200" y="384"/>
                    </a:cubicBezTo>
                    <a:cubicBezTo>
                      <a:pt x="208" y="432"/>
                      <a:pt x="376" y="448"/>
                      <a:pt x="392" y="480"/>
                    </a:cubicBezTo>
                    <a:cubicBezTo>
                      <a:pt x="408" y="512"/>
                      <a:pt x="288" y="544"/>
                      <a:pt x="296" y="576"/>
                    </a:cubicBezTo>
                    <a:cubicBezTo>
                      <a:pt x="304" y="608"/>
                      <a:pt x="448" y="648"/>
                      <a:pt x="440" y="672"/>
                    </a:cubicBezTo>
                    <a:cubicBezTo>
                      <a:pt x="432" y="696"/>
                      <a:pt x="256" y="688"/>
                      <a:pt x="248" y="720"/>
                    </a:cubicBezTo>
                    <a:cubicBezTo>
                      <a:pt x="240" y="752"/>
                      <a:pt x="416" y="808"/>
                      <a:pt x="392" y="864"/>
                    </a:cubicBezTo>
                    <a:cubicBezTo>
                      <a:pt x="368" y="920"/>
                      <a:pt x="0" y="984"/>
                      <a:pt x="104" y="1056"/>
                    </a:cubicBezTo>
                    <a:cubicBezTo>
                      <a:pt x="208" y="1128"/>
                      <a:pt x="960" y="1223"/>
                      <a:pt x="1016" y="1296"/>
                    </a:cubicBezTo>
                    <a:cubicBezTo>
                      <a:pt x="1072" y="1369"/>
                      <a:pt x="560" y="1454"/>
                      <a:pt x="440" y="1496"/>
                    </a:cubicBezTo>
                  </a:path>
                </a:pathLst>
              </a:custGeom>
              <a:noFill/>
              <a:ln w="31750" cmpd="sng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939667" y="1049900"/>
                <a:ext cx="598281" cy="479831"/>
              </a:xfrm>
              <a:custGeom>
                <a:avLst/>
                <a:gdLst/>
                <a:ahLst/>
                <a:cxnLst>
                  <a:cxn ang="0">
                    <a:pos x="1061" y="0"/>
                  </a:cxn>
                  <a:cxn ang="0">
                    <a:pos x="50" y="251"/>
                  </a:cxn>
                  <a:cxn ang="0">
                    <a:pos x="772" y="495"/>
                  </a:cxn>
                  <a:cxn ang="0">
                    <a:pos x="75" y="787"/>
                  </a:cxn>
                  <a:cxn ang="0">
                    <a:pos x="1219" y="1030"/>
                  </a:cxn>
                  <a:cxn ang="0">
                    <a:pos x="488" y="771"/>
                  </a:cxn>
                  <a:cxn ang="0">
                    <a:pos x="1253" y="480"/>
                  </a:cxn>
                  <a:cxn ang="0">
                    <a:pos x="448" y="260"/>
                  </a:cxn>
                  <a:cxn ang="0">
                    <a:pos x="1061" y="0"/>
                  </a:cxn>
                </a:cxnLst>
                <a:rect l="0" t="0" r="r" b="b"/>
                <a:pathLst>
                  <a:path w="1288" h="1033">
                    <a:moveTo>
                      <a:pt x="1061" y="0"/>
                    </a:moveTo>
                    <a:cubicBezTo>
                      <a:pt x="997" y="2"/>
                      <a:pt x="98" y="168"/>
                      <a:pt x="50" y="251"/>
                    </a:cubicBezTo>
                    <a:cubicBezTo>
                      <a:pt x="2" y="334"/>
                      <a:pt x="768" y="406"/>
                      <a:pt x="772" y="495"/>
                    </a:cubicBezTo>
                    <a:cubicBezTo>
                      <a:pt x="776" y="584"/>
                      <a:pt x="0" y="698"/>
                      <a:pt x="75" y="787"/>
                    </a:cubicBezTo>
                    <a:cubicBezTo>
                      <a:pt x="150" y="876"/>
                      <a:pt x="1150" y="1033"/>
                      <a:pt x="1219" y="1030"/>
                    </a:cubicBezTo>
                    <a:cubicBezTo>
                      <a:pt x="1288" y="1027"/>
                      <a:pt x="482" y="863"/>
                      <a:pt x="488" y="771"/>
                    </a:cubicBezTo>
                    <a:cubicBezTo>
                      <a:pt x="494" y="679"/>
                      <a:pt x="1260" y="565"/>
                      <a:pt x="1253" y="480"/>
                    </a:cubicBezTo>
                    <a:cubicBezTo>
                      <a:pt x="1246" y="395"/>
                      <a:pt x="480" y="340"/>
                      <a:pt x="448" y="260"/>
                    </a:cubicBezTo>
                    <a:cubicBezTo>
                      <a:pt x="416" y="180"/>
                      <a:pt x="933" y="54"/>
                      <a:pt x="1061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2161235" y="1500003"/>
                <a:ext cx="376248" cy="620111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755" y="90"/>
                  </a:cxn>
                  <a:cxn ang="0">
                    <a:pos x="93" y="313"/>
                  </a:cxn>
                  <a:cxn ang="0">
                    <a:pos x="200" y="567"/>
                  </a:cxn>
                  <a:cxn ang="0">
                    <a:pos x="8" y="663"/>
                  </a:cxn>
                  <a:cxn ang="0">
                    <a:pos x="200" y="759"/>
                  </a:cxn>
                  <a:cxn ang="0">
                    <a:pos x="56" y="903"/>
                  </a:cxn>
                  <a:cxn ang="0">
                    <a:pos x="344" y="1095"/>
                  </a:cxn>
                  <a:cxn ang="0">
                    <a:pos x="56" y="1287"/>
                  </a:cxn>
                  <a:cxn ang="0">
                    <a:pos x="104" y="1335"/>
                  </a:cxn>
                </a:cxnLst>
                <a:rect l="0" t="0" r="r" b="b"/>
                <a:pathLst>
                  <a:path w="810" h="1335">
                    <a:moveTo>
                      <a:pt x="424" y="0"/>
                    </a:moveTo>
                    <a:cubicBezTo>
                      <a:pt x="479" y="15"/>
                      <a:pt x="810" y="38"/>
                      <a:pt x="755" y="90"/>
                    </a:cubicBezTo>
                    <a:cubicBezTo>
                      <a:pt x="700" y="142"/>
                      <a:pt x="186" y="233"/>
                      <a:pt x="93" y="313"/>
                    </a:cubicBezTo>
                    <a:cubicBezTo>
                      <a:pt x="0" y="393"/>
                      <a:pt x="214" y="509"/>
                      <a:pt x="200" y="567"/>
                    </a:cubicBezTo>
                    <a:cubicBezTo>
                      <a:pt x="186" y="625"/>
                      <a:pt x="8" y="631"/>
                      <a:pt x="8" y="663"/>
                    </a:cubicBezTo>
                    <a:cubicBezTo>
                      <a:pt x="8" y="695"/>
                      <a:pt x="192" y="719"/>
                      <a:pt x="200" y="759"/>
                    </a:cubicBezTo>
                    <a:cubicBezTo>
                      <a:pt x="208" y="799"/>
                      <a:pt x="32" y="847"/>
                      <a:pt x="56" y="903"/>
                    </a:cubicBezTo>
                    <a:cubicBezTo>
                      <a:pt x="80" y="959"/>
                      <a:pt x="344" y="1031"/>
                      <a:pt x="344" y="1095"/>
                    </a:cubicBezTo>
                    <a:cubicBezTo>
                      <a:pt x="344" y="1159"/>
                      <a:pt x="96" y="1247"/>
                      <a:pt x="56" y="1287"/>
                    </a:cubicBezTo>
                    <a:cubicBezTo>
                      <a:pt x="16" y="1327"/>
                      <a:pt x="60" y="1331"/>
                      <a:pt x="104" y="1335"/>
                    </a:cubicBezTo>
                  </a:path>
                </a:pathLst>
              </a:custGeom>
              <a:noFill/>
              <a:ln w="31750" cmpd="sng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2632706" y="381016"/>
                <a:ext cx="253619" cy="691644"/>
              </a:xfrm>
              <a:custGeom>
                <a:avLst/>
                <a:gdLst/>
                <a:ahLst/>
                <a:cxnLst>
                  <a:cxn ang="0">
                    <a:pos x="481" y="0"/>
                  </a:cxn>
                  <a:cxn ang="0">
                    <a:pos x="385" y="192"/>
                  </a:cxn>
                  <a:cxn ang="0">
                    <a:pos x="529" y="336"/>
                  </a:cxn>
                  <a:cxn ang="0">
                    <a:pos x="337" y="480"/>
                  </a:cxn>
                  <a:cxn ang="0">
                    <a:pos x="465" y="564"/>
                  </a:cxn>
                  <a:cxn ang="0">
                    <a:pos x="289" y="672"/>
                  </a:cxn>
                  <a:cxn ang="0">
                    <a:pos x="505" y="832"/>
                  </a:cxn>
                  <a:cxn ang="0">
                    <a:pos x="392" y="994"/>
                  </a:cxn>
                  <a:cxn ang="0">
                    <a:pos x="49" y="1152"/>
                  </a:cxn>
                  <a:cxn ang="0">
                    <a:pos x="97" y="1296"/>
                  </a:cxn>
                  <a:cxn ang="0">
                    <a:pos x="113" y="1392"/>
                  </a:cxn>
                  <a:cxn ang="0">
                    <a:pos x="546" y="1489"/>
                  </a:cxn>
                </a:cxnLst>
                <a:rect l="0" t="0" r="r" b="b"/>
                <a:pathLst>
                  <a:path w="546" h="1489">
                    <a:moveTo>
                      <a:pt x="481" y="0"/>
                    </a:moveTo>
                    <a:cubicBezTo>
                      <a:pt x="429" y="68"/>
                      <a:pt x="377" y="136"/>
                      <a:pt x="385" y="192"/>
                    </a:cubicBezTo>
                    <a:cubicBezTo>
                      <a:pt x="393" y="248"/>
                      <a:pt x="537" y="288"/>
                      <a:pt x="529" y="336"/>
                    </a:cubicBezTo>
                    <a:cubicBezTo>
                      <a:pt x="521" y="384"/>
                      <a:pt x="348" y="442"/>
                      <a:pt x="337" y="480"/>
                    </a:cubicBezTo>
                    <a:cubicBezTo>
                      <a:pt x="326" y="518"/>
                      <a:pt x="473" y="532"/>
                      <a:pt x="465" y="564"/>
                    </a:cubicBezTo>
                    <a:cubicBezTo>
                      <a:pt x="457" y="596"/>
                      <a:pt x="282" y="627"/>
                      <a:pt x="289" y="672"/>
                    </a:cubicBezTo>
                    <a:cubicBezTo>
                      <a:pt x="296" y="717"/>
                      <a:pt x="488" y="778"/>
                      <a:pt x="505" y="832"/>
                    </a:cubicBezTo>
                    <a:cubicBezTo>
                      <a:pt x="522" y="886"/>
                      <a:pt x="468" y="941"/>
                      <a:pt x="392" y="994"/>
                    </a:cubicBezTo>
                    <a:cubicBezTo>
                      <a:pt x="316" y="1047"/>
                      <a:pt x="98" y="1102"/>
                      <a:pt x="49" y="1152"/>
                    </a:cubicBezTo>
                    <a:cubicBezTo>
                      <a:pt x="0" y="1202"/>
                      <a:pt x="86" y="1256"/>
                      <a:pt x="97" y="1296"/>
                    </a:cubicBezTo>
                    <a:cubicBezTo>
                      <a:pt x="108" y="1336"/>
                      <a:pt x="38" y="1360"/>
                      <a:pt x="113" y="1392"/>
                    </a:cubicBezTo>
                    <a:cubicBezTo>
                      <a:pt x="188" y="1424"/>
                      <a:pt x="456" y="1469"/>
                      <a:pt x="546" y="1489"/>
                    </a:cubicBezTo>
                  </a:path>
                </a:pathLst>
              </a:custGeom>
              <a:noFill/>
              <a:ln w="31750" cmpd="sng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598333" y="1027604"/>
                <a:ext cx="632654" cy="518849"/>
              </a:xfrm>
              <a:custGeom>
                <a:avLst/>
                <a:gdLst/>
                <a:ahLst/>
                <a:cxnLst>
                  <a:cxn ang="0">
                    <a:pos x="187" y="0"/>
                  </a:cxn>
                  <a:cxn ang="0">
                    <a:pos x="1339" y="288"/>
                  </a:cxn>
                  <a:cxn ang="0">
                    <a:pos x="323" y="560"/>
                  </a:cxn>
                  <a:cxn ang="0">
                    <a:pos x="235" y="1104"/>
                  </a:cxn>
                  <a:cxn ang="0">
                    <a:pos x="91" y="480"/>
                  </a:cxn>
                  <a:cxn ang="0">
                    <a:pos x="779" y="280"/>
                  </a:cxn>
                  <a:cxn ang="0">
                    <a:pos x="187" y="3"/>
                  </a:cxn>
                </a:cxnLst>
                <a:rect l="0" t="0" r="r" b="b"/>
                <a:pathLst>
                  <a:path w="1362" h="1117">
                    <a:moveTo>
                      <a:pt x="187" y="0"/>
                    </a:moveTo>
                    <a:cubicBezTo>
                      <a:pt x="755" y="96"/>
                      <a:pt x="1316" y="195"/>
                      <a:pt x="1339" y="288"/>
                    </a:cubicBezTo>
                    <a:cubicBezTo>
                      <a:pt x="1362" y="381"/>
                      <a:pt x="507" y="424"/>
                      <a:pt x="323" y="560"/>
                    </a:cubicBezTo>
                    <a:cubicBezTo>
                      <a:pt x="139" y="696"/>
                      <a:pt x="274" y="1117"/>
                      <a:pt x="235" y="1104"/>
                    </a:cubicBezTo>
                    <a:cubicBezTo>
                      <a:pt x="196" y="1091"/>
                      <a:pt x="0" y="617"/>
                      <a:pt x="91" y="480"/>
                    </a:cubicBezTo>
                    <a:cubicBezTo>
                      <a:pt x="182" y="343"/>
                      <a:pt x="763" y="359"/>
                      <a:pt x="779" y="280"/>
                    </a:cubicBezTo>
                    <a:cubicBezTo>
                      <a:pt x="795" y="201"/>
                      <a:pt x="310" y="61"/>
                      <a:pt x="187" y="3"/>
                    </a:cubicBezTo>
                  </a:path>
                </a:pathLst>
              </a:custGeom>
              <a:solidFill>
                <a:srgbClr val="99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2642461" y="1425218"/>
                <a:ext cx="221104" cy="694896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140" y="240"/>
                  </a:cxn>
                  <a:cxn ang="0">
                    <a:pos x="4" y="440"/>
                  </a:cxn>
                  <a:cxn ang="0">
                    <a:pos x="164" y="616"/>
                  </a:cxn>
                  <a:cxn ang="0">
                    <a:pos x="436" y="736"/>
                  </a:cxn>
                  <a:cxn ang="0">
                    <a:pos x="76" y="896"/>
                  </a:cxn>
                  <a:cxn ang="0">
                    <a:pos x="364" y="1016"/>
                  </a:cxn>
                  <a:cxn ang="0">
                    <a:pos x="220" y="1160"/>
                  </a:cxn>
                  <a:cxn ang="0">
                    <a:pos x="460" y="1256"/>
                  </a:cxn>
                  <a:cxn ang="0">
                    <a:pos x="124" y="1448"/>
                  </a:cxn>
                  <a:cxn ang="0">
                    <a:pos x="172" y="1496"/>
                  </a:cxn>
                </a:cxnLst>
                <a:rect l="0" t="0" r="r" b="b"/>
                <a:pathLst>
                  <a:path w="476" h="1496">
                    <a:moveTo>
                      <a:pt x="84" y="0"/>
                    </a:moveTo>
                    <a:cubicBezTo>
                      <a:pt x="93" y="40"/>
                      <a:pt x="153" y="167"/>
                      <a:pt x="140" y="240"/>
                    </a:cubicBezTo>
                    <a:cubicBezTo>
                      <a:pt x="127" y="313"/>
                      <a:pt x="0" y="377"/>
                      <a:pt x="4" y="440"/>
                    </a:cubicBezTo>
                    <a:cubicBezTo>
                      <a:pt x="8" y="503"/>
                      <a:pt x="92" y="567"/>
                      <a:pt x="164" y="616"/>
                    </a:cubicBezTo>
                    <a:cubicBezTo>
                      <a:pt x="236" y="665"/>
                      <a:pt x="451" y="689"/>
                      <a:pt x="436" y="736"/>
                    </a:cubicBezTo>
                    <a:cubicBezTo>
                      <a:pt x="421" y="783"/>
                      <a:pt x="88" y="849"/>
                      <a:pt x="76" y="896"/>
                    </a:cubicBezTo>
                    <a:cubicBezTo>
                      <a:pt x="64" y="943"/>
                      <a:pt x="340" y="972"/>
                      <a:pt x="364" y="1016"/>
                    </a:cubicBezTo>
                    <a:cubicBezTo>
                      <a:pt x="388" y="1060"/>
                      <a:pt x="204" y="1120"/>
                      <a:pt x="220" y="1160"/>
                    </a:cubicBezTo>
                    <a:cubicBezTo>
                      <a:pt x="236" y="1200"/>
                      <a:pt x="476" y="1208"/>
                      <a:pt x="460" y="1256"/>
                    </a:cubicBezTo>
                    <a:cubicBezTo>
                      <a:pt x="444" y="1304"/>
                      <a:pt x="172" y="1408"/>
                      <a:pt x="124" y="1448"/>
                    </a:cubicBezTo>
                    <a:cubicBezTo>
                      <a:pt x="76" y="1488"/>
                      <a:pt x="124" y="1492"/>
                      <a:pt x="172" y="1496"/>
                    </a:cubicBezTo>
                  </a:path>
                </a:pathLst>
              </a:custGeom>
              <a:noFill/>
              <a:ln w="31750" cmpd="sng">
                <a:solidFill>
                  <a:srgbClr val="99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777600" y="4572000"/>
              <a:ext cx="2131413" cy="148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990000"/>
                  </a:solidFill>
                  <a:latin typeface="Tahoma" charset="0"/>
                </a:rPr>
                <a:t>Stanford</a:t>
              </a:r>
              <a:r>
                <a:rPr lang="en-US" sz="1600" b="1" dirty="0" smtClean="0">
                  <a:solidFill>
                    <a:srgbClr val="990000"/>
                  </a:solidFill>
                  <a:latin typeface="Tahoma" charset="0"/>
                </a:rPr>
                <a:t> </a:t>
              </a:r>
            </a:p>
            <a:p>
              <a:pPr algn="ctr"/>
              <a:r>
                <a:rPr lang="en-US" sz="1000" b="1" dirty="0" smtClean="0">
                  <a:solidFill>
                    <a:srgbClr val="990000"/>
                  </a:solidFill>
                  <a:latin typeface="Tahoma" charset="0"/>
                </a:rPr>
                <a:t>Exploration </a:t>
              </a:r>
            </a:p>
            <a:p>
              <a:pPr algn="ctr"/>
              <a:r>
                <a:rPr lang="en-US" sz="1000" b="1" dirty="0" smtClean="0">
                  <a:solidFill>
                    <a:srgbClr val="990000"/>
                  </a:solidFill>
                  <a:latin typeface="Tahoma" charset="0"/>
                </a:rPr>
                <a:t>Project</a:t>
              </a:r>
              <a:endParaRPr lang="pt-BR" sz="1000" b="1" dirty="0">
                <a:solidFill>
                  <a:srgbClr val="990000"/>
                </a:solidFill>
                <a:latin typeface="Tahoma" charset="0"/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0" y="346833"/>
            <a:ext cx="9225338" cy="1248702"/>
          </a:xfrm>
          <a:solidFill>
            <a:srgbClr val="800000"/>
          </a:solidFill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	The search for P-waves at Forties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618657" y="1725189"/>
            <a:ext cx="5369582" cy="2123966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</a:rPr>
              <a:t>Jason P. Chang</a:t>
            </a:r>
          </a:p>
          <a:p>
            <a:pPr algn="l">
              <a:lnSpc>
                <a:spcPct val="2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SEP Annual Meeting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April 18, 2017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Galveston, TX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73" y="4143831"/>
            <a:ext cx="2413337" cy="746173"/>
          </a:xfrm>
          <a:prstGeom prst="rect">
            <a:avLst/>
          </a:prstGeom>
        </p:spPr>
      </p:pic>
      <p:pic>
        <p:nvPicPr>
          <p:cNvPr id="21" name="Picture 20" descr="s32-pws-abs-V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49" y="2005677"/>
            <a:ext cx="2816690" cy="2182745"/>
          </a:xfrm>
          <a:prstGeom prst="rect">
            <a:avLst/>
          </a:prstGeom>
        </p:spPr>
      </p:pic>
      <p:pic>
        <p:nvPicPr>
          <p:cNvPr id="23" name="Picture 22" descr="s32-pws-abs-H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10" y="2005677"/>
            <a:ext cx="2820137" cy="21854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32576" y="1686975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P-P</a:t>
            </a:r>
            <a:endParaRPr lang="en-US" sz="16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3247448" y="1686975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9887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Apache Forties continuous data set</a:t>
            </a:r>
          </a:p>
          <a:p>
            <a:r>
              <a:rPr lang="en-US" sz="2400" dirty="0" smtClean="0"/>
              <a:t>Seismic interferometry</a:t>
            </a:r>
          </a:p>
          <a:p>
            <a:r>
              <a:rPr lang="en-US" sz="2400" dirty="0" smtClean="0">
                <a:solidFill>
                  <a:srgbClr val="7F7F7F"/>
                </a:solidFill>
              </a:rPr>
              <a:t>Passive </a:t>
            </a:r>
            <a:r>
              <a:rPr lang="en-US" sz="2400" dirty="0" err="1" smtClean="0">
                <a:solidFill>
                  <a:srgbClr val="7F7F7F"/>
                </a:solidFill>
              </a:rPr>
              <a:t>fathometry</a:t>
            </a:r>
            <a:endParaRPr lang="en-US" sz="2400" dirty="0" smtClean="0">
              <a:solidFill>
                <a:srgbClr val="7F7F7F"/>
              </a:solidFill>
            </a:endParaRPr>
          </a:p>
          <a:p>
            <a:r>
              <a:rPr lang="en-US" sz="2400" dirty="0" smtClean="0">
                <a:solidFill>
                  <a:srgbClr val="7F7F7F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3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Ambient noise cross-correlation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840157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min windows, 50% overlap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36188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 cross-coherence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2871941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968465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E,N,Z,H recordings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46077" y="1423487"/>
            <a:ext cx="0" cy="327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46077" y="3450855"/>
            <a:ext cx="0" cy="746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328" y="429554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Virtual source gathers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8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Ambient noise cross-correlation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840157"/>
            <a:ext cx="3035497" cy="369332"/>
          </a:xfrm>
          <a:prstGeom prst="rect">
            <a:avLst/>
          </a:prstGeom>
          <a:noFill/>
          <a:ln w="38100" cmpd="sng"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</a:rPr>
              <a:t>30 min windows, 50% overlap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36188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 cross-coherence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2871941"/>
            <a:ext cx="3035497" cy="369332"/>
          </a:xfrm>
          <a:prstGeom prst="rect">
            <a:avLst/>
          </a:prstGeom>
          <a:noFill/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Stack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968465"/>
            <a:ext cx="3035497" cy="369332"/>
          </a:xfrm>
          <a:prstGeom prst="rect">
            <a:avLst/>
          </a:prstGeom>
          <a:noFill/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E,N,Z,H recordings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46077" y="1423487"/>
            <a:ext cx="0" cy="32771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851" y="1641367"/>
            <a:ext cx="5008587" cy="397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851" y="2711962"/>
            <a:ext cx="4169175" cy="105785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1946077" y="3450855"/>
            <a:ext cx="0" cy="74670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328" y="4295549"/>
            <a:ext cx="3035497" cy="369332"/>
          </a:xfrm>
          <a:prstGeom prst="rect">
            <a:avLst/>
          </a:prstGeom>
          <a:noFill/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Virtual source gathers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Ambient noise cross-correlation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840157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min windows, 50% overlap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36188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 cross-coherence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2871941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968465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E,N,Z,H recordings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46077" y="1423487"/>
            <a:ext cx="0" cy="327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46077" y="3450855"/>
            <a:ext cx="0" cy="746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328" y="429554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Virtual source gathers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0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Correlations 40-80 Hz (by offset)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8536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32-ww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pic>
        <p:nvPicPr>
          <p:cNvPr id="8" name="Picture 7" descr="s32-ww-abs-V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1819656"/>
            <a:ext cx="4106308" cy="31821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14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8067040" y="325121"/>
            <a:ext cx="110860" cy="3962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253650" y="935672"/>
            <a:ext cx="0" cy="359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318310" y="886674"/>
            <a:ext cx="3462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959807" y="886674"/>
            <a:ext cx="203005" cy="454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731760" y="721360"/>
            <a:ext cx="349171" cy="9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5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32-ww-abs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2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32-ww-abs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49868" y="2783390"/>
            <a:ext cx="696523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49431" y="2137059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Linear event moving away from the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32-ww-abs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49868" y="2783390"/>
            <a:ext cx="696523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49431" y="338472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Linear event moving toward the platform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9431" y="2137059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Linear event moving away from the platform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05746" y="3538644"/>
            <a:ext cx="1240645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</a:p>
        </p:txBody>
      </p:sp>
      <p:pic>
        <p:nvPicPr>
          <p:cNvPr id="15" name="Picture 14" descr="s32-ww-abs-V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6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749868" y="3001444"/>
            <a:ext cx="696523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32-ww-abs-V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6028" y="2870683"/>
            <a:ext cx="341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Fast linear event moving away from the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2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04" y="0"/>
            <a:ext cx="8464025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Surface-</a:t>
            </a:r>
            <a:r>
              <a:rPr lang="en-US" sz="3600" dirty="0"/>
              <a:t>wave extraction from ambient noise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895" y="857250"/>
            <a:ext cx="108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31601" y="863949"/>
            <a:ext cx="108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Land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907" y="1231717"/>
            <a:ext cx="2071943" cy="1556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9387" y="2754201"/>
            <a:ext cx="1532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Sabra, et al. (2005)</a:t>
            </a:r>
            <a:endParaRPr lang="en-US" sz="1000" dirty="0"/>
          </a:p>
        </p:txBody>
      </p:sp>
      <p:pic>
        <p:nvPicPr>
          <p:cNvPr id="13" name="Picture 12" descr="tomo-3p50h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85" y="1372087"/>
            <a:ext cx="2099239" cy="30182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96141" y="4391989"/>
            <a:ext cx="1688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Chang, et al. (2016)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670" y="3042754"/>
            <a:ext cx="1933562" cy="16689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39387" y="4766494"/>
            <a:ext cx="1532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Bensen</a:t>
            </a:r>
            <a:r>
              <a:rPr lang="en-US" sz="1000" dirty="0" smtClean="0"/>
              <a:t>, et al. (2008)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2253776" y="4764639"/>
            <a:ext cx="199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 </a:t>
            </a:r>
            <a:r>
              <a:rPr lang="en-US" sz="1000" dirty="0" err="1" smtClean="0"/>
              <a:t>Ridder</a:t>
            </a:r>
            <a:r>
              <a:rPr lang="en-US" sz="1000" dirty="0" smtClean="0"/>
              <a:t> and Dellinger (2011)</a:t>
            </a:r>
            <a:endParaRPr lang="en-US" sz="1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04" y="1233281"/>
            <a:ext cx="3155297" cy="2372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776" y="2657516"/>
            <a:ext cx="2169888" cy="21071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5804" y="3699958"/>
            <a:ext cx="199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 </a:t>
            </a:r>
            <a:r>
              <a:rPr lang="en-US" sz="1000" dirty="0" err="1" smtClean="0"/>
              <a:t>Ridder</a:t>
            </a:r>
            <a:r>
              <a:rPr lang="en-US" sz="1000" dirty="0" smtClean="0"/>
              <a:t> and </a:t>
            </a:r>
            <a:r>
              <a:rPr lang="en-US" sz="1000" dirty="0" err="1" smtClean="0"/>
              <a:t>Biondi</a:t>
            </a:r>
            <a:r>
              <a:rPr lang="en-US" sz="1000" dirty="0" smtClean="0"/>
              <a:t> (2015)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72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749868" y="3001444"/>
            <a:ext cx="696523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23937" y="2550990"/>
            <a:ext cx="696523" cy="0"/>
          </a:xfrm>
          <a:prstGeom prst="straightConnector1">
            <a:avLst/>
          </a:prstGeom>
          <a:ln w="57150" cmpd="sng"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32-ww-abs-V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6028" y="2870683"/>
            <a:ext cx="341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Fast linear event moving away from the platform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6028" y="2031947"/>
            <a:ext cx="341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Fast linear event moving away from the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2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Ambient noise cross-correlation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1840157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min windows, 50% overlap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36188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 cross-coherence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2871941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968465"/>
            <a:ext cx="3035497" cy="36933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E,N,Z,H recordings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46077" y="1423487"/>
            <a:ext cx="0" cy="32771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46077" y="3450855"/>
            <a:ext cx="0" cy="746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8328" y="429554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Virtual source gathers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Ambient noise cross-correlation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1840157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min windows, 50% overlap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36188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 cross-coherence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2871941"/>
            <a:ext cx="3035497" cy="369332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Stack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968465"/>
            <a:ext cx="3035497" cy="36933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E,N,Z,H recordings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46077" y="1423487"/>
            <a:ext cx="0" cy="32771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46077" y="3450855"/>
            <a:ext cx="0" cy="746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8328" y="429554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Virtual source gathers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96358" y="2871941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Phase-weighted stack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8" y="1377459"/>
            <a:ext cx="5194300" cy="99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Phase-weighted stack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46" y="2498366"/>
            <a:ext cx="2479742" cy="731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25" y="3344926"/>
            <a:ext cx="2163215" cy="4417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Phase-weighted stack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46" y="2498366"/>
            <a:ext cx="2479742" cy="731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25" y="3344926"/>
            <a:ext cx="2163215" cy="4417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38" y="1377459"/>
            <a:ext cx="51943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469" y="1376483"/>
            <a:ext cx="2679700" cy="977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TextBox 13"/>
          <p:cNvSpPr txBox="1"/>
          <p:nvPr/>
        </p:nvSpPr>
        <p:spPr>
          <a:xfrm>
            <a:off x="2174808" y="1006175"/>
            <a:ext cx="178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AE0003"/>
                </a:solidFill>
              </a:rPr>
              <a:t>Phase stack</a:t>
            </a:r>
          </a:p>
        </p:txBody>
      </p:sp>
      <p:pic>
        <p:nvPicPr>
          <p:cNvPr id="16" name="Picture 15" descr="Screen Shot 2017-03-06 at 7.38.24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/>
          <a:stretch/>
        </p:blipFill>
        <p:spPr>
          <a:xfrm>
            <a:off x="6485412" y="903537"/>
            <a:ext cx="1921881" cy="19704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36248" y="2784773"/>
            <a:ext cx="306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Schimmel</a:t>
            </a:r>
            <a:r>
              <a:rPr lang="en-US" sz="1200" dirty="0" smtClean="0"/>
              <a:t> and </a:t>
            </a:r>
            <a:r>
              <a:rPr lang="en-US" sz="1200" dirty="0" err="1" smtClean="0"/>
              <a:t>Paulssen</a:t>
            </a:r>
            <a:r>
              <a:rPr lang="en-US" sz="1200" dirty="0"/>
              <a:t> </a:t>
            </a:r>
            <a:r>
              <a:rPr lang="en-US" sz="1200" dirty="0" smtClean="0"/>
              <a:t>(1997)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523933" y="3230338"/>
            <a:ext cx="3340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Coherent </a:t>
            </a:r>
            <a:r>
              <a:rPr lang="en-US" dirty="0" smtClean="0"/>
              <a:t>instantaneous phase </a:t>
            </a:r>
            <a:r>
              <a:rPr lang="en-US" dirty="0" smtClean="0"/>
              <a:t>weighted toward 1</a:t>
            </a:r>
          </a:p>
          <a:p>
            <a:endParaRPr lang="en-US" dirty="0"/>
          </a:p>
          <a:p>
            <a:r>
              <a:rPr lang="en-US" dirty="0" smtClean="0"/>
              <a:t>Incoherent </a:t>
            </a:r>
            <a:r>
              <a:rPr lang="en-US" dirty="0" smtClean="0"/>
              <a:t>instantaneous phase </a:t>
            </a:r>
            <a:r>
              <a:rPr lang="en-US" dirty="0" smtClean="0"/>
              <a:t>weighted toward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6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8" y="1377459"/>
            <a:ext cx="5194300" cy="99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Phase-weighted stack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193014" y="994324"/>
            <a:ext cx="178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Linear stack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46" y="2498366"/>
            <a:ext cx="2479742" cy="731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25" y="3344926"/>
            <a:ext cx="2163215" cy="441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238" y="1428259"/>
            <a:ext cx="1447800" cy="939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469" y="1376483"/>
            <a:ext cx="2679700" cy="977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TextBox 13"/>
          <p:cNvSpPr txBox="1"/>
          <p:nvPr/>
        </p:nvSpPr>
        <p:spPr>
          <a:xfrm>
            <a:off x="2174808" y="1006175"/>
            <a:ext cx="178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AE0003"/>
                </a:solidFill>
              </a:rPr>
              <a:t>Phase stack</a:t>
            </a:r>
          </a:p>
        </p:txBody>
      </p:sp>
    </p:spTree>
    <p:extLst>
      <p:ext uri="{BB962C8B-B14F-4D97-AF65-F5344CB8AC3E}">
        <p14:creationId xmlns:p14="http://schemas.microsoft.com/office/powerpoint/2010/main" val="47939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Correlations 40-80 Hz (by offset)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8536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32-ww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pic>
        <p:nvPicPr>
          <p:cNvPr id="8" name="Picture 7" descr="s32-ww-abs-V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1819656"/>
            <a:ext cx="4106308" cy="3182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6636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Linear stack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9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Correlations 40-80 Hz (by offset)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8536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32-pws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pic>
        <p:nvPicPr>
          <p:cNvPr id="4" name="Picture 3" descr="s32-pws-abs-V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1819656"/>
            <a:ext cx="4106308" cy="3182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9662" y="1295352"/>
            <a:ext cx="2965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AE0003"/>
                </a:solidFill>
              </a:rPr>
              <a:t>Phase-weighted stack</a:t>
            </a:r>
            <a:endParaRPr lang="en-US" sz="2400" dirty="0">
              <a:solidFill>
                <a:srgbClr val="AE000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6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32-ww-abs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49868" y="2783390"/>
            <a:ext cx="696523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05339" y="910320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Linear stack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49431" y="338472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Linear event moving toward the platform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9431" y="2137059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Linear event moving away from the platform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05746" y="3538644"/>
            <a:ext cx="1240645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2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32-pws-abs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749868" y="2783390"/>
            <a:ext cx="696523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749868" y="3001444"/>
            <a:ext cx="696523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5733" y="910320"/>
            <a:ext cx="30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AE0003"/>
                </a:solidFill>
              </a:rPr>
              <a:t>Phase-weighted stack</a:t>
            </a:r>
            <a:endParaRPr lang="en-US" sz="2400" dirty="0">
              <a:solidFill>
                <a:srgbClr val="AE000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49431" y="2137059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Linear event moving away from the platform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7883" y="2742418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Fast linear event moving away from the platform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49431" y="338472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Linear event moving toward the platform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05746" y="3538644"/>
            <a:ext cx="1240645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5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1601" y="863949"/>
            <a:ext cx="108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53895" y="857250"/>
            <a:ext cx="108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25" y="2594493"/>
            <a:ext cx="3905964" cy="25506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94568" y="4632231"/>
            <a:ext cx="199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Nakata, et al. (2015)</a:t>
            </a:r>
            <a:endParaRPr lang="en-US" sz="1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478" y="1226582"/>
            <a:ext cx="2963494" cy="14456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98478" y="2682032"/>
            <a:ext cx="1604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Draganov</a:t>
            </a:r>
            <a:r>
              <a:rPr lang="en-US" sz="1000" dirty="0" smtClean="0"/>
              <a:t> et al. (2009)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0140" t="51493"/>
          <a:stretch/>
        </p:blipFill>
        <p:spPr>
          <a:xfrm>
            <a:off x="881560" y="1233281"/>
            <a:ext cx="1944670" cy="15644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7533" y="2746515"/>
            <a:ext cx="1604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Mordret</a:t>
            </a:r>
            <a:r>
              <a:rPr lang="en-US" sz="1000" dirty="0" smtClean="0"/>
              <a:t> et al. (2013)</a:t>
            </a:r>
            <a:endParaRPr lang="en-US" sz="1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27" y="3076112"/>
            <a:ext cx="3851183" cy="15561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4632231"/>
            <a:ext cx="1604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Brooks and </a:t>
            </a:r>
            <a:r>
              <a:rPr lang="en-US" sz="1000" dirty="0" err="1" smtClean="0"/>
              <a:t>Gerstoft</a:t>
            </a:r>
            <a:r>
              <a:rPr lang="en-US" sz="1000" dirty="0" smtClean="0"/>
              <a:t> (2009)</a:t>
            </a:r>
            <a:endParaRPr lang="en-US" sz="10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5804" y="0"/>
            <a:ext cx="846402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Body-wave extraction from ambient noise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6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Tau-p transform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86540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3" name="Picture 2" descr="s32-pws-taup-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2" y="1423291"/>
            <a:ext cx="4385060" cy="3386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9431" y="338472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Linear event moving toward the platform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9431" y="154986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Linear event moving away from the platform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7883" y="2470560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Fast linear event moving away from the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1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Tau-p transform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86540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3" name="Picture 2" descr="s32-pws-taup-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2" y="1423291"/>
            <a:ext cx="4385060" cy="3386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9431" y="338472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Linear event moving toward the platform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7883" y="2470560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Fast linear event moving away from the platform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9431" y="154986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Linear event moving away from the platform </a:t>
            </a:r>
            <a:r>
              <a:rPr lang="mr-IN" dirty="0" smtClean="0">
                <a:solidFill>
                  <a:srgbClr val="800000"/>
                </a:solidFill>
              </a:rPr>
              <a:t>–</a:t>
            </a:r>
            <a:r>
              <a:rPr lang="en-US" dirty="0" smtClean="0">
                <a:solidFill>
                  <a:srgbClr val="800000"/>
                </a:solidFill>
              </a:rPr>
              <a:t> 1500 m/s, 0 s</a:t>
            </a:r>
          </a:p>
        </p:txBody>
      </p:sp>
      <p:sp>
        <p:nvSpPr>
          <p:cNvPr id="9" name="Oval 8"/>
          <p:cNvSpPr/>
          <p:nvPr/>
        </p:nvSpPr>
        <p:spPr>
          <a:xfrm>
            <a:off x="3450171" y="2974271"/>
            <a:ext cx="676368" cy="676368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4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Tau-p transform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86540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3" name="Picture 2" descr="s32-pws-taup-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2" y="1423291"/>
            <a:ext cx="4385060" cy="3386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9431" y="338472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Linear event moving toward the platform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9431" y="154986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Linear event moving away from the platform </a:t>
            </a:r>
            <a:r>
              <a:rPr lang="mr-IN" dirty="0" smtClean="0">
                <a:solidFill>
                  <a:srgbClr val="800000"/>
                </a:solidFill>
              </a:rPr>
              <a:t>–</a:t>
            </a:r>
            <a:r>
              <a:rPr lang="en-US" dirty="0" smtClean="0">
                <a:solidFill>
                  <a:srgbClr val="800000"/>
                </a:solidFill>
              </a:rPr>
              <a:t> 1500 m/s, 0 s</a:t>
            </a:r>
          </a:p>
        </p:txBody>
      </p:sp>
      <p:sp>
        <p:nvSpPr>
          <p:cNvPr id="9" name="Oval 8"/>
          <p:cNvSpPr/>
          <p:nvPr/>
        </p:nvSpPr>
        <p:spPr>
          <a:xfrm>
            <a:off x="3450171" y="2974271"/>
            <a:ext cx="676368" cy="676368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47883" y="2470560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Fast linear event moving away from the platform </a:t>
            </a:r>
            <a:r>
              <a:rPr lang="mr-IN" dirty="0" smtClean="0">
                <a:solidFill>
                  <a:srgbClr val="0000FF"/>
                </a:solidFill>
              </a:rPr>
              <a:t>–</a:t>
            </a:r>
            <a:r>
              <a:rPr lang="en-US" dirty="0" smtClean="0">
                <a:solidFill>
                  <a:srgbClr val="0000FF"/>
                </a:solidFill>
              </a:rPr>
              <a:t> 3000 m/s, 0 s</a:t>
            </a:r>
          </a:p>
        </p:txBody>
      </p:sp>
      <p:sp>
        <p:nvSpPr>
          <p:cNvPr id="12" name="Oval 11"/>
          <p:cNvSpPr/>
          <p:nvPr/>
        </p:nvSpPr>
        <p:spPr>
          <a:xfrm>
            <a:off x="2811617" y="2994959"/>
            <a:ext cx="676368" cy="67636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0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Tau-p transform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86540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P-P</a:t>
            </a:r>
            <a:endParaRPr lang="en-US" sz="2400" dirty="0"/>
          </a:p>
        </p:txBody>
      </p:sp>
      <p:pic>
        <p:nvPicPr>
          <p:cNvPr id="3" name="Picture 2" descr="s32-pws-taup-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2" y="1423291"/>
            <a:ext cx="4385060" cy="33864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9431" y="154986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Linear event moving away from the platform </a:t>
            </a:r>
            <a:r>
              <a:rPr lang="mr-IN" dirty="0" smtClean="0">
                <a:solidFill>
                  <a:srgbClr val="800000"/>
                </a:solidFill>
              </a:rPr>
              <a:t>–</a:t>
            </a:r>
            <a:r>
              <a:rPr lang="en-US" dirty="0" smtClean="0">
                <a:solidFill>
                  <a:srgbClr val="800000"/>
                </a:solidFill>
              </a:rPr>
              <a:t> 1500 m/s, 0 s</a:t>
            </a:r>
          </a:p>
        </p:txBody>
      </p:sp>
      <p:sp>
        <p:nvSpPr>
          <p:cNvPr id="9" name="Oval 8"/>
          <p:cNvSpPr/>
          <p:nvPr/>
        </p:nvSpPr>
        <p:spPr>
          <a:xfrm>
            <a:off x="3450171" y="2974271"/>
            <a:ext cx="676368" cy="676368"/>
          </a:xfrm>
          <a:prstGeom prst="ellipse">
            <a:avLst/>
          </a:prstGeom>
          <a:noFill/>
          <a:ln w="571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47883" y="2470560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Fast linear event moving away from the platform </a:t>
            </a:r>
            <a:r>
              <a:rPr lang="mr-IN" dirty="0" smtClean="0">
                <a:solidFill>
                  <a:srgbClr val="0000FF"/>
                </a:solidFill>
              </a:rPr>
              <a:t>–</a:t>
            </a:r>
            <a:r>
              <a:rPr lang="en-US" dirty="0" smtClean="0">
                <a:solidFill>
                  <a:srgbClr val="0000FF"/>
                </a:solidFill>
              </a:rPr>
              <a:t> 3000 m/s, 0 s</a:t>
            </a:r>
          </a:p>
        </p:txBody>
      </p:sp>
      <p:sp>
        <p:nvSpPr>
          <p:cNvPr id="12" name="Oval 11"/>
          <p:cNvSpPr/>
          <p:nvPr/>
        </p:nvSpPr>
        <p:spPr>
          <a:xfrm>
            <a:off x="2811617" y="2994959"/>
            <a:ext cx="676368" cy="67636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49431" y="3384724"/>
            <a:ext cx="3418274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Linear event moving toward the platform </a:t>
            </a:r>
            <a:r>
              <a:rPr lang="mr-IN" dirty="0" smtClean="0">
                <a:solidFill>
                  <a:srgbClr val="008000"/>
                </a:solidFill>
              </a:rPr>
              <a:t>–</a:t>
            </a:r>
            <a:r>
              <a:rPr lang="en-US" dirty="0" smtClean="0">
                <a:solidFill>
                  <a:srgbClr val="008000"/>
                </a:solidFill>
              </a:rPr>
              <a:t> 1500 m/s, 0 s</a:t>
            </a:r>
          </a:p>
        </p:txBody>
      </p:sp>
      <p:sp>
        <p:nvSpPr>
          <p:cNvPr id="14" name="Oval 13"/>
          <p:cNvSpPr/>
          <p:nvPr/>
        </p:nvSpPr>
        <p:spPr>
          <a:xfrm>
            <a:off x="888792" y="2974271"/>
            <a:ext cx="676368" cy="676368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7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749868" y="3001444"/>
            <a:ext cx="696523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23937" y="2550990"/>
            <a:ext cx="696523" cy="0"/>
          </a:xfrm>
          <a:prstGeom prst="straightConnector1">
            <a:avLst/>
          </a:prstGeom>
          <a:ln w="57150" cmpd="sng"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32-ww-abs-V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5339" y="910320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Linear stack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36028" y="2870683"/>
            <a:ext cx="341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Fast linear event moving away from the platform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6028" y="2031947"/>
            <a:ext cx="375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Fast linear event moving away from the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32-pws-ab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9656"/>
            <a:ext cx="4106308" cy="3182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Correlations 40-80 Hz (by offset)</a:t>
            </a:r>
          </a:p>
        </p:txBody>
      </p:sp>
      <p:pic>
        <p:nvPicPr>
          <p:cNvPr id="7" name="Picture 6" descr="rmap-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35" y="83867"/>
            <a:ext cx="1584944" cy="167315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7900" y="820515"/>
            <a:ext cx="89805" cy="89805"/>
          </a:xfrm>
          <a:prstGeom prst="ellipse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8597" y="129535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749868" y="3001444"/>
            <a:ext cx="696523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23937" y="2550990"/>
            <a:ext cx="696523" cy="0"/>
          </a:xfrm>
          <a:prstGeom prst="straightConnector1">
            <a:avLst/>
          </a:prstGeom>
          <a:ln w="57150" cmpd="sng"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5733" y="910320"/>
            <a:ext cx="30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AE0003"/>
                </a:solidFill>
              </a:rPr>
              <a:t>Phase-weighted stack</a:t>
            </a:r>
            <a:endParaRPr lang="en-US" sz="2400" dirty="0">
              <a:solidFill>
                <a:srgbClr val="AE000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6028" y="2870683"/>
            <a:ext cx="341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Fast linear event moving away from the platform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6028" y="2031947"/>
            <a:ext cx="375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Fast linear event moving away from the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Tau-p transform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86540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  <a:endParaRPr lang="en-US" sz="2400" dirty="0"/>
          </a:p>
        </p:txBody>
      </p:sp>
      <p:pic>
        <p:nvPicPr>
          <p:cNvPr id="4" name="Picture 3" descr="s32-pws-taup-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426464"/>
            <a:ext cx="4392754" cy="33924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6028" y="2870683"/>
            <a:ext cx="341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Fast linear event moving away from the platform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6028" y="2031947"/>
            <a:ext cx="375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Fast linear event moving away from the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1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Tau-p transform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86540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  <a:endParaRPr lang="en-US" sz="2400" dirty="0"/>
          </a:p>
        </p:txBody>
      </p:sp>
      <p:pic>
        <p:nvPicPr>
          <p:cNvPr id="4" name="Picture 3" descr="s32-pws-taup-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426464"/>
            <a:ext cx="4392754" cy="3392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6028" y="2870683"/>
            <a:ext cx="341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Fast linear event moving away from the platform </a:t>
            </a:r>
            <a:r>
              <a:rPr lang="mr-IN" dirty="0" smtClean="0">
                <a:solidFill>
                  <a:srgbClr val="3366FF"/>
                </a:solidFill>
              </a:rPr>
              <a:t>–</a:t>
            </a:r>
            <a:r>
              <a:rPr lang="en-US" dirty="0" smtClean="0">
                <a:solidFill>
                  <a:srgbClr val="3366FF"/>
                </a:solidFill>
              </a:rPr>
              <a:t> 3000 m/s, 0 s</a:t>
            </a:r>
          </a:p>
        </p:txBody>
      </p:sp>
      <p:sp>
        <p:nvSpPr>
          <p:cNvPr id="12" name="Oval 11"/>
          <p:cNvSpPr/>
          <p:nvPr/>
        </p:nvSpPr>
        <p:spPr>
          <a:xfrm>
            <a:off x="2811617" y="2994959"/>
            <a:ext cx="676368" cy="67636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36028" y="2031947"/>
            <a:ext cx="375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Fast linear event moving away from the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Tau-p transform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978597" y="865402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Z-Z</a:t>
            </a:r>
            <a:endParaRPr lang="en-US" sz="2400" dirty="0"/>
          </a:p>
        </p:txBody>
      </p:sp>
      <p:pic>
        <p:nvPicPr>
          <p:cNvPr id="4" name="Picture 3" descr="s32-pws-taup-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426464"/>
            <a:ext cx="4392754" cy="33924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6028" y="2870683"/>
            <a:ext cx="341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Fast linear event moving away from the platform </a:t>
            </a:r>
            <a:r>
              <a:rPr lang="mr-IN" dirty="0" smtClean="0">
                <a:solidFill>
                  <a:srgbClr val="3366FF"/>
                </a:solidFill>
              </a:rPr>
              <a:t>–</a:t>
            </a:r>
            <a:r>
              <a:rPr lang="en-US" dirty="0" smtClean="0">
                <a:solidFill>
                  <a:srgbClr val="3366FF"/>
                </a:solidFill>
              </a:rPr>
              <a:t> 3000 m/s, 0 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6028" y="2031947"/>
            <a:ext cx="375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Fast linear event moving away from the platform </a:t>
            </a:r>
            <a:r>
              <a:rPr lang="mr-IN" dirty="0" smtClean="0">
                <a:solidFill>
                  <a:schemeClr val="accent4">
                    <a:lumMod val="75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3000 m/s, 0.15 s</a:t>
            </a:r>
          </a:p>
        </p:txBody>
      </p:sp>
      <p:sp>
        <p:nvSpPr>
          <p:cNvPr id="12" name="Oval 11"/>
          <p:cNvSpPr/>
          <p:nvPr/>
        </p:nvSpPr>
        <p:spPr>
          <a:xfrm>
            <a:off x="2811617" y="2994959"/>
            <a:ext cx="676368" cy="67636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11617" y="1953499"/>
            <a:ext cx="676368" cy="676368"/>
          </a:xfrm>
          <a:prstGeom prst="ellipse">
            <a:avLst/>
          </a:prstGeom>
          <a:noFill/>
          <a:ln w="57150" cmpd="sng">
            <a:solidFill>
              <a:srgbClr val="5901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9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1" y="881794"/>
            <a:ext cx="5623832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dirty="0" smtClean="0"/>
              <a:t>Velocity: 1500 m/s</a:t>
            </a:r>
          </a:p>
          <a:p>
            <a:pPr marL="0" indent="0">
              <a:buNone/>
            </a:pPr>
            <a:r>
              <a:rPr lang="en-US" sz="1700" dirty="0" smtClean="0"/>
              <a:t>	Intercept time: 0 s</a:t>
            </a:r>
          </a:p>
          <a:p>
            <a:pPr marL="0" indent="0">
              <a:buNone/>
            </a:pPr>
            <a:r>
              <a:rPr lang="en-US" sz="1700" dirty="0" smtClean="0"/>
              <a:t>	Direction: toward and away from platform</a:t>
            </a:r>
          </a:p>
          <a:p>
            <a:pPr marL="0" indent="0">
              <a:buNone/>
            </a:pPr>
            <a:r>
              <a:rPr lang="en-US" sz="1700" dirty="0" smtClean="0"/>
              <a:t>	Component: </a:t>
            </a:r>
            <a:r>
              <a:rPr lang="en-US" sz="1700" dirty="0" smtClean="0"/>
              <a:t>P-P</a:t>
            </a:r>
            <a:endParaRPr lang="en-US" sz="1700" dirty="0" smtClean="0"/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>2)      Velocity</a:t>
            </a:r>
            <a:r>
              <a:rPr lang="en-US" sz="1700" dirty="0"/>
              <a:t>: </a:t>
            </a:r>
            <a:r>
              <a:rPr lang="en-US" sz="1700" dirty="0" smtClean="0"/>
              <a:t>3000 m</a:t>
            </a:r>
            <a:r>
              <a:rPr lang="en-US" sz="1700" dirty="0"/>
              <a:t>/s</a:t>
            </a:r>
          </a:p>
          <a:p>
            <a:pPr marL="0" indent="0">
              <a:buNone/>
            </a:pPr>
            <a:r>
              <a:rPr lang="en-US" sz="1700" dirty="0"/>
              <a:t>	Intercept time: 0 s</a:t>
            </a:r>
          </a:p>
          <a:p>
            <a:pPr marL="0" indent="0">
              <a:buNone/>
            </a:pPr>
            <a:r>
              <a:rPr lang="en-US" sz="1700" dirty="0"/>
              <a:t>	Direction: </a:t>
            </a:r>
            <a:r>
              <a:rPr lang="en-US" sz="1700" dirty="0" smtClean="0"/>
              <a:t>away </a:t>
            </a:r>
            <a:r>
              <a:rPr lang="en-US" sz="1700" dirty="0"/>
              <a:t>from platform</a:t>
            </a:r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Components: </a:t>
            </a:r>
            <a:r>
              <a:rPr lang="en-US" sz="1700" dirty="0" smtClean="0"/>
              <a:t>P-P, </a:t>
            </a:r>
            <a:r>
              <a:rPr lang="en-US" sz="1700" dirty="0" smtClean="0"/>
              <a:t>Z-Z</a:t>
            </a: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>3)	Velocity</a:t>
            </a:r>
            <a:r>
              <a:rPr lang="en-US" sz="1700" dirty="0"/>
              <a:t>: </a:t>
            </a:r>
            <a:r>
              <a:rPr lang="en-US" sz="1700" dirty="0" smtClean="0"/>
              <a:t>3000 m</a:t>
            </a:r>
            <a:r>
              <a:rPr lang="en-US" sz="1700" dirty="0"/>
              <a:t>/s</a:t>
            </a:r>
          </a:p>
          <a:p>
            <a:pPr marL="0" indent="0">
              <a:buNone/>
            </a:pPr>
            <a:r>
              <a:rPr lang="en-US" sz="1700" dirty="0"/>
              <a:t>	Intercept time: </a:t>
            </a:r>
            <a:r>
              <a:rPr lang="en-US" sz="1700" dirty="0" smtClean="0"/>
              <a:t>0.15 </a:t>
            </a:r>
            <a:r>
              <a:rPr lang="en-US" sz="1700" dirty="0"/>
              <a:t>s</a:t>
            </a:r>
          </a:p>
          <a:p>
            <a:pPr marL="0" indent="0">
              <a:buNone/>
            </a:pPr>
            <a:r>
              <a:rPr lang="en-US" sz="1700" dirty="0"/>
              <a:t>	Direction: </a:t>
            </a:r>
            <a:r>
              <a:rPr lang="en-US" sz="1700" dirty="0" smtClean="0"/>
              <a:t>away </a:t>
            </a:r>
            <a:r>
              <a:rPr lang="en-US" sz="1700" dirty="0"/>
              <a:t>from platform</a:t>
            </a:r>
          </a:p>
          <a:p>
            <a:pPr marL="0" indent="0">
              <a:buNone/>
            </a:pPr>
            <a:r>
              <a:rPr lang="en-US" sz="1700" dirty="0"/>
              <a:t>	Component: </a:t>
            </a:r>
            <a:r>
              <a:rPr lang="en-US" sz="1700" dirty="0" smtClean="0"/>
              <a:t>Z-Z</a:t>
            </a:r>
            <a:endParaRPr lang="en-US" sz="17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7" name="Picture 16" descr="s32-pws-ab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2821875"/>
            <a:ext cx="2654941" cy="2057400"/>
          </a:xfrm>
          <a:prstGeom prst="rect">
            <a:avLst/>
          </a:prstGeom>
        </p:spPr>
      </p:pic>
      <p:pic>
        <p:nvPicPr>
          <p:cNvPr id="18" name="Picture 17" descr="s32-pws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395894"/>
            <a:ext cx="2654941" cy="205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63367" y="2475414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63367" y="0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P-P</a:t>
            </a:r>
            <a:endParaRPr lang="en-US" sz="1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7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b="40791"/>
          <a:stretch/>
        </p:blipFill>
        <p:spPr>
          <a:xfrm>
            <a:off x="1185560" y="907589"/>
            <a:ext cx="4229100" cy="1744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24722" y="2590677"/>
            <a:ext cx="1823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Gerstoft</a:t>
            </a:r>
            <a:r>
              <a:rPr lang="en-US" sz="1000" dirty="0" smtClean="0"/>
              <a:t> et al. (2008)</a:t>
            </a:r>
            <a:endParaRPr lang="en-US" sz="1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32454" b="32994"/>
          <a:stretch/>
        </p:blipFill>
        <p:spPr>
          <a:xfrm>
            <a:off x="3099771" y="2751259"/>
            <a:ext cx="2543867" cy="2233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66383"/>
          <a:stretch/>
        </p:blipFill>
        <p:spPr>
          <a:xfrm>
            <a:off x="5643638" y="2730777"/>
            <a:ext cx="2579706" cy="22033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36487" y="4852155"/>
            <a:ext cx="1823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Siderius</a:t>
            </a:r>
            <a:r>
              <a:rPr lang="en-US" sz="1000" dirty="0" smtClean="0"/>
              <a:t> et al. (2010)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5643638" y="1126501"/>
            <a:ext cx="322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Harness energy from breaking waves at the sea surface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9885" y="3429493"/>
            <a:ext cx="2719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Correlate up- and down-going energy to obtain shallow reflection image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5804" y="0"/>
            <a:ext cx="846402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Passive </a:t>
            </a:r>
            <a:r>
              <a:rPr lang="en-US" sz="3600" smtClean="0"/>
              <a:t>fathometry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1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1" y="881794"/>
            <a:ext cx="5623832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b="1" dirty="0" smtClean="0">
                <a:solidFill>
                  <a:srgbClr val="800000"/>
                </a:solidFill>
              </a:rPr>
              <a:t>Velocity: 1500 m/s</a:t>
            </a:r>
          </a:p>
          <a:p>
            <a:pPr marL="0" indent="0">
              <a:buNone/>
            </a:pPr>
            <a:r>
              <a:rPr lang="en-US" sz="1700" b="1" dirty="0" smtClean="0">
                <a:solidFill>
                  <a:srgbClr val="800000"/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b="1" dirty="0" smtClean="0">
                <a:solidFill>
                  <a:srgbClr val="800000"/>
                </a:solidFill>
              </a:rPr>
              <a:t>	Direction: toward and away from platform</a:t>
            </a:r>
          </a:p>
          <a:p>
            <a:pPr marL="0" indent="0">
              <a:buNone/>
            </a:pPr>
            <a:r>
              <a:rPr lang="en-US" sz="1700" b="1" dirty="0" smtClean="0">
                <a:solidFill>
                  <a:srgbClr val="800000"/>
                </a:solidFill>
              </a:rPr>
              <a:t>	Component: </a:t>
            </a:r>
            <a:r>
              <a:rPr lang="en-US" sz="1700" b="1" dirty="0" smtClean="0">
                <a:solidFill>
                  <a:srgbClr val="800000"/>
                </a:solidFill>
              </a:rPr>
              <a:t>P-P</a:t>
            </a:r>
            <a:endParaRPr lang="en-US" sz="1700" b="1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2)      Velocity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3000 m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Direction: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away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Components: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P-P,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Z-Z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3)	Velocity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3000 m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Intercept time: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0.15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Direction: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away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Component: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Z-Z</a:t>
            </a: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7" name="Picture 16" descr="s32-pws-ab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2821875"/>
            <a:ext cx="2654941" cy="2057400"/>
          </a:xfrm>
          <a:prstGeom prst="rect">
            <a:avLst/>
          </a:prstGeom>
        </p:spPr>
      </p:pic>
      <p:pic>
        <p:nvPicPr>
          <p:cNvPr id="18" name="Picture 17" descr="s32-pws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395894"/>
            <a:ext cx="2654941" cy="205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63367" y="2475414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40680" y="1022890"/>
            <a:ext cx="696523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353671" y="1508784"/>
            <a:ext cx="1183532" cy="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63367" y="0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P-P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0113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1" y="881794"/>
            <a:ext cx="5623832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Velocity: 1500 m/s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	Direction: toward and away from platform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	Component: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P-P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b="1" dirty="0" smtClean="0">
                <a:solidFill>
                  <a:srgbClr val="3366FF"/>
                </a:solidFill>
              </a:rPr>
              <a:t>2)      Velocity</a:t>
            </a:r>
            <a:r>
              <a:rPr lang="en-US" sz="1700" b="1" dirty="0">
                <a:solidFill>
                  <a:srgbClr val="3366FF"/>
                </a:solidFill>
              </a:rPr>
              <a:t>: </a:t>
            </a:r>
            <a:r>
              <a:rPr lang="en-US" sz="1700" b="1" dirty="0" smtClean="0">
                <a:solidFill>
                  <a:srgbClr val="3366FF"/>
                </a:solidFill>
              </a:rPr>
              <a:t>3000 m</a:t>
            </a:r>
            <a:r>
              <a:rPr lang="en-US" sz="1700" b="1" dirty="0">
                <a:solidFill>
                  <a:srgbClr val="3366FF"/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3366FF"/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3366FF"/>
                </a:solidFill>
              </a:rPr>
              <a:t>	Direction: </a:t>
            </a:r>
            <a:r>
              <a:rPr lang="en-US" sz="1700" b="1" dirty="0" smtClean="0">
                <a:solidFill>
                  <a:srgbClr val="3366FF"/>
                </a:solidFill>
              </a:rPr>
              <a:t>away </a:t>
            </a:r>
            <a:r>
              <a:rPr lang="en-US" sz="1700" b="1" dirty="0">
                <a:solidFill>
                  <a:srgbClr val="3366FF"/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3366FF"/>
                </a:solidFill>
              </a:rPr>
              <a:t>	</a:t>
            </a:r>
            <a:r>
              <a:rPr lang="en-US" sz="1700" b="1" dirty="0" smtClean="0">
                <a:solidFill>
                  <a:srgbClr val="3366FF"/>
                </a:solidFill>
              </a:rPr>
              <a:t>Components: </a:t>
            </a:r>
            <a:r>
              <a:rPr lang="en-US" sz="1700" b="1" dirty="0" smtClean="0">
                <a:solidFill>
                  <a:srgbClr val="3366FF"/>
                </a:solidFill>
              </a:rPr>
              <a:t>P-P, </a:t>
            </a:r>
            <a:r>
              <a:rPr lang="en-US" sz="1700" b="1" dirty="0" smtClean="0">
                <a:solidFill>
                  <a:srgbClr val="3366FF"/>
                </a:solidFill>
              </a:rPr>
              <a:t>Z-Z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3)	Velocity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3000 m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Intercept time: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0.15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Direction: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away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Component: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Z-Z</a:t>
            </a: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7" name="Picture 16" descr="s32-pws-ab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2821875"/>
            <a:ext cx="2654941" cy="2057400"/>
          </a:xfrm>
          <a:prstGeom prst="rect">
            <a:avLst/>
          </a:prstGeom>
        </p:spPr>
      </p:pic>
      <p:pic>
        <p:nvPicPr>
          <p:cNvPr id="18" name="Picture 17" descr="s32-pws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395894"/>
            <a:ext cx="2654941" cy="205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63367" y="2475414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776535" y="3562574"/>
            <a:ext cx="696523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770046" y="1175291"/>
            <a:ext cx="696523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3367" y="0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P-P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62194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1" y="881794"/>
            <a:ext cx="5623832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Velocity: 1500 m/s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	Direction: toward and away from platform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	Component: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P-P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2)      Velocity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3000 m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Direction: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away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Components: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P-P,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Z-Z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00" b="1" dirty="0" smtClean="0">
                <a:solidFill>
                  <a:schemeClr val="accent4"/>
                </a:solidFill>
              </a:rPr>
              <a:t>3)	Velocity</a:t>
            </a:r>
            <a:r>
              <a:rPr lang="en-US" sz="1700" b="1" dirty="0">
                <a:solidFill>
                  <a:schemeClr val="accent4"/>
                </a:solidFill>
              </a:rPr>
              <a:t>: </a:t>
            </a:r>
            <a:r>
              <a:rPr lang="en-US" sz="1700" b="1" dirty="0" smtClean="0">
                <a:solidFill>
                  <a:schemeClr val="accent4"/>
                </a:solidFill>
              </a:rPr>
              <a:t>3000 m</a:t>
            </a:r>
            <a:r>
              <a:rPr lang="en-US" sz="1700" b="1" dirty="0">
                <a:solidFill>
                  <a:schemeClr val="accent4"/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accent4"/>
                </a:solidFill>
              </a:rPr>
              <a:t>	Intercept time: </a:t>
            </a:r>
            <a:r>
              <a:rPr lang="en-US" sz="1700" b="1" dirty="0" smtClean="0">
                <a:solidFill>
                  <a:schemeClr val="accent4"/>
                </a:solidFill>
              </a:rPr>
              <a:t>0.15 </a:t>
            </a:r>
            <a:r>
              <a:rPr lang="en-US" sz="1700" b="1" dirty="0">
                <a:solidFill>
                  <a:schemeClr val="accent4"/>
                </a:solidFill>
              </a:rPr>
              <a:t>s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accent4"/>
                </a:solidFill>
              </a:rPr>
              <a:t>	Direction: </a:t>
            </a:r>
            <a:r>
              <a:rPr lang="en-US" sz="1700" b="1" dirty="0" smtClean="0">
                <a:solidFill>
                  <a:schemeClr val="accent4"/>
                </a:solidFill>
              </a:rPr>
              <a:t>away </a:t>
            </a:r>
            <a:r>
              <a:rPr lang="en-US" sz="1700" b="1" dirty="0">
                <a:solidFill>
                  <a:schemeClr val="accent4"/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accent4"/>
                </a:solidFill>
              </a:rPr>
              <a:t>	Component: </a:t>
            </a:r>
            <a:r>
              <a:rPr lang="en-US" sz="1700" b="1" dirty="0" smtClean="0">
                <a:solidFill>
                  <a:schemeClr val="accent4"/>
                </a:solidFill>
              </a:rPr>
              <a:t>Z-Z</a:t>
            </a:r>
            <a:endParaRPr lang="en-US" sz="17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7" name="Picture 16" descr="s32-pws-ab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2821875"/>
            <a:ext cx="2654941" cy="2057400"/>
          </a:xfrm>
          <a:prstGeom prst="rect">
            <a:avLst/>
          </a:prstGeom>
        </p:spPr>
      </p:pic>
      <p:pic>
        <p:nvPicPr>
          <p:cNvPr id="18" name="Picture 17" descr="s32-pws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395894"/>
            <a:ext cx="2654941" cy="205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63367" y="2475414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770046" y="3343001"/>
            <a:ext cx="696523" cy="0"/>
          </a:xfrm>
          <a:prstGeom prst="straightConnector1">
            <a:avLst/>
          </a:prstGeom>
          <a:ln w="57150" cmpd="sng">
            <a:solidFill>
              <a:schemeClr val="accent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63367" y="0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P-P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7326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1" y="881794"/>
            <a:ext cx="5623832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dirty="0" smtClean="0"/>
              <a:t>Velocity: 1500 m/s</a:t>
            </a:r>
          </a:p>
          <a:p>
            <a:pPr marL="0" indent="0">
              <a:buNone/>
            </a:pPr>
            <a:r>
              <a:rPr lang="en-US" sz="1700" dirty="0" smtClean="0"/>
              <a:t>	Intercept time: 0 s</a:t>
            </a:r>
          </a:p>
          <a:p>
            <a:pPr marL="0" indent="0">
              <a:buNone/>
            </a:pPr>
            <a:r>
              <a:rPr lang="en-US" sz="1700" b="1" dirty="0" smtClean="0"/>
              <a:t>	Direction: toward and away from platform</a:t>
            </a:r>
          </a:p>
          <a:p>
            <a:pPr marL="0" indent="0">
              <a:buNone/>
            </a:pPr>
            <a:r>
              <a:rPr lang="en-US" sz="1700" dirty="0" smtClean="0"/>
              <a:t>	Component: </a:t>
            </a:r>
            <a:r>
              <a:rPr lang="en-US" sz="1700" dirty="0" smtClean="0"/>
              <a:t>P-P</a:t>
            </a:r>
            <a:endParaRPr lang="en-US" sz="1700" dirty="0" smtClean="0"/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>2)      Velocity</a:t>
            </a:r>
            <a:r>
              <a:rPr lang="en-US" sz="1700" dirty="0"/>
              <a:t>: </a:t>
            </a:r>
            <a:r>
              <a:rPr lang="en-US" sz="1700" dirty="0" smtClean="0"/>
              <a:t>3000 m</a:t>
            </a:r>
            <a:r>
              <a:rPr lang="en-US" sz="1700" dirty="0"/>
              <a:t>/s</a:t>
            </a:r>
          </a:p>
          <a:p>
            <a:pPr marL="0" indent="0">
              <a:buNone/>
            </a:pPr>
            <a:r>
              <a:rPr lang="en-US" sz="1700" dirty="0"/>
              <a:t>	Intercept time: 0 s</a:t>
            </a:r>
          </a:p>
          <a:p>
            <a:pPr marL="0" indent="0">
              <a:buNone/>
            </a:pPr>
            <a:r>
              <a:rPr lang="en-US" sz="1700" b="1" dirty="0"/>
              <a:t>	Direction: </a:t>
            </a:r>
            <a:r>
              <a:rPr lang="en-US" sz="1700" b="1" dirty="0" smtClean="0"/>
              <a:t>away </a:t>
            </a:r>
            <a:r>
              <a:rPr lang="en-US" sz="1700" b="1" dirty="0"/>
              <a:t>from platform</a:t>
            </a:r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Components: </a:t>
            </a:r>
            <a:r>
              <a:rPr lang="en-US" sz="1700" dirty="0" smtClean="0"/>
              <a:t>P-P, </a:t>
            </a:r>
            <a:r>
              <a:rPr lang="en-US" sz="1700" dirty="0" smtClean="0"/>
              <a:t>Z-Z</a:t>
            </a: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>3)	Velocity</a:t>
            </a:r>
            <a:r>
              <a:rPr lang="en-US" sz="1700" dirty="0"/>
              <a:t>: </a:t>
            </a:r>
            <a:r>
              <a:rPr lang="en-US" sz="1700" dirty="0" smtClean="0"/>
              <a:t>3000 m</a:t>
            </a:r>
            <a:r>
              <a:rPr lang="en-US" sz="1700" dirty="0"/>
              <a:t>/s</a:t>
            </a:r>
          </a:p>
          <a:p>
            <a:pPr marL="0" indent="0">
              <a:buNone/>
            </a:pPr>
            <a:r>
              <a:rPr lang="en-US" sz="1700" dirty="0"/>
              <a:t>	Intercept time: </a:t>
            </a:r>
            <a:r>
              <a:rPr lang="en-US" sz="1700" dirty="0" smtClean="0"/>
              <a:t>0.15 </a:t>
            </a:r>
            <a:r>
              <a:rPr lang="en-US" sz="1700" dirty="0"/>
              <a:t>s</a:t>
            </a:r>
          </a:p>
          <a:p>
            <a:pPr marL="0" indent="0">
              <a:buNone/>
            </a:pPr>
            <a:r>
              <a:rPr lang="en-US" sz="1700" b="1" dirty="0"/>
              <a:t>	Direction: </a:t>
            </a:r>
            <a:r>
              <a:rPr lang="en-US" sz="1700" b="1" dirty="0" smtClean="0"/>
              <a:t>away </a:t>
            </a:r>
            <a:r>
              <a:rPr lang="en-US" sz="1700" b="1" dirty="0"/>
              <a:t>from platform</a:t>
            </a:r>
          </a:p>
          <a:p>
            <a:pPr marL="0" indent="0">
              <a:buNone/>
            </a:pPr>
            <a:r>
              <a:rPr lang="en-US" sz="1700" dirty="0"/>
              <a:t>	Component: </a:t>
            </a:r>
            <a:r>
              <a:rPr lang="en-US" sz="1700" dirty="0" smtClean="0"/>
              <a:t>Z-Z</a:t>
            </a:r>
            <a:endParaRPr lang="en-US" sz="17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7" name="Picture 16" descr="s32-pws-ab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2821875"/>
            <a:ext cx="2654941" cy="2057400"/>
          </a:xfrm>
          <a:prstGeom prst="rect">
            <a:avLst/>
          </a:prstGeom>
        </p:spPr>
      </p:pic>
      <p:pic>
        <p:nvPicPr>
          <p:cNvPr id="18" name="Picture 17" descr="s32-pws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395894"/>
            <a:ext cx="2654941" cy="205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63367" y="2475414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3367" y="0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P-P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25366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“line” gathers</a:t>
            </a:r>
            <a:endParaRPr lang="en-US" sz="3600" dirty="0"/>
          </a:p>
        </p:txBody>
      </p:sp>
      <p:pic>
        <p:nvPicPr>
          <p:cNvPr id="4" name="Picture 3" descr="map-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86" y="1532789"/>
            <a:ext cx="2680776" cy="2680776"/>
          </a:xfrm>
          <a:prstGeom prst="rect">
            <a:avLst/>
          </a:prstGeom>
        </p:spPr>
      </p:pic>
      <p:pic>
        <p:nvPicPr>
          <p:cNvPr id="5" name="Picture 4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5229"/>
            <a:ext cx="2688336" cy="2688336"/>
          </a:xfrm>
          <a:prstGeom prst="rect">
            <a:avLst/>
          </a:prstGeom>
        </p:spPr>
      </p:pic>
      <p:pic>
        <p:nvPicPr>
          <p:cNvPr id="6" name="Picture 5" descr="map-nes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71" y="1532789"/>
            <a:ext cx="2724912" cy="27249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9791" y="1114775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N-S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3251" y="1114775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E-W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3798" y="1114775"/>
            <a:ext cx="277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NE-SW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7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</a:t>
            </a:r>
            <a:endParaRPr lang="en-US" sz="3600" dirty="0"/>
          </a:p>
        </p:txBody>
      </p:sp>
      <p:pic>
        <p:nvPicPr>
          <p:cNvPr id="13" name="Picture 12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" y="1283905"/>
            <a:ext cx="4370433" cy="3495131"/>
          </a:xfrm>
          <a:prstGeom prst="rect">
            <a:avLst/>
          </a:prstGeom>
        </p:spPr>
      </p:pic>
      <p:pic>
        <p:nvPicPr>
          <p:cNvPr id="16" name="Picture 15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1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</a:t>
            </a:r>
            <a:endParaRPr lang="en-US" sz="3600" dirty="0"/>
          </a:p>
        </p:txBody>
      </p:sp>
      <p:pic>
        <p:nvPicPr>
          <p:cNvPr id="7" name="Picture 6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" y="1283905"/>
            <a:ext cx="4370433" cy="349513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 flipV="1">
            <a:off x="1590819" y="1949656"/>
            <a:ext cx="3053345" cy="910694"/>
          </a:xfrm>
          <a:prstGeom prst="line">
            <a:avLst/>
          </a:prstGeom>
          <a:ln w="57150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</a:t>
            </a:r>
            <a:endParaRPr lang="en-US" sz="3600" dirty="0"/>
          </a:p>
        </p:txBody>
      </p:sp>
      <p:pic>
        <p:nvPicPr>
          <p:cNvPr id="7" name="Picture 6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" y="1283905"/>
            <a:ext cx="4370433" cy="349513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 flipV="1">
            <a:off x="1590819" y="1949656"/>
            <a:ext cx="3053345" cy="910694"/>
          </a:xfrm>
          <a:prstGeom prst="line">
            <a:avLst/>
          </a:prstGeom>
          <a:ln w="57150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2990" y="2297213"/>
            <a:ext cx="323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Propagating from north to south</a:t>
            </a:r>
          </a:p>
        </p:txBody>
      </p:sp>
      <p:pic>
        <p:nvPicPr>
          <p:cNvPr id="9" name="Picture 8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5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</a:t>
            </a:r>
            <a:endParaRPr lang="en-US" sz="3600" dirty="0"/>
          </a:p>
        </p:txBody>
      </p:sp>
      <p:pic>
        <p:nvPicPr>
          <p:cNvPr id="7" name="Picture 6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" y="1283905"/>
            <a:ext cx="4370433" cy="34951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2990" y="2297213"/>
            <a:ext cx="323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Propagating from north to south</a:t>
            </a:r>
          </a:p>
        </p:txBody>
      </p:sp>
      <p:pic>
        <p:nvPicPr>
          <p:cNvPr id="10" name="Picture 9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 </a:t>
            </a:r>
            <a:r>
              <a:rPr lang="mr-IN" sz="3600" dirty="0" smtClean="0"/>
              <a:t>–</a:t>
            </a:r>
            <a:r>
              <a:rPr lang="en-US" sz="3600" dirty="0" smtClean="0"/>
              <a:t> LMO (1500 m/s)</a:t>
            </a:r>
            <a:endParaRPr lang="en-US" sz="3600" dirty="0"/>
          </a:p>
        </p:txBody>
      </p:sp>
      <p:pic>
        <p:nvPicPr>
          <p:cNvPr id="3" name="Picture 2" descr="s03-HH-15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280160"/>
            <a:ext cx="4379212" cy="3502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2990" y="2297213"/>
            <a:ext cx="323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Propagating from north to south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Moving at 1500 m/s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1" name="Picture 10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9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Apache Forties continuous data set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Seismic interferometry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Passive </a:t>
            </a:r>
            <a:r>
              <a:rPr lang="en-US" sz="2400" dirty="0" err="1" smtClean="0">
                <a:solidFill>
                  <a:srgbClr val="000000"/>
                </a:solidFill>
              </a:rPr>
              <a:t>fathometry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Summary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</a:t>
            </a:r>
            <a:endParaRPr lang="en-US" sz="3600" dirty="0"/>
          </a:p>
        </p:txBody>
      </p:sp>
      <p:pic>
        <p:nvPicPr>
          <p:cNvPr id="13" name="Picture 12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" y="1283905"/>
            <a:ext cx="4370433" cy="3495131"/>
          </a:xfrm>
          <a:prstGeom prst="rect">
            <a:avLst/>
          </a:prstGeom>
        </p:spPr>
      </p:pic>
      <p:pic>
        <p:nvPicPr>
          <p:cNvPr id="9" name="Picture 8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</a:t>
            </a:r>
            <a:endParaRPr lang="en-US" sz="3600" dirty="0"/>
          </a:p>
        </p:txBody>
      </p:sp>
      <p:pic>
        <p:nvPicPr>
          <p:cNvPr id="13" name="Picture 12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" y="1283905"/>
            <a:ext cx="4370433" cy="34951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282919" y="2860350"/>
            <a:ext cx="1667794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950713" y="2860350"/>
            <a:ext cx="1552330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7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</a:t>
            </a:r>
            <a:endParaRPr lang="en-US" sz="3600" dirty="0"/>
          </a:p>
        </p:txBody>
      </p:sp>
      <p:pic>
        <p:nvPicPr>
          <p:cNvPr id="13" name="Picture 12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" y="1283905"/>
            <a:ext cx="4370433" cy="34951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282919" y="2860350"/>
            <a:ext cx="1667794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950713" y="2860350"/>
            <a:ext cx="1552330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50713" y="1283905"/>
            <a:ext cx="0" cy="307716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79004" y="1485254"/>
            <a:ext cx="1860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Platform location</a:t>
            </a:r>
            <a:endParaRPr lang="en-US" dirty="0"/>
          </a:p>
        </p:txBody>
      </p:sp>
      <p:pic>
        <p:nvPicPr>
          <p:cNvPr id="19" name="Picture 18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20" name="5-Point Star 19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4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</a:t>
            </a:r>
            <a:endParaRPr lang="en-US" sz="3600" dirty="0"/>
          </a:p>
        </p:txBody>
      </p:sp>
      <p:pic>
        <p:nvPicPr>
          <p:cNvPr id="13" name="Picture 12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" y="1283905"/>
            <a:ext cx="4370433" cy="349513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282919" y="2860350"/>
            <a:ext cx="1667794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950713" y="2860350"/>
            <a:ext cx="1552330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50713" y="1283905"/>
            <a:ext cx="0" cy="307716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79004" y="1485254"/>
            <a:ext cx="1860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Platform location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82990" y="2860350"/>
            <a:ext cx="323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Propagating from the platform</a:t>
            </a:r>
          </a:p>
        </p:txBody>
      </p:sp>
      <p:pic>
        <p:nvPicPr>
          <p:cNvPr id="14" name="Picture 13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5" name="5-Point Star 14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0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</a:t>
            </a:r>
            <a:r>
              <a:rPr lang="en-US" sz="3600" dirty="0" smtClean="0"/>
              <a:t>(P-P) </a:t>
            </a:r>
            <a:r>
              <a:rPr lang="mr-IN" sz="3600" dirty="0" smtClean="0"/>
              <a:t>–</a:t>
            </a:r>
            <a:r>
              <a:rPr lang="en-US" sz="3600" dirty="0" smtClean="0"/>
              <a:t> LMO (3000 m/s)</a:t>
            </a:r>
            <a:endParaRPr lang="en-US" sz="3600" dirty="0"/>
          </a:p>
        </p:txBody>
      </p:sp>
      <p:pic>
        <p:nvPicPr>
          <p:cNvPr id="4" name="Picture 3" descr="s03-HH-30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280160"/>
            <a:ext cx="4379212" cy="3502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2990" y="2860350"/>
            <a:ext cx="323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Propagating from the platform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Moving at 3000 m/s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950713" y="1283905"/>
            <a:ext cx="0" cy="307716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9004" y="1485254"/>
            <a:ext cx="1860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Platform location</a:t>
            </a:r>
            <a:endParaRPr lang="en-US" dirty="0"/>
          </a:p>
        </p:txBody>
      </p:sp>
      <p:pic>
        <p:nvPicPr>
          <p:cNvPr id="16" name="Picture 15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5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(Z-Z)</a:t>
            </a:r>
            <a:endParaRPr lang="en-US" sz="3600" dirty="0"/>
          </a:p>
        </p:txBody>
      </p:sp>
      <p:pic>
        <p:nvPicPr>
          <p:cNvPr id="3" name="Picture 2" descr="s03-pws-n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280160"/>
            <a:ext cx="4379212" cy="350215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950713" y="1283905"/>
            <a:ext cx="0" cy="307716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79004" y="1485254"/>
            <a:ext cx="1860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Platform location</a:t>
            </a:r>
            <a:endParaRPr lang="en-US" dirty="0"/>
          </a:p>
        </p:txBody>
      </p:sp>
      <p:pic>
        <p:nvPicPr>
          <p:cNvPr id="11" name="Picture 10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6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(Z-Z)</a:t>
            </a:r>
            <a:endParaRPr lang="en-US" sz="3600" dirty="0"/>
          </a:p>
        </p:txBody>
      </p:sp>
      <p:pic>
        <p:nvPicPr>
          <p:cNvPr id="3" name="Picture 2" descr="s03-pws-n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280160"/>
            <a:ext cx="4379212" cy="350215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1282919" y="2860350"/>
            <a:ext cx="1667794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950713" y="2860350"/>
            <a:ext cx="1552330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82990" y="2860350"/>
            <a:ext cx="323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Propagating from the platform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282919" y="3229682"/>
            <a:ext cx="1667794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950713" y="3229682"/>
            <a:ext cx="1552330" cy="205227"/>
          </a:xfrm>
          <a:prstGeom prst="line">
            <a:avLst/>
          </a:pr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50713" y="1296732"/>
            <a:ext cx="0" cy="307716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79004" y="1498081"/>
            <a:ext cx="1860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Platform location</a:t>
            </a:r>
            <a:endParaRPr lang="en-US" dirty="0"/>
          </a:p>
        </p:txBody>
      </p:sp>
      <p:pic>
        <p:nvPicPr>
          <p:cNvPr id="16" name="Picture 15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7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 (Z-Z) </a:t>
            </a:r>
            <a:r>
              <a:rPr lang="mr-IN" sz="3600" dirty="0" smtClean="0"/>
              <a:t>–</a:t>
            </a:r>
            <a:r>
              <a:rPr lang="en-US" sz="3600" dirty="0" smtClean="0"/>
              <a:t> LMO (3000 m/s)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182990" y="2860350"/>
            <a:ext cx="323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Propagating from the platform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Moving at 3000 m/s</a:t>
            </a:r>
          </a:p>
        </p:txBody>
      </p:sp>
      <p:pic>
        <p:nvPicPr>
          <p:cNvPr id="4" name="Picture 3" descr="s03-pws-ns-VV-lmo30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280160"/>
            <a:ext cx="4379212" cy="350215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950713" y="1283905"/>
            <a:ext cx="0" cy="307716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79004" y="1485254"/>
            <a:ext cx="1860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Platform location</a:t>
            </a:r>
            <a:endParaRPr lang="en-US" dirty="0"/>
          </a:p>
        </p:txBody>
      </p:sp>
      <p:pic>
        <p:nvPicPr>
          <p:cNvPr id="16" name="Picture 15" descr="map-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N-S line</a:t>
            </a:r>
            <a:endParaRPr lang="en-US" sz="3600" dirty="0"/>
          </a:p>
        </p:txBody>
      </p:sp>
      <p:pic>
        <p:nvPicPr>
          <p:cNvPr id="6" name="Picture 5" descr="s03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1" y="3228013"/>
            <a:ext cx="2350202" cy="1879508"/>
          </a:xfrm>
          <a:prstGeom prst="rect">
            <a:avLst/>
          </a:prstGeom>
        </p:spPr>
      </p:pic>
      <p:pic>
        <p:nvPicPr>
          <p:cNvPr id="7" name="Picture 6" descr="s03-HH-15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0" y="3223857"/>
            <a:ext cx="2355399" cy="1883664"/>
          </a:xfrm>
          <a:prstGeom prst="rect">
            <a:avLst/>
          </a:prstGeom>
        </p:spPr>
      </p:pic>
      <p:pic>
        <p:nvPicPr>
          <p:cNvPr id="9" name="Picture 8" descr="s03-HH-3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74" y="3223857"/>
            <a:ext cx="2355399" cy="1883664"/>
          </a:xfrm>
          <a:prstGeom prst="rect">
            <a:avLst/>
          </a:prstGeom>
        </p:spPr>
      </p:pic>
      <p:pic>
        <p:nvPicPr>
          <p:cNvPr id="13" name="Picture 12" descr="s03-pws-ns-V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1" y="1177502"/>
            <a:ext cx="2355399" cy="1883664"/>
          </a:xfrm>
          <a:prstGeom prst="rect">
            <a:avLst/>
          </a:prstGeom>
        </p:spPr>
      </p:pic>
      <p:pic>
        <p:nvPicPr>
          <p:cNvPr id="16" name="Picture 15" descr="s03-pws-ns-VV-lmo30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74" y="1177502"/>
            <a:ext cx="2355399" cy="188366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 rot="16200000">
            <a:off x="79643" y="3583542"/>
            <a:ext cx="7900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P-P</a:t>
            </a:r>
            <a:endParaRPr lang="en-US" sz="24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16200000">
            <a:off x="150188" y="1529462"/>
            <a:ext cx="64898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Z-Z</a:t>
            </a:r>
            <a:endParaRPr lang="en-US" sz="2400" dirty="0"/>
          </a:p>
        </p:txBody>
      </p:sp>
      <p:pic>
        <p:nvPicPr>
          <p:cNvPr id="21" name="Picture 20" descr="map-n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89" y="115440"/>
            <a:ext cx="1848279" cy="1848279"/>
          </a:xfrm>
          <a:prstGeom prst="rect">
            <a:avLst/>
          </a:prstGeom>
        </p:spPr>
      </p:pic>
      <p:sp>
        <p:nvSpPr>
          <p:cNvPr id="22" name="5-Point Star 21"/>
          <p:cNvSpPr/>
          <p:nvPr/>
        </p:nvSpPr>
        <p:spPr>
          <a:xfrm>
            <a:off x="8116224" y="326633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354585" y="543645"/>
            <a:ext cx="118559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Original</a:t>
            </a:r>
            <a:endParaRPr lang="en-US" sz="2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68999" y="543645"/>
            <a:ext cx="22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LMO 3000 m/s</a:t>
            </a:r>
            <a:endParaRPr lang="en-US" sz="2400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22856" y="2529927"/>
            <a:ext cx="22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LMO 1500 m/s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9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E-W line</a:t>
            </a:r>
            <a:endParaRPr lang="en-US" sz="36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 rot="16200000">
            <a:off x="79643" y="3583542"/>
            <a:ext cx="7900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P-P</a:t>
            </a:r>
            <a:endParaRPr lang="en-US" sz="24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16200000">
            <a:off x="150188" y="1529462"/>
            <a:ext cx="64898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Z-Z</a:t>
            </a:r>
            <a:endParaRPr lang="en-US" sz="2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354585" y="543645"/>
            <a:ext cx="118559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Original</a:t>
            </a:r>
            <a:endParaRPr lang="en-US" sz="2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68999" y="543645"/>
            <a:ext cx="22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LMO 3000 m/s</a:t>
            </a:r>
            <a:endParaRPr lang="en-US" sz="2400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22856" y="2529927"/>
            <a:ext cx="22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LMO 1500 m/s</a:t>
            </a:r>
            <a:endParaRPr lang="en-US" sz="2400" dirty="0"/>
          </a:p>
        </p:txBody>
      </p:sp>
      <p:pic>
        <p:nvPicPr>
          <p:cNvPr id="3" name="Picture 2" descr="s05-H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27832"/>
            <a:ext cx="2355399" cy="1883664"/>
          </a:xfrm>
          <a:prstGeom prst="rect">
            <a:avLst/>
          </a:prstGeom>
        </p:spPr>
      </p:pic>
      <p:pic>
        <p:nvPicPr>
          <p:cNvPr id="4" name="Picture 3" descr="map-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8" y="118872"/>
            <a:ext cx="1856232" cy="1856232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8494361" y="703532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05-HH-3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3227832"/>
            <a:ext cx="2355399" cy="1883664"/>
          </a:xfrm>
          <a:prstGeom prst="rect">
            <a:avLst/>
          </a:prstGeom>
        </p:spPr>
      </p:pic>
      <p:pic>
        <p:nvPicPr>
          <p:cNvPr id="8" name="Picture 7" descr="s05-HH-15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4" y="3227832"/>
            <a:ext cx="2355399" cy="1883664"/>
          </a:xfrm>
          <a:prstGeom prst="rect">
            <a:avLst/>
          </a:prstGeom>
        </p:spPr>
      </p:pic>
      <p:pic>
        <p:nvPicPr>
          <p:cNvPr id="10" name="Picture 9" descr="s05-V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79576"/>
            <a:ext cx="2355399" cy="1883664"/>
          </a:xfrm>
          <a:prstGeom prst="rect">
            <a:avLst/>
          </a:prstGeom>
        </p:spPr>
      </p:pic>
      <p:pic>
        <p:nvPicPr>
          <p:cNvPr id="11" name="Picture 10" descr="s05-VV-300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1179576"/>
            <a:ext cx="2355399" cy="18836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4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000144" y="2795701"/>
            <a:ext cx="137837" cy="137837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Apache Forties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4120953" cy="3729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Ocean-bottom node survey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4C nodes</a:t>
            </a:r>
            <a:endParaRPr lang="en-US" sz="2000" dirty="0"/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Coil shooting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Three platforms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Goal: image gas pockets below and near </a:t>
            </a:r>
            <a:r>
              <a:rPr lang="en-US" sz="2400" dirty="0" smtClean="0">
                <a:solidFill>
                  <a:srgbClr val="008000"/>
                </a:solidFill>
              </a:rPr>
              <a:t>platform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9227" y="589665"/>
            <a:ext cx="223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Bravo</a:t>
            </a:r>
            <a:endParaRPr lang="en-US" dirty="0"/>
          </a:p>
        </p:txBody>
      </p:sp>
      <p:pic>
        <p:nvPicPr>
          <p:cNvPr id="9" name="Picture 8" descr="map-t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89" y="958997"/>
            <a:ext cx="3961353" cy="39613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74974" y="3571935"/>
            <a:ext cx="11043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Source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Node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-nes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8" y="118872"/>
            <a:ext cx="1856232" cy="185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NE-SW line</a:t>
            </a:r>
            <a:endParaRPr lang="en-US" sz="36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 rot="16200000">
            <a:off x="79643" y="3583542"/>
            <a:ext cx="7900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P-P</a:t>
            </a:r>
            <a:endParaRPr lang="en-US" sz="24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16200000">
            <a:off x="150188" y="1529462"/>
            <a:ext cx="64898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Z-Z</a:t>
            </a:r>
            <a:endParaRPr lang="en-US" sz="2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354585" y="543645"/>
            <a:ext cx="118559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Original</a:t>
            </a:r>
            <a:endParaRPr lang="en-US" sz="2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68999" y="543645"/>
            <a:ext cx="22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LMO 3000 m/s</a:t>
            </a:r>
            <a:endParaRPr lang="en-US" sz="2400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22856" y="2529927"/>
            <a:ext cx="22391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LMO 1500 m/s</a:t>
            </a:r>
            <a:endParaRPr lang="en-US" sz="2400" dirty="0"/>
          </a:p>
        </p:txBody>
      </p:sp>
      <p:sp>
        <p:nvSpPr>
          <p:cNvPr id="19" name="5-Point Star 18"/>
          <p:cNvSpPr/>
          <p:nvPr/>
        </p:nvSpPr>
        <p:spPr>
          <a:xfrm>
            <a:off x="8430216" y="530818"/>
            <a:ext cx="243755" cy="243755"/>
          </a:xfrm>
          <a:prstGeom prst="star5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47-V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79576"/>
            <a:ext cx="2355399" cy="1883664"/>
          </a:xfrm>
          <a:prstGeom prst="rect">
            <a:avLst/>
          </a:prstGeom>
        </p:spPr>
      </p:pic>
      <p:pic>
        <p:nvPicPr>
          <p:cNvPr id="9" name="Picture 8" descr="s47-VV-3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1179576"/>
            <a:ext cx="2355399" cy="1883664"/>
          </a:xfrm>
          <a:prstGeom prst="rect">
            <a:avLst/>
          </a:prstGeom>
        </p:spPr>
      </p:pic>
      <p:pic>
        <p:nvPicPr>
          <p:cNvPr id="12" name="Picture 11" descr="s47-H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14526"/>
            <a:ext cx="2355399" cy="1883664"/>
          </a:xfrm>
          <a:prstGeom prst="rect">
            <a:avLst/>
          </a:prstGeom>
        </p:spPr>
      </p:pic>
      <p:pic>
        <p:nvPicPr>
          <p:cNvPr id="13" name="Picture 12" descr="s47-HH-30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76" y="3199311"/>
            <a:ext cx="2355399" cy="1883664"/>
          </a:xfrm>
          <a:prstGeom prst="rect">
            <a:avLst/>
          </a:prstGeom>
        </p:spPr>
      </p:pic>
      <p:pic>
        <p:nvPicPr>
          <p:cNvPr id="14" name="Picture 13" descr="s47-HH-150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4" y="3214526"/>
            <a:ext cx="2355399" cy="18836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0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1" y="881794"/>
            <a:ext cx="5623832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dirty="0" smtClean="0"/>
              <a:t>Velocity: 1500 m/s</a:t>
            </a:r>
          </a:p>
          <a:p>
            <a:pPr marL="0" indent="0">
              <a:buNone/>
            </a:pPr>
            <a:r>
              <a:rPr lang="en-US" sz="1700" dirty="0" smtClean="0"/>
              <a:t>	Intercept time: 0 s</a:t>
            </a:r>
          </a:p>
          <a:p>
            <a:pPr marL="0" indent="0">
              <a:buNone/>
            </a:pPr>
            <a:r>
              <a:rPr lang="en-US" sz="1700" b="1" dirty="0" smtClean="0"/>
              <a:t>	Direction: toward and away from platform</a:t>
            </a:r>
          </a:p>
          <a:p>
            <a:pPr marL="0" indent="0">
              <a:buNone/>
            </a:pPr>
            <a:r>
              <a:rPr lang="en-US" sz="1700" dirty="0" smtClean="0"/>
              <a:t>	Component: </a:t>
            </a:r>
            <a:r>
              <a:rPr lang="en-US" sz="1700" dirty="0" smtClean="0"/>
              <a:t>P-P</a:t>
            </a:r>
            <a:endParaRPr lang="en-US" sz="1700" dirty="0" smtClean="0"/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>2)      Velocity</a:t>
            </a:r>
            <a:r>
              <a:rPr lang="en-US" sz="1700" dirty="0"/>
              <a:t>: </a:t>
            </a:r>
            <a:r>
              <a:rPr lang="en-US" sz="1700" dirty="0" smtClean="0"/>
              <a:t>3000 m</a:t>
            </a:r>
            <a:r>
              <a:rPr lang="en-US" sz="1700" dirty="0"/>
              <a:t>/s</a:t>
            </a:r>
          </a:p>
          <a:p>
            <a:pPr marL="0" indent="0">
              <a:buNone/>
            </a:pPr>
            <a:r>
              <a:rPr lang="en-US" sz="1700" dirty="0"/>
              <a:t>	Intercept time: 0 s</a:t>
            </a:r>
          </a:p>
          <a:p>
            <a:pPr marL="0" indent="0">
              <a:buNone/>
            </a:pPr>
            <a:r>
              <a:rPr lang="en-US" sz="1700" b="1" dirty="0"/>
              <a:t>	Direction: </a:t>
            </a:r>
            <a:r>
              <a:rPr lang="en-US" sz="1700" b="1" dirty="0" smtClean="0"/>
              <a:t>away </a:t>
            </a:r>
            <a:r>
              <a:rPr lang="en-US" sz="1700" b="1" dirty="0"/>
              <a:t>from platform</a:t>
            </a:r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Components: </a:t>
            </a:r>
            <a:r>
              <a:rPr lang="en-US" sz="1700" dirty="0" smtClean="0"/>
              <a:t>P-P, </a:t>
            </a:r>
            <a:r>
              <a:rPr lang="en-US" sz="1700" dirty="0" smtClean="0"/>
              <a:t>Z-Z</a:t>
            </a: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>3)	Velocity</a:t>
            </a:r>
            <a:r>
              <a:rPr lang="en-US" sz="1700" dirty="0"/>
              <a:t>: </a:t>
            </a:r>
            <a:r>
              <a:rPr lang="en-US" sz="1700" dirty="0" smtClean="0"/>
              <a:t>3000 m</a:t>
            </a:r>
            <a:r>
              <a:rPr lang="en-US" sz="1700" dirty="0"/>
              <a:t>/s</a:t>
            </a:r>
          </a:p>
          <a:p>
            <a:pPr marL="0" indent="0">
              <a:buNone/>
            </a:pPr>
            <a:r>
              <a:rPr lang="en-US" sz="1700" dirty="0"/>
              <a:t>	Intercept time: </a:t>
            </a:r>
            <a:r>
              <a:rPr lang="en-US" sz="1700" dirty="0" smtClean="0"/>
              <a:t>0.15 </a:t>
            </a:r>
            <a:r>
              <a:rPr lang="en-US" sz="1700" dirty="0"/>
              <a:t>s</a:t>
            </a:r>
          </a:p>
          <a:p>
            <a:pPr marL="0" indent="0">
              <a:buNone/>
            </a:pPr>
            <a:r>
              <a:rPr lang="en-US" sz="1700" b="1" dirty="0"/>
              <a:t>	Direction: </a:t>
            </a:r>
            <a:r>
              <a:rPr lang="en-US" sz="1700" b="1" dirty="0" smtClean="0"/>
              <a:t>away </a:t>
            </a:r>
            <a:r>
              <a:rPr lang="en-US" sz="1700" b="1" dirty="0"/>
              <a:t>from platform</a:t>
            </a:r>
          </a:p>
          <a:p>
            <a:pPr marL="0" indent="0">
              <a:buNone/>
            </a:pPr>
            <a:r>
              <a:rPr lang="en-US" sz="1700" dirty="0"/>
              <a:t>	Component: </a:t>
            </a:r>
            <a:r>
              <a:rPr lang="en-US" sz="1700" dirty="0" smtClean="0"/>
              <a:t>Z-Z</a:t>
            </a:r>
            <a:endParaRPr lang="en-US" sz="17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7" name="Picture 16" descr="s32-pws-abs-V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2821875"/>
            <a:ext cx="2654941" cy="2057400"/>
          </a:xfrm>
          <a:prstGeom prst="rect">
            <a:avLst/>
          </a:prstGeom>
        </p:spPr>
      </p:pic>
      <p:pic>
        <p:nvPicPr>
          <p:cNvPr id="18" name="Picture 17" descr="s32-pws-abs-H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67" y="395894"/>
            <a:ext cx="2654941" cy="205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63367" y="2475414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3367" y="0"/>
            <a:ext cx="2771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P-P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642340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81794"/>
            <a:ext cx="6919579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dirty="0" smtClean="0"/>
              <a:t>Velocity: 1500 m/s</a:t>
            </a:r>
          </a:p>
          <a:p>
            <a:pPr marL="0" indent="0">
              <a:buNone/>
            </a:pPr>
            <a:r>
              <a:rPr lang="en-US" sz="1700" dirty="0" smtClean="0"/>
              <a:t>	Intercept time: 0 s</a:t>
            </a:r>
          </a:p>
          <a:p>
            <a:pPr marL="0" indent="0">
              <a:buNone/>
            </a:pPr>
            <a:r>
              <a:rPr lang="en-US" sz="1700" b="1" dirty="0" smtClean="0"/>
              <a:t>	Source: from the northeast (horizontally traveling)</a:t>
            </a:r>
          </a:p>
          <a:p>
            <a:pPr marL="0" indent="0">
              <a:buNone/>
            </a:pPr>
            <a:r>
              <a:rPr lang="en-US" sz="1700" dirty="0" smtClean="0"/>
              <a:t>	Component: </a:t>
            </a:r>
            <a:r>
              <a:rPr lang="en-US" sz="1700" dirty="0" smtClean="0"/>
              <a:t>P-P</a:t>
            </a:r>
            <a:endParaRPr lang="en-US" sz="1700" dirty="0" smtClean="0"/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2)      Velocity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3000 m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bg1">
                    <a:lumMod val="50000"/>
                  </a:schemeClr>
                </a:solidFill>
              </a:rPr>
              <a:t>	Direction: </a:t>
            </a:r>
            <a:r>
              <a:rPr lang="en-US" sz="1700" b="1" dirty="0" smtClean="0">
                <a:solidFill>
                  <a:schemeClr val="bg1">
                    <a:lumMod val="50000"/>
                  </a:schemeClr>
                </a:solidFill>
              </a:rPr>
              <a:t>away </a:t>
            </a:r>
            <a:r>
              <a:rPr lang="en-US" sz="1700" b="1" dirty="0">
                <a:solidFill>
                  <a:schemeClr val="bg1">
                    <a:lumMod val="50000"/>
                  </a:schemeClr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Components: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P-P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Z-Z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3)	Velocity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3000 m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Intercept time: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0.15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bg1">
                    <a:lumMod val="50000"/>
                  </a:schemeClr>
                </a:solidFill>
              </a:rPr>
              <a:t>	Direction: </a:t>
            </a:r>
            <a:r>
              <a:rPr lang="en-US" sz="1700" b="1" dirty="0" smtClean="0">
                <a:solidFill>
                  <a:schemeClr val="bg1">
                    <a:lumMod val="50000"/>
                  </a:schemeClr>
                </a:solidFill>
              </a:rPr>
              <a:t>away </a:t>
            </a:r>
            <a:r>
              <a:rPr lang="en-US" sz="1700" b="1" dirty="0">
                <a:solidFill>
                  <a:schemeClr val="bg1">
                    <a:lumMod val="50000"/>
                  </a:schemeClr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Component: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Z-Z</a:t>
            </a: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21" y="2796218"/>
            <a:ext cx="3095679" cy="179573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992225" y="752181"/>
            <a:ext cx="236729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92225" y="1841724"/>
            <a:ext cx="236729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92225" y="2154424"/>
            <a:ext cx="236729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 flipV="1">
            <a:off x="6695082" y="1698360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flipV="1">
            <a:off x="7870846" y="1698360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9357" y="468572"/>
            <a:ext cx="234264" cy="13731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779579" y="1553685"/>
            <a:ext cx="1091267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55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81794"/>
            <a:ext cx="6919579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dirty="0" smtClean="0">
                <a:solidFill>
                  <a:srgbClr val="7F7F7F"/>
                </a:solidFill>
              </a:rPr>
              <a:t>Velocity: 1500 m/s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rgbClr val="7F7F7F"/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b="1" dirty="0" smtClean="0">
                <a:solidFill>
                  <a:srgbClr val="7F7F7F"/>
                </a:solidFill>
              </a:rPr>
              <a:t>	Source: from the northeast (horizontally traveling)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rgbClr val="7F7F7F"/>
                </a:solidFill>
              </a:rPr>
              <a:t>	Component: </a:t>
            </a:r>
            <a:r>
              <a:rPr lang="en-US" sz="1700" dirty="0" smtClean="0">
                <a:solidFill>
                  <a:srgbClr val="7F7F7F"/>
                </a:solidFill>
              </a:rPr>
              <a:t>P-P</a:t>
            </a:r>
            <a:endParaRPr lang="en-US" sz="17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>2)      Velocity</a:t>
            </a:r>
            <a:r>
              <a:rPr lang="en-US" sz="1700" dirty="0"/>
              <a:t>: </a:t>
            </a:r>
            <a:r>
              <a:rPr lang="en-US" sz="1700" dirty="0" smtClean="0"/>
              <a:t>3000 m</a:t>
            </a:r>
            <a:r>
              <a:rPr lang="en-US" sz="1700" dirty="0"/>
              <a:t>/s</a:t>
            </a:r>
          </a:p>
          <a:p>
            <a:pPr marL="0" indent="0">
              <a:buNone/>
            </a:pPr>
            <a:r>
              <a:rPr lang="en-US" sz="1700" dirty="0"/>
              <a:t>	Intercept time: 0 s</a:t>
            </a:r>
          </a:p>
          <a:p>
            <a:pPr marL="0" indent="0">
              <a:buNone/>
            </a:pPr>
            <a:r>
              <a:rPr lang="en-US" sz="1700" b="1" dirty="0"/>
              <a:t>	</a:t>
            </a:r>
            <a:r>
              <a:rPr lang="en-US" sz="1700" b="1" dirty="0" smtClean="0"/>
              <a:t>Source: platform (some vertical propagation)</a:t>
            </a:r>
            <a:endParaRPr lang="en-US" sz="1700" b="1" dirty="0"/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Components: </a:t>
            </a:r>
            <a:r>
              <a:rPr lang="en-US" sz="1700" dirty="0" smtClean="0"/>
              <a:t>P-P</a:t>
            </a:r>
            <a:r>
              <a:rPr lang="en-US" sz="1700" dirty="0" smtClean="0"/>
              <a:t>, </a:t>
            </a:r>
            <a:r>
              <a:rPr lang="en-US" sz="1700" dirty="0" smtClean="0"/>
              <a:t>Z-Z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3)	Velocity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3000 m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Intercept time: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0.15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bg1">
                    <a:lumMod val="50000"/>
                  </a:schemeClr>
                </a:solidFill>
              </a:rPr>
              <a:t>	Direction: </a:t>
            </a:r>
            <a:r>
              <a:rPr lang="en-US" sz="1700" b="1" dirty="0" smtClean="0">
                <a:solidFill>
                  <a:schemeClr val="bg1">
                    <a:lumMod val="50000"/>
                  </a:schemeClr>
                </a:solidFill>
              </a:rPr>
              <a:t>away </a:t>
            </a:r>
            <a:r>
              <a:rPr lang="en-US" sz="1700" b="1" dirty="0">
                <a:solidFill>
                  <a:schemeClr val="bg1">
                    <a:lumMod val="50000"/>
                  </a:schemeClr>
                </a:solidFill>
              </a:rPr>
              <a:t>from platform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Component: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Z-Z</a:t>
            </a: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992225" y="752181"/>
            <a:ext cx="236729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92225" y="1841724"/>
            <a:ext cx="236729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92225" y="2154424"/>
            <a:ext cx="236729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 flipV="1">
            <a:off x="6695082" y="1698360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flipV="1">
            <a:off x="7870846" y="1698360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57" y="468572"/>
            <a:ext cx="234264" cy="13731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436094" y="865402"/>
            <a:ext cx="523985" cy="68828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43927" y="865402"/>
            <a:ext cx="1026919" cy="68828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851" y="2578463"/>
            <a:ext cx="2219856" cy="14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Three events</a:t>
            </a:r>
            <a:endParaRPr lang="en-US" sz="36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81794"/>
            <a:ext cx="6919579" cy="4030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US" sz="1700" dirty="0" smtClean="0">
                <a:solidFill>
                  <a:srgbClr val="7F7F7F"/>
                </a:solidFill>
              </a:rPr>
              <a:t>Velocity: 1500 m/s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rgbClr val="7F7F7F"/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b="1" dirty="0" smtClean="0">
                <a:solidFill>
                  <a:srgbClr val="7F7F7F"/>
                </a:solidFill>
              </a:rPr>
              <a:t>	Source: from the northeast (horizontally traveling)</a:t>
            </a:r>
          </a:p>
          <a:p>
            <a:pPr marL="0" indent="0">
              <a:buNone/>
            </a:pPr>
            <a:r>
              <a:rPr lang="en-US" sz="1700" dirty="0" smtClean="0">
                <a:solidFill>
                  <a:srgbClr val="7F7F7F"/>
                </a:solidFill>
              </a:rPr>
              <a:t>	Component: </a:t>
            </a:r>
            <a:r>
              <a:rPr lang="en-US" sz="1700" dirty="0" smtClean="0">
                <a:solidFill>
                  <a:srgbClr val="7F7F7F"/>
                </a:solidFill>
              </a:rPr>
              <a:t>P-P</a:t>
            </a:r>
            <a:endParaRPr lang="en-US" sz="17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2)      Velocity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3000 m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/s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Intercept time: 0 s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700" b="1" dirty="0" smtClean="0">
                <a:solidFill>
                  <a:schemeClr val="bg1">
                    <a:lumMod val="50000"/>
                  </a:schemeClr>
                </a:solidFill>
              </a:rPr>
              <a:t>Source: platform (some vertical propagation)</a:t>
            </a:r>
            <a:endParaRPr lang="en-US" sz="17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Components: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P-P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Z-Z</a:t>
            </a:r>
          </a:p>
          <a:p>
            <a:pPr marL="0" indent="0">
              <a:buNone/>
            </a:pPr>
            <a:endParaRPr lang="en-US" sz="17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 smtClean="0"/>
              <a:t>3)	Velocity</a:t>
            </a:r>
            <a:r>
              <a:rPr lang="en-US" sz="1700" dirty="0"/>
              <a:t>: </a:t>
            </a:r>
            <a:r>
              <a:rPr lang="en-US" sz="1700" dirty="0" smtClean="0"/>
              <a:t>3000 m</a:t>
            </a:r>
            <a:r>
              <a:rPr lang="en-US" sz="1700" dirty="0"/>
              <a:t>/s</a:t>
            </a:r>
          </a:p>
          <a:p>
            <a:pPr marL="0" indent="0">
              <a:buNone/>
            </a:pPr>
            <a:r>
              <a:rPr lang="en-US" sz="1700" dirty="0"/>
              <a:t>	Intercept time: </a:t>
            </a:r>
            <a:r>
              <a:rPr lang="en-US" sz="1700" dirty="0" smtClean="0"/>
              <a:t>0.15 </a:t>
            </a:r>
            <a:r>
              <a:rPr lang="en-US" sz="1700" dirty="0"/>
              <a:t>s</a:t>
            </a:r>
          </a:p>
          <a:p>
            <a:pPr marL="0" indent="0">
              <a:buNone/>
            </a:pPr>
            <a:r>
              <a:rPr lang="en-US" sz="1700" b="1" dirty="0"/>
              <a:t>	</a:t>
            </a:r>
            <a:r>
              <a:rPr lang="en-US" sz="1700" b="1" dirty="0" smtClean="0"/>
              <a:t>Source: platform (some vertical propagation, could be a multiple)</a:t>
            </a:r>
            <a:endParaRPr lang="en-US" sz="1700" b="1" dirty="0"/>
          </a:p>
          <a:p>
            <a:pPr marL="0" indent="0">
              <a:buNone/>
            </a:pPr>
            <a:r>
              <a:rPr lang="en-US" sz="1700" dirty="0"/>
              <a:t>	Component: </a:t>
            </a:r>
            <a:r>
              <a:rPr lang="en-US" sz="1700" dirty="0" smtClean="0"/>
              <a:t>Z-Z</a:t>
            </a:r>
            <a:endParaRPr lang="en-US" sz="17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851" y="2578463"/>
            <a:ext cx="2219856" cy="147990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992225" y="752181"/>
            <a:ext cx="236729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92225" y="1841724"/>
            <a:ext cx="236729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92225" y="2154424"/>
            <a:ext cx="236729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 flipV="1">
            <a:off x="6695082" y="1698360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flipV="1">
            <a:off x="7870846" y="1698360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9357" y="468572"/>
            <a:ext cx="234264" cy="13731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36094" y="865402"/>
            <a:ext cx="523985" cy="68828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064907" y="752181"/>
            <a:ext cx="239449" cy="64120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76779" y="865402"/>
            <a:ext cx="523985" cy="68828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33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Apache Forties continuous data set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Seismic interferometry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Passive </a:t>
            </a:r>
            <a:r>
              <a:rPr lang="en-US" sz="2400" dirty="0" err="1" smtClean="0">
                <a:solidFill>
                  <a:srgbClr val="000000"/>
                </a:solidFill>
              </a:rPr>
              <a:t>fathometry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Passive </a:t>
            </a:r>
            <a:r>
              <a:rPr lang="en-US" sz="3600" dirty="0" err="1" smtClean="0"/>
              <a:t>fathometry</a:t>
            </a:r>
            <a:endParaRPr lang="en-US" sz="3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b="40791"/>
          <a:stretch/>
        </p:blipFill>
        <p:spPr>
          <a:xfrm>
            <a:off x="1185560" y="907589"/>
            <a:ext cx="4229100" cy="1744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24722" y="2590677"/>
            <a:ext cx="1823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Gerstoft</a:t>
            </a:r>
            <a:r>
              <a:rPr lang="en-US" sz="1000" dirty="0" smtClean="0"/>
              <a:t> et al. (2008)</a:t>
            </a:r>
            <a:endParaRPr lang="en-US" sz="1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32454" b="32994"/>
          <a:stretch/>
        </p:blipFill>
        <p:spPr>
          <a:xfrm>
            <a:off x="3099771" y="2751259"/>
            <a:ext cx="2543867" cy="2233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66383"/>
          <a:stretch/>
        </p:blipFill>
        <p:spPr>
          <a:xfrm>
            <a:off x="5643638" y="2730777"/>
            <a:ext cx="2579706" cy="22033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36487" y="4852155"/>
            <a:ext cx="1823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Siderius</a:t>
            </a:r>
            <a:r>
              <a:rPr lang="en-US" sz="1000" dirty="0" smtClean="0"/>
              <a:t> et al. (2010)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5643638" y="1126501"/>
            <a:ext cx="322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Harness energy from breaking waves at the sea surface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9885" y="3429493"/>
            <a:ext cx="2719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Correlate up- and down-going energy to obtain shallow reflection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827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Passive </a:t>
            </a:r>
            <a:r>
              <a:rPr lang="en-US" sz="3600" dirty="0" err="1"/>
              <a:t>fathometry</a:t>
            </a:r>
            <a:r>
              <a:rPr lang="en-US" sz="3600" dirty="0"/>
              <a:t> workflow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783" y="1096209"/>
            <a:ext cx="3035497" cy="36933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min windows, 50% overlap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3784" y="1771862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Perform up-down separation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3783" y="2391385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Cross-correlate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02661" y="3450855"/>
            <a:ext cx="0" cy="746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4912" y="429554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Passive fathometer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3784" y="3001722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Phase-weighted stack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976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Passive </a:t>
            </a:r>
            <a:r>
              <a:rPr lang="en-US" sz="3600" dirty="0" err="1" smtClean="0"/>
              <a:t>fathometry</a:t>
            </a:r>
            <a:r>
              <a:rPr lang="en-US" sz="3600" dirty="0" smtClean="0"/>
              <a:t> workflow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13783" y="1096209"/>
            <a:ext cx="3035497" cy="369332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 min windows, 50% overlap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784" y="1771862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Perform up-down separation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3783" y="2391385"/>
            <a:ext cx="3035497" cy="369332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Cross-correlate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02661" y="3450855"/>
            <a:ext cx="0" cy="7467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4912" y="4295549"/>
            <a:ext cx="3035497" cy="369332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Passive fathometer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784" y="3001722"/>
            <a:ext cx="3035497" cy="369332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Phase-weighted stack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287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Passive </a:t>
            </a:r>
            <a:r>
              <a:rPr lang="en-US" sz="3600" dirty="0" err="1" smtClean="0"/>
              <a:t>fathometry</a:t>
            </a:r>
            <a:r>
              <a:rPr lang="en-US" sz="3600" dirty="0" smtClean="0"/>
              <a:t> geometry</a:t>
            </a:r>
            <a:endParaRPr lang="en-US" sz="3600" dirty="0"/>
          </a:p>
        </p:txBody>
      </p:sp>
      <p:sp>
        <p:nvSpPr>
          <p:cNvPr id="10" name="Isosceles Triangle 9"/>
          <p:cNvSpPr/>
          <p:nvPr/>
        </p:nvSpPr>
        <p:spPr>
          <a:xfrm flipV="1">
            <a:off x="1300534" y="1937147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flipV="1">
            <a:off x="1298640" y="2427498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flipV="1">
            <a:off x="1318541" y="2922567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1338442" y="3392435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flipV="1">
            <a:off x="1358343" y="3890514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05236" y="1549206"/>
            <a:ext cx="20177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5236" y="4384726"/>
            <a:ext cx="2017774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05236" y="4690740"/>
            <a:ext cx="2017774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 flipV="1">
            <a:off x="6237941" y="4123105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5854102" y="1524829"/>
            <a:ext cx="20177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854102" y="4360349"/>
            <a:ext cx="2017774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4102" y="4666363"/>
            <a:ext cx="2017774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3246" y="982368"/>
            <a:ext cx="168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Traditional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62112" y="982368"/>
            <a:ext cx="168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98654" y="2165593"/>
            <a:ext cx="0" cy="172492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70203" y="2288552"/>
            <a:ext cx="0" cy="172492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389308" y="2737901"/>
            <a:ext cx="168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Adaptive </a:t>
            </a:r>
            <a:r>
              <a:rPr lang="en-US" dirty="0" err="1" smtClean="0"/>
              <a:t>beamforming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635646" y="2781681"/>
            <a:ext cx="168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PZ summation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66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-t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89" y="958997"/>
            <a:ext cx="3961353" cy="3961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4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Bravo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881794"/>
            <a:ext cx="4503037" cy="3712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Spatial information</a:t>
            </a:r>
          </a:p>
          <a:p>
            <a:pPr lvl="1"/>
            <a:r>
              <a:rPr lang="en-US" sz="2000" dirty="0" smtClean="0"/>
              <a:t>Number of nodes: 52</a:t>
            </a:r>
          </a:p>
          <a:p>
            <a:pPr lvl="1"/>
            <a:r>
              <a:rPr lang="en-US" sz="2000" dirty="0" smtClean="0"/>
              <a:t>Average node spacing: 50 m</a:t>
            </a:r>
          </a:p>
          <a:p>
            <a:pPr lvl="1"/>
            <a:r>
              <a:rPr lang="en-US" sz="2000" dirty="0" smtClean="0"/>
              <a:t>Array max offset: 400 m</a:t>
            </a:r>
          </a:p>
          <a:p>
            <a:pPr lvl="1"/>
            <a:r>
              <a:rPr lang="en-US" sz="2000" dirty="0" smtClean="0"/>
              <a:t>Water depth: 120 m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Temporal information</a:t>
            </a:r>
          </a:p>
          <a:p>
            <a:pPr lvl="1"/>
            <a:r>
              <a:rPr lang="en-US" sz="2000" dirty="0" smtClean="0"/>
              <a:t>Recording duration: 4 days</a:t>
            </a:r>
          </a:p>
          <a:p>
            <a:pPr lvl="1"/>
            <a:r>
              <a:rPr lang="en-US" sz="2000" dirty="0" smtClean="0"/>
              <a:t>Sampling rate: 2 </a:t>
            </a:r>
            <a:r>
              <a:rPr lang="en-US" sz="2000" dirty="0" err="1" smtClean="0"/>
              <a:t>ms</a:t>
            </a:r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49227" y="589665"/>
            <a:ext cx="223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Bravo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74974" y="3571935"/>
            <a:ext cx="11043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Source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Node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000144" y="2795701"/>
            <a:ext cx="137837" cy="137837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952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PZ summation (acoustic decomposition)</a:t>
            </a:r>
            <a:endParaRPr lang="en-US" sz="3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10432"/>
            <a:ext cx="4841696" cy="56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87" y="1237496"/>
            <a:ext cx="4620137" cy="5669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175" y="2986052"/>
            <a:ext cx="3474721" cy="13898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36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PZ summation (acoustic decomposition)</a:t>
            </a:r>
            <a:endParaRPr lang="en-US" sz="3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10432"/>
            <a:ext cx="4841696" cy="56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87" y="1237496"/>
            <a:ext cx="4620137" cy="5669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175" y="2986052"/>
            <a:ext cx="3474721" cy="1389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7277" y="1372455"/>
            <a:ext cx="252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Simplifying assumption:</a:t>
            </a:r>
          </a:p>
          <a:p>
            <a:r>
              <a:rPr lang="en-US" dirty="0" smtClean="0"/>
              <a:t>passive energy arrives at near-vertical incidence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698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PZ summation (acoustic decomposition)</a:t>
            </a:r>
            <a:endParaRPr lang="en-US" sz="3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175" y="2986052"/>
            <a:ext cx="3474721" cy="1389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7277" y="1372455"/>
            <a:ext cx="252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Simplifying assumption:</a:t>
            </a:r>
          </a:p>
          <a:p>
            <a:r>
              <a:rPr lang="en-US" dirty="0" smtClean="0"/>
              <a:t>passive energy arrives at near-vertical incidence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92" y="1257012"/>
            <a:ext cx="3426126" cy="497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86" y="2136990"/>
            <a:ext cx="3654856" cy="4971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029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PZ summation (acoustic decomposition)</a:t>
            </a:r>
            <a:endParaRPr lang="en-US" sz="3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175" y="2986052"/>
            <a:ext cx="3474721" cy="1389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7276" y="1372455"/>
            <a:ext cx="284952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Simplifying assumption:</a:t>
            </a:r>
          </a:p>
          <a:p>
            <a:r>
              <a:rPr lang="en-US" dirty="0" smtClean="0"/>
              <a:t>passive energy arrives at near-vertical incidence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Vertical slowness is just inverse of water velocity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2" y="1257012"/>
            <a:ext cx="3426126" cy="497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86" y="2136990"/>
            <a:ext cx="3654856" cy="4971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4175" y="3902415"/>
            <a:ext cx="3692374" cy="2017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492" y="3902415"/>
            <a:ext cx="1614046" cy="2017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709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PZ summation (acoustic decomposition)</a:t>
            </a:r>
            <a:endParaRPr lang="en-US" sz="3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175" y="2986052"/>
            <a:ext cx="3474721" cy="1389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7275" y="1372455"/>
            <a:ext cx="29635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Simplifying assumption:</a:t>
            </a:r>
          </a:p>
          <a:p>
            <a:r>
              <a:rPr lang="en-US" dirty="0" smtClean="0"/>
              <a:t>passive energy arrives at near-vertical incidence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Vertical slowness is just inverse of water velocity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Focus on near-offset reflections for estimating calibration coefficient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Biondi</a:t>
            </a:r>
            <a:r>
              <a:rPr lang="en-US" dirty="0" smtClean="0"/>
              <a:t> and Levin, 2014)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2" y="1257012"/>
            <a:ext cx="3426126" cy="497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86" y="2136990"/>
            <a:ext cx="3654856" cy="4971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4175" y="3902415"/>
            <a:ext cx="3692374" cy="2017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492" y="3902415"/>
            <a:ext cx="1614046" cy="201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24175" y="4209018"/>
            <a:ext cx="3692374" cy="2017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768" y="4223733"/>
            <a:ext cx="1715403" cy="1543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Up-down separation</a:t>
            </a:r>
            <a:endParaRPr lang="en-US" sz="3600" dirty="0"/>
          </a:p>
        </p:txBody>
      </p:sp>
      <p:pic>
        <p:nvPicPr>
          <p:cNvPr id="4" name="Picture 3" descr="updesigbp-0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" y="1428462"/>
            <a:ext cx="4279313" cy="2945437"/>
          </a:xfrm>
          <a:prstGeom prst="rect">
            <a:avLst/>
          </a:prstGeom>
        </p:spPr>
      </p:pic>
      <p:pic>
        <p:nvPicPr>
          <p:cNvPr id="6" name="Picture 5" descr="downdesigbp-0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05" y="1420387"/>
            <a:ext cx="4291045" cy="2953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532" y="1028352"/>
            <a:ext cx="4515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Up-going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92272" y="980697"/>
            <a:ext cx="4515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Down-going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305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Passive </a:t>
            </a:r>
            <a:r>
              <a:rPr lang="en-US" sz="3600" dirty="0" err="1" smtClean="0"/>
              <a:t>fathometry</a:t>
            </a:r>
            <a:r>
              <a:rPr lang="en-US" sz="3600" dirty="0" smtClean="0"/>
              <a:t> for OBN</a:t>
            </a:r>
            <a:endParaRPr lang="en-US" sz="3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175" y="2986052"/>
            <a:ext cx="3474721" cy="1389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7275" y="1372455"/>
            <a:ext cx="29635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Simplifying assumption:</a:t>
            </a:r>
          </a:p>
          <a:p>
            <a:r>
              <a:rPr lang="en-US" dirty="0" smtClean="0"/>
              <a:t>passive energy arrives at near-vertical incidence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Vertical slowness is just inverse of water velocity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Focus on near-offset reflections for estimating calibration coefficient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Biondi</a:t>
            </a:r>
            <a:r>
              <a:rPr lang="en-US" dirty="0" smtClean="0"/>
              <a:t> and Levin, 2014)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2" y="1257012"/>
            <a:ext cx="3426126" cy="497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86" y="2136990"/>
            <a:ext cx="3654856" cy="4971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4175" y="3902415"/>
            <a:ext cx="3692374" cy="2017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492" y="3902415"/>
            <a:ext cx="1614046" cy="2017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24175" y="4209018"/>
            <a:ext cx="3692374" cy="2017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768" y="4223733"/>
            <a:ext cx="1715403" cy="1543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224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Passive </a:t>
            </a:r>
            <a:r>
              <a:rPr lang="en-US" sz="3600" dirty="0" err="1" smtClean="0"/>
              <a:t>fathometry</a:t>
            </a:r>
            <a:r>
              <a:rPr lang="en-US" sz="3600" dirty="0" smtClean="0"/>
              <a:t> workflow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13783" y="1096209"/>
            <a:ext cx="3035497" cy="36933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min windows, 50% overlap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3784" y="1771862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Perform up-down separation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3783" y="2391385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Cross-correlate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02661" y="3450855"/>
            <a:ext cx="0" cy="746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4912" y="4295549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Passive fathometer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4912" y="3001722"/>
            <a:ext cx="3035497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Phase-weighted stack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514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Passive </a:t>
            </a:r>
            <a:r>
              <a:rPr lang="en-US" sz="3600" dirty="0" err="1" smtClean="0"/>
              <a:t>fathometry</a:t>
            </a:r>
            <a:r>
              <a:rPr lang="en-US" sz="3600" dirty="0" smtClean="0"/>
              <a:t> (20-220 Hz)</a:t>
            </a:r>
            <a:endParaRPr lang="en-US" sz="3600" dirty="0"/>
          </a:p>
        </p:txBody>
      </p:sp>
      <p:pic>
        <p:nvPicPr>
          <p:cNvPr id="3" name="Picture 2" descr="fathometer-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593" y="2317205"/>
            <a:ext cx="3466801" cy="1125925"/>
          </a:xfrm>
          <a:prstGeom prst="rect">
            <a:avLst/>
          </a:prstGeom>
        </p:spPr>
      </p:pic>
      <p:pic>
        <p:nvPicPr>
          <p:cNvPr id="4" name="Picture 3" descr="fathometer-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7630" y="2309111"/>
            <a:ext cx="3475059" cy="1133856"/>
          </a:xfrm>
          <a:prstGeom prst="rect">
            <a:avLst/>
          </a:prstGeom>
        </p:spPr>
      </p:pic>
      <p:pic>
        <p:nvPicPr>
          <p:cNvPr id="5" name="Picture 4" descr="fathometer-0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7264" y="2301030"/>
            <a:ext cx="3491222" cy="1133856"/>
          </a:xfrm>
          <a:prstGeom prst="rect">
            <a:avLst/>
          </a:prstGeom>
        </p:spPr>
      </p:pic>
      <p:pic>
        <p:nvPicPr>
          <p:cNvPr id="6" name="Picture 5" descr="fathometer-0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156" y="2325450"/>
            <a:ext cx="3491222" cy="11338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1845" y="4567208"/>
            <a:ext cx="78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Gain function t applied: damp 0 s event, enhance later events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6343" y="751589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6001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48643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09414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4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066815" y="1479700"/>
            <a:ext cx="1516551" cy="2160066"/>
            <a:chOff x="5992225" y="752181"/>
            <a:chExt cx="2367299" cy="216006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992225" y="752181"/>
              <a:ext cx="236729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992225" y="2294747"/>
              <a:ext cx="23672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92225" y="2912247"/>
              <a:ext cx="23672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Isosceles Triangle 24"/>
          <p:cNvSpPr/>
          <p:nvPr/>
        </p:nvSpPr>
        <p:spPr>
          <a:xfrm flipV="1">
            <a:off x="7507522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flipV="1">
            <a:off x="790513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flipV="1">
            <a:off x="828380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flipV="1">
            <a:off x="712281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064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Passive </a:t>
            </a:r>
            <a:r>
              <a:rPr lang="en-US" sz="3600" dirty="0" err="1" smtClean="0"/>
              <a:t>fathometry</a:t>
            </a:r>
            <a:r>
              <a:rPr lang="en-US" sz="3600" dirty="0" smtClean="0"/>
              <a:t> (20-220 Hz)</a:t>
            </a:r>
            <a:endParaRPr lang="en-US" sz="3600" dirty="0"/>
          </a:p>
        </p:txBody>
      </p:sp>
      <p:pic>
        <p:nvPicPr>
          <p:cNvPr id="3" name="Picture 2" descr="fathometer-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593" y="2317205"/>
            <a:ext cx="3466801" cy="1125925"/>
          </a:xfrm>
          <a:prstGeom prst="rect">
            <a:avLst/>
          </a:prstGeom>
        </p:spPr>
      </p:pic>
      <p:pic>
        <p:nvPicPr>
          <p:cNvPr id="4" name="Picture 3" descr="fathometer-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7630" y="2309111"/>
            <a:ext cx="3475059" cy="1133856"/>
          </a:xfrm>
          <a:prstGeom prst="rect">
            <a:avLst/>
          </a:prstGeom>
        </p:spPr>
      </p:pic>
      <p:pic>
        <p:nvPicPr>
          <p:cNvPr id="5" name="Picture 4" descr="fathometer-0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7264" y="2301030"/>
            <a:ext cx="3491222" cy="1133856"/>
          </a:xfrm>
          <a:prstGeom prst="rect">
            <a:avLst/>
          </a:prstGeom>
        </p:spPr>
      </p:pic>
      <p:pic>
        <p:nvPicPr>
          <p:cNvPr id="6" name="Picture 5" descr="fathometer-0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156" y="2325450"/>
            <a:ext cx="3491222" cy="11338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1845" y="4567208"/>
            <a:ext cx="78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Gain function t applied: damp 0 s event, enhance later events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6343" y="751589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6001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48643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09414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4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66815" y="1479700"/>
            <a:ext cx="1516551" cy="2160066"/>
            <a:chOff x="5992225" y="752181"/>
            <a:chExt cx="2367299" cy="2160066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992225" y="752181"/>
              <a:ext cx="236729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992225" y="2294747"/>
              <a:ext cx="23672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992225" y="2912247"/>
              <a:ext cx="23672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Isosceles Triangle 16"/>
          <p:cNvSpPr/>
          <p:nvPr/>
        </p:nvSpPr>
        <p:spPr>
          <a:xfrm flipV="1">
            <a:off x="7507522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flipV="1">
            <a:off x="790513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flipV="1">
            <a:off x="828380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flipV="1">
            <a:off x="712281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12660" y="2245360"/>
            <a:ext cx="1041740" cy="364697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42478" y="2245360"/>
            <a:ext cx="1041740" cy="364697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94640" y="2245360"/>
            <a:ext cx="1041740" cy="364697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96051" y="2245360"/>
            <a:ext cx="1041740" cy="364697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07087" y="3234429"/>
            <a:ext cx="1041740" cy="36469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36905" y="3234429"/>
            <a:ext cx="1041740" cy="36469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89067" y="3234429"/>
            <a:ext cx="1041740" cy="36469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90478" y="3234429"/>
            <a:ext cx="1041740" cy="364697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262550" y="2723911"/>
            <a:ext cx="2985789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Water column multiples?</a:t>
            </a:r>
            <a:endParaRPr lang="en-US" sz="20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285377" y="1615440"/>
            <a:ext cx="0" cy="110847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175112" y="1595121"/>
            <a:ext cx="0" cy="110847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895634" y="1615440"/>
            <a:ext cx="0" cy="110847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785369" y="1595121"/>
            <a:ext cx="0" cy="110847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170134" y="1615440"/>
            <a:ext cx="0" cy="110847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059869" y="1595121"/>
            <a:ext cx="0" cy="110847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06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-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32" y="881794"/>
            <a:ext cx="5744464" cy="426170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454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Spectrogram—full recording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014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Passive </a:t>
            </a:r>
            <a:r>
              <a:rPr lang="en-US" sz="3600" dirty="0" err="1" smtClean="0"/>
              <a:t>fathometry</a:t>
            </a:r>
            <a:r>
              <a:rPr lang="en-US" sz="3600" dirty="0" smtClean="0"/>
              <a:t> (20-220 Hz)</a:t>
            </a:r>
            <a:endParaRPr lang="en-US" sz="3600" dirty="0"/>
          </a:p>
        </p:txBody>
      </p:sp>
      <p:pic>
        <p:nvPicPr>
          <p:cNvPr id="3" name="Picture 2" descr="fathometer-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593" y="2317205"/>
            <a:ext cx="3466801" cy="1125925"/>
          </a:xfrm>
          <a:prstGeom prst="rect">
            <a:avLst/>
          </a:prstGeom>
        </p:spPr>
      </p:pic>
      <p:pic>
        <p:nvPicPr>
          <p:cNvPr id="4" name="Picture 3" descr="fathometer-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7630" y="2309111"/>
            <a:ext cx="3475059" cy="1133856"/>
          </a:xfrm>
          <a:prstGeom prst="rect">
            <a:avLst/>
          </a:prstGeom>
        </p:spPr>
      </p:pic>
      <p:pic>
        <p:nvPicPr>
          <p:cNvPr id="5" name="Picture 4" descr="fathometer-0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7264" y="2301030"/>
            <a:ext cx="3491222" cy="1133856"/>
          </a:xfrm>
          <a:prstGeom prst="rect">
            <a:avLst/>
          </a:prstGeom>
        </p:spPr>
      </p:pic>
      <p:pic>
        <p:nvPicPr>
          <p:cNvPr id="6" name="Picture 5" descr="fathometer-0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156" y="2325450"/>
            <a:ext cx="3491222" cy="11338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1845" y="4567208"/>
            <a:ext cx="78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Gain function t applied: damp 0 s event, enhance later events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80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6343" y="751589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6001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48643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09414" y="753015"/>
            <a:ext cx="88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4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66815" y="1479700"/>
            <a:ext cx="1516551" cy="2160066"/>
            <a:chOff x="5992225" y="752181"/>
            <a:chExt cx="2367299" cy="2160066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992225" y="752181"/>
              <a:ext cx="236729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992225" y="2294747"/>
              <a:ext cx="23672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992225" y="2912247"/>
              <a:ext cx="23672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Isosceles Triangle 16"/>
          <p:cNvSpPr/>
          <p:nvPr/>
        </p:nvSpPr>
        <p:spPr>
          <a:xfrm flipV="1">
            <a:off x="7507522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flipV="1">
            <a:off x="790513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flipV="1">
            <a:off x="828380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flipV="1">
            <a:off x="7122817" y="2897883"/>
            <a:ext cx="264997" cy="228446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12660" y="1757680"/>
            <a:ext cx="1041740" cy="364697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42478" y="1757680"/>
            <a:ext cx="1041740" cy="364697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94640" y="1757680"/>
            <a:ext cx="1041740" cy="364697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96051" y="1757680"/>
            <a:ext cx="1041740" cy="364697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323052" y="2497773"/>
            <a:ext cx="2985789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Potential reflections?</a:t>
            </a:r>
            <a:endParaRPr lang="en-US" sz="20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285377" y="3105850"/>
            <a:ext cx="0" cy="533916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175112" y="3085531"/>
            <a:ext cx="0" cy="55423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0361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Thoughts on passive </a:t>
            </a:r>
            <a:r>
              <a:rPr lang="en-US" sz="3600" dirty="0" err="1" smtClean="0"/>
              <a:t>fathometry</a:t>
            </a:r>
            <a:endParaRPr lang="en-US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Potentially obtaining real events</a:t>
            </a:r>
          </a:p>
          <a:p>
            <a:pPr lvl="1"/>
            <a:r>
              <a:rPr lang="en-US" sz="2000" dirty="0" smtClean="0"/>
              <a:t>Water column multiples</a:t>
            </a:r>
          </a:p>
          <a:p>
            <a:pPr lvl="1"/>
            <a:r>
              <a:rPr lang="en-US" sz="2000" dirty="0" smtClean="0"/>
              <a:t>Subsurface reflections</a:t>
            </a:r>
          </a:p>
          <a:p>
            <a:endParaRPr lang="en-US" sz="2400" dirty="0"/>
          </a:p>
          <a:p>
            <a:r>
              <a:rPr lang="en-US" sz="2400" dirty="0" smtClean="0"/>
              <a:t>Areas for improvement</a:t>
            </a:r>
          </a:p>
          <a:p>
            <a:pPr lvl="1"/>
            <a:r>
              <a:rPr lang="en-US" sz="2000" dirty="0" smtClean="0"/>
              <a:t>Exploiting array geometries</a:t>
            </a:r>
          </a:p>
          <a:p>
            <a:pPr lvl="1"/>
            <a:r>
              <a:rPr lang="en-US" sz="2000" dirty="0" smtClean="0"/>
              <a:t>Looking only at times of stormy weather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44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Apache Forties continuous data set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Seismic interferometry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Passive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fathometry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51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054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Summary</a:t>
            </a:r>
            <a:endParaRPr lang="en-US" sz="3600" dirty="0"/>
          </a:p>
        </p:txBody>
      </p:sp>
      <p:pic>
        <p:nvPicPr>
          <p:cNvPr id="5" name="Picture 4" descr="s32-pws-abs-V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6" y="3439047"/>
            <a:ext cx="1990388" cy="1542416"/>
          </a:xfrm>
          <a:prstGeom prst="rect">
            <a:avLst/>
          </a:prstGeom>
        </p:spPr>
      </p:pic>
      <p:pic>
        <p:nvPicPr>
          <p:cNvPr id="6" name="Picture 5" descr="s32-pws-abs-H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66" y="3449545"/>
            <a:ext cx="1990388" cy="154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866" y="3092586"/>
            <a:ext cx="207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6466" y="3053651"/>
            <a:ext cx="207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H-H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594" y="857250"/>
            <a:ext cx="4254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Interferometry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Phase-weighted stack improves SNR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Three events: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Horizontally-propagating P-wave at water velocity from distant sources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P-waves propagating with vertical component from platform region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10650" y="896185"/>
            <a:ext cx="43537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Fathometry</a:t>
            </a:r>
            <a:endParaRPr lang="en-US" u="sng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Possible events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Water-column multiple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Subsurface reflections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Future work focused on determining whether these events are physical</a:t>
            </a:r>
            <a:endParaRPr lang="en-US" dirty="0"/>
          </a:p>
        </p:txBody>
      </p:sp>
      <p:pic>
        <p:nvPicPr>
          <p:cNvPr id="11" name="Picture 10" descr="fathometer-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52" y="3305871"/>
            <a:ext cx="2169167" cy="704488"/>
          </a:xfrm>
          <a:prstGeom prst="rect">
            <a:avLst/>
          </a:prstGeom>
        </p:spPr>
      </p:pic>
      <p:pic>
        <p:nvPicPr>
          <p:cNvPr id="12" name="Picture 11" descr="fathometer-0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66" y="4167439"/>
            <a:ext cx="2165553" cy="706585"/>
          </a:xfrm>
          <a:prstGeom prst="rect">
            <a:avLst/>
          </a:prstGeom>
        </p:spPr>
      </p:pic>
      <p:pic>
        <p:nvPicPr>
          <p:cNvPr id="13" name="Picture 12" descr="fathometer-0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06" y="3303774"/>
            <a:ext cx="2175625" cy="706585"/>
          </a:xfrm>
          <a:prstGeom prst="rect">
            <a:avLst/>
          </a:prstGeom>
        </p:spPr>
      </p:pic>
      <p:pic>
        <p:nvPicPr>
          <p:cNvPr id="14" name="Picture 13" descr="fathometer-03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06" y="4167439"/>
            <a:ext cx="2175625" cy="7065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932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3386" y="36478"/>
            <a:ext cx="3503240" cy="5092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Acknowledgments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402"/>
            <a:ext cx="8229600" cy="37292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Apache North Sea Limited for permission to show results</a:t>
            </a:r>
          </a:p>
          <a:p>
            <a:r>
              <a:rPr lang="en-US" sz="2400" dirty="0" err="1" smtClean="0"/>
              <a:t>Biondo</a:t>
            </a:r>
            <a:r>
              <a:rPr lang="en-US" sz="2400" dirty="0" smtClean="0"/>
              <a:t> </a:t>
            </a:r>
            <a:r>
              <a:rPr lang="en-US" sz="2400" dirty="0" smtClean="0"/>
              <a:t>L. </a:t>
            </a:r>
            <a:r>
              <a:rPr lang="en-US" sz="2400" dirty="0" err="1" smtClean="0"/>
              <a:t>Biondi</a:t>
            </a:r>
            <a:r>
              <a:rPr lang="en-US" sz="2400" dirty="0" smtClean="0"/>
              <a:t>, </a:t>
            </a:r>
            <a:r>
              <a:rPr lang="en-US" sz="2400" dirty="0" err="1" smtClean="0"/>
              <a:t>Shuki</a:t>
            </a:r>
            <a:r>
              <a:rPr lang="en-US" sz="2400" dirty="0" smtClean="0"/>
              <a:t> Ronen, </a:t>
            </a:r>
            <a:r>
              <a:rPr lang="en-US" sz="2400" dirty="0" smtClean="0"/>
              <a:t>Stewart A. </a:t>
            </a:r>
            <a:r>
              <a:rPr lang="en-US" sz="2400" dirty="0" smtClean="0"/>
              <a:t>Levin, and </a:t>
            </a:r>
            <a:r>
              <a:rPr lang="en-US" sz="2400" dirty="0" smtClean="0"/>
              <a:t>Robert G. Clapp </a:t>
            </a:r>
            <a:r>
              <a:rPr lang="en-US" sz="2400" dirty="0" smtClean="0"/>
              <a:t>for useful discussions and help processing the </a:t>
            </a:r>
            <a:r>
              <a:rPr lang="en-US" sz="2400" dirty="0" smtClean="0"/>
              <a:t>data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9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415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Questions, comments, or suggestions?</a:t>
            </a:r>
            <a:endParaRPr lang="en-US" sz="3600" dirty="0"/>
          </a:p>
        </p:txBody>
      </p:sp>
      <p:pic>
        <p:nvPicPr>
          <p:cNvPr id="5" name="Picture 4" descr="s32-pws-abs-V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6" y="2560053"/>
            <a:ext cx="1990388" cy="1542416"/>
          </a:xfrm>
          <a:prstGeom prst="rect">
            <a:avLst/>
          </a:prstGeom>
        </p:spPr>
      </p:pic>
      <p:pic>
        <p:nvPicPr>
          <p:cNvPr id="6" name="Picture 5" descr="s32-pws-abs-H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66" y="2570551"/>
            <a:ext cx="1990388" cy="154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866" y="2213592"/>
            <a:ext cx="207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Z-Z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6466" y="2174657"/>
            <a:ext cx="207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H-H</a:t>
            </a:r>
          </a:p>
        </p:txBody>
      </p:sp>
      <p:pic>
        <p:nvPicPr>
          <p:cNvPr id="11" name="Picture 10" descr="fathometer-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52" y="2349163"/>
            <a:ext cx="2169167" cy="704488"/>
          </a:xfrm>
          <a:prstGeom prst="rect">
            <a:avLst/>
          </a:prstGeom>
        </p:spPr>
      </p:pic>
      <p:pic>
        <p:nvPicPr>
          <p:cNvPr id="12" name="Picture 11" descr="fathometer-0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66" y="3625930"/>
            <a:ext cx="2165553" cy="706585"/>
          </a:xfrm>
          <a:prstGeom prst="rect">
            <a:avLst/>
          </a:prstGeom>
        </p:spPr>
      </p:pic>
      <p:pic>
        <p:nvPicPr>
          <p:cNvPr id="13" name="Picture 12" descr="fathometer-0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06" y="2347066"/>
            <a:ext cx="2175625" cy="706585"/>
          </a:xfrm>
          <a:prstGeom prst="rect">
            <a:avLst/>
          </a:prstGeom>
        </p:spPr>
      </p:pic>
      <p:pic>
        <p:nvPicPr>
          <p:cNvPr id="14" name="Picture 13" descr="fathometer-03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06" y="3625930"/>
            <a:ext cx="2175625" cy="7065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5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kee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8" y="877824"/>
            <a:ext cx="5743654" cy="426110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454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Spectrogram—kept recordings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E3444-A15A-3C47-9828-F7290776B6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9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3872</TotalTime>
  <Words>2669</Words>
  <Application>Microsoft Macintosh PowerPoint</Application>
  <PresentationFormat>On-screen Show (16:9)</PresentationFormat>
  <Paragraphs>623</Paragraphs>
  <Slides>85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 The search for P-waves at Forties</vt:lpstr>
      <vt:lpstr>Surface-wave extraction from ambient noise</vt:lpstr>
      <vt:lpstr>PowerPoint Presentation</vt:lpstr>
      <vt:lpstr>PowerPoint Presentation</vt:lpstr>
      <vt:lpstr>Outline</vt:lpstr>
      <vt:lpstr>Apache Forties</vt:lpstr>
      <vt:lpstr>Bravo survey</vt:lpstr>
      <vt:lpstr>Spectrogram—full recording</vt:lpstr>
      <vt:lpstr>Spectrogram—kept recordings</vt:lpstr>
      <vt:lpstr>Outline</vt:lpstr>
      <vt:lpstr>Ambient noise cross-correlation</vt:lpstr>
      <vt:lpstr>Ambient noise cross-correlation</vt:lpstr>
      <vt:lpstr>Ambient noise cross-correlation</vt:lpstr>
      <vt:lpstr>Correlations 40-80 Hz (by offset)</vt:lpstr>
      <vt:lpstr>Correlations 40-80 Hz (by offset)</vt:lpstr>
      <vt:lpstr>Correlations 40-80 Hz (by offset)</vt:lpstr>
      <vt:lpstr>Correlations 40-80 Hz (by offset)</vt:lpstr>
      <vt:lpstr>Correlations 40-80 Hz (by offset)</vt:lpstr>
      <vt:lpstr>Correlations 40-80 Hz (by offset)</vt:lpstr>
      <vt:lpstr>Correlations 40-80 Hz (by offset)</vt:lpstr>
      <vt:lpstr>Ambient noise cross-correlation</vt:lpstr>
      <vt:lpstr>Ambient noise cross-correlation</vt:lpstr>
      <vt:lpstr>Phase-weighted stack</vt:lpstr>
      <vt:lpstr>Phase-weighted stack</vt:lpstr>
      <vt:lpstr>Phase-weighted stack</vt:lpstr>
      <vt:lpstr>Correlations 40-80 Hz (by offset)</vt:lpstr>
      <vt:lpstr>Correlations 40-80 Hz (by offset)</vt:lpstr>
      <vt:lpstr>Correlations 40-80 Hz (by offset)</vt:lpstr>
      <vt:lpstr>Correlations 40-80 Hz (by offset)</vt:lpstr>
      <vt:lpstr>Tau-p transform</vt:lpstr>
      <vt:lpstr>Tau-p transform</vt:lpstr>
      <vt:lpstr>Tau-p transform</vt:lpstr>
      <vt:lpstr>Tau-p transform</vt:lpstr>
      <vt:lpstr>Correlations 40-80 Hz (by offset)</vt:lpstr>
      <vt:lpstr>Correlations 40-80 Hz (by offset)</vt:lpstr>
      <vt:lpstr>Tau-p transform</vt:lpstr>
      <vt:lpstr>Tau-p transform</vt:lpstr>
      <vt:lpstr>Tau-p transform</vt:lpstr>
      <vt:lpstr>Three events</vt:lpstr>
      <vt:lpstr>Three events</vt:lpstr>
      <vt:lpstr>Three events</vt:lpstr>
      <vt:lpstr>Three events</vt:lpstr>
      <vt:lpstr>Three events</vt:lpstr>
      <vt:lpstr>Three “line” gathers</vt:lpstr>
      <vt:lpstr>N-S line (P-P)</vt:lpstr>
      <vt:lpstr>N-S line (P-P)</vt:lpstr>
      <vt:lpstr>N-S line (P-P)</vt:lpstr>
      <vt:lpstr>N-S line (P-P)</vt:lpstr>
      <vt:lpstr>N-S line (P-P) – LMO (1500 m/s)</vt:lpstr>
      <vt:lpstr>N-S line (P-P)</vt:lpstr>
      <vt:lpstr>N-S line (P-P)</vt:lpstr>
      <vt:lpstr>N-S line (P-P)</vt:lpstr>
      <vt:lpstr>N-S line (P-P)</vt:lpstr>
      <vt:lpstr>N-S line (P-P) – LMO (3000 m/s)</vt:lpstr>
      <vt:lpstr>N-S line (Z-Z)</vt:lpstr>
      <vt:lpstr>N-S line (Z-Z)</vt:lpstr>
      <vt:lpstr>N-S line (Z-Z) – LMO (3000 m/s)</vt:lpstr>
      <vt:lpstr>N-S line</vt:lpstr>
      <vt:lpstr>E-W line</vt:lpstr>
      <vt:lpstr>NE-SW line</vt:lpstr>
      <vt:lpstr>Three events</vt:lpstr>
      <vt:lpstr>Three events</vt:lpstr>
      <vt:lpstr>Three events</vt:lpstr>
      <vt:lpstr>Three events</vt:lpstr>
      <vt:lpstr>Outline</vt:lpstr>
      <vt:lpstr>Passive fathometry</vt:lpstr>
      <vt:lpstr>Passive fathometry workflow</vt:lpstr>
      <vt:lpstr>Passive fathometry workflow</vt:lpstr>
      <vt:lpstr>Passive fathometry geometry</vt:lpstr>
      <vt:lpstr>PZ summation (acoustic decomposition)</vt:lpstr>
      <vt:lpstr>PZ summation (acoustic decomposition)</vt:lpstr>
      <vt:lpstr>PZ summation (acoustic decomposition)</vt:lpstr>
      <vt:lpstr>PZ summation (acoustic decomposition)</vt:lpstr>
      <vt:lpstr>PZ summation (acoustic decomposition)</vt:lpstr>
      <vt:lpstr>Up-down separation</vt:lpstr>
      <vt:lpstr>Passive fathometry for OBN</vt:lpstr>
      <vt:lpstr>Passive fathometry workflow</vt:lpstr>
      <vt:lpstr>Passive fathometry (20-220 Hz)</vt:lpstr>
      <vt:lpstr>Passive fathometry (20-220 Hz)</vt:lpstr>
      <vt:lpstr>Passive fathometry (20-220 Hz)</vt:lpstr>
      <vt:lpstr>Thoughts on passive fathometry</vt:lpstr>
      <vt:lpstr>Outline</vt:lpstr>
      <vt:lpstr>Summary</vt:lpstr>
      <vt:lpstr>Acknowledgments</vt:lpstr>
      <vt:lpstr>Questions, comments, or suggestions?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P-waves at Forties</dc:title>
  <dc:creator>Jason Chang</dc:creator>
  <cp:lastModifiedBy>Jason Chang</cp:lastModifiedBy>
  <cp:revision>316</cp:revision>
  <dcterms:created xsi:type="dcterms:W3CDTF">2017-04-05T20:04:33Z</dcterms:created>
  <dcterms:modified xsi:type="dcterms:W3CDTF">2017-04-11T23:33:21Z</dcterms:modified>
</cp:coreProperties>
</file>